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76" r:id="rId10"/>
    <p:sldId id="277" r:id="rId11"/>
    <p:sldId id="278" r:id="rId12"/>
    <p:sldId id="266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69017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7300" b="1" dirty="0" smtClean="0"/>
              <a:t>ZASTARA</a:t>
            </a: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/>
              <a:t/>
            </a:r>
            <a:br>
              <a:rPr lang="hr-HR" sz="4900" dirty="0"/>
            </a:br>
            <a:r>
              <a:rPr lang="hr-HR" sz="4000" dirty="0" smtClean="0"/>
              <a:t>NASTAVNI MATERIJALI ZA PREDAVANJE</a:t>
            </a:r>
            <a:br>
              <a:rPr lang="hr-HR" sz="4000" dirty="0" smtClean="0"/>
            </a:br>
            <a:r>
              <a:rPr lang="hr-HR" sz="4000" dirty="0" smtClean="0"/>
              <a:t>12. </a:t>
            </a:r>
            <a:r>
              <a:rPr lang="hr-HR" sz="4000" smtClean="0"/>
              <a:t>i 14</a:t>
            </a:r>
            <a:r>
              <a:rPr lang="hr-HR" sz="4000" smtClean="0"/>
              <a:t>.5.2020</a:t>
            </a:r>
            <a:r>
              <a:rPr lang="hr-HR" sz="4000" dirty="0" smtClean="0"/>
              <a:t>. 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Jednogodišnji</a:t>
            </a:r>
            <a:r>
              <a:rPr lang="en-US" sz="2400" b="1" dirty="0"/>
              <a:t> </a:t>
            </a:r>
            <a:r>
              <a:rPr lang="en-US" sz="2400" b="1" dirty="0" err="1"/>
              <a:t>rok</a:t>
            </a:r>
            <a:r>
              <a:rPr lang="en-US" sz="2400" b="1" dirty="0"/>
              <a:t> </a:t>
            </a:r>
            <a:r>
              <a:rPr lang="en-US" sz="2400" b="1" dirty="0" err="1"/>
              <a:t>zastare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232.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Zastarijevaju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jednu</a:t>
            </a:r>
            <a:r>
              <a:rPr lang="en-US" sz="2400" dirty="0"/>
              <a:t> </a:t>
            </a:r>
            <a:r>
              <a:rPr lang="en-US" sz="2400" dirty="0" err="1"/>
              <a:t>godinu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1)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naknade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isporučenu</a:t>
            </a:r>
            <a:r>
              <a:rPr lang="en-US" sz="2400" dirty="0"/>
              <a:t> </a:t>
            </a:r>
            <a:r>
              <a:rPr lang="en-US" sz="2400" dirty="0" err="1"/>
              <a:t>električnu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toplinsku</a:t>
            </a:r>
            <a:r>
              <a:rPr lang="en-US" sz="2400" dirty="0"/>
              <a:t> </a:t>
            </a:r>
            <a:r>
              <a:rPr lang="en-US" sz="2400" dirty="0" err="1"/>
              <a:t>energiju</a:t>
            </a:r>
            <a:r>
              <a:rPr lang="en-US" sz="2400" dirty="0"/>
              <a:t>, </a:t>
            </a:r>
            <a:r>
              <a:rPr lang="en-US" sz="2400" dirty="0" err="1"/>
              <a:t>plin</a:t>
            </a:r>
            <a:r>
              <a:rPr lang="en-US" sz="2400" dirty="0"/>
              <a:t>, </a:t>
            </a:r>
            <a:r>
              <a:rPr lang="en-US" sz="2400" dirty="0" err="1"/>
              <a:t>vodu</a:t>
            </a:r>
            <a:r>
              <a:rPr lang="en-US" sz="2400" dirty="0"/>
              <a:t>,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dimnjačarske</a:t>
            </a:r>
            <a:r>
              <a:rPr lang="en-US" sz="2400" dirty="0"/>
              <a:t> </a:t>
            </a:r>
            <a:r>
              <a:rPr lang="en-US" sz="2400" dirty="0" err="1"/>
              <a:t>usluge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održavanje</a:t>
            </a:r>
            <a:r>
              <a:rPr lang="en-US" sz="2400" dirty="0"/>
              <a:t> </a:t>
            </a:r>
            <a:r>
              <a:rPr lang="en-US" sz="2400" dirty="0" err="1"/>
              <a:t>čistoće</a:t>
            </a:r>
            <a:r>
              <a:rPr lang="en-US" sz="2400" dirty="0"/>
              <a:t>,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isporuka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obavljena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potrebe</a:t>
            </a:r>
            <a:r>
              <a:rPr lang="en-US" sz="2400" dirty="0"/>
              <a:t> </a:t>
            </a:r>
            <a:r>
              <a:rPr lang="en-US" sz="2400" dirty="0" err="1"/>
              <a:t>kućanstva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2)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radiopostaje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radiotelevizijske</a:t>
            </a:r>
            <a:r>
              <a:rPr lang="en-US" sz="2400" dirty="0"/>
              <a:t> </a:t>
            </a:r>
            <a:r>
              <a:rPr lang="en-US" sz="2400" dirty="0" err="1"/>
              <a:t>postaje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uporabu</a:t>
            </a:r>
            <a:r>
              <a:rPr lang="en-US" sz="2400" dirty="0"/>
              <a:t> </a:t>
            </a:r>
            <a:r>
              <a:rPr lang="en-US" sz="2400" dirty="0" err="1"/>
              <a:t>radioprijamnika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televizijskog</a:t>
            </a:r>
            <a:r>
              <a:rPr lang="en-US" sz="2400" dirty="0"/>
              <a:t> </a:t>
            </a:r>
            <a:r>
              <a:rPr lang="en-US" sz="2400" dirty="0" err="1"/>
              <a:t>prijamnika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3)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pošte</a:t>
            </a:r>
            <a:r>
              <a:rPr lang="en-US" sz="2400" dirty="0"/>
              <a:t>, </a:t>
            </a:r>
            <a:r>
              <a:rPr lang="en-US" sz="2400" dirty="0" err="1"/>
              <a:t>telegrafa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telefona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uporabu</a:t>
            </a:r>
            <a:r>
              <a:rPr lang="en-US" sz="2400" dirty="0"/>
              <a:t> </a:t>
            </a:r>
            <a:r>
              <a:rPr lang="en-US" sz="2400" dirty="0" err="1"/>
              <a:t>telefona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poštanskih</a:t>
            </a:r>
            <a:r>
              <a:rPr lang="en-US" sz="2400" dirty="0"/>
              <a:t> </a:t>
            </a:r>
            <a:r>
              <a:rPr lang="en-US" sz="2400" dirty="0" err="1"/>
              <a:t>pretinaca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njihove</a:t>
            </a:r>
            <a:r>
              <a:rPr lang="en-US" sz="2400" dirty="0"/>
              <a:t> </a:t>
            </a:r>
            <a:r>
              <a:rPr lang="en-US" sz="2400" dirty="0" err="1"/>
              <a:t>tražbine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naplaćuju</a:t>
            </a:r>
            <a:r>
              <a:rPr lang="en-US" sz="2400" dirty="0"/>
              <a:t> u </a:t>
            </a:r>
            <a:r>
              <a:rPr lang="en-US" sz="2400" dirty="0" err="1"/>
              <a:t>tromjesečnim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kraćim</a:t>
            </a:r>
            <a:r>
              <a:rPr lang="en-US" sz="2400" dirty="0"/>
              <a:t> </a:t>
            </a:r>
            <a:r>
              <a:rPr lang="en-US" sz="2400" dirty="0" err="1"/>
              <a:t>rokovima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4)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pretplate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povremene</a:t>
            </a:r>
            <a:r>
              <a:rPr lang="en-US" sz="2400" dirty="0"/>
              <a:t> </a:t>
            </a:r>
            <a:r>
              <a:rPr lang="en-US" sz="2400" dirty="0" err="1"/>
              <a:t>tiskovine</a:t>
            </a:r>
            <a:r>
              <a:rPr lang="en-US" sz="2400" dirty="0"/>
              <a:t>, </a:t>
            </a:r>
            <a:r>
              <a:rPr lang="en-US" sz="2400" dirty="0" err="1"/>
              <a:t>računajući</a:t>
            </a:r>
            <a:r>
              <a:rPr lang="en-US" sz="2400" dirty="0"/>
              <a:t> od </a:t>
            </a:r>
            <a:r>
              <a:rPr lang="en-US" sz="2400" dirty="0" err="1"/>
              <a:t>isteka</a:t>
            </a:r>
            <a:r>
              <a:rPr lang="en-US" sz="2400" dirty="0"/>
              <a:t> </a:t>
            </a:r>
            <a:r>
              <a:rPr lang="en-US" sz="2400" dirty="0" err="1"/>
              <a:t>vremena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je </a:t>
            </a:r>
            <a:r>
              <a:rPr lang="en-US" sz="2400" dirty="0" err="1"/>
              <a:t>tiskovina</a:t>
            </a:r>
            <a:r>
              <a:rPr lang="en-US" sz="2400" dirty="0"/>
              <a:t> </a:t>
            </a:r>
            <a:r>
              <a:rPr lang="en-US" sz="2400" dirty="0" err="1"/>
              <a:t>naručena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Zastara</a:t>
            </a:r>
            <a:r>
              <a:rPr lang="en-US" sz="2400" dirty="0"/>
              <a:t> </a:t>
            </a:r>
            <a:r>
              <a:rPr lang="en-US" sz="2400" dirty="0" err="1"/>
              <a:t>teče</a:t>
            </a:r>
            <a:r>
              <a:rPr lang="en-US" sz="2400" dirty="0"/>
              <a:t> </a:t>
            </a:r>
            <a:r>
              <a:rPr lang="en-US" sz="2400" dirty="0" err="1"/>
              <a:t>iako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isporuke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usluge</a:t>
            </a:r>
            <a:r>
              <a:rPr lang="en-US" sz="2400" dirty="0"/>
              <a:t> </a:t>
            </a:r>
            <a:r>
              <a:rPr lang="en-US" sz="2400" dirty="0" err="1"/>
              <a:t>produljene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7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b="1" dirty="0" err="1"/>
              <a:t>Tražbine</a:t>
            </a:r>
            <a:r>
              <a:rPr lang="en-US" b="1" dirty="0"/>
              <a:t> </a:t>
            </a:r>
            <a:r>
              <a:rPr lang="en-US" b="1" dirty="0" err="1"/>
              <a:t>utvrđene</a:t>
            </a:r>
            <a:r>
              <a:rPr lang="en-US" b="1" dirty="0"/>
              <a:t> </a:t>
            </a:r>
            <a:r>
              <a:rPr lang="en-US" b="1" dirty="0" err="1"/>
              <a:t>pred</a:t>
            </a:r>
            <a:r>
              <a:rPr lang="en-US" b="1" dirty="0"/>
              <a:t> </a:t>
            </a:r>
            <a:r>
              <a:rPr lang="en-US" b="1" dirty="0" err="1"/>
              <a:t>sudom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drugim</a:t>
            </a:r>
            <a:r>
              <a:rPr lang="en-US" b="1" dirty="0"/>
              <a:t> </a:t>
            </a:r>
            <a:r>
              <a:rPr lang="en-US" b="1" dirty="0" err="1"/>
              <a:t>nadležnim</a:t>
            </a:r>
            <a:r>
              <a:rPr lang="en-US" b="1" dirty="0"/>
              <a:t> </a:t>
            </a:r>
            <a:r>
              <a:rPr lang="en-US" b="1" dirty="0" err="1"/>
              <a:t>tijelom</a:t>
            </a:r>
            <a:endParaRPr lang="en-US" dirty="0"/>
          </a:p>
          <a:p>
            <a:r>
              <a:rPr lang="en-US" dirty="0" err="1"/>
              <a:t>Članak</a:t>
            </a:r>
            <a:r>
              <a:rPr lang="en-US" dirty="0"/>
              <a:t> 233.</a:t>
            </a:r>
          </a:p>
          <a:p>
            <a:r>
              <a:rPr lang="en-US" dirty="0"/>
              <a:t>(1)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pravomoćnom</a:t>
            </a:r>
            <a:r>
              <a:rPr lang="en-US" dirty="0"/>
              <a:t> </a:t>
            </a:r>
            <a:r>
              <a:rPr lang="en-US" dirty="0" err="1"/>
              <a:t>sudskom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drugoga</a:t>
            </a:r>
            <a:r>
              <a:rPr lang="en-US" dirty="0"/>
              <a:t> </a:t>
            </a:r>
            <a:r>
              <a:rPr lang="en-US" dirty="0" err="1"/>
              <a:t>nadležnog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nagodbom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tijelom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javnobilježničkim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zastarijevaju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pa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.</a:t>
            </a:r>
          </a:p>
          <a:p>
            <a:r>
              <a:rPr lang="en-US" dirty="0"/>
              <a:t>(2)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proistječu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javnobilježničkog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dospijevaju</a:t>
            </a:r>
            <a:r>
              <a:rPr lang="en-US" dirty="0"/>
              <a:t> </a:t>
            </a:r>
            <a:r>
              <a:rPr lang="en-US" dirty="0" err="1"/>
              <a:t>ubuduće</a:t>
            </a:r>
            <a:r>
              <a:rPr lang="en-US" dirty="0"/>
              <a:t> </a:t>
            </a:r>
            <a:r>
              <a:rPr lang="en-US" dirty="0" err="1"/>
              <a:t>zastarijevaju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01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err="1"/>
              <a:t>Odsjek</a:t>
            </a:r>
            <a:r>
              <a:rPr lang="en-US" sz="1400" b="1" dirty="0"/>
              <a:t> 3.   ZASTOJ ZASTARE</a:t>
            </a:r>
          </a:p>
          <a:p>
            <a:pPr marL="0" indent="0">
              <a:buNone/>
            </a:pPr>
            <a:r>
              <a:rPr lang="en-US" sz="1400" b="1" dirty="0" err="1"/>
              <a:t>Tražbine</a:t>
            </a:r>
            <a:r>
              <a:rPr lang="en-US" sz="1400" b="1" dirty="0"/>
              <a:t> </a:t>
            </a:r>
            <a:r>
              <a:rPr lang="en-US" sz="1400" b="1" dirty="0" err="1"/>
              <a:t>između</a:t>
            </a:r>
            <a:r>
              <a:rPr lang="en-US" sz="1400" b="1" dirty="0"/>
              <a:t> </a:t>
            </a:r>
            <a:r>
              <a:rPr lang="en-US" sz="1400" b="1" dirty="0" err="1"/>
              <a:t>određenih</a:t>
            </a:r>
            <a:r>
              <a:rPr lang="en-US" sz="1400" b="1" dirty="0"/>
              <a:t> </a:t>
            </a:r>
            <a:r>
              <a:rPr lang="en-US" sz="1400" b="1" dirty="0" err="1"/>
              <a:t>osoba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Članak</a:t>
            </a:r>
            <a:r>
              <a:rPr lang="en-US" sz="1400" dirty="0"/>
              <a:t> 235.</a:t>
            </a:r>
          </a:p>
          <a:p>
            <a:pPr marL="0" indent="0">
              <a:buNone/>
            </a:pPr>
            <a:r>
              <a:rPr lang="en-US" sz="1400" dirty="0" err="1"/>
              <a:t>Zastara</a:t>
            </a:r>
            <a:r>
              <a:rPr lang="en-US" sz="1400" dirty="0"/>
              <a:t> ne </a:t>
            </a:r>
            <a:r>
              <a:rPr lang="en-US" sz="1400" dirty="0" err="1"/>
              <a:t>teče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1) </a:t>
            </a:r>
            <a:r>
              <a:rPr lang="en-US" sz="1400" dirty="0" err="1"/>
              <a:t>između</a:t>
            </a:r>
            <a:r>
              <a:rPr lang="en-US" sz="1400" dirty="0"/>
              <a:t> </a:t>
            </a:r>
            <a:r>
              <a:rPr lang="en-US" sz="1400" dirty="0" err="1"/>
              <a:t>bračnih</a:t>
            </a:r>
            <a:r>
              <a:rPr lang="en-US" sz="1400" dirty="0"/>
              <a:t> </a:t>
            </a:r>
            <a:r>
              <a:rPr lang="en-US" sz="1400" dirty="0" err="1"/>
              <a:t>drugova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2) </a:t>
            </a:r>
            <a:r>
              <a:rPr lang="en-US" sz="1400" dirty="0" err="1"/>
              <a:t>između</a:t>
            </a:r>
            <a:r>
              <a:rPr lang="en-US" sz="1400" dirty="0"/>
              <a:t> </a:t>
            </a:r>
            <a:r>
              <a:rPr lang="en-US" sz="1400" dirty="0" err="1"/>
              <a:t>roditelja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djece</a:t>
            </a:r>
            <a:r>
              <a:rPr lang="en-US" sz="1400" dirty="0"/>
              <a:t> </a:t>
            </a:r>
            <a:r>
              <a:rPr lang="en-US" sz="1400" dirty="0" err="1"/>
              <a:t>dok</a:t>
            </a:r>
            <a:r>
              <a:rPr lang="en-US" sz="1400" dirty="0"/>
              <a:t> </a:t>
            </a:r>
            <a:r>
              <a:rPr lang="en-US" sz="1400" dirty="0" err="1"/>
              <a:t>traje</a:t>
            </a:r>
            <a:r>
              <a:rPr lang="en-US" sz="1400" dirty="0"/>
              <a:t> </a:t>
            </a:r>
            <a:r>
              <a:rPr lang="en-US" sz="1400" dirty="0" err="1"/>
              <a:t>roditeljsko</a:t>
            </a:r>
            <a:r>
              <a:rPr lang="en-US" sz="1400" dirty="0"/>
              <a:t> </a:t>
            </a:r>
            <a:r>
              <a:rPr lang="en-US" sz="1400" dirty="0" err="1"/>
              <a:t>pravo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3) </a:t>
            </a:r>
            <a:r>
              <a:rPr lang="en-US" sz="1400" dirty="0" err="1"/>
              <a:t>između</a:t>
            </a:r>
            <a:r>
              <a:rPr lang="en-US" sz="1400" dirty="0"/>
              <a:t> </a:t>
            </a:r>
            <a:r>
              <a:rPr lang="en-US" sz="1400" dirty="0" err="1"/>
              <a:t>štićenika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njegova</a:t>
            </a:r>
            <a:r>
              <a:rPr lang="en-US" sz="1400" dirty="0"/>
              <a:t> </a:t>
            </a:r>
            <a:r>
              <a:rPr lang="en-US" sz="1400" dirty="0" err="1"/>
              <a:t>skrbnika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upravnog</a:t>
            </a:r>
            <a:r>
              <a:rPr lang="en-US" sz="1400" dirty="0"/>
              <a:t> </a:t>
            </a:r>
            <a:r>
              <a:rPr lang="en-US" sz="1400" dirty="0" err="1"/>
              <a:t>tijela</a:t>
            </a:r>
            <a:r>
              <a:rPr lang="en-US" sz="1400" dirty="0"/>
              <a:t> </a:t>
            </a:r>
            <a:r>
              <a:rPr lang="en-US" sz="1400" dirty="0" err="1"/>
              <a:t>socijalne</a:t>
            </a:r>
            <a:r>
              <a:rPr lang="en-US" sz="1400" dirty="0"/>
              <a:t> </a:t>
            </a:r>
            <a:r>
              <a:rPr lang="en-US" sz="1400" dirty="0" err="1"/>
              <a:t>skrbi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trajanja</a:t>
            </a:r>
            <a:r>
              <a:rPr lang="en-US" sz="1400" dirty="0"/>
              <a:t> </a:t>
            </a:r>
            <a:r>
              <a:rPr lang="en-US" sz="1400" dirty="0" err="1"/>
              <a:t>skrbništva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dok</a:t>
            </a:r>
            <a:r>
              <a:rPr lang="en-US" sz="1400" dirty="0"/>
              <a:t> ne </a:t>
            </a:r>
            <a:r>
              <a:rPr lang="en-US" sz="1400" dirty="0" err="1"/>
              <a:t>budu</a:t>
            </a:r>
            <a:r>
              <a:rPr lang="en-US" sz="1400" dirty="0"/>
              <a:t> </a:t>
            </a:r>
            <a:r>
              <a:rPr lang="en-US" sz="1400" dirty="0" err="1"/>
              <a:t>položeni</a:t>
            </a:r>
            <a:r>
              <a:rPr lang="en-US" sz="1400" dirty="0"/>
              <a:t> </a:t>
            </a:r>
            <a:r>
              <a:rPr lang="en-US" sz="1400" dirty="0" err="1"/>
              <a:t>računi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4) </a:t>
            </a:r>
            <a:r>
              <a:rPr lang="en-US" sz="1400" dirty="0" err="1"/>
              <a:t>između</a:t>
            </a:r>
            <a:r>
              <a:rPr lang="en-US" sz="1400" dirty="0"/>
              <a:t> </a:t>
            </a:r>
            <a:r>
              <a:rPr lang="en-US" sz="1400" dirty="0" err="1"/>
              <a:t>osoba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žive</a:t>
            </a:r>
            <a:r>
              <a:rPr lang="en-US" sz="1400" dirty="0"/>
              <a:t> u </a:t>
            </a:r>
            <a:r>
              <a:rPr lang="en-US" sz="1400" dirty="0" err="1"/>
              <a:t>izvanbračnoj</a:t>
            </a:r>
            <a:r>
              <a:rPr lang="en-US" sz="1400" dirty="0"/>
              <a:t> </a:t>
            </a:r>
            <a:r>
              <a:rPr lang="en-US" sz="1400" dirty="0" err="1"/>
              <a:t>zajednici</a:t>
            </a:r>
            <a:r>
              <a:rPr lang="en-US" sz="1400" dirty="0"/>
              <a:t>, </a:t>
            </a:r>
            <a:r>
              <a:rPr lang="en-US" sz="1400" dirty="0" err="1"/>
              <a:t>dok</a:t>
            </a:r>
            <a:r>
              <a:rPr lang="en-US" sz="1400" dirty="0"/>
              <a:t> ta </a:t>
            </a:r>
            <a:r>
              <a:rPr lang="en-US" sz="1400" dirty="0" err="1"/>
              <a:t>zajednica</a:t>
            </a:r>
            <a:r>
              <a:rPr lang="en-US" sz="1400" dirty="0"/>
              <a:t> </a:t>
            </a:r>
            <a:r>
              <a:rPr lang="en-US" sz="1400" dirty="0" err="1"/>
              <a:t>postoji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err="1"/>
              <a:t>Tražbine</a:t>
            </a:r>
            <a:r>
              <a:rPr lang="en-US" sz="1400" b="1" dirty="0"/>
              <a:t> </a:t>
            </a:r>
            <a:r>
              <a:rPr lang="en-US" sz="1400" b="1" dirty="0" err="1"/>
              <a:t>određenih</a:t>
            </a:r>
            <a:r>
              <a:rPr lang="en-US" sz="1400" b="1" dirty="0"/>
              <a:t> </a:t>
            </a:r>
            <a:r>
              <a:rPr lang="en-US" sz="1400" b="1" dirty="0" err="1"/>
              <a:t>osoba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Članak</a:t>
            </a:r>
            <a:r>
              <a:rPr lang="en-US" sz="1400" dirty="0"/>
              <a:t> 236.</a:t>
            </a:r>
          </a:p>
          <a:p>
            <a:pPr marL="0" indent="0">
              <a:buNone/>
            </a:pPr>
            <a:r>
              <a:rPr lang="en-US" sz="1400" dirty="0" err="1"/>
              <a:t>Zastara</a:t>
            </a:r>
            <a:r>
              <a:rPr lang="en-US" sz="1400" dirty="0"/>
              <a:t> ne </a:t>
            </a:r>
            <a:r>
              <a:rPr lang="en-US" sz="1400" dirty="0" err="1"/>
              <a:t>teče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1)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vrijeme</a:t>
            </a:r>
            <a:r>
              <a:rPr lang="en-US" sz="1400" dirty="0"/>
              <a:t> </a:t>
            </a:r>
            <a:r>
              <a:rPr lang="en-US" sz="1400" dirty="0" err="1"/>
              <a:t>mobilizacije</a:t>
            </a:r>
            <a:r>
              <a:rPr lang="en-US" sz="1400" dirty="0"/>
              <a:t>, u </a:t>
            </a:r>
            <a:r>
              <a:rPr lang="en-US" sz="1400" dirty="0" err="1"/>
              <a:t>slučaju</a:t>
            </a:r>
            <a:r>
              <a:rPr lang="en-US" sz="1400" dirty="0"/>
              <a:t> </a:t>
            </a:r>
            <a:r>
              <a:rPr lang="en-US" sz="1400" dirty="0" err="1"/>
              <a:t>neposredne</a:t>
            </a:r>
            <a:r>
              <a:rPr lang="en-US" sz="1400" dirty="0"/>
              <a:t> </a:t>
            </a:r>
            <a:r>
              <a:rPr lang="en-US" sz="1400" dirty="0" err="1"/>
              <a:t>ratne</a:t>
            </a:r>
            <a:r>
              <a:rPr lang="en-US" sz="1400" dirty="0"/>
              <a:t> </a:t>
            </a:r>
            <a:r>
              <a:rPr lang="en-US" sz="1400" dirty="0" err="1"/>
              <a:t>opasnosti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rata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tražbine</a:t>
            </a:r>
            <a:r>
              <a:rPr lang="en-US" sz="1400" dirty="0"/>
              <a:t> </a:t>
            </a:r>
            <a:r>
              <a:rPr lang="en-US" sz="1400" dirty="0" err="1"/>
              <a:t>osoba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vojnoj</a:t>
            </a:r>
            <a:r>
              <a:rPr lang="en-US" sz="1400" dirty="0"/>
              <a:t> </a:t>
            </a:r>
            <a:r>
              <a:rPr lang="en-US" sz="1400" dirty="0" err="1"/>
              <a:t>dužnosti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2)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tražbine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imaju</a:t>
            </a:r>
            <a:r>
              <a:rPr lang="en-US" sz="1400" dirty="0"/>
              <a:t> </a:t>
            </a:r>
            <a:r>
              <a:rPr lang="en-US" sz="1400" dirty="0" err="1"/>
              <a:t>osobe</a:t>
            </a:r>
            <a:r>
              <a:rPr lang="en-US" sz="1400" dirty="0"/>
              <a:t> </a:t>
            </a:r>
            <a:r>
              <a:rPr lang="en-US" sz="1400" dirty="0" err="1"/>
              <a:t>zaposlene</a:t>
            </a:r>
            <a:r>
              <a:rPr lang="en-US" sz="1400" dirty="0"/>
              <a:t> u </a:t>
            </a:r>
            <a:r>
              <a:rPr lang="en-US" sz="1400" dirty="0" err="1"/>
              <a:t>tuđem</a:t>
            </a:r>
            <a:r>
              <a:rPr lang="en-US" sz="1400" dirty="0"/>
              <a:t> </a:t>
            </a:r>
            <a:r>
              <a:rPr lang="en-US" sz="1400" dirty="0" err="1"/>
              <a:t>kućanstvu</a:t>
            </a:r>
            <a:r>
              <a:rPr lang="en-US" sz="1400" dirty="0"/>
              <a:t> </a:t>
            </a:r>
            <a:r>
              <a:rPr lang="en-US" sz="1400" dirty="0" err="1"/>
              <a:t>prema</a:t>
            </a:r>
            <a:r>
              <a:rPr lang="en-US" sz="1400" dirty="0"/>
              <a:t> </a:t>
            </a:r>
            <a:r>
              <a:rPr lang="en-US" sz="1400" dirty="0" err="1"/>
              <a:t>poslodavcu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članovima</a:t>
            </a:r>
            <a:r>
              <a:rPr lang="en-US" sz="1400" dirty="0"/>
              <a:t> </a:t>
            </a:r>
            <a:r>
              <a:rPr lang="en-US" sz="1400" dirty="0" err="1"/>
              <a:t>njegove</a:t>
            </a:r>
            <a:r>
              <a:rPr lang="en-US" sz="1400" dirty="0"/>
              <a:t> </a:t>
            </a:r>
            <a:r>
              <a:rPr lang="en-US" sz="1400" dirty="0" err="1"/>
              <a:t>obitelji</a:t>
            </a:r>
            <a:r>
              <a:rPr lang="en-US" sz="1400" dirty="0"/>
              <a:t> </a:t>
            </a:r>
            <a:r>
              <a:rPr lang="en-US" sz="1400" dirty="0" err="1"/>
              <a:t>koji</a:t>
            </a:r>
            <a:r>
              <a:rPr lang="en-US" sz="1400" dirty="0"/>
              <a:t> </a:t>
            </a:r>
            <a:r>
              <a:rPr lang="en-US" sz="1400" dirty="0" err="1"/>
              <a:t>zajedno</a:t>
            </a:r>
            <a:r>
              <a:rPr lang="en-US" sz="1400" dirty="0"/>
              <a:t> s </a:t>
            </a:r>
            <a:r>
              <a:rPr lang="en-US" sz="1400" dirty="0" err="1"/>
              <a:t>njim</a:t>
            </a:r>
            <a:r>
              <a:rPr lang="en-US" sz="1400" dirty="0"/>
              <a:t> </a:t>
            </a:r>
            <a:r>
              <a:rPr lang="en-US" sz="1400" dirty="0" err="1"/>
              <a:t>žive</a:t>
            </a:r>
            <a:r>
              <a:rPr lang="en-US" sz="1400" dirty="0"/>
              <a:t>, </a:t>
            </a:r>
            <a:r>
              <a:rPr lang="en-US" sz="1400" dirty="0" err="1"/>
              <a:t>sve</a:t>
            </a:r>
            <a:r>
              <a:rPr lang="en-US" sz="1400" dirty="0"/>
              <a:t> </a:t>
            </a:r>
            <a:r>
              <a:rPr lang="en-US" sz="1400" dirty="0" err="1"/>
              <a:t>dok</a:t>
            </a:r>
            <a:r>
              <a:rPr lang="en-US" sz="1400" dirty="0"/>
              <a:t> </a:t>
            </a:r>
            <a:r>
              <a:rPr lang="en-US" sz="1400" dirty="0" err="1"/>
              <a:t>taj</a:t>
            </a:r>
            <a:r>
              <a:rPr lang="en-US" sz="1400" dirty="0"/>
              <a:t>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/>
              <a:t>traje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r>
              <a:rPr lang="en-US" sz="1400" b="1" dirty="0" err="1"/>
              <a:t>Nesavladive</a:t>
            </a:r>
            <a:r>
              <a:rPr lang="en-US" sz="1400" b="1" dirty="0"/>
              <a:t> </a:t>
            </a:r>
            <a:r>
              <a:rPr lang="en-US" sz="1400" b="1" dirty="0" err="1"/>
              <a:t>prepreke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Članak</a:t>
            </a:r>
            <a:r>
              <a:rPr lang="en-US" sz="1400" dirty="0"/>
              <a:t> 237.</a:t>
            </a:r>
          </a:p>
          <a:p>
            <a:pPr marL="0" indent="0">
              <a:buNone/>
            </a:pPr>
            <a:r>
              <a:rPr lang="en-US" sz="1400" dirty="0" err="1"/>
              <a:t>Zastara</a:t>
            </a:r>
            <a:r>
              <a:rPr lang="en-US" sz="1400" dirty="0"/>
              <a:t> ne </a:t>
            </a:r>
            <a:r>
              <a:rPr lang="en-US" sz="1400" dirty="0" err="1"/>
              <a:t>teče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sve</a:t>
            </a:r>
            <a:r>
              <a:rPr lang="en-US" sz="1400" dirty="0"/>
              <a:t> </a:t>
            </a:r>
            <a:r>
              <a:rPr lang="en-US" sz="1400" dirty="0" err="1"/>
              <a:t>vrijeme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vjerovniku</a:t>
            </a:r>
            <a:r>
              <a:rPr lang="en-US" sz="1400" dirty="0"/>
              <a:t> </a:t>
            </a:r>
            <a:r>
              <a:rPr lang="en-US" sz="1400" dirty="0" err="1"/>
              <a:t>nije</a:t>
            </a:r>
            <a:r>
              <a:rPr lang="en-US" sz="1400" dirty="0"/>
              <a:t> </a:t>
            </a:r>
            <a:r>
              <a:rPr lang="en-US" sz="1400" dirty="0" err="1"/>
              <a:t>bilo</a:t>
            </a:r>
            <a:r>
              <a:rPr lang="en-US" sz="1400" dirty="0"/>
              <a:t> </a:t>
            </a:r>
            <a:r>
              <a:rPr lang="en-US" sz="1400" dirty="0" err="1"/>
              <a:t>moguće</a:t>
            </a:r>
            <a:r>
              <a:rPr lang="en-US" sz="1400" dirty="0"/>
              <a:t> </a:t>
            </a:r>
            <a:r>
              <a:rPr lang="en-US" sz="1400" dirty="0" err="1"/>
              <a:t>zbog</a:t>
            </a:r>
            <a:r>
              <a:rPr lang="en-US" sz="1400" dirty="0"/>
              <a:t> </a:t>
            </a:r>
            <a:r>
              <a:rPr lang="en-US" sz="1400" dirty="0" err="1"/>
              <a:t>nesavladivih</a:t>
            </a:r>
            <a:r>
              <a:rPr lang="en-US" sz="1400" dirty="0"/>
              <a:t> </a:t>
            </a:r>
            <a:r>
              <a:rPr lang="en-US" sz="1400" dirty="0" err="1"/>
              <a:t>prepreka</a:t>
            </a:r>
            <a:r>
              <a:rPr lang="en-US" sz="1400" dirty="0"/>
              <a:t> </a:t>
            </a:r>
            <a:r>
              <a:rPr lang="en-US" sz="1400" dirty="0" err="1"/>
              <a:t>sudskim</a:t>
            </a:r>
            <a:r>
              <a:rPr lang="en-US" sz="1400" dirty="0"/>
              <a:t> </a:t>
            </a:r>
            <a:r>
              <a:rPr lang="en-US" sz="1400" dirty="0" err="1"/>
              <a:t>putem</a:t>
            </a:r>
            <a:r>
              <a:rPr lang="en-US" sz="1400" dirty="0"/>
              <a:t> </a:t>
            </a:r>
            <a:r>
              <a:rPr lang="en-US" sz="1400" dirty="0" err="1"/>
              <a:t>zahtijevati</a:t>
            </a:r>
            <a:r>
              <a:rPr lang="en-US" sz="1400" dirty="0"/>
              <a:t> </a:t>
            </a:r>
            <a:r>
              <a:rPr lang="en-US" sz="1400" dirty="0" err="1"/>
              <a:t>ispunjenje</a:t>
            </a:r>
            <a:r>
              <a:rPr lang="en-US" sz="1400" dirty="0"/>
              <a:t> </a:t>
            </a:r>
            <a:r>
              <a:rPr lang="en-US" sz="1400" dirty="0" err="1"/>
              <a:t>obveze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r>
              <a:rPr lang="en-US" sz="1400" b="1" dirty="0" err="1"/>
              <a:t>Utjecaj</a:t>
            </a:r>
            <a:r>
              <a:rPr lang="en-US" sz="1400" b="1" dirty="0"/>
              <a:t> </a:t>
            </a:r>
            <a:r>
              <a:rPr lang="en-US" sz="1400" b="1" dirty="0" err="1"/>
              <a:t>uzroka</a:t>
            </a:r>
            <a:r>
              <a:rPr lang="en-US" sz="1400" b="1" dirty="0"/>
              <a:t> </a:t>
            </a:r>
            <a:r>
              <a:rPr lang="en-US" sz="1400" b="1" dirty="0" err="1"/>
              <a:t>zastoja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Članak</a:t>
            </a:r>
            <a:r>
              <a:rPr lang="en-US" sz="1400" dirty="0"/>
              <a:t> 238.</a:t>
            </a:r>
          </a:p>
          <a:p>
            <a:pPr marL="0" indent="0">
              <a:buNone/>
            </a:pPr>
            <a:r>
              <a:rPr lang="en-US" sz="1400" dirty="0"/>
              <a:t>(1) </a:t>
            </a:r>
            <a:r>
              <a:rPr lang="en-US" sz="1400" dirty="0" err="1"/>
              <a:t>Ako</a:t>
            </a:r>
            <a:r>
              <a:rPr lang="en-US" sz="1400" dirty="0"/>
              <a:t> </a:t>
            </a:r>
            <a:r>
              <a:rPr lang="en-US" sz="1400" dirty="0" err="1"/>
              <a:t>zastara</a:t>
            </a:r>
            <a:r>
              <a:rPr lang="en-US" sz="1400" dirty="0"/>
              <a:t> </a:t>
            </a:r>
            <a:r>
              <a:rPr lang="en-US" sz="1400" dirty="0" err="1"/>
              <a:t>nije</a:t>
            </a:r>
            <a:r>
              <a:rPr lang="en-US" sz="1400" dirty="0"/>
              <a:t> </a:t>
            </a:r>
            <a:r>
              <a:rPr lang="en-US" sz="1400" dirty="0" err="1"/>
              <a:t>mogla</a:t>
            </a:r>
            <a:r>
              <a:rPr lang="en-US" sz="1400" dirty="0"/>
              <a:t> </a:t>
            </a:r>
            <a:r>
              <a:rPr lang="en-US" sz="1400" dirty="0" err="1"/>
              <a:t>početi</a:t>
            </a:r>
            <a:r>
              <a:rPr lang="en-US" sz="1400" dirty="0"/>
              <a:t> </a:t>
            </a:r>
            <a:r>
              <a:rPr lang="en-US" sz="1400" dirty="0" err="1"/>
              <a:t>teći</a:t>
            </a:r>
            <a:r>
              <a:rPr lang="en-US" sz="1400" dirty="0"/>
              <a:t> </a:t>
            </a:r>
            <a:r>
              <a:rPr lang="en-US" sz="1400" dirty="0" err="1"/>
              <a:t>zbog</a:t>
            </a:r>
            <a:r>
              <a:rPr lang="en-US" sz="1400" dirty="0"/>
              <a:t> </a:t>
            </a:r>
            <a:r>
              <a:rPr lang="en-US" sz="1400" dirty="0" err="1"/>
              <a:t>nekoga</a:t>
            </a:r>
            <a:r>
              <a:rPr lang="en-US" sz="1400" dirty="0"/>
              <a:t> </a:t>
            </a:r>
            <a:r>
              <a:rPr lang="en-US" sz="1400" dirty="0" err="1"/>
              <a:t>zakonskog</a:t>
            </a:r>
            <a:r>
              <a:rPr lang="en-US" sz="1400" dirty="0"/>
              <a:t> </a:t>
            </a:r>
            <a:r>
              <a:rPr lang="en-US" sz="1400" dirty="0" err="1"/>
              <a:t>uzroka</a:t>
            </a:r>
            <a:r>
              <a:rPr lang="en-US" sz="1400" dirty="0"/>
              <a:t>, </a:t>
            </a:r>
            <a:r>
              <a:rPr lang="en-US" sz="1400" dirty="0" err="1"/>
              <a:t>ona</a:t>
            </a:r>
            <a:r>
              <a:rPr lang="en-US" sz="1400" dirty="0"/>
              <a:t> </a:t>
            </a:r>
            <a:r>
              <a:rPr lang="en-US" sz="1400" dirty="0" err="1"/>
              <a:t>počinje</a:t>
            </a:r>
            <a:r>
              <a:rPr lang="en-US" sz="1400" dirty="0"/>
              <a:t> </a:t>
            </a:r>
            <a:r>
              <a:rPr lang="en-US" sz="1400" dirty="0" err="1"/>
              <a:t>teći</a:t>
            </a:r>
            <a:r>
              <a:rPr lang="en-US" sz="1400" dirty="0"/>
              <a:t> </a:t>
            </a:r>
            <a:r>
              <a:rPr lang="en-US" sz="1400" dirty="0" err="1"/>
              <a:t>kad</a:t>
            </a:r>
            <a:r>
              <a:rPr lang="en-US" sz="1400" dirty="0"/>
              <a:t> </a:t>
            </a:r>
            <a:r>
              <a:rPr lang="en-US" sz="1400" dirty="0" err="1"/>
              <a:t>taj</a:t>
            </a:r>
            <a:r>
              <a:rPr lang="en-US" sz="1400" dirty="0"/>
              <a:t> </a:t>
            </a:r>
            <a:r>
              <a:rPr lang="en-US" sz="1400" dirty="0" err="1"/>
              <a:t>uzrok</a:t>
            </a:r>
            <a:r>
              <a:rPr lang="en-US" sz="1400" dirty="0"/>
              <a:t> </a:t>
            </a:r>
            <a:r>
              <a:rPr lang="en-US" sz="1400" dirty="0" err="1"/>
              <a:t>prestane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r>
              <a:rPr lang="en-US" sz="1400" dirty="0"/>
              <a:t>(2) </a:t>
            </a:r>
            <a:r>
              <a:rPr lang="en-US" sz="1400" dirty="0" err="1"/>
              <a:t>Ako</a:t>
            </a:r>
            <a:r>
              <a:rPr lang="en-US" sz="1400" dirty="0"/>
              <a:t> je </a:t>
            </a:r>
            <a:r>
              <a:rPr lang="en-US" sz="1400" dirty="0" err="1"/>
              <a:t>zastara</a:t>
            </a:r>
            <a:r>
              <a:rPr lang="en-US" sz="1400" dirty="0"/>
              <a:t> </a:t>
            </a:r>
            <a:r>
              <a:rPr lang="en-US" sz="1400" dirty="0" err="1"/>
              <a:t>počela</a:t>
            </a:r>
            <a:r>
              <a:rPr lang="en-US" sz="1400" dirty="0"/>
              <a:t> </a:t>
            </a:r>
            <a:r>
              <a:rPr lang="en-US" sz="1400" dirty="0" err="1"/>
              <a:t>teći</a:t>
            </a:r>
            <a:r>
              <a:rPr lang="en-US" sz="1400" dirty="0"/>
              <a:t> </a:t>
            </a:r>
            <a:r>
              <a:rPr lang="en-US" sz="1400" dirty="0" err="1"/>
              <a:t>prije</a:t>
            </a:r>
            <a:r>
              <a:rPr lang="en-US" sz="1400" dirty="0"/>
              <a:t> </a:t>
            </a:r>
            <a:r>
              <a:rPr lang="en-US" sz="1400" dirty="0" err="1"/>
              <a:t>nego</a:t>
            </a:r>
            <a:r>
              <a:rPr lang="en-US" sz="1400" dirty="0"/>
              <a:t> </a:t>
            </a:r>
            <a:r>
              <a:rPr lang="en-US" sz="1400" dirty="0" err="1"/>
              <a:t>što</a:t>
            </a:r>
            <a:r>
              <a:rPr lang="en-US" sz="1400" dirty="0"/>
              <a:t> je </a:t>
            </a:r>
            <a:r>
              <a:rPr lang="en-US" sz="1400" dirty="0" err="1"/>
              <a:t>nastao</a:t>
            </a:r>
            <a:r>
              <a:rPr lang="en-US" sz="1400" dirty="0"/>
              <a:t> </a:t>
            </a:r>
            <a:r>
              <a:rPr lang="en-US" sz="1400" dirty="0" err="1"/>
              <a:t>uzrok</a:t>
            </a:r>
            <a:r>
              <a:rPr lang="en-US" sz="1400" dirty="0"/>
              <a:t> </a:t>
            </a:r>
            <a:r>
              <a:rPr lang="en-US" sz="1400" dirty="0" err="1"/>
              <a:t>koji</a:t>
            </a:r>
            <a:r>
              <a:rPr lang="en-US" sz="1400" dirty="0"/>
              <a:t> je </a:t>
            </a:r>
            <a:r>
              <a:rPr lang="en-US" sz="1400" dirty="0" err="1"/>
              <a:t>zaustavio</a:t>
            </a:r>
            <a:r>
              <a:rPr lang="en-US" sz="1400" dirty="0"/>
              <a:t> </a:t>
            </a:r>
            <a:r>
              <a:rPr lang="en-US" sz="1400" dirty="0" err="1"/>
              <a:t>njezin</a:t>
            </a:r>
            <a:r>
              <a:rPr lang="en-US" sz="1400" dirty="0"/>
              <a:t> </a:t>
            </a:r>
            <a:r>
              <a:rPr lang="en-US" sz="1400" dirty="0" err="1"/>
              <a:t>daljnji</a:t>
            </a:r>
            <a:r>
              <a:rPr lang="en-US" sz="1400" dirty="0"/>
              <a:t> </a:t>
            </a:r>
            <a:r>
              <a:rPr lang="en-US" sz="1400" dirty="0" err="1"/>
              <a:t>tijek</a:t>
            </a:r>
            <a:r>
              <a:rPr lang="en-US" sz="1400" dirty="0"/>
              <a:t>, </a:t>
            </a:r>
            <a:r>
              <a:rPr lang="en-US" sz="1400" dirty="0" err="1"/>
              <a:t>ona</a:t>
            </a:r>
            <a:r>
              <a:rPr lang="en-US" sz="1400" dirty="0"/>
              <a:t> </a:t>
            </a:r>
            <a:r>
              <a:rPr lang="en-US" sz="1400" dirty="0" err="1"/>
              <a:t>nastavlja</a:t>
            </a:r>
            <a:r>
              <a:rPr lang="en-US" sz="1400" dirty="0"/>
              <a:t> </a:t>
            </a:r>
            <a:r>
              <a:rPr lang="en-US" sz="1400" dirty="0" err="1"/>
              <a:t>teći</a:t>
            </a:r>
            <a:r>
              <a:rPr lang="en-US" sz="1400" dirty="0"/>
              <a:t> </a:t>
            </a:r>
            <a:r>
              <a:rPr lang="en-US" sz="1400" dirty="0" err="1"/>
              <a:t>kad</a:t>
            </a:r>
            <a:r>
              <a:rPr lang="en-US" sz="1400" dirty="0"/>
              <a:t> </a:t>
            </a:r>
            <a:r>
              <a:rPr lang="en-US" sz="1400" dirty="0" err="1"/>
              <a:t>prestane</a:t>
            </a:r>
            <a:r>
              <a:rPr lang="en-US" sz="1400" dirty="0"/>
              <a:t> </a:t>
            </a:r>
            <a:r>
              <a:rPr lang="en-US" sz="1400" dirty="0" err="1"/>
              <a:t>taj</a:t>
            </a:r>
            <a:r>
              <a:rPr lang="en-US" sz="1400" dirty="0"/>
              <a:t> </a:t>
            </a:r>
            <a:r>
              <a:rPr lang="en-US" sz="1400" dirty="0" err="1"/>
              <a:t>uzrok</a:t>
            </a:r>
            <a:r>
              <a:rPr lang="en-US" sz="1400" dirty="0"/>
              <a:t>, a </a:t>
            </a:r>
            <a:r>
              <a:rPr lang="en-US" sz="1400" dirty="0" err="1"/>
              <a:t>vrijeme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je </a:t>
            </a:r>
            <a:r>
              <a:rPr lang="en-US" sz="1400" dirty="0" err="1"/>
              <a:t>isteklo</a:t>
            </a:r>
            <a:r>
              <a:rPr lang="en-US" sz="1400" dirty="0"/>
              <a:t> </a:t>
            </a:r>
            <a:r>
              <a:rPr lang="en-US" sz="1400" dirty="0" err="1"/>
              <a:t>prije</a:t>
            </a:r>
            <a:r>
              <a:rPr lang="en-US" sz="1400" dirty="0"/>
              <a:t> </a:t>
            </a:r>
            <a:r>
              <a:rPr lang="en-US" sz="1400" dirty="0" err="1"/>
              <a:t>zastoja</a:t>
            </a:r>
            <a:r>
              <a:rPr lang="en-US" sz="1400" dirty="0"/>
              <a:t> </a:t>
            </a:r>
            <a:r>
              <a:rPr lang="en-US" sz="1400" dirty="0" err="1"/>
              <a:t>računa</a:t>
            </a:r>
            <a:r>
              <a:rPr lang="en-US" sz="1400" dirty="0"/>
              <a:t> se u </a:t>
            </a:r>
            <a:r>
              <a:rPr lang="en-US" sz="1400" dirty="0" err="1"/>
              <a:t>zakonom</a:t>
            </a:r>
            <a:r>
              <a:rPr lang="en-US" sz="1400" dirty="0"/>
              <a:t> </a:t>
            </a:r>
            <a:r>
              <a:rPr lang="en-US" sz="1400" dirty="0" err="1"/>
              <a:t>određeni</a:t>
            </a:r>
            <a:r>
              <a:rPr lang="en-US" sz="1400" dirty="0"/>
              <a:t> </a:t>
            </a:r>
            <a:r>
              <a:rPr lang="en-US" sz="1400" dirty="0" err="1"/>
              <a:t>rok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zastaru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9019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Tražbine</a:t>
            </a:r>
            <a:r>
              <a:rPr lang="en-US" b="1" dirty="0"/>
              <a:t> </a:t>
            </a:r>
            <a:r>
              <a:rPr lang="en-US" b="1" dirty="0" err="1"/>
              <a:t>prema</a:t>
            </a:r>
            <a:r>
              <a:rPr lang="en-US" b="1" dirty="0"/>
              <a:t> </a:t>
            </a:r>
            <a:r>
              <a:rPr lang="en-US" b="1" dirty="0" err="1"/>
              <a:t>poslovno</a:t>
            </a:r>
            <a:r>
              <a:rPr lang="en-US" b="1" dirty="0"/>
              <a:t> </a:t>
            </a:r>
            <a:r>
              <a:rPr lang="en-US" b="1" dirty="0" err="1"/>
              <a:t>nesposobnim</a:t>
            </a:r>
            <a:r>
              <a:rPr lang="en-US" b="1" dirty="0"/>
              <a:t> </a:t>
            </a:r>
            <a:r>
              <a:rPr lang="en-US" b="1" dirty="0" err="1"/>
              <a:t>osobama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njihove</a:t>
            </a:r>
            <a:r>
              <a:rPr lang="en-US" b="1" dirty="0"/>
              <a:t> </a:t>
            </a:r>
            <a:r>
              <a:rPr lang="en-US" b="1" dirty="0" err="1"/>
              <a:t>tražbine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239.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teče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maloljetniku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nesposobnoj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imaju</a:t>
            </a:r>
            <a:r>
              <a:rPr lang="en-US" dirty="0"/>
              <a:t> li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maloljetnika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bez </a:t>
            </a:r>
            <a:r>
              <a:rPr lang="en-US" dirty="0" err="1"/>
              <a:t>zastupnika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nastupiti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proteknu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postali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 od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a </a:t>
            </a:r>
            <a:r>
              <a:rPr lang="en-US" dirty="0" err="1"/>
              <a:t>vjerovnik</a:t>
            </a:r>
            <a:r>
              <a:rPr lang="en-US" dirty="0"/>
              <a:t> je </a:t>
            </a:r>
            <a:r>
              <a:rPr lang="en-US" dirty="0" err="1"/>
              <a:t>maloljetnik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bez </a:t>
            </a:r>
            <a:r>
              <a:rPr lang="en-US" dirty="0" err="1"/>
              <a:t>zastupnika</a:t>
            </a:r>
            <a:r>
              <a:rPr lang="en-US" dirty="0"/>
              <a:t>,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je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postao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sposoban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je </a:t>
            </a:r>
            <a:r>
              <a:rPr lang="en-US" dirty="0" err="1"/>
              <a:t>dobio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142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Odsjek</a:t>
            </a:r>
            <a:r>
              <a:rPr lang="en-US" b="1" dirty="0"/>
              <a:t> 4.   PREKID ZASTARE</a:t>
            </a:r>
          </a:p>
          <a:p>
            <a:pPr marL="0" indent="0">
              <a:buNone/>
            </a:pPr>
            <a:r>
              <a:rPr lang="en-US" b="1" dirty="0" err="1"/>
              <a:t>Priznanje</a:t>
            </a:r>
            <a:r>
              <a:rPr lang="en-US" b="1" dirty="0"/>
              <a:t> </a:t>
            </a:r>
            <a:r>
              <a:rPr lang="en-US" b="1" dirty="0" err="1"/>
              <a:t>duga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240.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Zastara</a:t>
            </a:r>
            <a:r>
              <a:rPr lang="en-US" dirty="0"/>
              <a:t> se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prizna</a:t>
            </a:r>
            <a:r>
              <a:rPr lang="en-US" dirty="0"/>
              <a:t> dug.</a:t>
            </a:r>
          </a:p>
          <a:p>
            <a:pPr marL="0" indent="0">
              <a:buNone/>
            </a:pPr>
            <a:r>
              <a:rPr lang="en-US" dirty="0"/>
              <a:t>(2) Dug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priznati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izjavom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posredan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,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Podnošenje</a:t>
            </a:r>
            <a:r>
              <a:rPr lang="en-US" b="1" dirty="0" smtClean="0"/>
              <a:t> </a:t>
            </a:r>
            <a:r>
              <a:rPr lang="en-US" b="1" dirty="0" err="1"/>
              <a:t>tužbe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241.</a:t>
            </a:r>
          </a:p>
          <a:p>
            <a:pPr marL="0" indent="0">
              <a:buNone/>
            </a:pPr>
            <a:r>
              <a:rPr lang="en-US" dirty="0" err="1"/>
              <a:t>Zastara</a:t>
            </a:r>
            <a:r>
              <a:rPr lang="en-US" dirty="0"/>
              <a:t> se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podnošenjem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vjerovnikovom</a:t>
            </a:r>
            <a:r>
              <a:rPr lang="en-US" dirty="0"/>
              <a:t> </a:t>
            </a:r>
            <a:r>
              <a:rPr lang="en-US" dirty="0" err="1"/>
              <a:t>radnjom</a:t>
            </a:r>
            <a:r>
              <a:rPr lang="en-US" dirty="0"/>
              <a:t> </a:t>
            </a:r>
            <a:r>
              <a:rPr lang="en-US" dirty="0" err="1"/>
              <a:t>poduzetom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tijelom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,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ostvarenja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0127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b="1" dirty="0" err="1"/>
              <a:t>Odustanak</a:t>
            </a:r>
            <a:r>
              <a:rPr lang="en-US" b="1" dirty="0"/>
              <a:t>, </a:t>
            </a:r>
            <a:r>
              <a:rPr lang="en-US" b="1" dirty="0" err="1"/>
              <a:t>odbacivanje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odbijanje</a:t>
            </a:r>
            <a:r>
              <a:rPr lang="en-US" b="1" dirty="0"/>
              <a:t> </a:t>
            </a:r>
            <a:r>
              <a:rPr lang="en-US" b="1" dirty="0" err="1"/>
              <a:t>tužbe</a:t>
            </a:r>
            <a:endParaRPr lang="en-US" dirty="0"/>
          </a:p>
          <a:p>
            <a:r>
              <a:rPr lang="en-US" dirty="0" err="1"/>
              <a:t>Članak</a:t>
            </a:r>
            <a:r>
              <a:rPr lang="en-US" dirty="0"/>
              <a:t> 242.</a:t>
            </a:r>
          </a:p>
          <a:p>
            <a:r>
              <a:rPr lang="en-US" dirty="0"/>
              <a:t>(1)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izvršen</a:t>
            </a:r>
            <a:r>
              <a:rPr lang="en-US" dirty="0"/>
              <a:t> </a:t>
            </a:r>
            <a:r>
              <a:rPr lang="en-US" dirty="0" err="1"/>
              <a:t>podnošenjem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vjerovnikovom</a:t>
            </a:r>
            <a:r>
              <a:rPr lang="en-US" dirty="0"/>
              <a:t> </a:t>
            </a:r>
            <a:r>
              <a:rPr lang="en-US" dirty="0" err="1"/>
              <a:t>radnjom</a:t>
            </a:r>
            <a:r>
              <a:rPr lang="en-US" dirty="0"/>
              <a:t> </a:t>
            </a:r>
            <a:r>
              <a:rPr lang="en-US" dirty="0" err="1"/>
              <a:t>poduzetom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tijelom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,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ostvarenja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nastupio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odustane</a:t>
            </a:r>
            <a:r>
              <a:rPr lang="en-US" dirty="0"/>
              <a:t> od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poduzeo</a:t>
            </a:r>
            <a:r>
              <a:rPr lang="en-US" dirty="0"/>
              <a:t>.</a:t>
            </a:r>
          </a:p>
          <a:p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vjerovnikova</a:t>
            </a:r>
            <a:r>
              <a:rPr lang="en-US" dirty="0"/>
              <a:t> </a:t>
            </a:r>
            <a:r>
              <a:rPr lang="en-US" dirty="0" err="1"/>
              <a:t>tužba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odbačen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odbijen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stavljena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92798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Odbacivanje</a:t>
            </a:r>
            <a:r>
              <a:rPr lang="en-US" b="1" dirty="0"/>
              <a:t> </a:t>
            </a:r>
            <a:r>
              <a:rPr lang="en-US" b="1" dirty="0" err="1"/>
              <a:t>tužbe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nenadležnosti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tužba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odbačena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nenadležnosti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uzroka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pa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tri </a:t>
            </a:r>
            <a:r>
              <a:rPr lang="en-US" dirty="0" err="1"/>
              <a:t>mjeseca</a:t>
            </a:r>
            <a:r>
              <a:rPr lang="en-US" dirty="0"/>
              <a:t> od dana </a:t>
            </a:r>
            <a:r>
              <a:rPr lang="en-US" dirty="0" err="1"/>
              <a:t>pravomoćnosti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odbacivanju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prekinuta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tužbom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u </a:t>
            </a:r>
            <a:r>
              <a:rPr lang="en-US" dirty="0" err="1"/>
              <a:t>zaštitu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uputilo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prijavljenu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u </a:t>
            </a:r>
            <a:r>
              <a:rPr lang="en-US" dirty="0" err="1"/>
              <a:t>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Pozivanje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244.</a:t>
            </a:r>
          </a:p>
          <a:p>
            <a:pPr marL="0" indent="0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usmeno</a:t>
            </a:r>
            <a:r>
              <a:rPr lang="en-US" dirty="0"/>
              <a:t> da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1764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Rok</a:t>
            </a:r>
            <a:r>
              <a:rPr lang="en-US" b="1" dirty="0"/>
              <a:t> </a:t>
            </a:r>
            <a:r>
              <a:rPr lang="en-US" b="1" dirty="0" err="1"/>
              <a:t>zastare</a:t>
            </a:r>
            <a:r>
              <a:rPr lang="en-US" b="1" dirty="0"/>
              <a:t> u </a:t>
            </a:r>
            <a:r>
              <a:rPr lang="en-US" b="1" dirty="0" err="1"/>
              <a:t>slučaju</a:t>
            </a:r>
            <a:r>
              <a:rPr lang="en-US" b="1" dirty="0"/>
              <a:t> </a:t>
            </a:r>
            <a:r>
              <a:rPr lang="en-US" b="1" dirty="0" err="1"/>
              <a:t>prekida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245.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iznova</a:t>
            </a:r>
            <a:r>
              <a:rPr lang="en-US" dirty="0"/>
              <a:t>, a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proteklo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prekida</a:t>
            </a:r>
            <a:r>
              <a:rPr lang="en-US" dirty="0"/>
              <a:t> ne </a:t>
            </a:r>
            <a:r>
              <a:rPr lang="en-US" dirty="0" err="1"/>
              <a:t>računa</a:t>
            </a:r>
            <a:r>
              <a:rPr lang="en-US" dirty="0"/>
              <a:t> se u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prekinuta</a:t>
            </a:r>
            <a:r>
              <a:rPr lang="en-US" dirty="0"/>
              <a:t> </a:t>
            </a:r>
            <a:r>
              <a:rPr lang="en-US" dirty="0" err="1"/>
              <a:t>priznanjem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iznova</a:t>
            </a:r>
            <a:r>
              <a:rPr lang="en-US" dirty="0"/>
              <a:t> od </a:t>
            </a:r>
            <a:r>
              <a:rPr lang="en-US" dirty="0" err="1"/>
              <a:t>priznanja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podnošenjem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pozivanjem</a:t>
            </a:r>
            <a:r>
              <a:rPr lang="en-US" dirty="0"/>
              <a:t> u </a:t>
            </a:r>
            <a:r>
              <a:rPr lang="en-US" dirty="0" err="1"/>
              <a:t>zaštitu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isticanjem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prijavljivanjem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iznova</a:t>
            </a:r>
            <a:r>
              <a:rPr lang="en-US" dirty="0"/>
              <a:t> od dana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spor</a:t>
            </a:r>
            <a:r>
              <a:rPr lang="en-US" dirty="0"/>
              <a:t> </a:t>
            </a:r>
            <a:r>
              <a:rPr lang="en-US" dirty="0" err="1"/>
              <a:t>okončan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završen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prijavom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stečajnom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iznova</a:t>
            </a:r>
            <a:r>
              <a:rPr lang="en-US" dirty="0"/>
              <a:t> od dana </a:t>
            </a:r>
            <a:r>
              <a:rPr lang="en-US" dirty="0" err="1"/>
              <a:t>okončanja</a:t>
            </a:r>
            <a:r>
              <a:rPr lang="en-US" dirty="0"/>
              <a:t> toga </a:t>
            </a:r>
            <a:r>
              <a:rPr lang="en-US" dirty="0" err="1"/>
              <a:t>postupka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(5)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zahtjevom</a:t>
            </a:r>
            <a:r>
              <a:rPr lang="en-US" dirty="0"/>
              <a:t> </a:t>
            </a:r>
            <a:r>
              <a:rPr lang="en-US" dirty="0" err="1"/>
              <a:t>ovrhe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(6)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iznova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navršava</a:t>
            </a:r>
            <a:r>
              <a:rPr lang="en-US" dirty="0"/>
              <a:t> se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protekne</a:t>
            </a:r>
            <a:r>
              <a:rPr lang="en-US" dirty="0"/>
              <a:t> </a:t>
            </a:r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je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prekinuta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8218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b="1" dirty="0" err="1"/>
              <a:t>Zastara</a:t>
            </a:r>
            <a:r>
              <a:rPr lang="en-US" b="1" dirty="0"/>
              <a:t> u </a:t>
            </a:r>
            <a:r>
              <a:rPr lang="en-US" b="1" dirty="0" err="1"/>
              <a:t>slučaju</a:t>
            </a:r>
            <a:r>
              <a:rPr lang="en-US" b="1" dirty="0"/>
              <a:t> </a:t>
            </a:r>
            <a:r>
              <a:rPr lang="en-US" b="1" dirty="0" err="1"/>
              <a:t>obnove</a:t>
            </a:r>
            <a:endParaRPr lang="en-US" dirty="0"/>
          </a:p>
          <a:p>
            <a:r>
              <a:rPr lang="en-US" dirty="0" err="1"/>
              <a:t>Članak</a:t>
            </a:r>
            <a:r>
              <a:rPr lang="en-US" dirty="0"/>
              <a:t> 246.</a:t>
            </a:r>
          </a:p>
          <a:p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priznanjem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sporazumjeli</a:t>
            </a:r>
            <a:r>
              <a:rPr lang="en-US" dirty="0"/>
              <a:t> o </a:t>
            </a:r>
            <a:r>
              <a:rPr lang="en-US" dirty="0" err="1"/>
              <a:t>obnovi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nova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njezinu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920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Odsjek</a:t>
            </a:r>
            <a:r>
              <a:rPr lang="en-US" dirty="0"/>
              <a:t> 1.   OPĆE ODREDBE</a:t>
            </a:r>
          </a:p>
          <a:p>
            <a:pPr marL="0" indent="0">
              <a:buNone/>
            </a:pP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pravilo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214.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Zastarom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protekne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Sud</a:t>
            </a:r>
            <a:r>
              <a:rPr lang="en-US" dirty="0"/>
              <a:t> se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obazirati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pozvao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215.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dana </a:t>
            </a:r>
            <a:r>
              <a:rPr lang="en-US" dirty="0" err="1"/>
              <a:t>poslije</a:t>
            </a:r>
            <a:r>
              <a:rPr lang="en-US" dirty="0"/>
              <a:t> dana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slučajeve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propisano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u tome da se </a:t>
            </a:r>
            <a:r>
              <a:rPr lang="en-US" dirty="0" err="1"/>
              <a:t>nešto</a:t>
            </a:r>
            <a:r>
              <a:rPr lang="en-US" dirty="0"/>
              <a:t> ne </a:t>
            </a:r>
            <a:r>
              <a:rPr lang="en-US" dirty="0" err="1"/>
              <a:t>učini</a:t>
            </a:r>
            <a:r>
              <a:rPr lang="en-US" dirty="0"/>
              <a:t>, da se </a:t>
            </a:r>
            <a:r>
              <a:rPr lang="en-US" dirty="0" err="1"/>
              <a:t>propusti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trpi</a:t>
            </a:r>
            <a:r>
              <a:rPr lang="en-US" dirty="0"/>
              <a:t>,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dana </a:t>
            </a:r>
            <a:r>
              <a:rPr lang="en-US" dirty="0" err="1"/>
              <a:t>poslije</a:t>
            </a:r>
            <a:r>
              <a:rPr lang="en-US" dirty="0"/>
              <a:t> dana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postupio</a:t>
            </a:r>
            <a:r>
              <a:rPr lang="en-US" dirty="0"/>
              <a:t> </a:t>
            </a:r>
            <a:r>
              <a:rPr lang="en-US" dirty="0" err="1"/>
              <a:t>protivno</a:t>
            </a:r>
            <a:r>
              <a:rPr lang="en-US" dirty="0"/>
              <a:t> </a:t>
            </a:r>
            <a:r>
              <a:rPr lang="en-US" dirty="0" err="1"/>
              <a:t>obvezi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Odbacivanje</a:t>
            </a:r>
            <a:r>
              <a:rPr lang="en-US" b="1" dirty="0"/>
              <a:t> </a:t>
            </a:r>
            <a:r>
              <a:rPr lang="en-US" b="1" dirty="0" err="1"/>
              <a:t>tužbe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nenadležnosti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tužba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odbačena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nenadležnosti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uzroka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pa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tri </a:t>
            </a:r>
            <a:r>
              <a:rPr lang="en-US" dirty="0" err="1"/>
              <a:t>mjeseca</a:t>
            </a:r>
            <a:r>
              <a:rPr lang="en-US" dirty="0"/>
              <a:t> od dana </a:t>
            </a:r>
            <a:r>
              <a:rPr lang="en-US" dirty="0" err="1"/>
              <a:t>pravomoćnosti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odbacivanju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prekinuta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tužbom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u </a:t>
            </a:r>
            <a:r>
              <a:rPr lang="en-US" dirty="0" err="1"/>
              <a:t>zaštitu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uputilo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prijavljenu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u </a:t>
            </a:r>
            <a:r>
              <a:rPr lang="en-US" dirty="0" err="1"/>
              <a:t>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Pozivanje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244.</a:t>
            </a:r>
          </a:p>
          <a:p>
            <a:pPr marL="0" indent="0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usmeno</a:t>
            </a:r>
            <a:r>
              <a:rPr lang="en-US" dirty="0"/>
              <a:t> da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7646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Odbacivanje</a:t>
            </a:r>
            <a:r>
              <a:rPr lang="en-US" b="1" dirty="0"/>
              <a:t> </a:t>
            </a:r>
            <a:r>
              <a:rPr lang="en-US" b="1" dirty="0" err="1"/>
              <a:t>tužbe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nenadležnosti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tužba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odbačena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nenadležnosti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uzroka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pa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tri </a:t>
            </a:r>
            <a:r>
              <a:rPr lang="en-US" dirty="0" err="1"/>
              <a:t>mjeseca</a:t>
            </a:r>
            <a:r>
              <a:rPr lang="en-US" dirty="0"/>
              <a:t> od dana </a:t>
            </a:r>
            <a:r>
              <a:rPr lang="en-US" dirty="0" err="1"/>
              <a:t>pravomoćnosti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odbacivanju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prekinuta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tužbom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u </a:t>
            </a:r>
            <a:r>
              <a:rPr lang="en-US" dirty="0" err="1"/>
              <a:t>zaštitu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uputilo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prijavljenu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u </a:t>
            </a:r>
            <a:r>
              <a:rPr lang="en-US" dirty="0" err="1"/>
              <a:t>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Pozivanje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244.</a:t>
            </a:r>
          </a:p>
          <a:p>
            <a:pPr marL="0" indent="0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usmeno</a:t>
            </a:r>
            <a:r>
              <a:rPr lang="en-US" dirty="0"/>
              <a:t> da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1652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Odbacivanje</a:t>
            </a:r>
            <a:r>
              <a:rPr lang="en-US" b="1" dirty="0"/>
              <a:t> </a:t>
            </a:r>
            <a:r>
              <a:rPr lang="en-US" b="1" dirty="0" err="1"/>
              <a:t>tužbe</a:t>
            </a:r>
            <a:r>
              <a:rPr lang="en-US" b="1" dirty="0"/>
              <a:t> </a:t>
            </a:r>
            <a:r>
              <a:rPr lang="en-US" b="1" dirty="0" err="1"/>
              <a:t>zbog</a:t>
            </a:r>
            <a:r>
              <a:rPr lang="en-US" b="1" dirty="0"/>
              <a:t> </a:t>
            </a:r>
            <a:r>
              <a:rPr lang="en-US" b="1" dirty="0" err="1"/>
              <a:t>nenadležnosti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tužba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odbačena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nenadležnosti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uzroka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pa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tri </a:t>
            </a:r>
            <a:r>
              <a:rPr lang="en-US" dirty="0" err="1"/>
              <a:t>mjeseca</a:t>
            </a:r>
            <a:r>
              <a:rPr lang="en-US" dirty="0"/>
              <a:t> od dana </a:t>
            </a:r>
            <a:r>
              <a:rPr lang="en-US" dirty="0" err="1"/>
              <a:t>pravomoćnosti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odbacivanju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prekinuta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tužbom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u </a:t>
            </a:r>
            <a:r>
              <a:rPr lang="en-US" dirty="0" err="1"/>
              <a:t>zaštitu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 </a:t>
            </a:r>
            <a:r>
              <a:rPr lang="en-US" dirty="0" err="1"/>
              <a:t>prijeboja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u </a:t>
            </a:r>
            <a:r>
              <a:rPr lang="en-US" dirty="0" err="1"/>
              <a:t>sporu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uputilo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prijavljenu</a:t>
            </a:r>
            <a:r>
              <a:rPr lang="en-US" dirty="0"/>
              <a:t> </a:t>
            </a:r>
            <a:r>
              <a:rPr lang="en-US" dirty="0" err="1"/>
              <a:t>tražbinu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u </a:t>
            </a:r>
            <a:r>
              <a:rPr lang="en-US" dirty="0" err="1"/>
              <a:t>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Pozivanje</a:t>
            </a:r>
            <a:r>
              <a:rPr lang="en-US" b="1" dirty="0"/>
              <a:t> </a:t>
            </a:r>
            <a:r>
              <a:rPr lang="en-US" b="1" dirty="0" err="1"/>
              <a:t>dužnika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244.</a:t>
            </a:r>
          </a:p>
          <a:p>
            <a:pPr marL="0" indent="0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usmeno</a:t>
            </a:r>
            <a:r>
              <a:rPr lang="en-US" dirty="0"/>
              <a:t> da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25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Nastupanje</a:t>
            </a:r>
            <a:r>
              <a:rPr lang="en-US" b="1" dirty="0"/>
              <a:t> </a:t>
            </a:r>
            <a:r>
              <a:rPr lang="en-US" b="1" dirty="0" err="1"/>
              <a:t>zastare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216.</a:t>
            </a:r>
          </a:p>
          <a:p>
            <a:pPr marL="0" indent="0">
              <a:buNone/>
            </a:pP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istekne</a:t>
            </a:r>
            <a:r>
              <a:rPr lang="en-US" dirty="0"/>
              <a:t> </a:t>
            </a:r>
            <a:r>
              <a:rPr lang="en-US" dirty="0" err="1"/>
              <a:t>posljednji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 err="1" smtClean="0"/>
              <a:t>Uračunavanje</a:t>
            </a:r>
            <a:r>
              <a:rPr lang="en-US" b="1" dirty="0" smtClean="0"/>
              <a:t> </a:t>
            </a:r>
            <a:r>
              <a:rPr lang="en-US" b="1" dirty="0" err="1"/>
              <a:t>prednikova</a:t>
            </a:r>
            <a:r>
              <a:rPr lang="en-US" b="1" dirty="0"/>
              <a:t> </a:t>
            </a:r>
            <a:r>
              <a:rPr lang="en-US" b="1" dirty="0" err="1"/>
              <a:t>vremena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217.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proteklo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dužnikovih</a:t>
            </a:r>
            <a:r>
              <a:rPr lang="en-US" dirty="0"/>
              <a:t> </a:t>
            </a:r>
            <a:r>
              <a:rPr lang="en-US" dirty="0" err="1"/>
              <a:t>prednika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Zabrana</a:t>
            </a:r>
            <a:r>
              <a:rPr lang="en-US" b="1" dirty="0"/>
              <a:t> </a:t>
            </a:r>
            <a:r>
              <a:rPr lang="en-US" b="1" dirty="0" err="1"/>
              <a:t>promjene</a:t>
            </a:r>
            <a:r>
              <a:rPr lang="en-US" b="1" dirty="0"/>
              <a:t> </a:t>
            </a:r>
            <a:r>
              <a:rPr lang="en-US" b="1" dirty="0" err="1"/>
              <a:t>roka</a:t>
            </a:r>
            <a:r>
              <a:rPr lang="en-US" b="1" dirty="0"/>
              <a:t> </a:t>
            </a:r>
            <a:r>
              <a:rPr lang="en-US" b="1" dirty="0" err="1"/>
              <a:t>zastare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poslom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dulje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od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poslom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odrediti</a:t>
            </a:r>
            <a:r>
              <a:rPr lang="en-US" dirty="0"/>
              <a:t> da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teći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2020006" cy="6652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Odricanje</a:t>
            </a:r>
            <a:r>
              <a:rPr lang="en-US" b="1" dirty="0"/>
              <a:t> od </a:t>
            </a:r>
            <a:r>
              <a:rPr lang="en-US" b="1" dirty="0" err="1"/>
              <a:t>zastare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219.</a:t>
            </a:r>
          </a:p>
          <a:p>
            <a:pPr marL="0" indent="0">
              <a:buNone/>
            </a:pPr>
            <a:r>
              <a:rPr lang="en-US" dirty="0" err="1"/>
              <a:t>Dužnik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odreći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protekne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Pisano </a:t>
            </a:r>
            <a:r>
              <a:rPr lang="en-US" b="1" dirty="0" err="1"/>
              <a:t>priznanje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osiguranje</a:t>
            </a:r>
            <a:r>
              <a:rPr lang="en-US" b="1" dirty="0"/>
              <a:t> </a:t>
            </a:r>
            <a:r>
              <a:rPr lang="en-US" b="1" dirty="0" err="1"/>
              <a:t>zastarjele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220.</a:t>
            </a:r>
          </a:p>
          <a:p>
            <a:pPr marL="0" indent="0">
              <a:buNone/>
            </a:pPr>
            <a:r>
              <a:rPr lang="en-US" dirty="0"/>
              <a:t>(1) Pisano </a:t>
            </a:r>
            <a:r>
              <a:rPr lang="en-US" dirty="0" err="1"/>
              <a:t>priznanje</a:t>
            </a:r>
            <a:r>
              <a:rPr lang="en-US" dirty="0"/>
              <a:t> </a:t>
            </a:r>
            <a:r>
              <a:rPr lang="en-US" dirty="0" err="1"/>
              <a:t>zastarjele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odricanjem</a:t>
            </a:r>
            <a:r>
              <a:rPr lang="en-US" dirty="0"/>
              <a:t> od </a:t>
            </a:r>
            <a:r>
              <a:rPr lang="en-US" dirty="0" err="1"/>
              <a:t>zastare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zastarjelu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Učinak</a:t>
            </a:r>
            <a:r>
              <a:rPr lang="en-US" b="1" dirty="0"/>
              <a:t> </a:t>
            </a:r>
            <a:r>
              <a:rPr lang="en-US" b="1" dirty="0" err="1"/>
              <a:t>ispunjenja</a:t>
            </a:r>
            <a:r>
              <a:rPr lang="en-US" b="1" dirty="0"/>
              <a:t> </a:t>
            </a:r>
            <a:r>
              <a:rPr lang="en-US" b="1" dirty="0" err="1"/>
              <a:t>zastarjele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221.</a:t>
            </a:r>
          </a:p>
          <a:p>
            <a:pPr marL="0" indent="0">
              <a:buNone/>
            </a:pP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zastarjelu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da mu se </a:t>
            </a:r>
            <a:r>
              <a:rPr lang="en-US" dirty="0" err="1"/>
              <a:t>vrati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dao</a:t>
            </a:r>
            <a:r>
              <a:rPr lang="en-US" dirty="0"/>
              <a:t>,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znao</a:t>
            </a:r>
            <a:r>
              <a:rPr lang="en-US" dirty="0"/>
              <a:t> da je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zastarjela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Vjerovnik</a:t>
            </a:r>
            <a:r>
              <a:rPr lang="en-US" b="1" dirty="0"/>
              <a:t> </a:t>
            </a:r>
            <a:r>
              <a:rPr lang="en-US" b="1" dirty="0" err="1"/>
              <a:t>čija</a:t>
            </a:r>
            <a:r>
              <a:rPr lang="en-US" b="1" dirty="0"/>
              <a:t> je </a:t>
            </a:r>
            <a:r>
              <a:rPr lang="en-US" b="1" dirty="0" err="1"/>
              <a:t>tražbina</a:t>
            </a:r>
            <a:r>
              <a:rPr lang="en-US" b="1" dirty="0"/>
              <a:t> </a:t>
            </a:r>
            <a:r>
              <a:rPr lang="en-US" b="1" dirty="0" err="1"/>
              <a:t>osigurana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222.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protekne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je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osigurana</a:t>
            </a:r>
            <a:r>
              <a:rPr lang="en-US" dirty="0"/>
              <a:t> </a:t>
            </a:r>
            <a:r>
              <a:rPr lang="en-US" dirty="0" err="1"/>
              <a:t>zalogom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hipotekom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namiriti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opterećene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drži</a:t>
            </a:r>
            <a:r>
              <a:rPr lang="en-US" dirty="0"/>
              <a:t> u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upisano</a:t>
            </a:r>
            <a:r>
              <a:rPr lang="en-US" dirty="0"/>
              <a:t> u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knjizi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zastarjela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namiriti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opterećene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b="1" dirty="0" err="1"/>
              <a:t>Sporedne</a:t>
            </a:r>
            <a:r>
              <a:rPr lang="en-US" b="1" dirty="0"/>
              <a:t> </a:t>
            </a:r>
            <a:r>
              <a:rPr lang="en-US" b="1" dirty="0" err="1"/>
              <a:t>tražbine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223.</a:t>
            </a:r>
          </a:p>
          <a:p>
            <a:pPr marL="0" indent="0">
              <a:buNone/>
            </a:pP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zastari</a:t>
            </a:r>
            <a:r>
              <a:rPr lang="en-US" dirty="0"/>
              <a:t>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tražbina</a:t>
            </a:r>
            <a:r>
              <a:rPr lang="en-US" dirty="0"/>
              <a:t>, </a:t>
            </a:r>
            <a:r>
              <a:rPr lang="en-US" dirty="0" err="1"/>
              <a:t>zastarjele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sporedne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plodova</a:t>
            </a:r>
            <a:r>
              <a:rPr lang="en-US" dirty="0"/>
              <a:t>,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kazne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Kad</a:t>
            </a:r>
            <a:r>
              <a:rPr lang="en-US" b="1" dirty="0" smtClean="0"/>
              <a:t> </a:t>
            </a:r>
            <a:r>
              <a:rPr lang="en-US" b="1" dirty="0"/>
              <a:t>se ne </a:t>
            </a:r>
            <a:r>
              <a:rPr lang="en-US" b="1" dirty="0" err="1"/>
              <a:t>primjenjuju</a:t>
            </a:r>
            <a:r>
              <a:rPr lang="en-US" b="1" dirty="0"/>
              <a:t> </a:t>
            </a:r>
            <a:r>
              <a:rPr lang="en-US" b="1" dirty="0" err="1"/>
              <a:t>pravila</a:t>
            </a:r>
            <a:r>
              <a:rPr lang="en-US" b="1" dirty="0"/>
              <a:t> o </a:t>
            </a:r>
            <a:r>
              <a:rPr lang="en-US" b="1" dirty="0" err="1"/>
              <a:t>zastari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224.</a:t>
            </a:r>
          </a:p>
          <a:p>
            <a:pPr marL="0" indent="0">
              <a:buNone/>
            </a:pP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zastari</a:t>
            </a:r>
            <a:r>
              <a:rPr lang="en-US" dirty="0"/>
              <a:t> ne </a:t>
            </a:r>
            <a:r>
              <a:rPr lang="en-US" dirty="0" err="1"/>
              <a:t>primjenjuju</a:t>
            </a:r>
            <a:r>
              <a:rPr lang="en-US" dirty="0"/>
              <a:t> se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podnošenje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izvršenje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pod </a:t>
            </a:r>
            <a:r>
              <a:rPr lang="en-US" dirty="0" err="1"/>
              <a:t>prijetnjom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Odsjek</a:t>
            </a:r>
            <a:r>
              <a:rPr lang="en-US" sz="2400" b="1" dirty="0" smtClean="0"/>
              <a:t> </a:t>
            </a:r>
            <a:r>
              <a:rPr lang="en-US" sz="2400" b="1" dirty="0"/>
              <a:t>2.   VRIJEME POTREBNO ZA ZASTARU</a:t>
            </a:r>
          </a:p>
          <a:p>
            <a:pPr marL="0" indent="0">
              <a:buNone/>
            </a:pPr>
            <a:r>
              <a:rPr lang="en-US" sz="2400" b="1" dirty="0" err="1"/>
              <a:t>Opći</a:t>
            </a:r>
            <a:r>
              <a:rPr lang="en-US" sz="2400" b="1" dirty="0"/>
              <a:t> </a:t>
            </a:r>
            <a:r>
              <a:rPr lang="en-US" sz="2400" b="1" dirty="0" err="1"/>
              <a:t>rok</a:t>
            </a:r>
            <a:r>
              <a:rPr lang="en-US" sz="2400" b="1" dirty="0"/>
              <a:t> </a:t>
            </a:r>
            <a:r>
              <a:rPr lang="en-US" sz="2400" b="1" dirty="0" err="1"/>
              <a:t>zastare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225.</a:t>
            </a:r>
          </a:p>
          <a:p>
            <a:pPr marL="0" indent="0">
              <a:buNone/>
            </a:pPr>
            <a:r>
              <a:rPr lang="en-US" sz="2400" dirty="0" err="1"/>
              <a:t>Tražbine</a:t>
            </a:r>
            <a:r>
              <a:rPr lang="en-US" sz="2400" dirty="0"/>
              <a:t> </a:t>
            </a:r>
            <a:r>
              <a:rPr lang="en-US" sz="2400" dirty="0" err="1"/>
              <a:t>zastarijevaju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pet </a:t>
            </a:r>
            <a:r>
              <a:rPr lang="en-US" sz="2400" dirty="0" err="1"/>
              <a:t>godina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određen</a:t>
            </a:r>
            <a:r>
              <a:rPr lang="en-US" sz="2400" dirty="0"/>
              <a:t> </a:t>
            </a:r>
            <a:r>
              <a:rPr lang="en-US" sz="2400" dirty="0" err="1"/>
              <a:t>neki</a:t>
            </a:r>
            <a:r>
              <a:rPr lang="en-US" sz="2400" dirty="0"/>
              <a:t> </a:t>
            </a:r>
            <a:r>
              <a:rPr lang="en-US" sz="2400" dirty="0" err="1"/>
              <a:t>drugi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zastare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Povremene</a:t>
            </a:r>
            <a:r>
              <a:rPr lang="en-US" sz="2400" b="1" dirty="0"/>
              <a:t> </a:t>
            </a:r>
            <a:r>
              <a:rPr lang="en-US" sz="2400" b="1" dirty="0" err="1"/>
              <a:t>tražbine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226.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Tražbine</a:t>
            </a:r>
            <a:r>
              <a:rPr lang="en-US" sz="2400" dirty="0"/>
              <a:t> </a:t>
            </a:r>
            <a:r>
              <a:rPr lang="en-US" sz="2400" dirty="0" err="1"/>
              <a:t>povremenih</a:t>
            </a:r>
            <a:r>
              <a:rPr lang="en-US" sz="2400" dirty="0"/>
              <a:t> </a:t>
            </a:r>
            <a:r>
              <a:rPr lang="en-US" sz="2400" dirty="0" err="1"/>
              <a:t>davanja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dospijevaju</a:t>
            </a:r>
            <a:r>
              <a:rPr lang="en-US" sz="2400" dirty="0"/>
              <a:t> </a:t>
            </a:r>
            <a:r>
              <a:rPr lang="en-US" sz="2400" dirty="0" err="1"/>
              <a:t>godišnje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u </a:t>
            </a:r>
            <a:r>
              <a:rPr lang="en-US" sz="2400" dirty="0" err="1"/>
              <a:t>kraćim</a:t>
            </a:r>
            <a:r>
              <a:rPr lang="en-US" sz="2400" dirty="0"/>
              <a:t> </a:t>
            </a:r>
            <a:r>
              <a:rPr lang="en-US" sz="2400" dirty="0" err="1"/>
              <a:t>razdobljima</a:t>
            </a:r>
            <a:r>
              <a:rPr lang="en-US" sz="2400" dirty="0"/>
              <a:t>, pa </a:t>
            </a:r>
            <a:r>
              <a:rPr lang="en-US" sz="2400" dirty="0" err="1"/>
              <a:t>bilo</a:t>
            </a:r>
            <a:r>
              <a:rPr lang="en-US" sz="2400" dirty="0"/>
              <a:t> da se </a:t>
            </a:r>
            <a:r>
              <a:rPr lang="en-US" sz="2400" dirty="0" err="1"/>
              <a:t>radi</a:t>
            </a:r>
            <a:r>
              <a:rPr lang="en-US" sz="2400" dirty="0"/>
              <a:t> o </a:t>
            </a:r>
            <a:r>
              <a:rPr lang="en-US" sz="2400" dirty="0" err="1"/>
              <a:t>sporednim</a:t>
            </a:r>
            <a:r>
              <a:rPr lang="en-US" sz="2400" dirty="0"/>
              <a:t> </a:t>
            </a:r>
            <a:r>
              <a:rPr lang="en-US" sz="2400" dirty="0" err="1"/>
              <a:t>povremenim</a:t>
            </a:r>
            <a:r>
              <a:rPr lang="en-US" sz="2400" dirty="0"/>
              <a:t> </a:t>
            </a:r>
            <a:r>
              <a:rPr lang="en-US" sz="2400" dirty="0" err="1"/>
              <a:t>tražbinama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kamata</a:t>
            </a:r>
            <a:r>
              <a:rPr lang="en-US" sz="2400" dirty="0"/>
              <a:t>, </a:t>
            </a:r>
            <a:r>
              <a:rPr lang="en-US" sz="2400" dirty="0" err="1"/>
              <a:t>bilo</a:t>
            </a:r>
            <a:r>
              <a:rPr lang="en-US" sz="2400" dirty="0"/>
              <a:t> da se </a:t>
            </a:r>
            <a:r>
              <a:rPr lang="en-US" sz="2400" dirty="0" err="1"/>
              <a:t>radi</a:t>
            </a:r>
            <a:r>
              <a:rPr lang="en-US" sz="2400" dirty="0"/>
              <a:t> o </a:t>
            </a:r>
            <a:r>
              <a:rPr lang="en-US" sz="2400" dirty="0" err="1"/>
              <a:t>takvim</a:t>
            </a:r>
            <a:r>
              <a:rPr lang="en-US" sz="2400" dirty="0"/>
              <a:t> </a:t>
            </a:r>
            <a:r>
              <a:rPr lang="en-US" sz="2400" dirty="0" err="1"/>
              <a:t>povremenim</a:t>
            </a:r>
            <a:r>
              <a:rPr lang="en-US" sz="2400" dirty="0"/>
              <a:t> </a:t>
            </a:r>
            <a:r>
              <a:rPr lang="en-US" sz="2400" dirty="0" err="1"/>
              <a:t>tražbinama</a:t>
            </a:r>
            <a:r>
              <a:rPr lang="en-US" sz="2400" dirty="0"/>
              <a:t> u </a:t>
            </a:r>
            <a:r>
              <a:rPr lang="en-US" sz="2400" dirty="0" err="1"/>
              <a:t>kojima</a:t>
            </a:r>
            <a:r>
              <a:rPr lang="en-US" sz="2400" dirty="0"/>
              <a:t> se </a:t>
            </a:r>
            <a:r>
              <a:rPr lang="en-US" sz="2400" dirty="0" err="1"/>
              <a:t>iscrpljuje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tražbina</a:t>
            </a:r>
            <a:r>
              <a:rPr lang="en-US" sz="2400" dirty="0"/>
              <a:t> </a:t>
            </a:r>
            <a:r>
              <a:rPr lang="en-US" sz="2400" dirty="0" err="1"/>
              <a:t>uzdržavanja</a:t>
            </a:r>
            <a:r>
              <a:rPr lang="en-US" sz="2400" dirty="0"/>
              <a:t>, </a:t>
            </a:r>
            <a:r>
              <a:rPr lang="en-US" sz="2400" dirty="0" err="1"/>
              <a:t>zastarijevaju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tri </a:t>
            </a:r>
            <a:r>
              <a:rPr lang="en-US" sz="2400" dirty="0" err="1"/>
              <a:t>godine</a:t>
            </a:r>
            <a:r>
              <a:rPr lang="en-US" sz="2400" dirty="0"/>
              <a:t> od </a:t>
            </a:r>
            <a:r>
              <a:rPr lang="en-US" sz="2400" dirty="0" err="1"/>
              <a:t>dospjelosti</a:t>
            </a:r>
            <a:r>
              <a:rPr lang="en-US" sz="2400" dirty="0"/>
              <a:t> </a:t>
            </a:r>
            <a:r>
              <a:rPr lang="en-US" sz="2400" dirty="0" err="1"/>
              <a:t>svakoga</a:t>
            </a:r>
            <a:r>
              <a:rPr lang="en-US" sz="2400" dirty="0"/>
              <a:t> </a:t>
            </a:r>
            <a:r>
              <a:rPr lang="en-US" sz="2400" dirty="0" err="1"/>
              <a:t>pojedinog</a:t>
            </a:r>
            <a:r>
              <a:rPr lang="en-US" sz="2400" dirty="0"/>
              <a:t> </a:t>
            </a:r>
            <a:r>
              <a:rPr lang="en-US" sz="2400" dirty="0" err="1"/>
              <a:t>davanja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Isto</a:t>
            </a:r>
            <a:r>
              <a:rPr lang="en-US" sz="2400" dirty="0"/>
              <a:t> </a:t>
            </a:r>
            <a:r>
              <a:rPr lang="en-US" sz="2400" dirty="0" err="1"/>
              <a:t>vrijedi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anuitete</a:t>
            </a:r>
            <a:r>
              <a:rPr lang="en-US" sz="2400" dirty="0"/>
              <a:t> </a:t>
            </a:r>
            <a:r>
              <a:rPr lang="en-US" sz="2400" dirty="0" err="1"/>
              <a:t>kojima</a:t>
            </a:r>
            <a:r>
              <a:rPr lang="en-US" sz="2400" dirty="0"/>
              <a:t> se u </a:t>
            </a:r>
            <a:r>
              <a:rPr lang="en-US" sz="2400" dirty="0" err="1"/>
              <a:t>jednakim</a:t>
            </a:r>
            <a:r>
              <a:rPr lang="en-US" sz="2400" dirty="0"/>
              <a:t> </a:t>
            </a:r>
            <a:r>
              <a:rPr lang="en-US" sz="2400" dirty="0" err="1"/>
              <a:t>unaprijed</a:t>
            </a:r>
            <a:r>
              <a:rPr lang="en-US" sz="2400" dirty="0"/>
              <a:t> </a:t>
            </a:r>
            <a:r>
              <a:rPr lang="en-US" sz="2400" dirty="0" err="1"/>
              <a:t>određenim</a:t>
            </a:r>
            <a:r>
              <a:rPr lang="en-US" sz="2400" dirty="0"/>
              <a:t> </a:t>
            </a:r>
            <a:r>
              <a:rPr lang="en-US" sz="2400" dirty="0" err="1"/>
              <a:t>povremenim</a:t>
            </a:r>
            <a:r>
              <a:rPr lang="en-US" sz="2400" dirty="0"/>
              <a:t> </a:t>
            </a:r>
            <a:r>
              <a:rPr lang="en-US" sz="2400" dirty="0" err="1"/>
              <a:t>iznosima</a:t>
            </a:r>
            <a:r>
              <a:rPr lang="en-US" sz="2400" dirty="0"/>
              <a:t> </a:t>
            </a:r>
            <a:r>
              <a:rPr lang="en-US" sz="2400" dirty="0" err="1"/>
              <a:t>otplaćuju</a:t>
            </a:r>
            <a:r>
              <a:rPr lang="en-US" sz="2400" dirty="0"/>
              <a:t> </a:t>
            </a:r>
            <a:r>
              <a:rPr lang="en-US" sz="2400" dirty="0" err="1"/>
              <a:t>glavnica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kamate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ne </a:t>
            </a:r>
            <a:r>
              <a:rPr lang="en-US" sz="2400" dirty="0" err="1"/>
              <a:t>vrijedi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otplate</a:t>
            </a:r>
            <a:r>
              <a:rPr lang="en-US" sz="2400" dirty="0"/>
              <a:t> u </a:t>
            </a:r>
            <a:r>
              <a:rPr lang="en-US" sz="2400" dirty="0" err="1"/>
              <a:t>obrocima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druga</a:t>
            </a:r>
            <a:r>
              <a:rPr lang="en-US" sz="2400" dirty="0"/>
              <a:t> </a:t>
            </a:r>
            <a:r>
              <a:rPr lang="en-US" sz="2400" dirty="0" err="1"/>
              <a:t>djelomična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3853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Zastara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227.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proistječu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računajući</a:t>
            </a:r>
            <a:r>
              <a:rPr lang="en-US" dirty="0"/>
              <a:t> od </a:t>
            </a:r>
            <a:r>
              <a:rPr lang="en-US" dirty="0" err="1"/>
              <a:t>dospjelosti</a:t>
            </a:r>
            <a:r>
              <a:rPr lang="en-US" dirty="0"/>
              <a:t> </a:t>
            </a:r>
            <a:r>
              <a:rPr lang="en-US" dirty="0" err="1"/>
              <a:t>najstarije</a:t>
            </a:r>
            <a:r>
              <a:rPr lang="en-US" dirty="0"/>
              <a:t> </a:t>
            </a:r>
            <a:r>
              <a:rPr lang="en-US" dirty="0" err="1"/>
              <a:t>neispunjene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zastari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proistječu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gubi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povremena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povremena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dospjela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zastarjeti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uzdržavanje</a:t>
            </a:r>
            <a:r>
              <a:rPr lang="en-US" dirty="0" smtClean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.</a:t>
            </a:r>
            <a:endParaRPr lang="hr-HR" dirty="0"/>
          </a:p>
          <a:p>
            <a:pPr marL="0" indent="0">
              <a:buNone/>
            </a:pPr>
            <a:r>
              <a:rPr lang="en-US" b="1" dirty="0" err="1"/>
              <a:t>Međusobne</a:t>
            </a:r>
            <a:r>
              <a:rPr lang="en-US" b="1" dirty="0"/>
              <a:t> </a:t>
            </a:r>
            <a:r>
              <a:rPr lang="en-US" b="1" dirty="0" err="1"/>
              <a:t>tražbine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trgovačkih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r>
              <a:rPr lang="en-US" b="1" dirty="0"/>
              <a:t> o </a:t>
            </a:r>
            <a:r>
              <a:rPr lang="en-US" b="1" dirty="0" err="1"/>
              <a:t>prometu</a:t>
            </a:r>
            <a:r>
              <a:rPr lang="en-US" b="1" dirty="0"/>
              <a:t> robe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usluga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Međusobne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trgovačkih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prometu</a:t>
            </a:r>
            <a:r>
              <a:rPr lang="en-US" dirty="0"/>
              <a:t> 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sklope</a:t>
            </a:r>
            <a:r>
              <a:rPr lang="en-US" dirty="0"/>
              <a:t> </a:t>
            </a:r>
            <a:r>
              <a:rPr lang="en-US" dirty="0" err="1"/>
              <a:t>trgovac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o </a:t>
            </a:r>
            <a:r>
              <a:rPr lang="en-US" dirty="0" err="1"/>
              <a:t>prometu</a:t>
            </a:r>
            <a:r>
              <a:rPr lang="en-US" dirty="0"/>
              <a:t> 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tražbine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izdatke</a:t>
            </a:r>
            <a:r>
              <a:rPr lang="en-US" dirty="0"/>
              <a:t> </a:t>
            </a:r>
            <a:r>
              <a:rPr lang="en-US" dirty="0" err="1"/>
              <a:t>učinjene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zastarijevaju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Zastara</a:t>
            </a:r>
            <a:r>
              <a:rPr lang="en-US" dirty="0"/>
              <a:t> </a:t>
            </a:r>
            <a:r>
              <a:rPr lang="en-US" dirty="0" err="1"/>
              <a:t>teče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robe, </a:t>
            </a:r>
            <a:r>
              <a:rPr lang="en-US" dirty="0" err="1"/>
              <a:t>izvršeni</a:t>
            </a:r>
            <a:r>
              <a:rPr lang="en-US" dirty="0"/>
              <a:t> rad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Zakupnina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najamnina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229.</a:t>
            </a:r>
          </a:p>
          <a:p>
            <a:pPr marL="0" indent="0">
              <a:buNone/>
            </a:pP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zakupnine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najamnine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je </a:t>
            </a:r>
            <a:r>
              <a:rPr lang="en-US" dirty="0" err="1"/>
              <a:t>određeno</a:t>
            </a:r>
            <a:r>
              <a:rPr lang="en-US" dirty="0"/>
              <a:t> da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povremeno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,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Naknada</a:t>
            </a:r>
            <a:r>
              <a:rPr lang="en-US" b="1" dirty="0" smtClean="0"/>
              <a:t> </a:t>
            </a:r>
            <a:r>
              <a:rPr lang="en-US" b="1" dirty="0" err="1"/>
              <a:t>štete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230.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je oštećenik </a:t>
            </a:r>
            <a:r>
              <a:rPr lang="en-US" dirty="0" err="1"/>
              <a:t>doznao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učinila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ta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otkad</a:t>
            </a:r>
            <a:r>
              <a:rPr lang="en-US" dirty="0"/>
              <a:t> je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Tražbina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nastale</a:t>
            </a:r>
            <a:r>
              <a:rPr lang="en-US" dirty="0"/>
              <a:t> </a:t>
            </a:r>
            <a:r>
              <a:rPr lang="en-US" dirty="0" err="1"/>
              <a:t>povredom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Naknada</a:t>
            </a:r>
            <a:r>
              <a:rPr lang="en-US" b="1" dirty="0"/>
              <a:t> </a:t>
            </a:r>
            <a:r>
              <a:rPr lang="en-US" b="1" dirty="0" err="1"/>
              <a:t>štete</a:t>
            </a:r>
            <a:r>
              <a:rPr lang="en-US" b="1" dirty="0"/>
              <a:t> </a:t>
            </a:r>
            <a:r>
              <a:rPr lang="en-US" b="1" dirty="0" err="1"/>
              <a:t>prouzročene</a:t>
            </a:r>
            <a:r>
              <a:rPr lang="en-US" b="1" dirty="0"/>
              <a:t> </a:t>
            </a:r>
            <a:r>
              <a:rPr lang="en-US" b="1" dirty="0" err="1"/>
              <a:t>kaznenim</a:t>
            </a:r>
            <a:r>
              <a:rPr lang="en-US" b="1" dirty="0"/>
              <a:t> </a:t>
            </a:r>
            <a:r>
              <a:rPr lang="en-US" b="1" dirty="0" err="1"/>
              <a:t>djelom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231.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prouzročena</a:t>
            </a:r>
            <a:r>
              <a:rPr lang="en-US" dirty="0"/>
              <a:t> </a:t>
            </a:r>
            <a:r>
              <a:rPr lang="en-US" dirty="0" err="1"/>
              <a:t>kaznenim</a:t>
            </a:r>
            <a:r>
              <a:rPr lang="en-US" dirty="0"/>
              <a:t> </a:t>
            </a:r>
            <a:r>
              <a:rPr lang="en-US" dirty="0" err="1"/>
              <a:t>djelom</a:t>
            </a:r>
            <a:r>
              <a:rPr lang="en-US" dirty="0"/>
              <a:t>,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kazneni</a:t>
            </a:r>
            <a:r>
              <a:rPr lang="en-US" dirty="0"/>
              <a:t> </a:t>
            </a:r>
            <a:r>
              <a:rPr lang="en-US" dirty="0" err="1"/>
              <a:t>progon</a:t>
            </a:r>
            <a:r>
              <a:rPr lang="en-US" dirty="0"/>
              <a:t> je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dulji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,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odgovornoj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 </a:t>
            </a:r>
            <a:r>
              <a:rPr lang="en-US" dirty="0" err="1"/>
              <a:t>zastarijeva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istekne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zastaru</a:t>
            </a:r>
            <a:r>
              <a:rPr lang="en-US" dirty="0"/>
              <a:t> </a:t>
            </a:r>
            <a:r>
              <a:rPr lang="en-US" dirty="0" err="1"/>
              <a:t>kaznenog</a:t>
            </a:r>
            <a:r>
              <a:rPr lang="en-US" dirty="0"/>
              <a:t> </a:t>
            </a:r>
            <a:r>
              <a:rPr lang="en-US" dirty="0" err="1"/>
              <a:t>progona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kaznenog</a:t>
            </a:r>
            <a:r>
              <a:rPr lang="en-US" dirty="0"/>
              <a:t> </a:t>
            </a:r>
            <a:r>
              <a:rPr lang="en-US" dirty="0" err="1"/>
              <a:t>progona</a:t>
            </a:r>
            <a:r>
              <a:rPr lang="en-US" dirty="0"/>
              <a:t>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prekid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zastoj</a:t>
            </a:r>
            <a:r>
              <a:rPr lang="en-US" dirty="0"/>
              <a:t> </a:t>
            </a:r>
            <a:r>
              <a:rPr lang="en-US" dirty="0" err="1"/>
              <a:t>zastare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162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1884</Words>
  <Application>Microsoft Office PowerPoint</Application>
  <PresentationFormat>Široki zaslon</PresentationFormat>
  <Paragraphs>168</Paragraphs>
  <Slides>22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sustava Office</vt:lpstr>
      <vt:lpstr>TRGOVAČKO PRAVO  ZASTARA  NASTAVNI MATERIJALI ZA PREDAVANJE 12. i 14.5.2020.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30</cp:revision>
  <dcterms:created xsi:type="dcterms:W3CDTF">2020-03-26T13:37:12Z</dcterms:created>
  <dcterms:modified xsi:type="dcterms:W3CDTF">2020-05-07T11:44:47Z</dcterms:modified>
</cp:coreProperties>
</file>