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73" r:id="rId5"/>
    <p:sldId id="260" r:id="rId6"/>
    <p:sldId id="265" r:id="rId7"/>
    <p:sldId id="267" r:id="rId8"/>
    <p:sldId id="268" r:id="rId9"/>
    <p:sldId id="276" r:id="rId10"/>
    <p:sldId id="277" r:id="rId11"/>
    <p:sldId id="278" r:id="rId12"/>
    <p:sldId id="279" r:id="rId13"/>
    <p:sldId id="280" r:id="rId14"/>
    <p:sldId id="28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2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5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3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4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6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2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5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2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2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C91D6-F11C-47C2-A20A-E87919FE4B1F}" type="datetimeFigureOut">
              <a:rPr lang="en-US" smtClean="0"/>
              <a:t>5/16/2020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6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369017" y="191277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/>
              <a:t/>
            </a:r>
            <a:br>
              <a:rPr lang="hr-HR" sz="3600" dirty="0"/>
            </a:br>
            <a:r>
              <a:rPr lang="hr-HR" sz="3600" dirty="0" smtClean="0"/>
              <a:t>TRGOVAČKO PRAVO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b="1" dirty="0" smtClean="0"/>
              <a:t>RASKID I NEMOGUĆNOST ISPUNJENJA </a:t>
            </a:r>
            <a:br>
              <a:rPr lang="hr-HR" b="1" dirty="0" smtClean="0"/>
            </a:br>
            <a:r>
              <a:rPr lang="hr-HR" sz="4000" dirty="0" smtClean="0"/>
              <a:t>NASTAVNI </a:t>
            </a:r>
            <a:r>
              <a:rPr lang="hr-HR" sz="4000" dirty="0" smtClean="0"/>
              <a:t>MATERIJALI ZA PREDAVANJE</a:t>
            </a:r>
            <a:r>
              <a:rPr lang="hr-HR" sz="4000" dirty="0"/>
              <a:t/>
            </a:r>
            <a:br>
              <a:rPr lang="hr-HR" sz="4000" dirty="0"/>
            </a:br>
            <a:r>
              <a:rPr lang="hr-HR" sz="4000" dirty="0" smtClean="0"/>
              <a:t>18.5.2020</a:t>
            </a:r>
            <a:r>
              <a:rPr lang="hr-HR" sz="4000" dirty="0" smtClean="0"/>
              <a:t>. </a:t>
            </a:r>
            <a:endParaRPr lang="en-US" sz="4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4686256"/>
            <a:ext cx="9144000" cy="1655762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endParaRPr lang="hr-HR" dirty="0"/>
          </a:p>
          <a:p>
            <a:pPr algn="r"/>
            <a:r>
              <a:rPr lang="hr-HR" dirty="0"/>
              <a:t>d</a:t>
            </a:r>
            <a:r>
              <a:rPr lang="hr-HR" dirty="0" smtClean="0"/>
              <a:t>oc.dr.sc. Lidija Šimunović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23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Dužnost</a:t>
            </a:r>
            <a:r>
              <a:rPr lang="en-US" b="1" dirty="0"/>
              <a:t> </a:t>
            </a:r>
            <a:r>
              <a:rPr lang="en-US" b="1" dirty="0" err="1"/>
              <a:t>obavještavanja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370.</a:t>
            </a:r>
          </a:p>
          <a:p>
            <a:pPr marL="0" indent="0">
              <a:buNone/>
            </a:pP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ovlaštena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promijenjenih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izmjenu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raskid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dužna</a:t>
            </a:r>
            <a:r>
              <a:rPr lang="en-US" dirty="0"/>
              <a:t> je o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namjeri</a:t>
            </a:r>
            <a:r>
              <a:rPr lang="en-US" dirty="0"/>
              <a:t> </a:t>
            </a:r>
            <a:r>
              <a:rPr lang="en-US" dirty="0" err="1"/>
              <a:t>obavijestiti</a:t>
            </a:r>
            <a:r>
              <a:rPr lang="en-US" dirty="0"/>
              <a:t> </a:t>
            </a:r>
            <a:r>
              <a:rPr lang="en-US" dirty="0" err="1"/>
              <a:t>drugu</a:t>
            </a:r>
            <a:r>
              <a:rPr lang="en-US" dirty="0"/>
              <a:t> </a:t>
            </a:r>
            <a:r>
              <a:rPr lang="en-US" dirty="0" err="1"/>
              <a:t>stranu</a:t>
            </a:r>
            <a:r>
              <a:rPr lang="en-US" dirty="0"/>
              <a:t> </a:t>
            </a:r>
            <a:r>
              <a:rPr lang="en-US" dirty="0" err="1"/>
              <a:t>čim</a:t>
            </a:r>
            <a:r>
              <a:rPr lang="en-US" dirty="0"/>
              <a:t> </a:t>
            </a:r>
            <a:r>
              <a:rPr lang="en-US" dirty="0" err="1"/>
              <a:t>sazna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nastupile</a:t>
            </a:r>
            <a:r>
              <a:rPr lang="en-US" dirty="0"/>
              <a:t>, a </a:t>
            </a:r>
            <a:r>
              <a:rPr lang="en-US" dirty="0" err="1"/>
              <a:t>ako</a:t>
            </a:r>
            <a:r>
              <a:rPr lang="en-US" dirty="0"/>
              <a:t> to ne </a:t>
            </a:r>
            <a:r>
              <a:rPr lang="en-US" dirty="0" err="1"/>
              <a:t>učini</a:t>
            </a:r>
            <a:r>
              <a:rPr lang="en-US" dirty="0"/>
              <a:t>,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štetu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je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pretrpjela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joj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bio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priopćen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/>
              <a:t>Okolnosti</a:t>
            </a:r>
            <a:r>
              <a:rPr lang="en-US" b="1" dirty="0"/>
              <a:t> </a:t>
            </a:r>
            <a:r>
              <a:rPr lang="en-US" b="1" dirty="0" err="1"/>
              <a:t>značajne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odluku</a:t>
            </a:r>
            <a:r>
              <a:rPr lang="en-US" b="1" dirty="0"/>
              <a:t> </a:t>
            </a:r>
            <a:r>
              <a:rPr lang="en-US" b="1" dirty="0" err="1"/>
              <a:t>suda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371.</a:t>
            </a:r>
          </a:p>
          <a:p>
            <a:pPr marL="0" indent="0">
              <a:buNone/>
            </a:pP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odlučivanju</a:t>
            </a:r>
            <a:r>
              <a:rPr lang="en-US" dirty="0"/>
              <a:t> o </a:t>
            </a:r>
            <a:r>
              <a:rPr lang="en-US" dirty="0" err="1"/>
              <a:t>izmjeni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o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raskidu</a:t>
            </a:r>
            <a:r>
              <a:rPr lang="en-US" dirty="0"/>
              <a:t> </a:t>
            </a:r>
            <a:r>
              <a:rPr lang="en-US" dirty="0" err="1"/>
              <a:t>sud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rukovoditi</a:t>
            </a:r>
            <a:r>
              <a:rPr lang="en-US" dirty="0"/>
              <a:t> </a:t>
            </a:r>
            <a:r>
              <a:rPr lang="en-US" dirty="0" err="1"/>
              <a:t>načelom</a:t>
            </a:r>
            <a:r>
              <a:rPr lang="en-US" dirty="0"/>
              <a:t> </a:t>
            </a:r>
            <a:r>
              <a:rPr lang="en-US" dirty="0" err="1"/>
              <a:t>savjesnosti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poštenja</a:t>
            </a:r>
            <a:r>
              <a:rPr lang="en-US" dirty="0"/>
              <a:t>, </a:t>
            </a:r>
            <a:r>
              <a:rPr lang="en-US" dirty="0" err="1"/>
              <a:t>vodeći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 </a:t>
            </a:r>
            <a:r>
              <a:rPr lang="en-US" dirty="0" err="1"/>
              <a:t>osobito</a:t>
            </a:r>
            <a:r>
              <a:rPr lang="en-US" dirty="0"/>
              <a:t> o </a:t>
            </a:r>
            <a:r>
              <a:rPr lang="en-US" dirty="0" err="1"/>
              <a:t>svrsi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, o </a:t>
            </a:r>
            <a:r>
              <a:rPr lang="en-US" dirty="0" err="1"/>
              <a:t>podjeli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proizlazi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, o </a:t>
            </a:r>
            <a:r>
              <a:rPr lang="en-US" dirty="0" err="1"/>
              <a:t>trajanju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djelovanju</a:t>
            </a:r>
            <a:r>
              <a:rPr lang="en-US" dirty="0"/>
              <a:t> </a:t>
            </a:r>
            <a:r>
              <a:rPr lang="en-US" dirty="0" err="1"/>
              <a:t>izvanrednih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o </a:t>
            </a:r>
            <a:r>
              <a:rPr lang="en-US" dirty="0" err="1"/>
              <a:t>interesima</a:t>
            </a:r>
            <a:r>
              <a:rPr lang="en-US" dirty="0"/>
              <a:t> </a:t>
            </a:r>
            <a:r>
              <a:rPr lang="en-US" dirty="0" err="1"/>
              <a:t>obiju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781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Odricanje</a:t>
            </a:r>
            <a:r>
              <a:rPr lang="en-US" b="1" dirty="0"/>
              <a:t> od </a:t>
            </a:r>
            <a:r>
              <a:rPr lang="en-US" b="1" dirty="0" err="1"/>
              <a:t>pozivanja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promijenjene</a:t>
            </a:r>
            <a:r>
              <a:rPr lang="en-US" b="1" dirty="0"/>
              <a:t> </a:t>
            </a:r>
            <a:r>
              <a:rPr lang="en-US" b="1" dirty="0" err="1"/>
              <a:t>okolnosti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372.</a:t>
            </a:r>
          </a:p>
          <a:p>
            <a:pPr marL="0" indent="0">
              <a:buNone/>
            </a:pPr>
            <a:r>
              <a:rPr lang="en-US" dirty="0" err="1"/>
              <a:t>Strane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ugovorom</a:t>
            </a:r>
            <a:r>
              <a:rPr lang="en-US" dirty="0"/>
              <a:t> </a:t>
            </a:r>
            <a:r>
              <a:rPr lang="en-US" dirty="0" err="1"/>
              <a:t>unaprijed</a:t>
            </a:r>
            <a:r>
              <a:rPr lang="en-US" dirty="0"/>
              <a:t> </a:t>
            </a:r>
            <a:r>
              <a:rPr lang="en-US" dirty="0" err="1"/>
              <a:t>odreći</a:t>
            </a:r>
            <a:r>
              <a:rPr lang="en-US" dirty="0"/>
              <a:t> </a:t>
            </a:r>
            <a:r>
              <a:rPr lang="en-US" dirty="0" err="1"/>
              <a:t>pozivanja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promijenjene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to u </a:t>
            </a:r>
            <a:r>
              <a:rPr lang="en-US" dirty="0" err="1"/>
              <a:t>opreci</a:t>
            </a:r>
            <a:r>
              <a:rPr lang="en-US" dirty="0"/>
              <a:t> s </a:t>
            </a:r>
            <a:r>
              <a:rPr lang="en-US" dirty="0" err="1"/>
              <a:t>načelom</a:t>
            </a:r>
            <a:r>
              <a:rPr lang="en-US" dirty="0"/>
              <a:t> </a:t>
            </a:r>
            <a:r>
              <a:rPr lang="en-US" dirty="0" err="1"/>
              <a:t>savjesnosti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poštenja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0182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 smtClean="0"/>
              <a:t>Nemogućnost</a:t>
            </a:r>
            <a:r>
              <a:rPr lang="en-US" b="1" dirty="0" smtClean="0"/>
              <a:t> </a:t>
            </a:r>
            <a:r>
              <a:rPr lang="en-US" b="1" dirty="0" err="1"/>
              <a:t>ispunjenja</a:t>
            </a:r>
            <a:endParaRPr lang="en-US" dirty="0"/>
          </a:p>
          <a:p>
            <a:pPr marL="0" indent="0">
              <a:buNone/>
            </a:pPr>
            <a:r>
              <a:rPr lang="en-US" b="1" dirty="0" err="1"/>
              <a:t>Nemogućnost</a:t>
            </a:r>
            <a:r>
              <a:rPr lang="en-US" b="1" dirty="0"/>
              <a:t> </a:t>
            </a:r>
            <a:r>
              <a:rPr lang="en-US" b="1" dirty="0" err="1"/>
              <a:t>ispunjenja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koju</a:t>
            </a:r>
            <a:r>
              <a:rPr lang="en-US" b="1" dirty="0"/>
              <a:t> ne </a:t>
            </a:r>
            <a:r>
              <a:rPr lang="en-US" b="1" dirty="0" err="1"/>
              <a:t>odgovara</a:t>
            </a:r>
            <a:r>
              <a:rPr lang="en-US" b="1" dirty="0"/>
              <a:t> </a:t>
            </a:r>
            <a:r>
              <a:rPr lang="en-US" b="1" dirty="0" err="1"/>
              <a:t>nijedna</a:t>
            </a:r>
            <a:r>
              <a:rPr lang="en-US" b="1" dirty="0"/>
              <a:t> </a:t>
            </a:r>
            <a:r>
              <a:rPr lang="en-US" b="1" dirty="0" err="1"/>
              <a:t>strana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373.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u </a:t>
            </a:r>
            <a:r>
              <a:rPr lang="en-US" dirty="0" err="1"/>
              <a:t>dvostranoobveznom</a:t>
            </a:r>
            <a:r>
              <a:rPr lang="en-US" dirty="0"/>
              <a:t> </a:t>
            </a:r>
            <a:r>
              <a:rPr lang="en-US" dirty="0" err="1"/>
              <a:t>ugovoru</a:t>
            </a:r>
            <a:r>
              <a:rPr lang="en-US" dirty="0"/>
              <a:t> </a:t>
            </a:r>
            <a:r>
              <a:rPr lang="en-US" dirty="0" err="1"/>
              <a:t>postalo</a:t>
            </a:r>
            <a:r>
              <a:rPr lang="en-US" dirty="0"/>
              <a:t> </a:t>
            </a:r>
            <a:r>
              <a:rPr lang="en-US" dirty="0" err="1"/>
              <a:t>nemoguće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izvanrednih</a:t>
            </a:r>
            <a:r>
              <a:rPr lang="en-US" dirty="0"/>
              <a:t> </a:t>
            </a:r>
            <a:r>
              <a:rPr lang="en-US" dirty="0" err="1"/>
              <a:t>vanjskih</a:t>
            </a:r>
            <a:r>
              <a:rPr lang="en-US" dirty="0"/>
              <a:t> </a:t>
            </a:r>
            <a:r>
              <a:rPr lang="en-US" dirty="0" err="1"/>
              <a:t>događaja</a:t>
            </a:r>
            <a:r>
              <a:rPr lang="en-US" dirty="0"/>
              <a:t> </a:t>
            </a:r>
            <a:r>
              <a:rPr lang="en-US" dirty="0" err="1"/>
              <a:t>nastalih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sklapanja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a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dospjelosti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se u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sklapanja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mogli</a:t>
            </a:r>
            <a:r>
              <a:rPr lang="en-US" dirty="0"/>
              <a:t> </a:t>
            </a:r>
            <a:r>
              <a:rPr lang="en-US" dirty="0" err="1"/>
              <a:t>predvidjeti</a:t>
            </a:r>
            <a:r>
              <a:rPr lang="en-US" dirty="0"/>
              <a:t>, </a:t>
            </a:r>
            <a:r>
              <a:rPr lang="en-US" dirty="0" err="1"/>
              <a:t>niti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je </a:t>
            </a:r>
            <a:r>
              <a:rPr lang="en-US" dirty="0" err="1"/>
              <a:t>ugovorna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mogla</a:t>
            </a:r>
            <a:r>
              <a:rPr lang="en-US" dirty="0"/>
              <a:t> </a:t>
            </a:r>
            <a:r>
              <a:rPr lang="en-US" dirty="0" err="1"/>
              <a:t>spriječiti</a:t>
            </a:r>
            <a:r>
              <a:rPr lang="en-US" dirty="0"/>
              <a:t>, </a:t>
            </a:r>
            <a:r>
              <a:rPr lang="en-US" dirty="0" err="1"/>
              <a:t>izbjeći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otkloniti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odgovorna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, </a:t>
            </a:r>
            <a:r>
              <a:rPr lang="en-US" dirty="0" err="1"/>
              <a:t>gasi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a </a:t>
            </a:r>
            <a:r>
              <a:rPr lang="en-US" dirty="0" err="1"/>
              <a:t>ako</a:t>
            </a:r>
            <a:r>
              <a:rPr lang="en-US" dirty="0"/>
              <a:t> je ova </a:t>
            </a:r>
            <a:r>
              <a:rPr lang="en-US" dirty="0" err="1"/>
              <a:t>nešto</a:t>
            </a:r>
            <a:r>
              <a:rPr lang="en-US" dirty="0"/>
              <a:t> </a:t>
            </a:r>
            <a:r>
              <a:rPr lang="en-US" dirty="0" err="1"/>
              <a:t>ispunila</a:t>
            </a:r>
            <a:r>
              <a:rPr lang="en-US" dirty="0"/>
              <a:t> od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vraćanje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pravilima</a:t>
            </a:r>
            <a:r>
              <a:rPr lang="en-US" dirty="0"/>
              <a:t> o </a:t>
            </a:r>
            <a:r>
              <a:rPr lang="en-US" dirty="0" err="1"/>
              <a:t>vraćanju</a:t>
            </a:r>
            <a:r>
              <a:rPr lang="en-US" dirty="0"/>
              <a:t> </a:t>
            </a:r>
            <a:r>
              <a:rPr lang="en-US" dirty="0" err="1"/>
              <a:t>stečenog</a:t>
            </a:r>
            <a:r>
              <a:rPr lang="en-US" dirty="0"/>
              <a:t> bez </a:t>
            </a:r>
            <a:r>
              <a:rPr lang="en-US" dirty="0" err="1"/>
              <a:t>osnove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djelomične</a:t>
            </a:r>
            <a:r>
              <a:rPr lang="en-US" dirty="0"/>
              <a:t> </a:t>
            </a:r>
            <a:r>
              <a:rPr lang="en-US" dirty="0" err="1"/>
              <a:t>nemogućnosti</a:t>
            </a:r>
            <a:r>
              <a:rPr lang="en-US" dirty="0"/>
              <a:t> </a:t>
            </a:r>
            <a:r>
              <a:rPr lang="en-US" dirty="0" err="1"/>
              <a:t>ispunjenja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događaja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odgovorna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,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raskinuti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djelomično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ne </a:t>
            </a:r>
            <a:r>
              <a:rPr lang="en-US" dirty="0" err="1"/>
              <a:t>odgovara</a:t>
            </a:r>
            <a:r>
              <a:rPr lang="en-US" dirty="0"/>
              <a:t> </a:t>
            </a:r>
            <a:r>
              <a:rPr lang="en-US" dirty="0" err="1"/>
              <a:t>njezinim</a:t>
            </a:r>
            <a:r>
              <a:rPr lang="en-US" dirty="0"/>
              <a:t> </a:t>
            </a:r>
            <a:r>
              <a:rPr lang="en-US" dirty="0" err="1"/>
              <a:t>potrebama</a:t>
            </a:r>
            <a:r>
              <a:rPr lang="en-US" dirty="0"/>
              <a:t>, </a:t>
            </a:r>
            <a:r>
              <a:rPr lang="en-US" dirty="0" err="1"/>
              <a:t>inače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ostaje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snazi</a:t>
            </a:r>
            <a:r>
              <a:rPr lang="en-US" dirty="0"/>
              <a:t>, a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razmjerno</a:t>
            </a:r>
            <a:r>
              <a:rPr lang="en-US" dirty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09019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err="1"/>
              <a:t>Nemogućnost</a:t>
            </a:r>
            <a:r>
              <a:rPr lang="en-US" sz="3600" b="1" dirty="0"/>
              <a:t> </a:t>
            </a:r>
            <a:r>
              <a:rPr lang="en-US" sz="3600" b="1" dirty="0" err="1"/>
              <a:t>ispunjenja</a:t>
            </a:r>
            <a:r>
              <a:rPr lang="en-US" sz="3600" b="1" dirty="0"/>
              <a:t> </a:t>
            </a:r>
            <a:r>
              <a:rPr lang="en-US" sz="3600" b="1" dirty="0" err="1"/>
              <a:t>za</a:t>
            </a:r>
            <a:r>
              <a:rPr lang="en-US" sz="3600" b="1" dirty="0"/>
              <a:t> </a:t>
            </a:r>
            <a:r>
              <a:rPr lang="en-US" sz="3600" b="1" dirty="0" err="1"/>
              <a:t>koju</a:t>
            </a:r>
            <a:r>
              <a:rPr lang="en-US" sz="3600" b="1" dirty="0"/>
              <a:t> </a:t>
            </a:r>
            <a:r>
              <a:rPr lang="en-US" sz="3600" b="1" dirty="0" err="1"/>
              <a:t>odgovara</a:t>
            </a:r>
            <a:r>
              <a:rPr lang="en-US" sz="3600" b="1" dirty="0"/>
              <a:t> </a:t>
            </a:r>
            <a:r>
              <a:rPr lang="en-US" sz="3600" b="1" dirty="0" err="1"/>
              <a:t>druga</a:t>
            </a:r>
            <a:r>
              <a:rPr lang="en-US" sz="3600" b="1" dirty="0"/>
              <a:t> </a:t>
            </a:r>
            <a:r>
              <a:rPr lang="en-US" sz="3600" b="1" dirty="0" err="1"/>
              <a:t>strana</a:t>
            </a:r>
            <a:endParaRPr lang="en-US" sz="3600" dirty="0"/>
          </a:p>
          <a:p>
            <a:pPr marL="0" indent="0">
              <a:buNone/>
            </a:pPr>
            <a:r>
              <a:rPr lang="en-US" sz="3600" dirty="0" err="1"/>
              <a:t>Članak</a:t>
            </a:r>
            <a:r>
              <a:rPr lang="en-US" sz="3600" dirty="0"/>
              <a:t> 374.</a:t>
            </a:r>
          </a:p>
          <a:p>
            <a:pPr marL="0" indent="0">
              <a:buNone/>
            </a:pPr>
            <a:r>
              <a:rPr lang="en-US" sz="3600" dirty="0"/>
              <a:t>(1) </a:t>
            </a:r>
            <a:r>
              <a:rPr lang="en-US" sz="3600" dirty="0" err="1"/>
              <a:t>Kad</a:t>
            </a:r>
            <a:r>
              <a:rPr lang="en-US" sz="3600" dirty="0"/>
              <a:t> je </a:t>
            </a:r>
            <a:r>
              <a:rPr lang="en-US" sz="3600" dirty="0" err="1"/>
              <a:t>ispunjenje</a:t>
            </a:r>
            <a:r>
              <a:rPr lang="en-US" sz="3600" dirty="0"/>
              <a:t> </a:t>
            </a:r>
            <a:r>
              <a:rPr lang="en-US" sz="3600" dirty="0" err="1"/>
              <a:t>obveze</a:t>
            </a:r>
            <a:r>
              <a:rPr lang="en-US" sz="3600" dirty="0"/>
              <a:t> </a:t>
            </a:r>
            <a:r>
              <a:rPr lang="en-US" sz="3600" dirty="0" err="1"/>
              <a:t>jedne</a:t>
            </a:r>
            <a:r>
              <a:rPr lang="en-US" sz="3600" dirty="0"/>
              <a:t> </a:t>
            </a:r>
            <a:r>
              <a:rPr lang="en-US" sz="3600" dirty="0" err="1"/>
              <a:t>strane</a:t>
            </a:r>
            <a:r>
              <a:rPr lang="en-US" sz="3600" dirty="0"/>
              <a:t> u </a:t>
            </a:r>
            <a:r>
              <a:rPr lang="en-US" sz="3600" dirty="0" err="1"/>
              <a:t>dvostranoobveznom</a:t>
            </a:r>
            <a:r>
              <a:rPr lang="en-US" sz="3600" dirty="0"/>
              <a:t> </a:t>
            </a:r>
            <a:r>
              <a:rPr lang="en-US" sz="3600" dirty="0" err="1"/>
              <a:t>ugovoru</a:t>
            </a:r>
            <a:r>
              <a:rPr lang="en-US" sz="3600" dirty="0"/>
              <a:t> </a:t>
            </a:r>
            <a:r>
              <a:rPr lang="en-US" sz="3600" dirty="0" err="1"/>
              <a:t>postalo</a:t>
            </a:r>
            <a:r>
              <a:rPr lang="en-US" sz="3600" dirty="0"/>
              <a:t> </a:t>
            </a:r>
            <a:r>
              <a:rPr lang="en-US" sz="3600" dirty="0" err="1"/>
              <a:t>nemoguće</a:t>
            </a:r>
            <a:r>
              <a:rPr lang="en-US" sz="3600" dirty="0"/>
              <a:t> </a:t>
            </a:r>
            <a:r>
              <a:rPr lang="en-US" sz="3600" dirty="0" err="1"/>
              <a:t>zbog</a:t>
            </a:r>
            <a:r>
              <a:rPr lang="en-US" sz="3600" dirty="0"/>
              <a:t> </a:t>
            </a:r>
            <a:r>
              <a:rPr lang="en-US" sz="3600" dirty="0" err="1"/>
              <a:t>događaja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koji</a:t>
            </a:r>
            <a:r>
              <a:rPr lang="en-US" sz="3600" dirty="0"/>
              <a:t> </a:t>
            </a:r>
            <a:r>
              <a:rPr lang="en-US" sz="3600" dirty="0" err="1"/>
              <a:t>odgovara</a:t>
            </a:r>
            <a:r>
              <a:rPr lang="en-US" sz="3600" dirty="0"/>
              <a:t> </a:t>
            </a:r>
            <a:r>
              <a:rPr lang="en-US" sz="3600" dirty="0" err="1"/>
              <a:t>druga</a:t>
            </a:r>
            <a:r>
              <a:rPr lang="en-US" sz="3600" dirty="0"/>
              <a:t> </a:t>
            </a:r>
            <a:r>
              <a:rPr lang="en-US" sz="3600" dirty="0" err="1"/>
              <a:t>strana</a:t>
            </a:r>
            <a:r>
              <a:rPr lang="en-US" sz="3600" dirty="0"/>
              <a:t>, </a:t>
            </a:r>
            <a:r>
              <a:rPr lang="en-US" sz="3600" dirty="0" err="1"/>
              <a:t>njezina</a:t>
            </a:r>
            <a:r>
              <a:rPr lang="en-US" sz="3600" dirty="0"/>
              <a:t> </a:t>
            </a:r>
            <a:r>
              <a:rPr lang="en-US" sz="3600" dirty="0" err="1"/>
              <a:t>obveza</a:t>
            </a:r>
            <a:r>
              <a:rPr lang="en-US" sz="3600" dirty="0"/>
              <a:t> se </a:t>
            </a:r>
            <a:r>
              <a:rPr lang="en-US" sz="3600" dirty="0" err="1"/>
              <a:t>gasi</a:t>
            </a:r>
            <a:r>
              <a:rPr lang="en-US" sz="3600" dirty="0"/>
              <a:t>, </a:t>
            </a:r>
            <a:r>
              <a:rPr lang="en-US" sz="3600" dirty="0" err="1"/>
              <a:t>ali</a:t>
            </a:r>
            <a:r>
              <a:rPr lang="en-US" sz="3600" dirty="0"/>
              <a:t> </a:t>
            </a:r>
            <a:r>
              <a:rPr lang="en-US" sz="3600" dirty="0" err="1"/>
              <a:t>ona</a:t>
            </a:r>
            <a:r>
              <a:rPr lang="en-US" sz="3600" dirty="0"/>
              <a:t> </a:t>
            </a:r>
            <a:r>
              <a:rPr lang="en-US" sz="3600" dirty="0" err="1"/>
              <a:t>zadržava</a:t>
            </a:r>
            <a:r>
              <a:rPr lang="en-US" sz="3600" dirty="0"/>
              <a:t> </a:t>
            </a:r>
            <a:r>
              <a:rPr lang="en-US" sz="3600" dirty="0" err="1"/>
              <a:t>svoju</a:t>
            </a:r>
            <a:r>
              <a:rPr lang="en-US" sz="3600" dirty="0"/>
              <a:t> </a:t>
            </a:r>
            <a:r>
              <a:rPr lang="en-US" sz="3600" dirty="0" err="1"/>
              <a:t>tražbinu</a:t>
            </a:r>
            <a:r>
              <a:rPr lang="en-US" sz="3600" dirty="0"/>
              <a:t>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/>
              <a:t>drugoj</a:t>
            </a:r>
            <a:r>
              <a:rPr lang="en-US" sz="3600" dirty="0"/>
              <a:t> </a:t>
            </a:r>
            <a:r>
              <a:rPr lang="en-US" sz="3600" dirty="0" err="1"/>
              <a:t>strani</a:t>
            </a:r>
            <a:r>
              <a:rPr lang="en-US" sz="3600" dirty="0"/>
              <a:t>, s </a:t>
            </a:r>
            <a:r>
              <a:rPr lang="en-US" sz="3600" dirty="0" err="1"/>
              <a:t>tim</a:t>
            </a:r>
            <a:r>
              <a:rPr lang="en-US" sz="3600" dirty="0"/>
              <a:t> </a:t>
            </a:r>
            <a:r>
              <a:rPr lang="en-US" sz="3600" dirty="0" err="1"/>
              <a:t>što</a:t>
            </a:r>
            <a:r>
              <a:rPr lang="en-US" sz="3600" dirty="0"/>
              <a:t> se </a:t>
            </a:r>
            <a:r>
              <a:rPr lang="en-US" sz="3600" dirty="0" err="1"/>
              <a:t>smanjuje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onoliko</a:t>
            </a:r>
            <a:r>
              <a:rPr lang="en-US" sz="3600" dirty="0"/>
              <a:t> </a:t>
            </a:r>
            <a:r>
              <a:rPr lang="en-US" sz="3600" dirty="0" err="1"/>
              <a:t>koliko</a:t>
            </a:r>
            <a:r>
              <a:rPr lang="en-US" sz="3600" dirty="0"/>
              <a:t> je </a:t>
            </a:r>
            <a:r>
              <a:rPr lang="en-US" sz="3600" dirty="0" err="1"/>
              <a:t>ona</a:t>
            </a:r>
            <a:r>
              <a:rPr lang="en-US" sz="3600" dirty="0"/>
              <a:t> </a:t>
            </a:r>
            <a:r>
              <a:rPr lang="en-US" sz="3600" dirty="0" err="1"/>
              <a:t>mogla</a:t>
            </a:r>
            <a:r>
              <a:rPr lang="en-US" sz="3600" dirty="0"/>
              <a:t> </a:t>
            </a:r>
            <a:r>
              <a:rPr lang="en-US" sz="3600" dirty="0" err="1"/>
              <a:t>imati</a:t>
            </a:r>
            <a:r>
              <a:rPr lang="en-US" sz="3600" dirty="0"/>
              <a:t> </a:t>
            </a:r>
            <a:r>
              <a:rPr lang="en-US" sz="3600" dirty="0" err="1"/>
              <a:t>koristi</a:t>
            </a:r>
            <a:r>
              <a:rPr lang="en-US" sz="3600" dirty="0"/>
              <a:t> od </a:t>
            </a:r>
            <a:r>
              <a:rPr lang="en-US" sz="3600" dirty="0" err="1"/>
              <a:t>oslobođenja</a:t>
            </a:r>
            <a:r>
              <a:rPr lang="en-US" sz="3600" dirty="0"/>
              <a:t> od </a:t>
            </a:r>
            <a:r>
              <a:rPr lang="en-US" sz="3600" dirty="0" err="1"/>
              <a:t>vlastite</a:t>
            </a:r>
            <a:r>
              <a:rPr lang="en-US" sz="3600" dirty="0"/>
              <a:t> </a:t>
            </a:r>
            <a:r>
              <a:rPr lang="en-US" sz="3600" dirty="0" err="1"/>
              <a:t>obveze</a:t>
            </a:r>
            <a:r>
              <a:rPr lang="en-US" sz="3600" dirty="0"/>
              <a:t>.</a:t>
            </a:r>
          </a:p>
          <a:p>
            <a:pPr marL="0" indent="0">
              <a:buNone/>
            </a:pPr>
            <a:r>
              <a:rPr lang="en-US" sz="3600" dirty="0"/>
              <a:t>(2) </a:t>
            </a:r>
            <a:r>
              <a:rPr lang="en-US" sz="3600" dirty="0" err="1"/>
              <a:t>Osim</a:t>
            </a:r>
            <a:r>
              <a:rPr lang="en-US" sz="3600" dirty="0"/>
              <a:t> toga, </a:t>
            </a:r>
            <a:r>
              <a:rPr lang="en-US" sz="3600" dirty="0" err="1"/>
              <a:t>ona</a:t>
            </a:r>
            <a:r>
              <a:rPr lang="en-US" sz="3600" dirty="0"/>
              <a:t> je </a:t>
            </a:r>
            <a:r>
              <a:rPr lang="en-US" sz="3600" dirty="0" err="1"/>
              <a:t>dužna</a:t>
            </a:r>
            <a:r>
              <a:rPr lang="en-US" sz="3600" dirty="0"/>
              <a:t> </a:t>
            </a:r>
            <a:r>
              <a:rPr lang="en-US" sz="3600" dirty="0" err="1"/>
              <a:t>ustupiti</a:t>
            </a:r>
            <a:r>
              <a:rPr lang="en-US" sz="3600" dirty="0"/>
              <a:t> </a:t>
            </a:r>
            <a:r>
              <a:rPr lang="en-US" sz="3600" dirty="0" err="1"/>
              <a:t>drugoj</a:t>
            </a:r>
            <a:r>
              <a:rPr lang="en-US" sz="3600" dirty="0"/>
              <a:t> </a:t>
            </a:r>
            <a:r>
              <a:rPr lang="en-US" sz="3600" dirty="0" err="1"/>
              <a:t>strani</a:t>
            </a:r>
            <a:r>
              <a:rPr lang="en-US" sz="3600" dirty="0"/>
              <a:t> </a:t>
            </a:r>
            <a:r>
              <a:rPr lang="en-US" sz="3600" dirty="0" err="1"/>
              <a:t>sva</a:t>
            </a:r>
            <a:r>
              <a:rPr lang="en-US" sz="3600" dirty="0"/>
              <a:t> </a:t>
            </a:r>
            <a:r>
              <a:rPr lang="en-US" sz="3600" dirty="0" err="1"/>
              <a:t>prava</a:t>
            </a:r>
            <a:r>
              <a:rPr lang="en-US" sz="3600" dirty="0"/>
              <a:t> </a:t>
            </a:r>
            <a:r>
              <a:rPr lang="en-US" sz="3600" dirty="0" err="1"/>
              <a:t>koja</a:t>
            </a:r>
            <a:r>
              <a:rPr lang="en-US" sz="3600" dirty="0"/>
              <a:t> bi </a:t>
            </a:r>
            <a:r>
              <a:rPr lang="en-US" sz="3600" dirty="0" err="1"/>
              <a:t>imala</a:t>
            </a:r>
            <a:r>
              <a:rPr lang="en-US" sz="3600" dirty="0"/>
              <a:t> </a:t>
            </a:r>
            <a:r>
              <a:rPr lang="en-US" sz="3600" dirty="0" err="1"/>
              <a:t>prema</a:t>
            </a:r>
            <a:r>
              <a:rPr lang="en-US" sz="3600" dirty="0"/>
              <a:t> </a:t>
            </a:r>
            <a:r>
              <a:rPr lang="en-US" sz="3600" dirty="0" err="1"/>
              <a:t>trećim</a:t>
            </a:r>
            <a:r>
              <a:rPr lang="en-US" sz="3600" dirty="0"/>
              <a:t> </a:t>
            </a:r>
            <a:r>
              <a:rPr lang="en-US" sz="3600" dirty="0" err="1"/>
              <a:t>osobama</a:t>
            </a:r>
            <a:r>
              <a:rPr lang="en-US" sz="3600" dirty="0"/>
              <a:t> u </a:t>
            </a:r>
            <a:r>
              <a:rPr lang="en-US" sz="3600" dirty="0" err="1"/>
              <a:t>vezi</a:t>
            </a:r>
            <a:r>
              <a:rPr lang="en-US" sz="3600" dirty="0"/>
              <a:t> s </a:t>
            </a:r>
            <a:r>
              <a:rPr lang="en-US" sz="3600" dirty="0" err="1"/>
              <a:t>objektom</a:t>
            </a:r>
            <a:r>
              <a:rPr lang="en-US" sz="3600" dirty="0"/>
              <a:t> </a:t>
            </a:r>
            <a:r>
              <a:rPr lang="en-US" sz="3600" dirty="0" err="1"/>
              <a:t>svoje</a:t>
            </a:r>
            <a:r>
              <a:rPr lang="en-US" sz="3600" dirty="0"/>
              <a:t> </a:t>
            </a:r>
            <a:r>
              <a:rPr lang="en-US" sz="3600" dirty="0" err="1"/>
              <a:t>obveze</a:t>
            </a:r>
            <a:r>
              <a:rPr lang="en-US" sz="3600" dirty="0"/>
              <a:t> </a:t>
            </a:r>
            <a:r>
              <a:rPr lang="en-US" sz="3600" dirty="0" err="1"/>
              <a:t>čije</a:t>
            </a:r>
            <a:r>
              <a:rPr lang="en-US" sz="3600" dirty="0"/>
              <a:t> je </a:t>
            </a:r>
            <a:r>
              <a:rPr lang="en-US" sz="3600" dirty="0" err="1"/>
              <a:t>ispunjenje</a:t>
            </a:r>
            <a:r>
              <a:rPr lang="en-US" sz="3600" dirty="0"/>
              <a:t> </a:t>
            </a:r>
            <a:r>
              <a:rPr lang="en-US" sz="3600" dirty="0" err="1"/>
              <a:t>postalo</a:t>
            </a:r>
            <a:r>
              <a:rPr lang="en-US" sz="3600" dirty="0"/>
              <a:t> </a:t>
            </a:r>
            <a:r>
              <a:rPr lang="en-US" sz="3600" dirty="0" err="1"/>
              <a:t>nemoguće</a:t>
            </a:r>
            <a:r>
              <a:rPr lang="en-US" sz="3600" dirty="0"/>
              <a:t>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01426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hr-HR" sz="6000" b="1" dirty="0" smtClean="0"/>
          </a:p>
          <a:p>
            <a:pPr marL="0" indent="0" algn="ctr">
              <a:buNone/>
            </a:pPr>
            <a:endParaRPr lang="hr-HR" sz="6000" b="1" dirty="0"/>
          </a:p>
          <a:p>
            <a:pPr marL="0" indent="0" algn="ctr">
              <a:buNone/>
            </a:pPr>
            <a:endParaRPr lang="hr-HR" sz="6000" b="1" dirty="0" smtClean="0"/>
          </a:p>
          <a:p>
            <a:pPr marL="0" indent="0" algn="ctr">
              <a:buNone/>
            </a:pPr>
            <a:r>
              <a:rPr lang="hr-HR" sz="6000" b="1" dirty="0" smtClean="0"/>
              <a:t>HVALA NA PAŽNJI!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325821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43690"/>
            <a:ext cx="12192000" cy="67143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/>
              <a:t>3. </a:t>
            </a:r>
            <a:r>
              <a:rPr lang="en-US" sz="2000" b="1" dirty="0" err="1"/>
              <a:t>Raskid</a:t>
            </a:r>
            <a:r>
              <a:rPr lang="en-US" sz="2000" b="1" dirty="0"/>
              <a:t> </a:t>
            </a:r>
            <a:r>
              <a:rPr lang="en-US" sz="2000" b="1" dirty="0" err="1"/>
              <a:t>ugovora</a:t>
            </a:r>
            <a:r>
              <a:rPr lang="en-US" sz="2000" b="1" dirty="0"/>
              <a:t> </a:t>
            </a:r>
            <a:r>
              <a:rPr lang="en-US" sz="2000" b="1" dirty="0" err="1"/>
              <a:t>zbog</a:t>
            </a:r>
            <a:r>
              <a:rPr lang="en-US" sz="2000" b="1" dirty="0"/>
              <a:t> </a:t>
            </a:r>
            <a:r>
              <a:rPr lang="en-US" sz="2000" b="1" dirty="0" err="1"/>
              <a:t>neispunjenja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err="1"/>
              <a:t>Prava</a:t>
            </a:r>
            <a:r>
              <a:rPr lang="en-US" sz="2000" b="1" dirty="0"/>
              <a:t> </a:t>
            </a:r>
            <a:r>
              <a:rPr lang="en-US" sz="2000" b="1" dirty="0" err="1"/>
              <a:t>jedne</a:t>
            </a:r>
            <a:r>
              <a:rPr lang="en-US" sz="2000" b="1" dirty="0"/>
              <a:t> </a:t>
            </a:r>
            <a:r>
              <a:rPr lang="en-US" sz="2000" b="1" dirty="0" err="1"/>
              <a:t>strane</a:t>
            </a:r>
            <a:r>
              <a:rPr lang="en-US" sz="2000" b="1" dirty="0"/>
              <a:t> </a:t>
            </a:r>
            <a:r>
              <a:rPr lang="en-US" sz="2000" b="1" dirty="0" err="1"/>
              <a:t>kad</a:t>
            </a:r>
            <a:r>
              <a:rPr lang="en-US" sz="2000" b="1" dirty="0"/>
              <a:t> </a:t>
            </a:r>
            <a:r>
              <a:rPr lang="en-US" sz="2000" b="1" dirty="0" err="1"/>
              <a:t>druga</a:t>
            </a:r>
            <a:r>
              <a:rPr lang="en-US" sz="2000" b="1" dirty="0"/>
              <a:t> </a:t>
            </a:r>
            <a:r>
              <a:rPr lang="en-US" sz="2000" b="1" dirty="0" err="1"/>
              <a:t>strana</a:t>
            </a:r>
            <a:r>
              <a:rPr lang="en-US" sz="2000" b="1" dirty="0"/>
              <a:t> ne </a:t>
            </a:r>
            <a:r>
              <a:rPr lang="en-US" sz="2000" b="1" dirty="0" err="1"/>
              <a:t>ispuni</a:t>
            </a:r>
            <a:r>
              <a:rPr lang="en-US" sz="2000" b="1" dirty="0"/>
              <a:t> </a:t>
            </a:r>
            <a:r>
              <a:rPr lang="en-US" sz="2000" b="1" dirty="0" err="1"/>
              <a:t>svoju</a:t>
            </a:r>
            <a:r>
              <a:rPr lang="en-US" sz="2000" b="1" dirty="0"/>
              <a:t> </a:t>
            </a:r>
            <a:r>
              <a:rPr lang="en-US" sz="2000" b="1" dirty="0" err="1"/>
              <a:t>obvezu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Članak</a:t>
            </a:r>
            <a:r>
              <a:rPr lang="en-US" sz="2000" dirty="0"/>
              <a:t> 360.</a:t>
            </a:r>
          </a:p>
          <a:p>
            <a:pPr marL="0" indent="0">
              <a:buNone/>
            </a:pPr>
            <a:r>
              <a:rPr lang="en-US" sz="2000" dirty="0"/>
              <a:t>U </a:t>
            </a:r>
            <a:r>
              <a:rPr lang="en-US" sz="2000" dirty="0" err="1"/>
              <a:t>dvostranoobveznim</a:t>
            </a:r>
            <a:r>
              <a:rPr lang="en-US" sz="2000" dirty="0"/>
              <a:t> </a:t>
            </a:r>
            <a:r>
              <a:rPr lang="en-US" sz="2000" dirty="0" err="1"/>
              <a:t>ugovorima</a:t>
            </a:r>
            <a:r>
              <a:rPr lang="en-US" sz="2000" dirty="0"/>
              <a:t>, </a:t>
            </a:r>
            <a:r>
              <a:rPr lang="en-US" sz="2000" dirty="0" err="1"/>
              <a:t>kad</a:t>
            </a:r>
            <a:r>
              <a:rPr lang="en-US" sz="2000" dirty="0"/>
              <a:t> </a:t>
            </a:r>
            <a:r>
              <a:rPr lang="en-US" sz="2000" dirty="0" err="1"/>
              <a:t>jedna</a:t>
            </a:r>
            <a:r>
              <a:rPr lang="en-US" sz="2000" dirty="0"/>
              <a:t> </a:t>
            </a:r>
            <a:r>
              <a:rPr lang="en-US" sz="2000" dirty="0" err="1"/>
              <a:t>strana</a:t>
            </a:r>
            <a:r>
              <a:rPr lang="en-US" sz="2000" dirty="0"/>
              <a:t> ne </a:t>
            </a:r>
            <a:r>
              <a:rPr lang="en-US" sz="2000" dirty="0" err="1"/>
              <a:t>ispuni</a:t>
            </a:r>
            <a:r>
              <a:rPr lang="en-US" sz="2000" dirty="0"/>
              <a:t> </a:t>
            </a:r>
            <a:r>
              <a:rPr lang="en-US" sz="2000" dirty="0" err="1"/>
              <a:t>svoju</a:t>
            </a:r>
            <a:r>
              <a:rPr lang="en-US" sz="2000" dirty="0"/>
              <a:t> </a:t>
            </a:r>
            <a:r>
              <a:rPr lang="en-US" sz="2000" dirty="0" err="1"/>
              <a:t>obvezu</a:t>
            </a:r>
            <a:r>
              <a:rPr lang="en-US" sz="2000" dirty="0"/>
              <a:t>, </a:t>
            </a:r>
            <a:r>
              <a:rPr lang="en-US" sz="2000" dirty="0" err="1"/>
              <a:t>druga</a:t>
            </a:r>
            <a:r>
              <a:rPr lang="en-US" sz="2000" dirty="0"/>
              <a:t> </a:t>
            </a:r>
            <a:r>
              <a:rPr lang="en-US" sz="2000" dirty="0" err="1"/>
              <a:t>strana</a:t>
            </a:r>
            <a:r>
              <a:rPr lang="en-US" sz="2000" dirty="0"/>
              <a:t> </a:t>
            </a:r>
            <a:r>
              <a:rPr lang="en-US" sz="2000" dirty="0" err="1"/>
              <a:t>može</a:t>
            </a:r>
            <a:r>
              <a:rPr lang="en-US" sz="2000" dirty="0"/>
              <a:t>, </a:t>
            </a:r>
            <a:r>
              <a:rPr lang="en-US" sz="2000" dirty="0" err="1"/>
              <a:t>ako</a:t>
            </a:r>
            <a:r>
              <a:rPr lang="en-US" sz="2000" dirty="0"/>
              <a:t> </a:t>
            </a:r>
            <a:r>
              <a:rPr lang="en-US" sz="2000" dirty="0" err="1"/>
              <a:t>nije</a:t>
            </a:r>
            <a:r>
              <a:rPr lang="en-US" sz="2000" dirty="0"/>
              <a:t> </a:t>
            </a:r>
            <a:r>
              <a:rPr lang="en-US" sz="2000" dirty="0" err="1"/>
              <a:t>što</a:t>
            </a:r>
            <a:r>
              <a:rPr lang="en-US" sz="2000" dirty="0"/>
              <a:t> </a:t>
            </a:r>
            <a:r>
              <a:rPr lang="en-US" sz="2000" dirty="0" err="1"/>
              <a:t>drugo</a:t>
            </a:r>
            <a:r>
              <a:rPr lang="en-US" sz="2000" dirty="0"/>
              <a:t> </a:t>
            </a:r>
            <a:r>
              <a:rPr lang="en-US" sz="2000" dirty="0" err="1"/>
              <a:t>određeno</a:t>
            </a:r>
            <a:r>
              <a:rPr lang="en-US" sz="2000" dirty="0"/>
              <a:t>, </a:t>
            </a:r>
            <a:r>
              <a:rPr lang="en-US" sz="2000" dirty="0" err="1"/>
              <a:t>zahtijevati</a:t>
            </a:r>
            <a:r>
              <a:rPr lang="en-US" sz="2000" dirty="0"/>
              <a:t> </a:t>
            </a:r>
            <a:r>
              <a:rPr lang="en-US" sz="2000" dirty="0" err="1"/>
              <a:t>ispunjenje</a:t>
            </a:r>
            <a:r>
              <a:rPr lang="en-US" sz="2000" dirty="0"/>
              <a:t> </a:t>
            </a:r>
            <a:r>
              <a:rPr lang="en-US" sz="2000" dirty="0" err="1"/>
              <a:t>obveze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, pod </a:t>
            </a:r>
            <a:r>
              <a:rPr lang="en-US" sz="2000" dirty="0" err="1"/>
              <a:t>pretpostavkama</a:t>
            </a:r>
            <a:r>
              <a:rPr lang="en-US" sz="2000" dirty="0"/>
              <a:t> </a:t>
            </a:r>
            <a:r>
              <a:rPr lang="en-US" sz="2000" dirty="0" err="1"/>
              <a:t>predviđenim</a:t>
            </a:r>
            <a:r>
              <a:rPr lang="en-US" sz="2000" dirty="0"/>
              <a:t> u </a:t>
            </a:r>
            <a:r>
              <a:rPr lang="en-US" sz="2000" dirty="0" err="1"/>
              <a:t>idućim</a:t>
            </a:r>
            <a:r>
              <a:rPr lang="en-US" sz="2000" dirty="0"/>
              <a:t> </a:t>
            </a:r>
            <a:r>
              <a:rPr lang="en-US" sz="2000" dirty="0" err="1"/>
              <a:t>člancima</a:t>
            </a:r>
            <a:r>
              <a:rPr lang="en-US" sz="2000" dirty="0"/>
              <a:t>, </a:t>
            </a:r>
            <a:r>
              <a:rPr lang="en-US" sz="2000" dirty="0" err="1"/>
              <a:t>raskinuti</a:t>
            </a:r>
            <a:r>
              <a:rPr lang="en-US" sz="2000" dirty="0"/>
              <a:t> </a:t>
            </a:r>
            <a:r>
              <a:rPr lang="en-US" sz="2000" dirty="0" err="1"/>
              <a:t>ugovor</a:t>
            </a:r>
            <a:r>
              <a:rPr lang="en-US" sz="2000" dirty="0"/>
              <a:t> </a:t>
            </a:r>
            <a:r>
              <a:rPr lang="en-US" sz="2000" dirty="0" err="1"/>
              <a:t>jednostavnom</a:t>
            </a:r>
            <a:r>
              <a:rPr lang="en-US" sz="2000" dirty="0"/>
              <a:t> </a:t>
            </a:r>
            <a:r>
              <a:rPr lang="en-US" sz="2000" dirty="0" err="1"/>
              <a:t>izjavom</a:t>
            </a:r>
            <a:r>
              <a:rPr lang="en-US" sz="2000" dirty="0"/>
              <a:t>, </a:t>
            </a:r>
            <a:r>
              <a:rPr lang="en-US" sz="2000" dirty="0" err="1"/>
              <a:t>ako</a:t>
            </a:r>
            <a:r>
              <a:rPr lang="en-US" sz="2000" dirty="0"/>
              <a:t> </a:t>
            </a:r>
            <a:r>
              <a:rPr lang="en-US" sz="2000" dirty="0" err="1"/>
              <a:t>raskid</a:t>
            </a:r>
            <a:r>
              <a:rPr lang="en-US" sz="2000" dirty="0"/>
              <a:t> </a:t>
            </a:r>
            <a:r>
              <a:rPr lang="en-US" sz="2000" dirty="0" err="1"/>
              <a:t>ugovora</a:t>
            </a:r>
            <a:r>
              <a:rPr lang="en-US" sz="2000" dirty="0"/>
              <a:t> ne </a:t>
            </a:r>
            <a:r>
              <a:rPr lang="en-US" sz="2000" dirty="0" err="1"/>
              <a:t>nastupa</a:t>
            </a:r>
            <a:r>
              <a:rPr lang="en-US" sz="2000" dirty="0"/>
              <a:t> </a:t>
            </a:r>
            <a:r>
              <a:rPr lang="en-US" sz="2000" dirty="0" err="1"/>
              <a:t>po</a:t>
            </a:r>
            <a:r>
              <a:rPr lang="en-US" sz="2000" dirty="0"/>
              <a:t> </a:t>
            </a:r>
            <a:r>
              <a:rPr lang="en-US" sz="2000" dirty="0" err="1"/>
              <a:t>samom</a:t>
            </a:r>
            <a:r>
              <a:rPr lang="en-US" sz="2000" dirty="0"/>
              <a:t> </a:t>
            </a:r>
            <a:r>
              <a:rPr lang="en-US" sz="2000" dirty="0" err="1"/>
              <a:t>zakonu</a:t>
            </a:r>
            <a:r>
              <a:rPr lang="en-US" sz="2000" dirty="0"/>
              <a:t>, a u </a:t>
            </a:r>
            <a:r>
              <a:rPr lang="en-US" sz="2000" dirty="0" err="1"/>
              <a:t>svakom</a:t>
            </a:r>
            <a:r>
              <a:rPr lang="en-US" sz="2000" dirty="0"/>
              <a:t> </a:t>
            </a:r>
            <a:r>
              <a:rPr lang="en-US" sz="2000" dirty="0" err="1"/>
              <a:t>slučaju</a:t>
            </a:r>
            <a:r>
              <a:rPr lang="en-US" sz="2000" dirty="0"/>
              <a:t> </a:t>
            </a:r>
            <a:r>
              <a:rPr lang="en-US" sz="2000" dirty="0" err="1"/>
              <a:t>ima</a:t>
            </a:r>
            <a:r>
              <a:rPr lang="en-US" sz="2000" dirty="0"/>
              <a:t> </a:t>
            </a:r>
            <a:r>
              <a:rPr lang="en-US" sz="2000" dirty="0" err="1"/>
              <a:t>pravo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naknadu</a:t>
            </a:r>
            <a:r>
              <a:rPr lang="en-US" sz="2000" dirty="0"/>
              <a:t> </a:t>
            </a:r>
            <a:r>
              <a:rPr lang="en-US" sz="2000" dirty="0" err="1"/>
              <a:t>štete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45716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Kad</a:t>
            </a:r>
            <a:r>
              <a:rPr lang="en-US" b="1" dirty="0"/>
              <a:t> je </a:t>
            </a:r>
            <a:r>
              <a:rPr lang="en-US" b="1" dirty="0" err="1"/>
              <a:t>ispunjenje</a:t>
            </a:r>
            <a:r>
              <a:rPr lang="en-US" b="1" dirty="0"/>
              <a:t> u </a:t>
            </a:r>
            <a:r>
              <a:rPr lang="en-US" b="1" dirty="0" err="1"/>
              <a:t>roku</a:t>
            </a:r>
            <a:r>
              <a:rPr lang="en-US" b="1" dirty="0"/>
              <a:t> </a:t>
            </a:r>
            <a:r>
              <a:rPr lang="en-US" b="1" dirty="0" err="1"/>
              <a:t>bitan</a:t>
            </a:r>
            <a:r>
              <a:rPr lang="en-US" b="1" dirty="0"/>
              <a:t> </a:t>
            </a:r>
            <a:r>
              <a:rPr lang="en-US" b="1" dirty="0" err="1"/>
              <a:t>sastojak</a:t>
            </a:r>
            <a:r>
              <a:rPr lang="en-US" b="1" dirty="0"/>
              <a:t> </a:t>
            </a:r>
            <a:r>
              <a:rPr lang="en-US" b="1" dirty="0" err="1"/>
              <a:t>ugovora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361.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bitan</a:t>
            </a:r>
            <a:r>
              <a:rPr lang="en-US" dirty="0"/>
              <a:t> </a:t>
            </a:r>
            <a:r>
              <a:rPr lang="en-US" dirty="0" err="1"/>
              <a:t>sastojak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, pa </a:t>
            </a:r>
            <a:r>
              <a:rPr lang="en-US" dirty="0" err="1"/>
              <a:t>dužnik</a:t>
            </a:r>
            <a:r>
              <a:rPr lang="en-US" dirty="0"/>
              <a:t> ne </a:t>
            </a:r>
            <a:r>
              <a:rPr lang="en-US" dirty="0" err="1"/>
              <a:t>ispuni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 u tom </a:t>
            </a:r>
            <a:r>
              <a:rPr lang="en-US" dirty="0" err="1"/>
              <a:t>roku</a:t>
            </a:r>
            <a:r>
              <a:rPr lang="en-US" dirty="0"/>
              <a:t>, </a:t>
            </a:r>
            <a:r>
              <a:rPr lang="en-US" dirty="0" err="1"/>
              <a:t>ugovor</a:t>
            </a:r>
            <a:r>
              <a:rPr lang="en-US" dirty="0"/>
              <a:t> se </a:t>
            </a:r>
            <a:r>
              <a:rPr lang="en-US" dirty="0" err="1"/>
              <a:t>raskida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samom</a:t>
            </a:r>
            <a:r>
              <a:rPr lang="en-US" dirty="0"/>
              <a:t> </a:t>
            </a:r>
            <a:r>
              <a:rPr lang="en-US" dirty="0" err="1"/>
              <a:t>zakonu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Ali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održati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snazi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isteka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, bez </a:t>
            </a:r>
            <a:r>
              <a:rPr lang="en-US" dirty="0" err="1"/>
              <a:t>odgađanja</a:t>
            </a:r>
            <a:r>
              <a:rPr lang="en-US" dirty="0"/>
              <a:t> </a:t>
            </a:r>
            <a:r>
              <a:rPr lang="en-US" dirty="0" err="1"/>
              <a:t>obavijesti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da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zahtijevao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, pa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dobio</a:t>
            </a:r>
            <a:r>
              <a:rPr lang="en-US" dirty="0"/>
              <a:t> u </a:t>
            </a:r>
            <a:r>
              <a:rPr lang="en-US" dirty="0" err="1"/>
              <a:t>razumnom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izjaviti</a:t>
            </a:r>
            <a:r>
              <a:rPr lang="en-US" dirty="0"/>
              <a:t> da </a:t>
            </a:r>
            <a:r>
              <a:rPr lang="en-US" dirty="0" err="1"/>
              <a:t>raskida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(4) Ova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važe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predvidjele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smatrati</a:t>
            </a:r>
            <a:r>
              <a:rPr lang="en-US" dirty="0"/>
              <a:t> </a:t>
            </a:r>
            <a:r>
              <a:rPr lang="en-US" dirty="0" err="1"/>
              <a:t>raskinutim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ne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ispunjen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bitan</a:t>
            </a:r>
            <a:r>
              <a:rPr lang="en-US" dirty="0"/>
              <a:t> </a:t>
            </a:r>
            <a:r>
              <a:rPr lang="en-US" dirty="0" err="1"/>
              <a:t>sastojak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naravi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675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1994" y="205830"/>
            <a:ext cx="12020006" cy="66521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Kad</a:t>
            </a:r>
            <a:r>
              <a:rPr lang="en-US" b="1" dirty="0"/>
              <a:t> </a:t>
            </a:r>
            <a:r>
              <a:rPr lang="en-US" b="1" dirty="0" err="1"/>
              <a:t>ispunjenje</a:t>
            </a:r>
            <a:r>
              <a:rPr lang="en-US" b="1" dirty="0"/>
              <a:t> u </a:t>
            </a:r>
            <a:r>
              <a:rPr lang="en-US" b="1" dirty="0" err="1"/>
              <a:t>roku</a:t>
            </a:r>
            <a:r>
              <a:rPr lang="en-US" b="1" dirty="0"/>
              <a:t> </a:t>
            </a:r>
            <a:r>
              <a:rPr lang="en-US" b="1" dirty="0" err="1"/>
              <a:t>nije</a:t>
            </a:r>
            <a:r>
              <a:rPr lang="en-US" b="1" dirty="0"/>
              <a:t> </a:t>
            </a:r>
            <a:r>
              <a:rPr lang="en-US" b="1" dirty="0" err="1"/>
              <a:t>bitan</a:t>
            </a:r>
            <a:r>
              <a:rPr lang="en-US" b="1" dirty="0"/>
              <a:t> </a:t>
            </a:r>
            <a:r>
              <a:rPr lang="en-US" b="1" dirty="0" err="1"/>
              <a:t>sastojak</a:t>
            </a:r>
            <a:r>
              <a:rPr lang="en-US" b="1" dirty="0"/>
              <a:t> </a:t>
            </a:r>
            <a:r>
              <a:rPr lang="en-US" b="1" dirty="0" err="1"/>
              <a:t>ugovora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362.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bitan</a:t>
            </a:r>
            <a:r>
              <a:rPr lang="en-US" dirty="0"/>
              <a:t> </a:t>
            </a:r>
            <a:r>
              <a:rPr lang="en-US" dirty="0" err="1"/>
              <a:t>sastojak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,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zadržava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isteka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ispuni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, a </a:t>
            </a:r>
            <a:r>
              <a:rPr lang="en-US" dirty="0" err="1"/>
              <a:t>vjerovnik</a:t>
            </a:r>
            <a:r>
              <a:rPr lang="en-US" dirty="0"/>
              <a:t> da </a:t>
            </a:r>
            <a:r>
              <a:rPr lang="en-US" dirty="0" err="1"/>
              <a:t>zahtijeva</a:t>
            </a:r>
            <a:r>
              <a:rPr lang="en-US" dirty="0"/>
              <a:t> </a:t>
            </a:r>
            <a:r>
              <a:rPr lang="en-US" dirty="0" err="1"/>
              <a:t>njezino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Ali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</a:t>
            </a:r>
            <a:r>
              <a:rPr lang="en-US" dirty="0" err="1"/>
              <a:t>raskinuti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, mora </a:t>
            </a:r>
            <a:r>
              <a:rPr lang="en-US" dirty="0" err="1"/>
              <a:t>ostaviti</a:t>
            </a:r>
            <a:r>
              <a:rPr lang="en-US" dirty="0"/>
              <a:t> </a:t>
            </a:r>
            <a:r>
              <a:rPr lang="en-US" dirty="0" err="1"/>
              <a:t>dužniku</a:t>
            </a:r>
            <a:r>
              <a:rPr lang="en-US" dirty="0"/>
              <a:t> </a:t>
            </a:r>
            <a:r>
              <a:rPr lang="en-US" dirty="0" err="1"/>
              <a:t>primjeren</a:t>
            </a:r>
            <a:r>
              <a:rPr lang="en-US" dirty="0"/>
              <a:t> </a:t>
            </a:r>
            <a:r>
              <a:rPr lang="en-US" dirty="0" err="1"/>
              <a:t>naknadni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ne </a:t>
            </a:r>
            <a:r>
              <a:rPr lang="en-US" dirty="0" err="1"/>
              <a:t>ispuni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 u </a:t>
            </a:r>
            <a:r>
              <a:rPr lang="en-US" dirty="0" err="1"/>
              <a:t>naknadnom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, </a:t>
            </a:r>
            <a:r>
              <a:rPr lang="en-US" dirty="0" err="1"/>
              <a:t>nastupaju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posljedice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bitan</a:t>
            </a:r>
            <a:r>
              <a:rPr lang="en-US" dirty="0"/>
              <a:t> </a:t>
            </a:r>
            <a:r>
              <a:rPr lang="en-US" dirty="0" err="1"/>
              <a:t>sastojak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45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Raskid</a:t>
            </a:r>
            <a:r>
              <a:rPr lang="en-US" b="1" dirty="0"/>
              <a:t> </a:t>
            </a:r>
            <a:r>
              <a:rPr lang="en-US" b="1" dirty="0" err="1"/>
              <a:t>ugovora</a:t>
            </a:r>
            <a:r>
              <a:rPr lang="en-US" b="1" dirty="0"/>
              <a:t> bez </a:t>
            </a:r>
            <a:r>
              <a:rPr lang="en-US" b="1" dirty="0" err="1"/>
              <a:t>ostavljanja</a:t>
            </a:r>
            <a:r>
              <a:rPr lang="en-US" b="1" dirty="0"/>
              <a:t> </a:t>
            </a:r>
            <a:r>
              <a:rPr lang="en-US" b="1" dirty="0" err="1"/>
              <a:t>naknadnog</a:t>
            </a:r>
            <a:r>
              <a:rPr lang="en-US" b="1" dirty="0"/>
              <a:t> </a:t>
            </a:r>
            <a:r>
              <a:rPr lang="en-US" b="1" dirty="0" err="1"/>
              <a:t>roka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363.</a:t>
            </a:r>
          </a:p>
          <a:p>
            <a:pPr marL="0" indent="0">
              <a:buNone/>
            </a:pP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raskinuti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bez </a:t>
            </a:r>
            <a:r>
              <a:rPr lang="en-US" dirty="0" err="1"/>
              <a:t>ostavljanja</a:t>
            </a:r>
            <a:r>
              <a:rPr lang="en-US" dirty="0"/>
              <a:t> </a:t>
            </a:r>
            <a:r>
              <a:rPr lang="en-US" dirty="0" err="1"/>
              <a:t>dužniku</a:t>
            </a:r>
            <a:r>
              <a:rPr lang="en-US" dirty="0"/>
              <a:t> </a:t>
            </a:r>
            <a:r>
              <a:rPr lang="en-US" dirty="0" err="1"/>
              <a:t>naknadnog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dužnikova</a:t>
            </a:r>
            <a:r>
              <a:rPr lang="en-US" dirty="0"/>
              <a:t> </a:t>
            </a:r>
            <a:r>
              <a:rPr lang="en-US" dirty="0" err="1"/>
              <a:t>držanja</a:t>
            </a:r>
            <a:r>
              <a:rPr lang="en-US" dirty="0"/>
              <a:t> </a:t>
            </a:r>
            <a:r>
              <a:rPr lang="en-US" dirty="0" err="1"/>
              <a:t>proizlazi</a:t>
            </a:r>
            <a:r>
              <a:rPr lang="en-US" dirty="0"/>
              <a:t> da on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ispuniti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u </a:t>
            </a:r>
            <a:r>
              <a:rPr lang="en-US" dirty="0" err="1"/>
              <a:t>naknadnom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 smtClean="0"/>
              <a:t>Raskid</a:t>
            </a:r>
            <a:r>
              <a:rPr lang="en-US" b="1" dirty="0" smtClean="0"/>
              <a:t> </a:t>
            </a:r>
            <a:r>
              <a:rPr lang="en-US" b="1" dirty="0" err="1"/>
              <a:t>ugovora</a:t>
            </a:r>
            <a:r>
              <a:rPr lang="en-US" b="1" dirty="0"/>
              <a:t> </a:t>
            </a:r>
            <a:r>
              <a:rPr lang="en-US" b="1" dirty="0" err="1"/>
              <a:t>prije</a:t>
            </a:r>
            <a:r>
              <a:rPr lang="en-US" b="1" dirty="0"/>
              <a:t> </a:t>
            </a:r>
            <a:r>
              <a:rPr lang="en-US" b="1" dirty="0" err="1"/>
              <a:t>isteka</a:t>
            </a:r>
            <a:r>
              <a:rPr lang="en-US" b="1" dirty="0"/>
              <a:t> </a:t>
            </a:r>
            <a:r>
              <a:rPr lang="en-US" b="1" dirty="0" err="1"/>
              <a:t>roka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364.</a:t>
            </a:r>
          </a:p>
          <a:p>
            <a:pPr marL="0" indent="0">
              <a:buNone/>
            </a:pP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isteka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očito</a:t>
            </a:r>
            <a:r>
              <a:rPr lang="en-US" dirty="0"/>
              <a:t> da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ispuniti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,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raskinuti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323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Raskid</a:t>
            </a:r>
            <a:r>
              <a:rPr lang="en-US" b="1" dirty="0"/>
              <a:t> </a:t>
            </a:r>
            <a:r>
              <a:rPr lang="en-US" b="1" dirty="0" err="1"/>
              <a:t>ugovora</a:t>
            </a:r>
            <a:r>
              <a:rPr lang="en-US" b="1" dirty="0"/>
              <a:t> s </a:t>
            </a:r>
            <a:r>
              <a:rPr lang="en-US" b="1" dirty="0" err="1"/>
              <a:t>uzastopnim</a:t>
            </a:r>
            <a:r>
              <a:rPr lang="en-US" b="1" dirty="0"/>
              <a:t> </a:t>
            </a:r>
            <a:r>
              <a:rPr lang="en-US" b="1" dirty="0" err="1"/>
              <a:t>obvezama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365.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Kad</a:t>
            </a:r>
            <a:r>
              <a:rPr lang="en-US" dirty="0"/>
              <a:t> u </a:t>
            </a:r>
            <a:r>
              <a:rPr lang="en-US" dirty="0" err="1"/>
              <a:t>ugovoru</a:t>
            </a:r>
            <a:r>
              <a:rPr lang="en-US" dirty="0"/>
              <a:t> s </a:t>
            </a:r>
            <a:r>
              <a:rPr lang="en-US" dirty="0" err="1"/>
              <a:t>uzastopnim</a:t>
            </a:r>
            <a:r>
              <a:rPr lang="en-US" dirty="0"/>
              <a:t> </a:t>
            </a:r>
            <a:r>
              <a:rPr lang="en-US" dirty="0" err="1"/>
              <a:t>obvezama</a:t>
            </a:r>
            <a:r>
              <a:rPr lang="en-US" dirty="0"/>
              <a:t>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ne </a:t>
            </a:r>
            <a:r>
              <a:rPr lang="en-US" dirty="0" err="1"/>
              <a:t>ispuni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, </a:t>
            </a:r>
            <a:r>
              <a:rPr lang="en-US" dirty="0" err="1"/>
              <a:t>druga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, u </a:t>
            </a:r>
            <a:r>
              <a:rPr lang="en-US" dirty="0" err="1"/>
              <a:t>razumnom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, </a:t>
            </a:r>
            <a:r>
              <a:rPr lang="en-US" dirty="0" err="1"/>
              <a:t>raskinuti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glede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budućih</a:t>
            </a:r>
            <a:r>
              <a:rPr lang="en-US" dirty="0"/>
              <a:t> </a:t>
            </a:r>
            <a:r>
              <a:rPr lang="en-US" dirty="0" err="1"/>
              <a:t>obveza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danih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očito</a:t>
            </a:r>
            <a:r>
              <a:rPr lang="en-US" dirty="0"/>
              <a:t> da </a:t>
            </a:r>
            <a:r>
              <a:rPr lang="en-US" dirty="0" err="1"/>
              <a:t>ni</a:t>
            </a:r>
            <a:r>
              <a:rPr lang="en-US" dirty="0"/>
              <a:t> one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ispunjene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Ona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raskinuti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ne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glede</a:t>
            </a:r>
            <a:r>
              <a:rPr lang="en-US" dirty="0"/>
              <a:t> </a:t>
            </a:r>
            <a:r>
              <a:rPr lang="en-US" dirty="0" err="1"/>
              <a:t>budućih</a:t>
            </a:r>
            <a:r>
              <a:rPr lang="en-US" dirty="0"/>
              <a:t>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glede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ispunjenih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bez </a:t>
            </a:r>
            <a:r>
              <a:rPr lang="en-US" dirty="0" err="1"/>
              <a:t>izostalih</a:t>
            </a:r>
            <a:r>
              <a:rPr lang="en-US" dirty="0"/>
              <a:t> </a:t>
            </a:r>
            <a:r>
              <a:rPr lang="en-US" dirty="0" err="1"/>
              <a:t>ispunjenja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održati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dade</a:t>
            </a:r>
            <a:r>
              <a:rPr lang="en-US" dirty="0"/>
              <a:t>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osiguranje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26081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"/>
            <a:ext cx="12192000" cy="63853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Dužnost</a:t>
            </a:r>
            <a:r>
              <a:rPr lang="en-US" b="1" dirty="0"/>
              <a:t> </a:t>
            </a:r>
            <a:r>
              <a:rPr lang="en-US" b="1" dirty="0" err="1"/>
              <a:t>obavješćivanja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366.</a:t>
            </a:r>
          </a:p>
          <a:p>
            <a:pPr marL="0" indent="0">
              <a:buNone/>
            </a:pP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neispunjenja</a:t>
            </a:r>
            <a:r>
              <a:rPr lang="en-US" dirty="0"/>
              <a:t> </a:t>
            </a:r>
            <a:r>
              <a:rPr lang="en-US" dirty="0" err="1"/>
              <a:t>dužnikove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raskida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dužan</a:t>
            </a:r>
            <a:r>
              <a:rPr lang="en-US" dirty="0"/>
              <a:t> je to </a:t>
            </a:r>
            <a:r>
              <a:rPr lang="en-US" dirty="0" err="1"/>
              <a:t>priopćiti</a:t>
            </a:r>
            <a:r>
              <a:rPr lang="en-US" dirty="0"/>
              <a:t> </a:t>
            </a:r>
            <a:r>
              <a:rPr lang="en-US" dirty="0" err="1"/>
              <a:t>dužniku</a:t>
            </a:r>
            <a:r>
              <a:rPr lang="en-US" dirty="0"/>
              <a:t> bez </a:t>
            </a:r>
            <a:r>
              <a:rPr lang="en-US" dirty="0" err="1"/>
              <a:t>odgađanja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 smtClean="0"/>
              <a:t>Kad</a:t>
            </a:r>
            <a:r>
              <a:rPr lang="en-US" b="1" dirty="0" smtClean="0"/>
              <a:t> </a:t>
            </a:r>
            <a:r>
              <a:rPr lang="en-US" b="1" dirty="0"/>
              <a:t>se </a:t>
            </a:r>
            <a:r>
              <a:rPr lang="en-US" b="1" dirty="0" err="1"/>
              <a:t>ugovor</a:t>
            </a:r>
            <a:r>
              <a:rPr lang="en-US" b="1" dirty="0"/>
              <a:t> ne </a:t>
            </a:r>
            <a:r>
              <a:rPr lang="en-US" b="1" dirty="0" err="1"/>
              <a:t>može</a:t>
            </a:r>
            <a:r>
              <a:rPr lang="en-US" b="1" dirty="0"/>
              <a:t> </a:t>
            </a:r>
            <a:r>
              <a:rPr lang="en-US" b="1" dirty="0" err="1"/>
              <a:t>raskinuti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367.</a:t>
            </a:r>
          </a:p>
          <a:p>
            <a:pPr marL="0" indent="0">
              <a:buNone/>
            </a:pPr>
            <a:r>
              <a:rPr lang="en-US" dirty="0" err="1"/>
              <a:t>Ugovor</a:t>
            </a:r>
            <a:r>
              <a:rPr lang="en-US" dirty="0"/>
              <a:t> se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raskinuti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neispunjenja</a:t>
            </a:r>
            <a:r>
              <a:rPr lang="en-US" dirty="0"/>
              <a:t> </a:t>
            </a:r>
            <a:r>
              <a:rPr lang="en-US" dirty="0" err="1"/>
              <a:t>neznatnog</a:t>
            </a:r>
            <a:r>
              <a:rPr lang="en-US" dirty="0"/>
              <a:t> </a:t>
            </a:r>
            <a:r>
              <a:rPr lang="en-US" dirty="0" err="1"/>
              <a:t>dijela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605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Učinak</a:t>
            </a:r>
            <a:r>
              <a:rPr lang="en-US" b="1" dirty="0"/>
              <a:t> </a:t>
            </a:r>
            <a:r>
              <a:rPr lang="en-US" b="1" dirty="0" err="1"/>
              <a:t>raskida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368.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Raskidom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obje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oslobođene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obveza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ispunila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djelomično</a:t>
            </a:r>
            <a:r>
              <a:rPr lang="en-US" dirty="0"/>
              <a:t>,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povrat</a:t>
            </a:r>
            <a:r>
              <a:rPr lang="en-US" dirty="0"/>
              <a:t> </a:t>
            </a:r>
            <a:r>
              <a:rPr lang="en-US" dirty="0" err="1"/>
              <a:t>onoga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dala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obje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vraćanje</a:t>
            </a:r>
            <a:r>
              <a:rPr lang="en-US" dirty="0"/>
              <a:t> </a:t>
            </a:r>
            <a:r>
              <a:rPr lang="en-US" dirty="0" err="1"/>
              <a:t>danog</a:t>
            </a:r>
            <a:r>
              <a:rPr lang="en-US" dirty="0"/>
              <a:t>, </a:t>
            </a:r>
            <a:r>
              <a:rPr lang="en-US" dirty="0" err="1"/>
              <a:t>uzajamna</a:t>
            </a:r>
            <a:r>
              <a:rPr lang="en-US" dirty="0"/>
              <a:t> </a:t>
            </a:r>
            <a:r>
              <a:rPr lang="en-US" dirty="0" err="1"/>
              <a:t>vraćanja</a:t>
            </a:r>
            <a:r>
              <a:rPr lang="en-US" dirty="0"/>
              <a:t> </a:t>
            </a:r>
            <a:r>
              <a:rPr lang="en-US" dirty="0" err="1"/>
              <a:t>obavljaju</a:t>
            </a:r>
            <a:r>
              <a:rPr lang="en-US" dirty="0"/>
              <a:t> se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dvostranoobveznih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(4)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duguje</a:t>
            </a:r>
            <a:r>
              <a:rPr lang="en-US" dirty="0"/>
              <a:t>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u </a:t>
            </a:r>
            <a:r>
              <a:rPr lang="en-US" dirty="0" err="1"/>
              <a:t>međuvremenu</a:t>
            </a:r>
            <a:r>
              <a:rPr lang="en-US" dirty="0"/>
              <a:t> </a:t>
            </a:r>
            <a:r>
              <a:rPr lang="en-US" dirty="0" err="1"/>
              <a:t>imala</a:t>
            </a:r>
            <a:r>
              <a:rPr lang="en-US" dirty="0"/>
              <a:t> od </a:t>
            </a:r>
            <a:r>
              <a:rPr lang="en-US" dirty="0" err="1"/>
              <a:t>onoga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dužna</a:t>
            </a:r>
            <a:r>
              <a:rPr lang="en-US" dirty="0"/>
              <a:t> </a:t>
            </a:r>
            <a:r>
              <a:rPr lang="en-US" dirty="0" err="1"/>
              <a:t>vratiti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nadoknaditi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(5) </a:t>
            </a:r>
            <a:r>
              <a:rPr lang="en-US" dirty="0" err="1"/>
              <a:t>Strana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vraća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</a:t>
            </a:r>
            <a:r>
              <a:rPr lang="en-US" dirty="0" err="1"/>
              <a:t>dužna</a:t>
            </a:r>
            <a:r>
              <a:rPr lang="en-US" dirty="0"/>
              <a:t> je </a:t>
            </a:r>
            <a:r>
              <a:rPr lang="en-US" dirty="0" err="1"/>
              <a:t>platiti</a:t>
            </a:r>
            <a:r>
              <a:rPr lang="en-US" dirty="0"/>
              <a:t> </a:t>
            </a:r>
            <a:r>
              <a:rPr lang="en-US" dirty="0" err="1"/>
              <a:t>zatezne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od dana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isplatu</a:t>
            </a:r>
            <a:r>
              <a:rPr lang="en-US" dirty="0"/>
              <a:t> </a:t>
            </a:r>
            <a:r>
              <a:rPr lang="en-US" dirty="0" err="1"/>
              <a:t>primila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25931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Izmjena</a:t>
            </a:r>
            <a:r>
              <a:rPr lang="en-US" sz="2400" b="1" dirty="0" smtClean="0"/>
              <a:t> </a:t>
            </a:r>
            <a:r>
              <a:rPr lang="en-US" sz="2400" b="1" dirty="0" err="1"/>
              <a:t>ili</a:t>
            </a:r>
            <a:r>
              <a:rPr lang="en-US" sz="2400" b="1" dirty="0"/>
              <a:t> </a:t>
            </a:r>
            <a:r>
              <a:rPr lang="en-US" sz="2400" b="1" dirty="0" err="1"/>
              <a:t>raskid</a:t>
            </a:r>
            <a:r>
              <a:rPr lang="en-US" sz="2400" b="1" dirty="0"/>
              <a:t> </a:t>
            </a:r>
            <a:r>
              <a:rPr lang="en-US" sz="2400" b="1" dirty="0" err="1"/>
              <a:t>ugovora</a:t>
            </a:r>
            <a:r>
              <a:rPr lang="en-US" sz="2400" b="1" dirty="0"/>
              <a:t> </a:t>
            </a:r>
            <a:r>
              <a:rPr lang="en-US" sz="2400" b="1" dirty="0" err="1"/>
              <a:t>zbog</a:t>
            </a:r>
            <a:r>
              <a:rPr lang="en-US" sz="2400" b="1" dirty="0"/>
              <a:t> </a:t>
            </a:r>
            <a:r>
              <a:rPr lang="en-US" sz="2400" b="1" dirty="0" err="1"/>
              <a:t>promijenjenih</a:t>
            </a:r>
            <a:r>
              <a:rPr lang="en-US" sz="2400" b="1" dirty="0"/>
              <a:t> </a:t>
            </a:r>
            <a:br>
              <a:rPr lang="en-US" sz="2400" b="1" dirty="0"/>
            </a:br>
            <a:r>
              <a:rPr lang="en-US" sz="2400" b="1" dirty="0" err="1"/>
              <a:t>okolnosti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 err="1"/>
              <a:t>Pretpostavke</a:t>
            </a:r>
            <a:r>
              <a:rPr lang="en-US" sz="2400" b="1" dirty="0"/>
              <a:t> </a:t>
            </a:r>
            <a:r>
              <a:rPr lang="en-US" sz="2400" b="1" dirty="0" err="1"/>
              <a:t>za</a:t>
            </a:r>
            <a:r>
              <a:rPr lang="en-US" sz="2400" b="1" dirty="0"/>
              <a:t> </a:t>
            </a:r>
            <a:r>
              <a:rPr lang="en-US" sz="2400" b="1" dirty="0" err="1"/>
              <a:t>raskid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369.</a:t>
            </a:r>
          </a:p>
          <a:p>
            <a:pPr marL="0" indent="0">
              <a:buNone/>
            </a:pPr>
            <a:r>
              <a:rPr lang="en-US" sz="2400" dirty="0"/>
              <a:t>(1) </a:t>
            </a:r>
            <a:r>
              <a:rPr lang="en-US" sz="2400" dirty="0" err="1"/>
              <a:t>Ako</a:t>
            </a:r>
            <a:r>
              <a:rPr lang="en-US" sz="2400" dirty="0"/>
              <a:t> bi </a:t>
            </a:r>
            <a:r>
              <a:rPr lang="en-US" sz="2400" dirty="0" err="1"/>
              <a:t>zbog</a:t>
            </a:r>
            <a:r>
              <a:rPr lang="en-US" sz="2400" dirty="0"/>
              <a:t> </a:t>
            </a:r>
            <a:r>
              <a:rPr lang="en-US" sz="2400" dirty="0" err="1"/>
              <a:t>izvanrednih</a:t>
            </a:r>
            <a:r>
              <a:rPr lang="en-US" sz="2400" dirty="0"/>
              <a:t> </a:t>
            </a:r>
            <a:r>
              <a:rPr lang="en-US" sz="2400" dirty="0" err="1"/>
              <a:t>okolnosti</a:t>
            </a:r>
            <a:r>
              <a:rPr lang="en-US" sz="2400" dirty="0"/>
              <a:t> </a:t>
            </a:r>
            <a:r>
              <a:rPr lang="en-US" sz="2400" dirty="0" err="1"/>
              <a:t>nastalih</a:t>
            </a:r>
            <a:r>
              <a:rPr lang="en-US" sz="2400" dirty="0"/>
              <a:t> </a:t>
            </a:r>
            <a:r>
              <a:rPr lang="en-US" sz="2400" dirty="0" err="1"/>
              <a:t>nakon</a:t>
            </a:r>
            <a:r>
              <a:rPr lang="en-US" sz="2400" dirty="0"/>
              <a:t> </a:t>
            </a:r>
            <a:r>
              <a:rPr lang="en-US" sz="2400" dirty="0" err="1"/>
              <a:t>sklapanja</a:t>
            </a:r>
            <a:r>
              <a:rPr lang="en-US" sz="2400" dirty="0"/>
              <a:t> </a:t>
            </a:r>
            <a:r>
              <a:rPr lang="en-US" sz="2400" dirty="0" err="1"/>
              <a:t>ugovora</a:t>
            </a:r>
            <a:r>
              <a:rPr lang="en-US" sz="2400" dirty="0"/>
              <a:t>, a </a:t>
            </a:r>
            <a:r>
              <a:rPr lang="en-US" sz="2400" dirty="0" err="1"/>
              <a:t>koje</a:t>
            </a:r>
            <a:r>
              <a:rPr lang="en-US" sz="2400" dirty="0"/>
              <a:t> se </a:t>
            </a:r>
            <a:r>
              <a:rPr lang="en-US" sz="2400" dirty="0" err="1"/>
              <a:t>nisu</a:t>
            </a:r>
            <a:r>
              <a:rPr lang="en-US" sz="2400" dirty="0"/>
              <a:t> </a:t>
            </a:r>
            <a:r>
              <a:rPr lang="en-US" sz="2400" dirty="0" err="1"/>
              <a:t>mogle</a:t>
            </a:r>
            <a:r>
              <a:rPr lang="en-US" sz="2400" dirty="0"/>
              <a:t> </a:t>
            </a:r>
            <a:r>
              <a:rPr lang="en-US" sz="2400" dirty="0" err="1"/>
              <a:t>predvidjeti</a:t>
            </a:r>
            <a:r>
              <a:rPr lang="en-US" sz="2400" dirty="0"/>
              <a:t> u </a:t>
            </a:r>
            <a:r>
              <a:rPr lang="en-US" sz="2400" dirty="0" err="1"/>
              <a:t>vrijeme</a:t>
            </a:r>
            <a:r>
              <a:rPr lang="en-US" sz="2400" dirty="0"/>
              <a:t> </a:t>
            </a:r>
            <a:r>
              <a:rPr lang="en-US" sz="2400" dirty="0" err="1"/>
              <a:t>sklapanja</a:t>
            </a:r>
            <a:r>
              <a:rPr lang="en-US" sz="2400" dirty="0"/>
              <a:t> </a:t>
            </a:r>
            <a:r>
              <a:rPr lang="en-US" sz="2400" dirty="0" err="1"/>
              <a:t>ugovora</a:t>
            </a:r>
            <a:r>
              <a:rPr lang="en-US" sz="2400" dirty="0"/>
              <a:t>, </a:t>
            </a:r>
            <a:r>
              <a:rPr lang="en-US" sz="2400" dirty="0" err="1"/>
              <a:t>ispunjenje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jednu</a:t>
            </a:r>
            <a:r>
              <a:rPr lang="en-US" sz="2400" dirty="0"/>
              <a:t> </a:t>
            </a:r>
            <a:r>
              <a:rPr lang="en-US" sz="2400" dirty="0" err="1"/>
              <a:t>ugovornu</a:t>
            </a:r>
            <a:r>
              <a:rPr lang="en-US" sz="2400" dirty="0"/>
              <a:t> </a:t>
            </a:r>
            <a:r>
              <a:rPr lang="en-US" sz="2400" dirty="0" err="1"/>
              <a:t>stranu</a:t>
            </a:r>
            <a:r>
              <a:rPr lang="en-US" sz="2400" dirty="0"/>
              <a:t> </a:t>
            </a:r>
            <a:r>
              <a:rPr lang="en-US" sz="2400" dirty="0" err="1"/>
              <a:t>postalo</a:t>
            </a:r>
            <a:r>
              <a:rPr lang="en-US" sz="2400" dirty="0"/>
              <a:t> </a:t>
            </a:r>
            <a:r>
              <a:rPr lang="en-US" sz="2400" dirty="0" err="1"/>
              <a:t>pretjerano</a:t>
            </a:r>
            <a:r>
              <a:rPr lang="en-US" sz="2400" dirty="0"/>
              <a:t> </a:t>
            </a:r>
            <a:r>
              <a:rPr lang="en-US" sz="2400" dirty="0" err="1"/>
              <a:t>otežano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bi </a:t>
            </a:r>
            <a:r>
              <a:rPr lang="en-US" sz="2400" dirty="0" err="1"/>
              <a:t>joj</a:t>
            </a:r>
            <a:r>
              <a:rPr lang="en-US" sz="2400" dirty="0"/>
              <a:t> </a:t>
            </a:r>
            <a:r>
              <a:rPr lang="en-US" sz="2400" dirty="0" err="1"/>
              <a:t>nanijelo</a:t>
            </a:r>
            <a:r>
              <a:rPr lang="en-US" sz="2400" dirty="0"/>
              <a:t> </a:t>
            </a:r>
            <a:r>
              <a:rPr lang="en-US" sz="2400" dirty="0" err="1"/>
              <a:t>pretjerano</a:t>
            </a:r>
            <a:r>
              <a:rPr lang="en-US" sz="2400" dirty="0"/>
              <a:t> </a:t>
            </a:r>
            <a:r>
              <a:rPr lang="en-US" sz="2400" dirty="0" err="1"/>
              <a:t>veliki</a:t>
            </a:r>
            <a:r>
              <a:rPr lang="en-US" sz="2400" dirty="0"/>
              <a:t> </a:t>
            </a:r>
            <a:r>
              <a:rPr lang="en-US" sz="2400" dirty="0" err="1"/>
              <a:t>gubitak</a:t>
            </a:r>
            <a:r>
              <a:rPr lang="en-US" sz="2400" dirty="0"/>
              <a:t>, </a:t>
            </a:r>
            <a:r>
              <a:rPr lang="en-US" sz="2400" dirty="0" err="1"/>
              <a:t>ona</a:t>
            </a:r>
            <a:r>
              <a:rPr lang="en-US" sz="2400" dirty="0"/>
              <a:t>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zahtijevati</a:t>
            </a:r>
            <a:r>
              <a:rPr lang="en-US" sz="2400" dirty="0"/>
              <a:t> da se </a:t>
            </a:r>
            <a:r>
              <a:rPr lang="en-US" sz="2400" dirty="0" err="1"/>
              <a:t>ugovor</a:t>
            </a:r>
            <a:r>
              <a:rPr lang="en-US" sz="2400" dirty="0"/>
              <a:t> </a:t>
            </a:r>
            <a:r>
              <a:rPr lang="en-US" sz="2400" dirty="0" err="1"/>
              <a:t>izmijeni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čak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raskine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(2) </a:t>
            </a:r>
            <a:r>
              <a:rPr lang="en-US" sz="2400" dirty="0" err="1"/>
              <a:t>Izmjenu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raskid</a:t>
            </a:r>
            <a:r>
              <a:rPr lang="en-US" sz="2400" dirty="0"/>
              <a:t> </a:t>
            </a:r>
            <a:r>
              <a:rPr lang="en-US" sz="2400" dirty="0" err="1"/>
              <a:t>ugovora</a:t>
            </a:r>
            <a:r>
              <a:rPr lang="en-US" sz="2400" dirty="0"/>
              <a:t> ne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zahtijevati</a:t>
            </a:r>
            <a:r>
              <a:rPr lang="en-US" sz="2400" dirty="0"/>
              <a:t> </a:t>
            </a:r>
            <a:r>
              <a:rPr lang="en-US" sz="2400" dirty="0" err="1"/>
              <a:t>strana</a:t>
            </a:r>
            <a:r>
              <a:rPr lang="en-US" sz="2400" dirty="0"/>
              <a:t> </a:t>
            </a:r>
            <a:r>
              <a:rPr lang="en-US" sz="2400" dirty="0" err="1"/>
              <a:t>koja</a:t>
            </a:r>
            <a:r>
              <a:rPr lang="en-US" sz="2400" dirty="0"/>
              <a:t> se </a:t>
            </a:r>
            <a:r>
              <a:rPr lang="en-US" sz="2400" dirty="0" err="1"/>
              <a:t>poziva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promijenjene</a:t>
            </a:r>
            <a:r>
              <a:rPr lang="en-US" sz="2400" dirty="0"/>
              <a:t> </a:t>
            </a:r>
            <a:r>
              <a:rPr lang="en-US" sz="2400" dirty="0" err="1"/>
              <a:t>okolnosti</a:t>
            </a:r>
            <a:r>
              <a:rPr lang="en-US" sz="2400" dirty="0"/>
              <a:t> </a:t>
            </a:r>
            <a:r>
              <a:rPr lang="en-US" sz="2400" dirty="0" err="1"/>
              <a:t>ako</a:t>
            </a:r>
            <a:r>
              <a:rPr lang="en-US" sz="2400" dirty="0"/>
              <a:t> je </a:t>
            </a:r>
            <a:r>
              <a:rPr lang="en-US" sz="2400" dirty="0" err="1"/>
              <a:t>bila</a:t>
            </a:r>
            <a:r>
              <a:rPr lang="en-US" sz="2400" dirty="0"/>
              <a:t> </a:t>
            </a:r>
            <a:r>
              <a:rPr lang="en-US" sz="2400" dirty="0" err="1"/>
              <a:t>dužna</a:t>
            </a:r>
            <a:r>
              <a:rPr lang="en-US" sz="2400" dirty="0"/>
              <a:t> u </a:t>
            </a:r>
            <a:r>
              <a:rPr lang="en-US" sz="2400" dirty="0" err="1"/>
              <a:t>vrijeme</a:t>
            </a:r>
            <a:r>
              <a:rPr lang="en-US" sz="2400" dirty="0"/>
              <a:t> </a:t>
            </a:r>
            <a:r>
              <a:rPr lang="en-US" sz="2400" dirty="0" err="1"/>
              <a:t>sklapanja</a:t>
            </a:r>
            <a:r>
              <a:rPr lang="en-US" sz="2400" dirty="0"/>
              <a:t> </a:t>
            </a:r>
            <a:r>
              <a:rPr lang="en-US" sz="2400" dirty="0" err="1"/>
              <a:t>ugovora</a:t>
            </a:r>
            <a:r>
              <a:rPr lang="en-US" sz="2400" dirty="0"/>
              <a:t> </a:t>
            </a:r>
            <a:r>
              <a:rPr lang="en-US" sz="2400" dirty="0" err="1"/>
              <a:t>uzeti</a:t>
            </a:r>
            <a:r>
              <a:rPr lang="en-US" sz="2400" dirty="0"/>
              <a:t> u </a:t>
            </a:r>
            <a:r>
              <a:rPr lang="en-US" sz="2400" dirty="0" err="1"/>
              <a:t>obzir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okolnosti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ih</a:t>
            </a:r>
            <a:r>
              <a:rPr lang="en-US" sz="2400" dirty="0"/>
              <a:t> je </a:t>
            </a:r>
            <a:r>
              <a:rPr lang="en-US" sz="2400" dirty="0" err="1"/>
              <a:t>mogla</a:t>
            </a:r>
            <a:r>
              <a:rPr lang="en-US" sz="2400" dirty="0"/>
              <a:t> </a:t>
            </a:r>
            <a:r>
              <a:rPr lang="en-US" sz="2400" dirty="0" err="1"/>
              <a:t>izbjeći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savladati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(3) </a:t>
            </a:r>
            <a:r>
              <a:rPr lang="en-US" sz="2400" dirty="0" err="1"/>
              <a:t>Strana</a:t>
            </a:r>
            <a:r>
              <a:rPr lang="en-US" sz="2400" dirty="0"/>
              <a:t> </a:t>
            </a:r>
            <a:r>
              <a:rPr lang="en-US" sz="2400" dirty="0" err="1"/>
              <a:t>koja</a:t>
            </a:r>
            <a:r>
              <a:rPr lang="en-US" sz="2400" dirty="0"/>
              <a:t> </a:t>
            </a:r>
            <a:r>
              <a:rPr lang="en-US" sz="2400" dirty="0" err="1"/>
              <a:t>zahtijeva</a:t>
            </a:r>
            <a:r>
              <a:rPr lang="en-US" sz="2400" dirty="0"/>
              <a:t> </a:t>
            </a:r>
            <a:r>
              <a:rPr lang="en-US" sz="2400" dirty="0" err="1"/>
              <a:t>izmjenu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raskid</a:t>
            </a:r>
            <a:r>
              <a:rPr lang="en-US" sz="2400" dirty="0"/>
              <a:t> </a:t>
            </a:r>
            <a:r>
              <a:rPr lang="en-US" sz="2400" dirty="0" err="1"/>
              <a:t>ugovora</a:t>
            </a:r>
            <a:r>
              <a:rPr lang="en-US" sz="2400" dirty="0"/>
              <a:t> ne </a:t>
            </a:r>
            <a:r>
              <a:rPr lang="en-US" sz="2400" dirty="0" err="1"/>
              <a:t>može</a:t>
            </a:r>
            <a:r>
              <a:rPr lang="en-US" sz="2400" dirty="0"/>
              <a:t> se </a:t>
            </a:r>
            <a:r>
              <a:rPr lang="en-US" sz="2400" dirty="0" err="1"/>
              <a:t>pozivati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promijenjene</a:t>
            </a:r>
            <a:r>
              <a:rPr lang="en-US" sz="2400" dirty="0"/>
              <a:t> </a:t>
            </a:r>
            <a:r>
              <a:rPr lang="en-US" sz="2400" dirty="0" err="1"/>
              <a:t>okolnosti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nastupile</a:t>
            </a:r>
            <a:r>
              <a:rPr lang="en-US" sz="2400" dirty="0"/>
              <a:t> </a:t>
            </a:r>
            <a:r>
              <a:rPr lang="en-US" sz="2400" dirty="0" err="1"/>
              <a:t>nakon</a:t>
            </a:r>
            <a:r>
              <a:rPr lang="en-US" sz="2400" dirty="0"/>
              <a:t> </a:t>
            </a:r>
            <a:r>
              <a:rPr lang="en-US" sz="2400" dirty="0" err="1"/>
              <a:t>isteka</a:t>
            </a:r>
            <a:r>
              <a:rPr lang="en-US" sz="2400" dirty="0"/>
              <a:t> </a:t>
            </a:r>
            <a:r>
              <a:rPr lang="en-US" sz="2400" dirty="0" err="1"/>
              <a:t>roka</a:t>
            </a:r>
            <a:r>
              <a:rPr lang="en-US" sz="2400" dirty="0"/>
              <a:t> </a:t>
            </a:r>
            <a:r>
              <a:rPr lang="en-US" sz="2400" dirty="0" err="1"/>
              <a:t>određenog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ispunjenje</a:t>
            </a:r>
            <a:r>
              <a:rPr lang="en-US" sz="2400" dirty="0"/>
              <a:t> </a:t>
            </a:r>
            <a:r>
              <a:rPr lang="en-US" sz="2400" dirty="0" err="1"/>
              <a:t>njezine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(4) </a:t>
            </a:r>
            <a:r>
              <a:rPr lang="en-US" sz="2400" dirty="0" err="1"/>
              <a:t>Kad</a:t>
            </a:r>
            <a:r>
              <a:rPr lang="en-US" sz="2400" dirty="0"/>
              <a:t> </a:t>
            </a:r>
            <a:r>
              <a:rPr lang="en-US" sz="2400" dirty="0" err="1"/>
              <a:t>jedna</a:t>
            </a:r>
            <a:r>
              <a:rPr lang="en-US" sz="2400" dirty="0"/>
              <a:t> </a:t>
            </a:r>
            <a:r>
              <a:rPr lang="en-US" sz="2400" dirty="0" err="1"/>
              <a:t>strana</a:t>
            </a:r>
            <a:r>
              <a:rPr lang="en-US" sz="2400" dirty="0"/>
              <a:t> </a:t>
            </a:r>
            <a:r>
              <a:rPr lang="en-US" sz="2400" dirty="0" err="1"/>
              <a:t>zahtijeva</a:t>
            </a:r>
            <a:r>
              <a:rPr lang="en-US" sz="2400" dirty="0"/>
              <a:t> </a:t>
            </a:r>
            <a:r>
              <a:rPr lang="en-US" sz="2400" dirty="0" err="1"/>
              <a:t>raskid</a:t>
            </a:r>
            <a:r>
              <a:rPr lang="en-US" sz="2400" dirty="0"/>
              <a:t> </a:t>
            </a:r>
            <a:r>
              <a:rPr lang="en-US" sz="2400" dirty="0" err="1"/>
              <a:t>ugovora</a:t>
            </a:r>
            <a:r>
              <a:rPr lang="en-US" sz="2400" dirty="0"/>
              <a:t>, </a:t>
            </a:r>
            <a:r>
              <a:rPr lang="en-US" sz="2400" dirty="0" err="1"/>
              <a:t>ugovor</a:t>
            </a:r>
            <a:r>
              <a:rPr lang="en-US" sz="2400" dirty="0"/>
              <a:t> se </a:t>
            </a:r>
            <a:r>
              <a:rPr lang="en-US" sz="2400" dirty="0" err="1"/>
              <a:t>neće</a:t>
            </a:r>
            <a:r>
              <a:rPr lang="en-US" sz="2400" dirty="0"/>
              <a:t> </a:t>
            </a:r>
            <a:r>
              <a:rPr lang="en-US" sz="2400" dirty="0" err="1"/>
              <a:t>raskinuti</a:t>
            </a:r>
            <a:r>
              <a:rPr lang="en-US" sz="2400" dirty="0"/>
              <a:t> </a:t>
            </a:r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druga</a:t>
            </a:r>
            <a:r>
              <a:rPr lang="en-US" sz="2400" dirty="0"/>
              <a:t> </a:t>
            </a:r>
            <a:r>
              <a:rPr lang="en-US" sz="2400" dirty="0" err="1"/>
              <a:t>strana</a:t>
            </a:r>
            <a:r>
              <a:rPr lang="en-US" sz="2400" dirty="0"/>
              <a:t> </a:t>
            </a:r>
            <a:r>
              <a:rPr lang="en-US" sz="2400" dirty="0" err="1"/>
              <a:t>ponudi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pristane</a:t>
            </a:r>
            <a:r>
              <a:rPr lang="en-US" sz="2400" dirty="0"/>
              <a:t> da se </a:t>
            </a:r>
            <a:r>
              <a:rPr lang="en-US" sz="2400" dirty="0" err="1"/>
              <a:t>odgovarajuće</a:t>
            </a:r>
            <a:r>
              <a:rPr lang="en-US" sz="2400" dirty="0"/>
              <a:t> </a:t>
            </a:r>
            <a:r>
              <a:rPr lang="en-US" sz="2400" dirty="0" err="1"/>
              <a:t>odredbe</a:t>
            </a:r>
            <a:r>
              <a:rPr lang="en-US" sz="2400" dirty="0"/>
              <a:t> </a:t>
            </a:r>
            <a:r>
              <a:rPr lang="en-US" sz="2400" dirty="0" err="1"/>
              <a:t>ugovora</a:t>
            </a:r>
            <a:r>
              <a:rPr lang="en-US" sz="2400" dirty="0"/>
              <a:t> </a:t>
            </a:r>
            <a:r>
              <a:rPr lang="en-US" sz="2400" dirty="0" err="1"/>
              <a:t>pravično</a:t>
            </a:r>
            <a:r>
              <a:rPr lang="en-US" sz="2400" dirty="0"/>
              <a:t> </a:t>
            </a:r>
            <a:r>
              <a:rPr lang="en-US" sz="2400" dirty="0" err="1"/>
              <a:t>izmijene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(5) </a:t>
            </a:r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izrekne</a:t>
            </a:r>
            <a:r>
              <a:rPr lang="en-US" sz="2400" dirty="0"/>
              <a:t> </a:t>
            </a:r>
            <a:r>
              <a:rPr lang="en-US" sz="2400" dirty="0" err="1"/>
              <a:t>raskid</a:t>
            </a:r>
            <a:r>
              <a:rPr lang="en-US" sz="2400" dirty="0"/>
              <a:t> </a:t>
            </a:r>
            <a:r>
              <a:rPr lang="en-US" sz="2400" dirty="0" err="1"/>
              <a:t>ugovora</a:t>
            </a:r>
            <a:r>
              <a:rPr lang="en-US" sz="2400" dirty="0"/>
              <a:t>, </a:t>
            </a:r>
            <a:r>
              <a:rPr lang="en-US" sz="2400" dirty="0" err="1"/>
              <a:t>sud</a:t>
            </a:r>
            <a:r>
              <a:rPr lang="en-US" sz="2400" dirty="0"/>
              <a:t> </a:t>
            </a:r>
            <a:r>
              <a:rPr lang="en-US" sz="2400" dirty="0" err="1"/>
              <a:t>će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zahtjev</a:t>
            </a:r>
            <a:r>
              <a:rPr lang="en-US" sz="2400" dirty="0"/>
              <a:t> </a:t>
            </a:r>
            <a:r>
              <a:rPr lang="en-US" sz="2400" dirty="0" err="1"/>
              <a:t>druge</a:t>
            </a:r>
            <a:r>
              <a:rPr lang="en-US" sz="2400" dirty="0"/>
              <a:t> </a:t>
            </a:r>
            <a:r>
              <a:rPr lang="en-US" sz="2400" dirty="0" err="1"/>
              <a:t>strane</a:t>
            </a:r>
            <a:r>
              <a:rPr lang="en-US" sz="2400" dirty="0"/>
              <a:t> </a:t>
            </a:r>
            <a:r>
              <a:rPr lang="en-US" sz="2400" dirty="0" err="1"/>
              <a:t>obvezati</a:t>
            </a:r>
            <a:r>
              <a:rPr lang="en-US" sz="2400" dirty="0"/>
              <a:t> </a:t>
            </a:r>
            <a:r>
              <a:rPr lang="en-US" sz="2400" dirty="0" err="1"/>
              <a:t>stranu</a:t>
            </a:r>
            <a:r>
              <a:rPr lang="en-US" sz="2400" dirty="0"/>
              <a:t> </a:t>
            </a:r>
            <a:r>
              <a:rPr lang="en-US" sz="2400" dirty="0" err="1"/>
              <a:t>koja</a:t>
            </a:r>
            <a:r>
              <a:rPr lang="en-US" sz="2400" dirty="0"/>
              <a:t> </a:t>
            </a:r>
            <a:r>
              <a:rPr lang="en-US" sz="2400" dirty="0" err="1"/>
              <a:t>ga</a:t>
            </a:r>
            <a:r>
              <a:rPr lang="en-US" sz="2400" dirty="0"/>
              <a:t> je </a:t>
            </a:r>
            <a:r>
              <a:rPr lang="en-US" sz="2400" dirty="0" err="1"/>
              <a:t>zahtijevala</a:t>
            </a:r>
            <a:r>
              <a:rPr lang="en-US" sz="2400" dirty="0"/>
              <a:t> da </a:t>
            </a:r>
            <a:r>
              <a:rPr lang="en-US" sz="2400" dirty="0" err="1"/>
              <a:t>ovoj</a:t>
            </a:r>
            <a:r>
              <a:rPr lang="en-US" sz="2400" dirty="0"/>
              <a:t> </a:t>
            </a:r>
            <a:r>
              <a:rPr lang="en-US" sz="2400" dirty="0" err="1"/>
              <a:t>naknadi</a:t>
            </a:r>
            <a:r>
              <a:rPr lang="en-US" sz="2400" dirty="0"/>
              <a:t> </a:t>
            </a:r>
            <a:r>
              <a:rPr lang="en-US" sz="2400" dirty="0" err="1"/>
              <a:t>pravičan</a:t>
            </a:r>
            <a:r>
              <a:rPr lang="en-US" sz="2400" dirty="0"/>
              <a:t> </a:t>
            </a:r>
            <a:r>
              <a:rPr lang="en-US" sz="2400" dirty="0" err="1"/>
              <a:t>dio</a:t>
            </a:r>
            <a:r>
              <a:rPr lang="en-US" sz="2400" dirty="0"/>
              <a:t> </a:t>
            </a:r>
            <a:r>
              <a:rPr lang="en-US" sz="2400" dirty="0" err="1"/>
              <a:t>štete</a:t>
            </a:r>
            <a:r>
              <a:rPr lang="en-US" sz="2400" dirty="0"/>
              <a:t> </a:t>
            </a:r>
            <a:r>
              <a:rPr lang="en-US" sz="2400" dirty="0" err="1"/>
              <a:t>koju</a:t>
            </a:r>
            <a:r>
              <a:rPr lang="en-US" sz="2400" dirty="0"/>
              <a:t> </a:t>
            </a:r>
            <a:r>
              <a:rPr lang="en-US" sz="2400" dirty="0" err="1"/>
              <a:t>trpi</a:t>
            </a:r>
            <a:r>
              <a:rPr lang="en-US" sz="2400" dirty="0"/>
              <a:t> </a:t>
            </a:r>
            <a:r>
              <a:rPr lang="en-US" sz="2400" dirty="0" err="1"/>
              <a:t>zbog</a:t>
            </a:r>
            <a:r>
              <a:rPr lang="en-US" sz="2400" dirty="0"/>
              <a:t> toga.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1628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1026</Words>
  <Application>Microsoft Office PowerPoint</Application>
  <PresentationFormat>Široki zaslon</PresentationFormat>
  <Paragraphs>74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sustava Office</vt:lpstr>
      <vt:lpstr>  TRGOVAČKO PRAVO  RASKID I NEMOGUĆNOST ISPUNJENJA  NASTAVNI MATERIJALI ZA PREDAVANJE 18.5.2020.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Pobijanje dužnikovih pravnih radnji</dc:title>
  <dc:creator>Lidija</dc:creator>
  <cp:lastModifiedBy>Lidija</cp:lastModifiedBy>
  <cp:revision>34</cp:revision>
  <dcterms:created xsi:type="dcterms:W3CDTF">2020-03-26T13:37:12Z</dcterms:created>
  <dcterms:modified xsi:type="dcterms:W3CDTF">2020-05-15T22:50:49Z</dcterms:modified>
</cp:coreProperties>
</file>