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59" r:id="rId6"/>
    <p:sldId id="260" r:id="rId7"/>
    <p:sldId id="261"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1122363"/>
            <a:ext cx="9144000" cy="2387600"/>
          </a:xfrm>
        </p:spPr>
        <p:txBody>
          <a:bodyPr anchor="b"/>
          <a:lstStyle>
            <a:lvl1pPr algn="ctr">
              <a:defRPr sz="6000"/>
            </a:lvl1pPr>
          </a:lstStyle>
          <a:p>
            <a:r>
              <a:rPr lang="hr-HR" smtClean="0"/>
              <a:t>Uredite stil naslova matrice</a:t>
            </a:r>
            <a:endParaRPr lang="en-US"/>
          </a:p>
        </p:txBody>
      </p:sp>
      <p:sp>
        <p:nvSpPr>
          <p:cNvPr id="3" name="Podnaslov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smtClean="0"/>
              <a:t>Kliknite da biste uredili stil podnaslova matrice</a:t>
            </a:r>
            <a:endParaRPr lang="en-US"/>
          </a:p>
        </p:txBody>
      </p:sp>
      <p:sp>
        <p:nvSpPr>
          <p:cNvPr id="4" name="Rezervirano mjesto datuma 3"/>
          <p:cNvSpPr>
            <a:spLocks noGrp="1"/>
          </p:cNvSpPr>
          <p:nvPr>
            <p:ph type="dt" sz="half" idx="10"/>
          </p:nvPr>
        </p:nvSpPr>
        <p:spPr/>
        <p:txBody>
          <a:bodyPr/>
          <a:lstStyle/>
          <a:p>
            <a:fld id="{052C91D6-F11C-47C2-A20A-E87919FE4B1F}" type="datetimeFigureOut">
              <a:rPr lang="en-US" smtClean="0"/>
              <a:t>4/1/2020</a:t>
            </a:fld>
            <a:endParaRPr lang="en-US"/>
          </a:p>
        </p:txBody>
      </p:sp>
      <p:sp>
        <p:nvSpPr>
          <p:cNvPr id="5" name="Rezervirano mjesto podnožja 4"/>
          <p:cNvSpPr>
            <a:spLocks noGrp="1"/>
          </p:cNvSpPr>
          <p:nvPr>
            <p:ph type="ftr" sz="quarter" idx="11"/>
          </p:nvPr>
        </p:nvSpPr>
        <p:spPr/>
        <p:txBody>
          <a:bodyPr/>
          <a:lstStyle/>
          <a:p>
            <a:endParaRPr lang="en-US"/>
          </a:p>
        </p:txBody>
      </p:sp>
      <p:sp>
        <p:nvSpPr>
          <p:cNvPr id="6" name="Rezervirano mjesto broja slajda 5"/>
          <p:cNvSpPr>
            <a:spLocks noGrp="1"/>
          </p:cNvSpPr>
          <p:nvPr>
            <p:ph type="sldNum" sz="quarter" idx="12"/>
          </p:nvPr>
        </p:nvSpPr>
        <p:spPr/>
        <p:txBody>
          <a:bodyPr/>
          <a:lstStyle/>
          <a:p>
            <a:fld id="{C20C337E-D3E0-4CDF-8C45-2509CEE79885}" type="slidenum">
              <a:rPr lang="en-US" smtClean="0"/>
              <a:t>‹#›</a:t>
            </a:fld>
            <a:endParaRPr lang="en-US"/>
          </a:p>
        </p:txBody>
      </p:sp>
    </p:spTree>
    <p:extLst>
      <p:ext uri="{BB962C8B-B14F-4D97-AF65-F5344CB8AC3E}">
        <p14:creationId xmlns:p14="http://schemas.microsoft.com/office/powerpoint/2010/main" val="2593728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en-US"/>
          </a:p>
        </p:txBody>
      </p:sp>
      <p:sp>
        <p:nvSpPr>
          <p:cNvPr id="3" name="Rezervirano mjesto okomitog teksta 2"/>
          <p:cNvSpPr>
            <a:spLocks noGrp="1"/>
          </p:cNvSpPr>
          <p:nvPr>
            <p:ph type="body" orient="vert" idx="1"/>
          </p:nvPr>
        </p:nvSpPr>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a:p>
        </p:txBody>
      </p:sp>
      <p:sp>
        <p:nvSpPr>
          <p:cNvPr id="4" name="Rezervirano mjesto datuma 3"/>
          <p:cNvSpPr>
            <a:spLocks noGrp="1"/>
          </p:cNvSpPr>
          <p:nvPr>
            <p:ph type="dt" sz="half" idx="10"/>
          </p:nvPr>
        </p:nvSpPr>
        <p:spPr/>
        <p:txBody>
          <a:bodyPr/>
          <a:lstStyle/>
          <a:p>
            <a:fld id="{052C91D6-F11C-47C2-A20A-E87919FE4B1F}" type="datetimeFigureOut">
              <a:rPr lang="en-US" smtClean="0"/>
              <a:t>4/1/2020</a:t>
            </a:fld>
            <a:endParaRPr lang="en-US"/>
          </a:p>
        </p:txBody>
      </p:sp>
      <p:sp>
        <p:nvSpPr>
          <p:cNvPr id="5" name="Rezervirano mjesto podnožja 4"/>
          <p:cNvSpPr>
            <a:spLocks noGrp="1"/>
          </p:cNvSpPr>
          <p:nvPr>
            <p:ph type="ftr" sz="quarter" idx="11"/>
          </p:nvPr>
        </p:nvSpPr>
        <p:spPr/>
        <p:txBody>
          <a:bodyPr/>
          <a:lstStyle/>
          <a:p>
            <a:endParaRPr lang="en-US"/>
          </a:p>
        </p:txBody>
      </p:sp>
      <p:sp>
        <p:nvSpPr>
          <p:cNvPr id="6" name="Rezervirano mjesto broja slajda 5"/>
          <p:cNvSpPr>
            <a:spLocks noGrp="1"/>
          </p:cNvSpPr>
          <p:nvPr>
            <p:ph type="sldNum" sz="quarter" idx="12"/>
          </p:nvPr>
        </p:nvSpPr>
        <p:spPr/>
        <p:txBody>
          <a:bodyPr/>
          <a:lstStyle/>
          <a:p>
            <a:fld id="{C20C337E-D3E0-4CDF-8C45-2509CEE79885}" type="slidenum">
              <a:rPr lang="en-US" smtClean="0"/>
              <a:t>‹#›</a:t>
            </a:fld>
            <a:endParaRPr lang="en-US"/>
          </a:p>
        </p:txBody>
      </p:sp>
    </p:spTree>
    <p:extLst>
      <p:ext uri="{BB962C8B-B14F-4D97-AF65-F5344CB8AC3E}">
        <p14:creationId xmlns:p14="http://schemas.microsoft.com/office/powerpoint/2010/main" val="2603959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8724900" y="365125"/>
            <a:ext cx="2628900" cy="5811838"/>
          </a:xfrm>
        </p:spPr>
        <p:txBody>
          <a:bodyPr vert="eaVert"/>
          <a:lstStyle/>
          <a:p>
            <a:r>
              <a:rPr lang="hr-HR" smtClean="0"/>
              <a:t>Uredite stil naslova matrice</a:t>
            </a:r>
            <a:endParaRPr lang="en-US"/>
          </a:p>
        </p:txBody>
      </p:sp>
      <p:sp>
        <p:nvSpPr>
          <p:cNvPr id="3" name="Rezervirano mjesto okomitog teksta 2"/>
          <p:cNvSpPr>
            <a:spLocks noGrp="1"/>
          </p:cNvSpPr>
          <p:nvPr>
            <p:ph type="body" orient="vert" idx="1"/>
          </p:nvPr>
        </p:nvSpPr>
        <p:spPr>
          <a:xfrm>
            <a:off x="838200" y="365125"/>
            <a:ext cx="7734300" cy="5811838"/>
          </a:xfrm>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a:p>
        </p:txBody>
      </p:sp>
      <p:sp>
        <p:nvSpPr>
          <p:cNvPr id="4" name="Rezervirano mjesto datuma 3"/>
          <p:cNvSpPr>
            <a:spLocks noGrp="1"/>
          </p:cNvSpPr>
          <p:nvPr>
            <p:ph type="dt" sz="half" idx="10"/>
          </p:nvPr>
        </p:nvSpPr>
        <p:spPr/>
        <p:txBody>
          <a:bodyPr/>
          <a:lstStyle/>
          <a:p>
            <a:fld id="{052C91D6-F11C-47C2-A20A-E87919FE4B1F}" type="datetimeFigureOut">
              <a:rPr lang="en-US" smtClean="0"/>
              <a:t>4/1/2020</a:t>
            </a:fld>
            <a:endParaRPr lang="en-US"/>
          </a:p>
        </p:txBody>
      </p:sp>
      <p:sp>
        <p:nvSpPr>
          <p:cNvPr id="5" name="Rezervirano mjesto podnožja 4"/>
          <p:cNvSpPr>
            <a:spLocks noGrp="1"/>
          </p:cNvSpPr>
          <p:nvPr>
            <p:ph type="ftr" sz="quarter" idx="11"/>
          </p:nvPr>
        </p:nvSpPr>
        <p:spPr/>
        <p:txBody>
          <a:bodyPr/>
          <a:lstStyle/>
          <a:p>
            <a:endParaRPr lang="en-US"/>
          </a:p>
        </p:txBody>
      </p:sp>
      <p:sp>
        <p:nvSpPr>
          <p:cNvPr id="6" name="Rezervirano mjesto broja slajda 5"/>
          <p:cNvSpPr>
            <a:spLocks noGrp="1"/>
          </p:cNvSpPr>
          <p:nvPr>
            <p:ph type="sldNum" sz="quarter" idx="12"/>
          </p:nvPr>
        </p:nvSpPr>
        <p:spPr/>
        <p:txBody>
          <a:bodyPr/>
          <a:lstStyle/>
          <a:p>
            <a:fld id="{C20C337E-D3E0-4CDF-8C45-2509CEE79885}" type="slidenum">
              <a:rPr lang="en-US" smtClean="0"/>
              <a:t>‹#›</a:t>
            </a:fld>
            <a:endParaRPr lang="en-US"/>
          </a:p>
        </p:txBody>
      </p:sp>
    </p:spTree>
    <p:extLst>
      <p:ext uri="{BB962C8B-B14F-4D97-AF65-F5344CB8AC3E}">
        <p14:creationId xmlns:p14="http://schemas.microsoft.com/office/powerpoint/2010/main" val="241264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en-US"/>
          </a:p>
        </p:txBody>
      </p:sp>
      <p:sp>
        <p:nvSpPr>
          <p:cNvPr id="3" name="Rezervirano mjesto sadržaja 2"/>
          <p:cNvSpPr>
            <a:spLocks noGrp="1"/>
          </p:cNvSpPr>
          <p:nvPr>
            <p:ph idx="1"/>
          </p:nvPr>
        </p:nvSpPr>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a:p>
        </p:txBody>
      </p:sp>
      <p:sp>
        <p:nvSpPr>
          <p:cNvPr id="4" name="Rezervirano mjesto datuma 3"/>
          <p:cNvSpPr>
            <a:spLocks noGrp="1"/>
          </p:cNvSpPr>
          <p:nvPr>
            <p:ph type="dt" sz="half" idx="10"/>
          </p:nvPr>
        </p:nvSpPr>
        <p:spPr/>
        <p:txBody>
          <a:bodyPr/>
          <a:lstStyle/>
          <a:p>
            <a:fld id="{052C91D6-F11C-47C2-A20A-E87919FE4B1F}" type="datetimeFigureOut">
              <a:rPr lang="en-US" smtClean="0"/>
              <a:t>4/1/2020</a:t>
            </a:fld>
            <a:endParaRPr lang="en-US"/>
          </a:p>
        </p:txBody>
      </p:sp>
      <p:sp>
        <p:nvSpPr>
          <p:cNvPr id="5" name="Rezervirano mjesto podnožja 4"/>
          <p:cNvSpPr>
            <a:spLocks noGrp="1"/>
          </p:cNvSpPr>
          <p:nvPr>
            <p:ph type="ftr" sz="quarter" idx="11"/>
          </p:nvPr>
        </p:nvSpPr>
        <p:spPr/>
        <p:txBody>
          <a:bodyPr/>
          <a:lstStyle/>
          <a:p>
            <a:endParaRPr lang="en-US"/>
          </a:p>
        </p:txBody>
      </p:sp>
      <p:sp>
        <p:nvSpPr>
          <p:cNvPr id="6" name="Rezervirano mjesto broja slajda 5"/>
          <p:cNvSpPr>
            <a:spLocks noGrp="1"/>
          </p:cNvSpPr>
          <p:nvPr>
            <p:ph type="sldNum" sz="quarter" idx="12"/>
          </p:nvPr>
        </p:nvSpPr>
        <p:spPr/>
        <p:txBody>
          <a:bodyPr/>
          <a:lstStyle/>
          <a:p>
            <a:fld id="{C20C337E-D3E0-4CDF-8C45-2509CEE79885}" type="slidenum">
              <a:rPr lang="en-US" smtClean="0"/>
              <a:t>‹#›</a:t>
            </a:fld>
            <a:endParaRPr lang="en-US"/>
          </a:p>
        </p:txBody>
      </p:sp>
    </p:spTree>
    <p:extLst>
      <p:ext uri="{BB962C8B-B14F-4D97-AF65-F5344CB8AC3E}">
        <p14:creationId xmlns:p14="http://schemas.microsoft.com/office/powerpoint/2010/main" val="3802135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Naslov 1"/>
          <p:cNvSpPr>
            <a:spLocks noGrp="1"/>
          </p:cNvSpPr>
          <p:nvPr>
            <p:ph type="title"/>
          </p:nvPr>
        </p:nvSpPr>
        <p:spPr>
          <a:xfrm>
            <a:off x="831850" y="1709738"/>
            <a:ext cx="10515600" cy="2852737"/>
          </a:xfrm>
        </p:spPr>
        <p:txBody>
          <a:bodyPr anchor="b"/>
          <a:lstStyle>
            <a:lvl1pPr>
              <a:defRPr sz="6000"/>
            </a:lvl1pPr>
          </a:lstStyle>
          <a:p>
            <a:r>
              <a:rPr lang="hr-HR" smtClean="0"/>
              <a:t>Uredite stil naslova matrice</a:t>
            </a:r>
            <a:endParaRPr lang="en-US"/>
          </a:p>
        </p:txBody>
      </p:sp>
      <p:sp>
        <p:nvSpPr>
          <p:cNvPr id="3" name="Rezervirano mjesto teksta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r-HR" smtClean="0"/>
              <a:t>Uredite stilove teksta matrice</a:t>
            </a:r>
          </a:p>
        </p:txBody>
      </p:sp>
      <p:sp>
        <p:nvSpPr>
          <p:cNvPr id="4" name="Rezervirano mjesto datuma 3"/>
          <p:cNvSpPr>
            <a:spLocks noGrp="1"/>
          </p:cNvSpPr>
          <p:nvPr>
            <p:ph type="dt" sz="half" idx="10"/>
          </p:nvPr>
        </p:nvSpPr>
        <p:spPr/>
        <p:txBody>
          <a:bodyPr/>
          <a:lstStyle/>
          <a:p>
            <a:fld id="{052C91D6-F11C-47C2-A20A-E87919FE4B1F}" type="datetimeFigureOut">
              <a:rPr lang="en-US" smtClean="0"/>
              <a:t>4/1/2020</a:t>
            </a:fld>
            <a:endParaRPr lang="en-US"/>
          </a:p>
        </p:txBody>
      </p:sp>
      <p:sp>
        <p:nvSpPr>
          <p:cNvPr id="5" name="Rezervirano mjesto podnožja 4"/>
          <p:cNvSpPr>
            <a:spLocks noGrp="1"/>
          </p:cNvSpPr>
          <p:nvPr>
            <p:ph type="ftr" sz="quarter" idx="11"/>
          </p:nvPr>
        </p:nvSpPr>
        <p:spPr/>
        <p:txBody>
          <a:bodyPr/>
          <a:lstStyle/>
          <a:p>
            <a:endParaRPr lang="en-US"/>
          </a:p>
        </p:txBody>
      </p:sp>
      <p:sp>
        <p:nvSpPr>
          <p:cNvPr id="6" name="Rezervirano mjesto broja slajda 5"/>
          <p:cNvSpPr>
            <a:spLocks noGrp="1"/>
          </p:cNvSpPr>
          <p:nvPr>
            <p:ph type="sldNum" sz="quarter" idx="12"/>
          </p:nvPr>
        </p:nvSpPr>
        <p:spPr/>
        <p:txBody>
          <a:bodyPr/>
          <a:lstStyle/>
          <a:p>
            <a:fld id="{C20C337E-D3E0-4CDF-8C45-2509CEE79885}" type="slidenum">
              <a:rPr lang="en-US" smtClean="0"/>
              <a:t>‹#›</a:t>
            </a:fld>
            <a:endParaRPr lang="en-US"/>
          </a:p>
        </p:txBody>
      </p:sp>
    </p:spTree>
    <p:extLst>
      <p:ext uri="{BB962C8B-B14F-4D97-AF65-F5344CB8AC3E}">
        <p14:creationId xmlns:p14="http://schemas.microsoft.com/office/powerpoint/2010/main" val="4262943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en-US"/>
          </a:p>
        </p:txBody>
      </p:sp>
      <p:sp>
        <p:nvSpPr>
          <p:cNvPr id="3" name="Rezervirano mjesto sadržaja 2"/>
          <p:cNvSpPr>
            <a:spLocks noGrp="1"/>
          </p:cNvSpPr>
          <p:nvPr>
            <p:ph sz="half" idx="1"/>
          </p:nvPr>
        </p:nvSpPr>
        <p:spPr>
          <a:xfrm>
            <a:off x="838200" y="1825625"/>
            <a:ext cx="5181600" cy="4351338"/>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a:p>
        </p:txBody>
      </p:sp>
      <p:sp>
        <p:nvSpPr>
          <p:cNvPr id="4" name="Rezervirano mjesto sadržaja 3"/>
          <p:cNvSpPr>
            <a:spLocks noGrp="1"/>
          </p:cNvSpPr>
          <p:nvPr>
            <p:ph sz="half" idx="2"/>
          </p:nvPr>
        </p:nvSpPr>
        <p:spPr>
          <a:xfrm>
            <a:off x="6172200" y="1825625"/>
            <a:ext cx="5181600" cy="4351338"/>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a:p>
        </p:txBody>
      </p:sp>
      <p:sp>
        <p:nvSpPr>
          <p:cNvPr id="5" name="Rezervirano mjesto datuma 4"/>
          <p:cNvSpPr>
            <a:spLocks noGrp="1"/>
          </p:cNvSpPr>
          <p:nvPr>
            <p:ph type="dt" sz="half" idx="10"/>
          </p:nvPr>
        </p:nvSpPr>
        <p:spPr/>
        <p:txBody>
          <a:bodyPr/>
          <a:lstStyle/>
          <a:p>
            <a:fld id="{052C91D6-F11C-47C2-A20A-E87919FE4B1F}" type="datetimeFigureOut">
              <a:rPr lang="en-US" smtClean="0"/>
              <a:t>4/1/2020</a:t>
            </a:fld>
            <a:endParaRPr lang="en-US"/>
          </a:p>
        </p:txBody>
      </p:sp>
      <p:sp>
        <p:nvSpPr>
          <p:cNvPr id="6" name="Rezervirano mjesto podnožja 5"/>
          <p:cNvSpPr>
            <a:spLocks noGrp="1"/>
          </p:cNvSpPr>
          <p:nvPr>
            <p:ph type="ftr" sz="quarter" idx="11"/>
          </p:nvPr>
        </p:nvSpPr>
        <p:spPr/>
        <p:txBody>
          <a:bodyPr/>
          <a:lstStyle/>
          <a:p>
            <a:endParaRPr lang="en-US"/>
          </a:p>
        </p:txBody>
      </p:sp>
      <p:sp>
        <p:nvSpPr>
          <p:cNvPr id="7" name="Rezervirano mjesto broja slajda 6"/>
          <p:cNvSpPr>
            <a:spLocks noGrp="1"/>
          </p:cNvSpPr>
          <p:nvPr>
            <p:ph type="sldNum" sz="quarter" idx="12"/>
          </p:nvPr>
        </p:nvSpPr>
        <p:spPr/>
        <p:txBody>
          <a:bodyPr/>
          <a:lstStyle/>
          <a:p>
            <a:fld id="{C20C337E-D3E0-4CDF-8C45-2509CEE79885}" type="slidenum">
              <a:rPr lang="en-US" smtClean="0"/>
              <a:t>‹#›</a:t>
            </a:fld>
            <a:endParaRPr lang="en-US"/>
          </a:p>
        </p:txBody>
      </p:sp>
    </p:spTree>
    <p:extLst>
      <p:ext uri="{BB962C8B-B14F-4D97-AF65-F5344CB8AC3E}">
        <p14:creationId xmlns:p14="http://schemas.microsoft.com/office/powerpoint/2010/main" val="2610161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a:xfrm>
            <a:off x="839788" y="365125"/>
            <a:ext cx="10515600" cy="1325563"/>
          </a:xfrm>
        </p:spPr>
        <p:txBody>
          <a:bodyPr/>
          <a:lstStyle/>
          <a:p>
            <a:r>
              <a:rPr lang="hr-HR" smtClean="0"/>
              <a:t>Uredite stil naslova matrice</a:t>
            </a:r>
            <a:endParaRPr lang="en-US"/>
          </a:p>
        </p:txBody>
      </p:sp>
      <p:sp>
        <p:nvSpPr>
          <p:cNvPr id="3" name="Rezervirano mjesto teksta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4" name="Rezervirano mjesto sadržaja 3"/>
          <p:cNvSpPr>
            <a:spLocks noGrp="1"/>
          </p:cNvSpPr>
          <p:nvPr>
            <p:ph sz="half" idx="2"/>
          </p:nvPr>
        </p:nvSpPr>
        <p:spPr>
          <a:xfrm>
            <a:off x="839788" y="2505075"/>
            <a:ext cx="5157787" cy="3684588"/>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a:p>
        </p:txBody>
      </p:sp>
      <p:sp>
        <p:nvSpPr>
          <p:cNvPr id="5" name="Rezervirano mjesto teksta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6" name="Rezervirano mjesto sadržaja 5"/>
          <p:cNvSpPr>
            <a:spLocks noGrp="1"/>
          </p:cNvSpPr>
          <p:nvPr>
            <p:ph sz="quarter" idx="4"/>
          </p:nvPr>
        </p:nvSpPr>
        <p:spPr>
          <a:xfrm>
            <a:off x="6172200" y="2505075"/>
            <a:ext cx="5183188" cy="3684588"/>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a:p>
        </p:txBody>
      </p:sp>
      <p:sp>
        <p:nvSpPr>
          <p:cNvPr id="7" name="Rezervirano mjesto datuma 6"/>
          <p:cNvSpPr>
            <a:spLocks noGrp="1"/>
          </p:cNvSpPr>
          <p:nvPr>
            <p:ph type="dt" sz="half" idx="10"/>
          </p:nvPr>
        </p:nvSpPr>
        <p:spPr/>
        <p:txBody>
          <a:bodyPr/>
          <a:lstStyle/>
          <a:p>
            <a:fld id="{052C91D6-F11C-47C2-A20A-E87919FE4B1F}" type="datetimeFigureOut">
              <a:rPr lang="en-US" smtClean="0"/>
              <a:t>4/1/2020</a:t>
            </a:fld>
            <a:endParaRPr lang="en-US"/>
          </a:p>
        </p:txBody>
      </p:sp>
      <p:sp>
        <p:nvSpPr>
          <p:cNvPr id="8" name="Rezervirano mjesto podnožja 7"/>
          <p:cNvSpPr>
            <a:spLocks noGrp="1"/>
          </p:cNvSpPr>
          <p:nvPr>
            <p:ph type="ftr" sz="quarter" idx="11"/>
          </p:nvPr>
        </p:nvSpPr>
        <p:spPr/>
        <p:txBody>
          <a:bodyPr/>
          <a:lstStyle/>
          <a:p>
            <a:endParaRPr lang="en-US"/>
          </a:p>
        </p:txBody>
      </p:sp>
      <p:sp>
        <p:nvSpPr>
          <p:cNvPr id="9" name="Rezervirano mjesto broja slajda 8"/>
          <p:cNvSpPr>
            <a:spLocks noGrp="1"/>
          </p:cNvSpPr>
          <p:nvPr>
            <p:ph type="sldNum" sz="quarter" idx="12"/>
          </p:nvPr>
        </p:nvSpPr>
        <p:spPr/>
        <p:txBody>
          <a:bodyPr/>
          <a:lstStyle/>
          <a:p>
            <a:fld id="{C20C337E-D3E0-4CDF-8C45-2509CEE79885}" type="slidenum">
              <a:rPr lang="en-US" smtClean="0"/>
              <a:t>‹#›</a:t>
            </a:fld>
            <a:endParaRPr lang="en-US"/>
          </a:p>
        </p:txBody>
      </p:sp>
    </p:spTree>
    <p:extLst>
      <p:ext uri="{BB962C8B-B14F-4D97-AF65-F5344CB8AC3E}">
        <p14:creationId xmlns:p14="http://schemas.microsoft.com/office/powerpoint/2010/main" val="2097221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en-US"/>
          </a:p>
        </p:txBody>
      </p:sp>
      <p:sp>
        <p:nvSpPr>
          <p:cNvPr id="3" name="Rezervirano mjesto datuma 2"/>
          <p:cNvSpPr>
            <a:spLocks noGrp="1"/>
          </p:cNvSpPr>
          <p:nvPr>
            <p:ph type="dt" sz="half" idx="10"/>
          </p:nvPr>
        </p:nvSpPr>
        <p:spPr/>
        <p:txBody>
          <a:bodyPr/>
          <a:lstStyle/>
          <a:p>
            <a:fld id="{052C91D6-F11C-47C2-A20A-E87919FE4B1F}" type="datetimeFigureOut">
              <a:rPr lang="en-US" smtClean="0"/>
              <a:t>4/1/2020</a:t>
            </a:fld>
            <a:endParaRPr lang="en-US"/>
          </a:p>
        </p:txBody>
      </p:sp>
      <p:sp>
        <p:nvSpPr>
          <p:cNvPr id="4" name="Rezervirano mjesto podnožja 3"/>
          <p:cNvSpPr>
            <a:spLocks noGrp="1"/>
          </p:cNvSpPr>
          <p:nvPr>
            <p:ph type="ftr" sz="quarter" idx="11"/>
          </p:nvPr>
        </p:nvSpPr>
        <p:spPr/>
        <p:txBody>
          <a:bodyPr/>
          <a:lstStyle/>
          <a:p>
            <a:endParaRPr lang="en-US"/>
          </a:p>
        </p:txBody>
      </p:sp>
      <p:sp>
        <p:nvSpPr>
          <p:cNvPr id="5" name="Rezervirano mjesto broja slajda 4"/>
          <p:cNvSpPr>
            <a:spLocks noGrp="1"/>
          </p:cNvSpPr>
          <p:nvPr>
            <p:ph type="sldNum" sz="quarter" idx="12"/>
          </p:nvPr>
        </p:nvSpPr>
        <p:spPr/>
        <p:txBody>
          <a:bodyPr/>
          <a:lstStyle/>
          <a:p>
            <a:fld id="{C20C337E-D3E0-4CDF-8C45-2509CEE79885}" type="slidenum">
              <a:rPr lang="en-US" smtClean="0"/>
              <a:t>‹#›</a:t>
            </a:fld>
            <a:endParaRPr lang="en-US"/>
          </a:p>
        </p:txBody>
      </p:sp>
    </p:spTree>
    <p:extLst>
      <p:ext uri="{BB962C8B-B14F-4D97-AF65-F5344CB8AC3E}">
        <p14:creationId xmlns:p14="http://schemas.microsoft.com/office/powerpoint/2010/main" val="277593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p:cNvSpPr>
            <a:spLocks noGrp="1"/>
          </p:cNvSpPr>
          <p:nvPr>
            <p:ph type="dt" sz="half" idx="10"/>
          </p:nvPr>
        </p:nvSpPr>
        <p:spPr/>
        <p:txBody>
          <a:bodyPr/>
          <a:lstStyle/>
          <a:p>
            <a:fld id="{052C91D6-F11C-47C2-A20A-E87919FE4B1F}" type="datetimeFigureOut">
              <a:rPr lang="en-US" smtClean="0"/>
              <a:t>4/1/2020</a:t>
            </a:fld>
            <a:endParaRPr lang="en-US"/>
          </a:p>
        </p:txBody>
      </p:sp>
      <p:sp>
        <p:nvSpPr>
          <p:cNvPr id="3" name="Rezervirano mjesto podnožja 2"/>
          <p:cNvSpPr>
            <a:spLocks noGrp="1"/>
          </p:cNvSpPr>
          <p:nvPr>
            <p:ph type="ftr" sz="quarter" idx="11"/>
          </p:nvPr>
        </p:nvSpPr>
        <p:spPr/>
        <p:txBody>
          <a:bodyPr/>
          <a:lstStyle/>
          <a:p>
            <a:endParaRPr lang="en-US"/>
          </a:p>
        </p:txBody>
      </p:sp>
      <p:sp>
        <p:nvSpPr>
          <p:cNvPr id="4" name="Rezervirano mjesto broja slajda 3"/>
          <p:cNvSpPr>
            <a:spLocks noGrp="1"/>
          </p:cNvSpPr>
          <p:nvPr>
            <p:ph type="sldNum" sz="quarter" idx="12"/>
          </p:nvPr>
        </p:nvSpPr>
        <p:spPr/>
        <p:txBody>
          <a:bodyPr/>
          <a:lstStyle/>
          <a:p>
            <a:fld id="{C20C337E-D3E0-4CDF-8C45-2509CEE79885}" type="slidenum">
              <a:rPr lang="en-US" smtClean="0"/>
              <a:t>‹#›</a:t>
            </a:fld>
            <a:endParaRPr lang="en-US"/>
          </a:p>
        </p:txBody>
      </p:sp>
    </p:spTree>
    <p:extLst>
      <p:ext uri="{BB962C8B-B14F-4D97-AF65-F5344CB8AC3E}">
        <p14:creationId xmlns:p14="http://schemas.microsoft.com/office/powerpoint/2010/main" val="3803253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hr-HR" smtClean="0"/>
              <a:t>Uredite stil naslova matrice</a:t>
            </a:r>
            <a:endParaRPr lang="en-US"/>
          </a:p>
        </p:txBody>
      </p:sp>
      <p:sp>
        <p:nvSpPr>
          <p:cNvPr id="3" name="Rezervirano mjesto sadržaja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a:p>
        </p:txBody>
      </p:sp>
      <p:sp>
        <p:nvSpPr>
          <p:cNvPr id="4" name="Rezervirano mjesto tekst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Rezervirano mjesto datuma 4"/>
          <p:cNvSpPr>
            <a:spLocks noGrp="1"/>
          </p:cNvSpPr>
          <p:nvPr>
            <p:ph type="dt" sz="half" idx="10"/>
          </p:nvPr>
        </p:nvSpPr>
        <p:spPr/>
        <p:txBody>
          <a:bodyPr/>
          <a:lstStyle/>
          <a:p>
            <a:fld id="{052C91D6-F11C-47C2-A20A-E87919FE4B1F}" type="datetimeFigureOut">
              <a:rPr lang="en-US" smtClean="0"/>
              <a:t>4/1/2020</a:t>
            </a:fld>
            <a:endParaRPr lang="en-US"/>
          </a:p>
        </p:txBody>
      </p:sp>
      <p:sp>
        <p:nvSpPr>
          <p:cNvPr id="6" name="Rezervirano mjesto podnožja 5"/>
          <p:cNvSpPr>
            <a:spLocks noGrp="1"/>
          </p:cNvSpPr>
          <p:nvPr>
            <p:ph type="ftr" sz="quarter" idx="11"/>
          </p:nvPr>
        </p:nvSpPr>
        <p:spPr/>
        <p:txBody>
          <a:bodyPr/>
          <a:lstStyle/>
          <a:p>
            <a:endParaRPr lang="en-US"/>
          </a:p>
        </p:txBody>
      </p:sp>
      <p:sp>
        <p:nvSpPr>
          <p:cNvPr id="7" name="Rezervirano mjesto broja slajda 6"/>
          <p:cNvSpPr>
            <a:spLocks noGrp="1"/>
          </p:cNvSpPr>
          <p:nvPr>
            <p:ph type="sldNum" sz="quarter" idx="12"/>
          </p:nvPr>
        </p:nvSpPr>
        <p:spPr/>
        <p:txBody>
          <a:bodyPr/>
          <a:lstStyle/>
          <a:p>
            <a:fld id="{C20C337E-D3E0-4CDF-8C45-2509CEE79885}" type="slidenum">
              <a:rPr lang="en-US" smtClean="0"/>
              <a:t>‹#›</a:t>
            </a:fld>
            <a:endParaRPr lang="en-US"/>
          </a:p>
        </p:txBody>
      </p:sp>
    </p:spTree>
    <p:extLst>
      <p:ext uri="{BB962C8B-B14F-4D97-AF65-F5344CB8AC3E}">
        <p14:creationId xmlns:p14="http://schemas.microsoft.com/office/powerpoint/2010/main" val="2216024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hr-HR" smtClean="0"/>
              <a:t>Uredite stil naslova matrice</a:t>
            </a:r>
            <a:endParaRPr lang="en-US"/>
          </a:p>
        </p:txBody>
      </p:sp>
      <p:sp>
        <p:nvSpPr>
          <p:cNvPr id="3" name="Rezervirano mjesto slik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Rezervirano mjesto tekst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Rezervirano mjesto datuma 4"/>
          <p:cNvSpPr>
            <a:spLocks noGrp="1"/>
          </p:cNvSpPr>
          <p:nvPr>
            <p:ph type="dt" sz="half" idx="10"/>
          </p:nvPr>
        </p:nvSpPr>
        <p:spPr/>
        <p:txBody>
          <a:bodyPr/>
          <a:lstStyle/>
          <a:p>
            <a:fld id="{052C91D6-F11C-47C2-A20A-E87919FE4B1F}" type="datetimeFigureOut">
              <a:rPr lang="en-US" smtClean="0"/>
              <a:t>4/1/2020</a:t>
            </a:fld>
            <a:endParaRPr lang="en-US"/>
          </a:p>
        </p:txBody>
      </p:sp>
      <p:sp>
        <p:nvSpPr>
          <p:cNvPr id="6" name="Rezervirano mjesto podnožja 5"/>
          <p:cNvSpPr>
            <a:spLocks noGrp="1"/>
          </p:cNvSpPr>
          <p:nvPr>
            <p:ph type="ftr" sz="quarter" idx="11"/>
          </p:nvPr>
        </p:nvSpPr>
        <p:spPr/>
        <p:txBody>
          <a:bodyPr/>
          <a:lstStyle/>
          <a:p>
            <a:endParaRPr lang="en-US"/>
          </a:p>
        </p:txBody>
      </p:sp>
      <p:sp>
        <p:nvSpPr>
          <p:cNvPr id="7" name="Rezervirano mjesto broja slajda 6"/>
          <p:cNvSpPr>
            <a:spLocks noGrp="1"/>
          </p:cNvSpPr>
          <p:nvPr>
            <p:ph type="sldNum" sz="quarter" idx="12"/>
          </p:nvPr>
        </p:nvSpPr>
        <p:spPr/>
        <p:txBody>
          <a:bodyPr/>
          <a:lstStyle/>
          <a:p>
            <a:fld id="{C20C337E-D3E0-4CDF-8C45-2509CEE79885}" type="slidenum">
              <a:rPr lang="en-US" smtClean="0"/>
              <a:t>‹#›</a:t>
            </a:fld>
            <a:endParaRPr lang="en-US"/>
          </a:p>
        </p:txBody>
      </p:sp>
    </p:spTree>
    <p:extLst>
      <p:ext uri="{BB962C8B-B14F-4D97-AF65-F5344CB8AC3E}">
        <p14:creationId xmlns:p14="http://schemas.microsoft.com/office/powerpoint/2010/main" val="2834124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naslova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r-HR" smtClean="0"/>
              <a:t>Uredite stil naslova matrice</a:t>
            </a:r>
            <a:endParaRPr lang="en-US"/>
          </a:p>
        </p:txBody>
      </p:sp>
      <p:sp>
        <p:nvSpPr>
          <p:cNvPr id="3" name="Rezervirano mjesto teksta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a:p>
        </p:txBody>
      </p:sp>
      <p:sp>
        <p:nvSpPr>
          <p:cNvPr id="4" name="Rezervirano mjesto datum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2C91D6-F11C-47C2-A20A-E87919FE4B1F}" type="datetimeFigureOut">
              <a:rPr lang="en-US" smtClean="0"/>
              <a:t>4/1/2020</a:t>
            </a:fld>
            <a:endParaRPr lang="en-US"/>
          </a:p>
        </p:txBody>
      </p:sp>
      <p:sp>
        <p:nvSpPr>
          <p:cNvPr id="5" name="Rezervirano mjesto podnožj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Rezervirano mjesto broja slajd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0C337E-D3E0-4CDF-8C45-2509CEE79885}" type="slidenum">
              <a:rPr lang="en-US" smtClean="0"/>
              <a:t>‹#›</a:t>
            </a:fld>
            <a:endParaRPr lang="en-US"/>
          </a:p>
        </p:txBody>
      </p:sp>
    </p:spTree>
    <p:extLst>
      <p:ext uri="{BB962C8B-B14F-4D97-AF65-F5344CB8AC3E}">
        <p14:creationId xmlns:p14="http://schemas.microsoft.com/office/powerpoint/2010/main" val="37666685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Naslov 1"/>
          <p:cNvSpPr>
            <a:spLocks noGrp="1"/>
          </p:cNvSpPr>
          <p:nvPr>
            <p:ph type="ctrTitle"/>
          </p:nvPr>
        </p:nvSpPr>
        <p:spPr/>
        <p:txBody>
          <a:bodyPr/>
          <a:lstStyle/>
          <a:p>
            <a:r>
              <a:rPr lang="hr-HR" dirty="0" smtClean="0"/>
              <a:t>PRAVO ZADRŽANJA/RETENCIJE</a:t>
            </a:r>
            <a:endParaRPr lang="en-US" dirty="0"/>
          </a:p>
        </p:txBody>
      </p:sp>
      <p:sp>
        <p:nvSpPr>
          <p:cNvPr id="3" name="Podnaslov 2"/>
          <p:cNvSpPr>
            <a:spLocks noGrp="1"/>
          </p:cNvSpPr>
          <p:nvPr>
            <p:ph type="subTitle" idx="1"/>
          </p:nvPr>
        </p:nvSpPr>
        <p:spPr>
          <a:xfrm>
            <a:off x="1524000" y="4686256"/>
            <a:ext cx="9144000" cy="1655762"/>
          </a:xfrm>
        </p:spPr>
        <p:txBody>
          <a:bodyPr>
            <a:normAutofit lnSpcReduction="10000"/>
          </a:bodyPr>
          <a:lstStyle/>
          <a:p>
            <a:r>
              <a:rPr lang="hr-HR" dirty="0" smtClean="0"/>
              <a:t>E-prezentacija </a:t>
            </a:r>
          </a:p>
          <a:p>
            <a:r>
              <a:rPr lang="hr-HR" dirty="0" smtClean="0"/>
              <a:t>2.4.2020</a:t>
            </a:r>
            <a:r>
              <a:rPr lang="hr-HR" dirty="0" smtClean="0"/>
              <a:t>.</a:t>
            </a:r>
          </a:p>
          <a:p>
            <a:endParaRPr lang="hr-HR" dirty="0"/>
          </a:p>
          <a:p>
            <a:pPr algn="r"/>
            <a:r>
              <a:rPr lang="hr-HR" dirty="0"/>
              <a:t>d</a:t>
            </a:r>
            <a:r>
              <a:rPr lang="hr-HR" dirty="0" smtClean="0"/>
              <a:t>r.sc. Lidija Šimunović</a:t>
            </a:r>
            <a:endParaRPr lang="en-US" dirty="0"/>
          </a:p>
        </p:txBody>
      </p:sp>
    </p:spTree>
    <p:extLst>
      <p:ext uri="{BB962C8B-B14F-4D97-AF65-F5344CB8AC3E}">
        <p14:creationId xmlns:p14="http://schemas.microsoft.com/office/powerpoint/2010/main" val="3021023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hr-HR" dirty="0" smtClean="0"/>
              <a:t>Poštovani studenti, 	</a:t>
            </a:r>
            <a:endParaRPr lang="en-US" dirty="0"/>
          </a:p>
        </p:txBody>
      </p:sp>
      <p:sp>
        <p:nvSpPr>
          <p:cNvPr id="3" name="Rezervirano mjesto sadržaja 2"/>
          <p:cNvSpPr>
            <a:spLocks noGrp="1"/>
          </p:cNvSpPr>
          <p:nvPr>
            <p:ph idx="1"/>
          </p:nvPr>
        </p:nvSpPr>
        <p:spPr>
          <a:xfrm>
            <a:off x="378823" y="1825625"/>
            <a:ext cx="11639006" cy="4888684"/>
          </a:xfrm>
        </p:spPr>
        <p:txBody>
          <a:bodyPr>
            <a:normAutofit lnSpcReduction="10000"/>
          </a:bodyPr>
          <a:lstStyle/>
          <a:p>
            <a:pPr marL="0" indent="0">
              <a:buNone/>
            </a:pPr>
            <a:r>
              <a:rPr lang="hr-HR" dirty="0" smtClean="0"/>
              <a:t>u nastavku se nalaze materijali za nastavnu cjelinu Pravo retencije. </a:t>
            </a:r>
            <a:endParaRPr lang="hr-HR" dirty="0"/>
          </a:p>
          <a:p>
            <a:pPr marL="0" indent="0">
              <a:buNone/>
            </a:pPr>
            <a:r>
              <a:rPr lang="hr-HR" dirty="0" smtClean="0"/>
              <a:t>Molim Vas proučite prezentaciju i odgovorite na pitanja koja se nalaze na kraju prezentacije. </a:t>
            </a:r>
          </a:p>
          <a:p>
            <a:pPr marL="0" indent="0">
              <a:buNone/>
            </a:pPr>
            <a:endParaRPr lang="hr-HR" dirty="0"/>
          </a:p>
          <a:p>
            <a:pPr marL="0" indent="0">
              <a:buNone/>
            </a:pPr>
            <a:r>
              <a:rPr lang="hr-HR" dirty="0" smtClean="0"/>
              <a:t>Odgovore na pitanja pišite rukom i kolektirajte ih s prethodnim zadaćama/odgovorima. Naknadno ćemo dogovoriti način na koji ćete mi ih predati ovisno o razvoju epidemiološke situacije. Nemojte mi slati odgovore e-mailom. </a:t>
            </a:r>
          </a:p>
          <a:p>
            <a:pPr marL="0" indent="0">
              <a:buNone/>
            </a:pPr>
            <a:endParaRPr lang="hr-HR" dirty="0"/>
          </a:p>
          <a:p>
            <a:pPr marL="0" indent="0">
              <a:buNone/>
            </a:pPr>
            <a:r>
              <a:rPr lang="hr-HR" dirty="0" smtClean="0"/>
              <a:t>Lijep pozdrav</a:t>
            </a:r>
          </a:p>
          <a:p>
            <a:pPr marL="0" indent="0">
              <a:buNone/>
            </a:pPr>
            <a:r>
              <a:rPr lang="hr-HR" dirty="0" smtClean="0"/>
              <a:t>Lidija Šimunović</a:t>
            </a:r>
            <a:endParaRPr lang="en-US" dirty="0"/>
          </a:p>
        </p:txBody>
      </p:sp>
    </p:spTree>
    <p:extLst>
      <p:ext uri="{BB962C8B-B14F-4D97-AF65-F5344CB8AC3E}">
        <p14:creationId xmlns:p14="http://schemas.microsoft.com/office/powerpoint/2010/main" val="1665172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0" y="0"/>
            <a:ext cx="12192000" cy="6858000"/>
          </a:xfrm>
        </p:spPr>
        <p:txBody>
          <a:bodyPr>
            <a:normAutofit/>
          </a:bodyPr>
          <a:lstStyle/>
          <a:p>
            <a:pPr marL="0" indent="0">
              <a:buNone/>
            </a:pPr>
            <a:r>
              <a:rPr lang="hr-HR" dirty="0"/>
              <a:t>PRAVO ZADRŽANJA</a:t>
            </a:r>
            <a:endParaRPr lang="en-US" dirty="0"/>
          </a:p>
          <a:p>
            <a:pPr marL="0" indent="0">
              <a:buNone/>
            </a:pPr>
            <a:r>
              <a:rPr lang="hr-HR" dirty="0"/>
              <a:t>Pojam i sadržaj</a:t>
            </a:r>
            <a:endParaRPr lang="en-US" dirty="0"/>
          </a:p>
          <a:p>
            <a:pPr marL="0" indent="0">
              <a:buNone/>
            </a:pPr>
            <a:r>
              <a:rPr lang="hr-HR" dirty="0"/>
              <a:t>Članak 72.</a:t>
            </a:r>
            <a:endParaRPr lang="en-US" dirty="0"/>
          </a:p>
          <a:p>
            <a:pPr marL="0" indent="0">
              <a:buNone/>
            </a:pPr>
            <a:r>
              <a:rPr lang="hr-HR" dirty="0"/>
              <a:t>(1) Vjerovnik dospjele tražbine u čijim se rukama nalazi neka dužnikova stvar ima pravo zadržati je dok mu ne bude ispunjena tražbina.</a:t>
            </a:r>
            <a:endParaRPr lang="en-US" dirty="0"/>
          </a:p>
          <a:p>
            <a:pPr marL="0" indent="0">
              <a:buNone/>
            </a:pPr>
            <a:r>
              <a:rPr lang="hr-HR" dirty="0"/>
              <a:t>(2) Ako je dužnik postao nesposoban za plaćanje, vjerovnik ima pravo zadržanja iako njegova tražbina nije dospjela.</a:t>
            </a:r>
            <a:endParaRPr lang="en-US" dirty="0"/>
          </a:p>
          <a:p>
            <a:pPr marL="0" indent="0">
              <a:buNone/>
            </a:pPr>
            <a:r>
              <a:rPr lang="hr-HR" dirty="0"/>
              <a:t> </a:t>
            </a:r>
            <a:endParaRPr lang="en-US" dirty="0"/>
          </a:p>
          <a:p>
            <a:pPr marL="0" indent="0">
              <a:buNone/>
            </a:pPr>
            <a:endParaRPr lang="en-US" dirty="0"/>
          </a:p>
        </p:txBody>
      </p:sp>
    </p:spTree>
    <p:extLst>
      <p:ext uri="{BB962C8B-B14F-4D97-AF65-F5344CB8AC3E}">
        <p14:creationId xmlns:p14="http://schemas.microsoft.com/office/powerpoint/2010/main" val="23905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0" y="143691"/>
            <a:ext cx="11353800" cy="6033272"/>
          </a:xfrm>
        </p:spPr>
        <p:txBody>
          <a:bodyPr>
            <a:normAutofit lnSpcReduction="10000"/>
          </a:bodyPr>
          <a:lstStyle/>
          <a:p>
            <a:pPr marL="0" indent="0">
              <a:buNone/>
            </a:pPr>
            <a:r>
              <a:rPr lang="hr-HR" dirty="0" smtClean="0"/>
              <a:t>Iznimke</a:t>
            </a:r>
            <a:endParaRPr lang="en-US" dirty="0" smtClean="0"/>
          </a:p>
          <a:p>
            <a:pPr marL="0" indent="0">
              <a:buNone/>
            </a:pPr>
            <a:r>
              <a:rPr lang="hr-HR" dirty="0" smtClean="0"/>
              <a:t>Članak 73.</a:t>
            </a:r>
            <a:endParaRPr lang="en-US" dirty="0" smtClean="0"/>
          </a:p>
          <a:p>
            <a:pPr marL="0" indent="0">
              <a:buNone/>
            </a:pPr>
            <a:r>
              <a:rPr lang="hr-HR" dirty="0" smtClean="0"/>
              <a:t>(1) Vjerovnik nema pravo zadržanja kad dužnik zahtijeva da mu se vrati stvar koja je izašla iz njegova posjeda protiv njegove volje.</a:t>
            </a:r>
            <a:endParaRPr lang="en-US" dirty="0" smtClean="0"/>
          </a:p>
          <a:p>
            <a:pPr marL="0" indent="0">
              <a:buNone/>
            </a:pPr>
            <a:r>
              <a:rPr lang="hr-HR" dirty="0" smtClean="0"/>
              <a:t>(2) On ne može zadržati ni punomoć dobivenu od dužnika, a ni druge dužnikove isprave, iskaznice, dopise i ostale slične stvari, kao ni druge stvari koje se ne mogu izložiti prodaji.</a:t>
            </a:r>
            <a:endParaRPr lang="en-US" dirty="0" smtClean="0"/>
          </a:p>
          <a:p>
            <a:pPr marL="0" indent="0">
              <a:buNone/>
            </a:pPr>
            <a:r>
              <a:rPr lang="hr-HR" dirty="0" smtClean="0"/>
              <a:t> </a:t>
            </a:r>
            <a:endParaRPr lang="en-US" dirty="0" smtClean="0"/>
          </a:p>
          <a:p>
            <a:pPr marL="0" indent="0">
              <a:buNone/>
            </a:pPr>
            <a:r>
              <a:rPr lang="hr-HR" dirty="0" smtClean="0"/>
              <a:t>Obveza povrata stvari prije namirenja tražbine</a:t>
            </a:r>
            <a:endParaRPr lang="en-US" dirty="0" smtClean="0"/>
          </a:p>
          <a:p>
            <a:pPr marL="0" indent="0">
              <a:buNone/>
            </a:pPr>
            <a:r>
              <a:rPr lang="hr-HR" dirty="0" smtClean="0"/>
              <a:t>Članak 74.</a:t>
            </a:r>
            <a:endParaRPr lang="en-US" dirty="0" smtClean="0"/>
          </a:p>
          <a:p>
            <a:pPr marL="0" indent="0">
              <a:buNone/>
            </a:pPr>
            <a:r>
              <a:rPr lang="hr-HR" dirty="0" smtClean="0"/>
              <a:t>Vjerovnik je dužan vratiti stvar dužniku ako mu ovaj dade odgovarajuće osiguranje njegove tražbine.</a:t>
            </a:r>
            <a:endParaRPr lang="en-US" dirty="0" smtClean="0"/>
          </a:p>
          <a:p>
            <a:pPr marL="0" indent="0">
              <a:buNone/>
            </a:pPr>
            <a:r>
              <a:rPr lang="hr-HR" dirty="0" smtClean="0"/>
              <a:t> </a:t>
            </a:r>
            <a:endParaRPr lang="en-US" dirty="0" smtClean="0"/>
          </a:p>
          <a:p>
            <a:pPr marL="0" indent="0">
              <a:buNone/>
            </a:pPr>
            <a:endParaRPr lang="en-US" dirty="0"/>
          </a:p>
        </p:txBody>
      </p:sp>
    </p:spTree>
    <p:extLst>
      <p:ext uri="{BB962C8B-B14F-4D97-AF65-F5344CB8AC3E}">
        <p14:creationId xmlns:p14="http://schemas.microsoft.com/office/powerpoint/2010/main" val="1245716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407126" y="493212"/>
            <a:ext cx="11689080" cy="5816147"/>
          </a:xfrm>
        </p:spPr>
        <p:txBody>
          <a:bodyPr>
            <a:noAutofit/>
          </a:bodyPr>
          <a:lstStyle/>
          <a:p>
            <a:pPr marL="0" indent="0">
              <a:buNone/>
            </a:pPr>
            <a:r>
              <a:rPr lang="hr-HR" sz="3600" dirty="0"/>
              <a:t>Učinak prava zadržanja</a:t>
            </a:r>
            <a:endParaRPr lang="en-US" sz="3600" dirty="0"/>
          </a:p>
          <a:p>
            <a:pPr marL="0" indent="0">
              <a:buNone/>
            </a:pPr>
            <a:r>
              <a:rPr lang="hr-HR" sz="3600" dirty="0"/>
              <a:t>Članak 75.</a:t>
            </a:r>
            <a:endParaRPr lang="en-US" sz="3600" dirty="0"/>
          </a:p>
          <a:p>
            <a:pPr marL="0" indent="0">
              <a:buNone/>
            </a:pPr>
            <a:r>
              <a:rPr lang="hr-HR" sz="3600" dirty="0"/>
              <a:t>Vjerovnik koji drži dužnikovu stvar na temelju prava zadržanja ima pravo naplatiti se iz njezine vrijednosti na isti način kao založni vjerovnik, ali je dužan prije nego što pristupi ostvarenju naplate o svojoj namjeri pravodobno obavijestiti dužnika.</a:t>
            </a:r>
            <a:endParaRPr lang="en-US" sz="3600" dirty="0"/>
          </a:p>
          <a:p>
            <a:pPr marL="0" indent="0">
              <a:buNone/>
            </a:pPr>
            <a:r>
              <a:rPr lang="hr-HR" sz="3600" dirty="0"/>
              <a:t> </a:t>
            </a:r>
            <a:endParaRPr lang="en-US" sz="3600" dirty="0"/>
          </a:p>
          <a:p>
            <a:pPr marL="0" indent="0">
              <a:buNone/>
            </a:pPr>
            <a:endParaRPr lang="en-US" sz="4400" dirty="0"/>
          </a:p>
        </p:txBody>
      </p:sp>
    </p:spTree>
    <p:extLst>
      <p:ext uri="{BB962C8B-B14F-4D97-AF65-F5344CB8AC3E}">
        <p14:creationId xmlns:p14="http://schemas.microsoft.com/office/powerpoint/2010/main" val="560675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0" y="0"/>
            <a:ext cx="12192000" cy="6858000"/>
          </a:xfrm>
        </p:spPr>
        <p:txBody>
          <a:bodyPr>
            <a:noAutofit/>
          </a:bodyPr>
          <a:lstStyle/>
          <a:p>
            <a:pPr marL="0" indent="0">
              <a:buNone/>
            </a:pPr>
            <a:r>
              <a:rPr lang="hr-HR" dirty="0"/>
              <a:t>Odjeljak 4.   VJEROVNIKOVA PRAVA U POSEBNIM SLUČAJEVIMA</a:t>
            </a:r>
            <a:endParaRPr lang="en-US" dirty="0"/>
          </a:p>
          <a:p>
            <a:pPr marL="0" indent="0">
              <a:buNone/>
            </a:pPr>
            <a:r>
              <a:rPr lang="hr-HR" dirty="0"/>
              <a:t>Kad se činidba sastoji u davanju stvari određenih po rodu</a:t>
            </a:r>
            <a:endParaRPr lang="en-US" dirty="0"/>
          </a:p>
          <a:p>
            <a:pPr marL="0" indent="0">
              <a:buNone/>
            </a:pPr>
            <a:r>
              <a:rPr lang="hr-HR" dirty="0"/>
              <a:t>Članak 76.</a:t>
            </a:r>
            <a:endParaRPr lang="en-US" dirty="0"/>
          </a:p>
          <a:p>
            <a:pPr marL="0" indent="0">
              <a:buNone/>
            </a:pPr>
            <a:r>
              <a:rPr lang="hr-HR" dirty="0"/>
              <a:t>Kad se činidba sastoji u davanju stvari određenih po rodu, a dužnik dođe u zakašnjenje, vjerovnik, pošto je prethodno o tome obavijestio dužnika, može po svom izboru pribaviti stvar istoga roda i zahtijevati od dužnika naknadu cijene i naknadu štete ili zahtijevati vrijednost dugovanih stvari i naknadu štete.</a:t>
            </a:r>
            <a:endParaRPr lang="en-US" dirty="0"/>
          </a:p>
          <a:p>
            <a:pPr marL="0" indent="0">
              <a:buNone/>
            </a:pPr>
            <a:r>
              <a:rPr lang="hr-HR" dirty="0"/>
              <a:t> </a:t>
            </a:r>
            <a:endParaRPr lang="en-US" dirty="0"/>
          </a:p>
          <a:p>
            <a:pPr marL="0" indent="0">
              <a:buNone/>
            </a:pPr>
            <a:r>
              <a:rPr lang="hr-HR" dirty="0"/>
              <a:t>Kad se činidba sastoji u činjenju</a:t>
            </a:r>
            <a:endParaRPr lang="en-US" dirty="0"/>
          </a:p>
          <a:p>
            <a:pPr marL="0" indent="0">
              <a:buNone/>
            </a:pPr>
            <a:r>
              <a:rPr lang="hr-HR" dirty="0"/>
              <a:t>Članak 77.</a:t>
            </a:r>
            <a:endParaRPr lang="en-US" dirty="0"/>
          </a:p>
          <a:p>
            <a:pPr marL="0" indent="0">
              <a:buNone/>
            </a:pPr>
            <a:r>
              <a:rPr lang="hr-HR" dirty="0"/>
              <a:t>Kad se činidba sastoji u činjenju, a dužnik tu činidbu nije na vrijeme ispunio, vjerovnik može, obavijestivši o tome prethodno dužnika, sam o trošku dužnika uraditi ono što je dužnik bio dužan uraditi, a od dužnika zahtijevati naknadu štete zbog zakašnjenja, a i naknadu druge štete koju trpi zbog takva načina ispunjenja.</a:t>
            </a:r>
            <a:endParaRPr lang="en-US" dirty="0"/>
          </a:p>
          <a:p>
            <a:pPr marL="0" indent="0">
              <a:buNone/>
            </a:pPr>
            <a:r>
              <a:rPr lang="hr-HR" dirty="0"/>
              <a:t> </a:t>
            </a:r>
            <a:endParaRPr lang="en-US" dirty="0"/>
          </a:p>
          <a:p>
            <a:pPr marL="0" indent="0">
              <a:buNone/>
            </a:pPr>
            <a:endParaRPr lang="en-US" sz="4000" dirty="0"/>
          </a:p>
        </p:txBody>
      </p:sp>
    </p:spTree>
    <p:extLst>
      <p:ext uri="{BB962C8B-B14F-4D97-AF65-F5344CB8AC3E}">
        <p14:creationId xmlns:p14="http://schemas.microsoft.com/office/powerpoint/2010/main" val="3483323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185058" y="127454"/>
            <a:ext cx="11858896" cy="6730546"/>
          </a:xfrm>
        </p:spPr>
        <p:txBody>
          <a:bodyPr>
            <a:normAutofit fontScale="92500" lnSpcReduction="20000"/>
          </a:bodyPr>
          <a:lstStyle/>
          <a:p>
            <a:pPr marL="0" indent="0">
              <a:buNone/>
            </a:pPr>
            <a:r>
              <a:rPr lang="hr-HR" dirty="0"/>
              <a:t>Kad se činidba sastoji u propuštanju</a:t>
            </a:r>
            <a:endParaRPr lang="en-US" dirty="0"/>
          </a:p>
          <a:p>
            <a:pPr marL="0" indent="0">
              <a:buNone/>
            </a:pPr>
            <a:r>
              <a:rPr lang="hr-HR" dirty="0"/>
              <a:t>Članak 78.</a:t>
            </a:r>
            <a:endParaRPr lang="en-US" dirty="0"/>
          </a:p>
          <a:p>
            <a:pPr marL="0" indent="0">
              <a:buNone/>
            </a:pPr>
            <a:r>
              <a:rPr lang="hr-HR" dirty="0"/>
              <a:t>(1) Kad se činidba sastoji u propuštanju, vjerovnik ima pravo na naknadu štete samim tim što je dužnik postupio protivno svojoj obvezi.</a:t>
            </a:r>
            <a:endParaRPr lang="en-US" dirty="0"/>
          </a:p>
          <a:p>
            <a:pPr marL="0" indent="0">
              <a:buNone/>
            </a:pPr>
            <a:r>
              <a:rPr lang="hr-HR" dirty="0"/>
              <a:t>(2) Ako je nešto sagrađeno protivno obvezi, vjerovnik može zahtijevati da se to ukloni o trošku dužnika i da mu dužnik naknadi štetu koju je pretrpio u vezi s građenjem i uklanjanjem.</a:t>
            </a:r>
            <a:endParaRPr lang="en-US" dirty="0"/>
          </a:p>
          <a:p>
            <a:pPr marL="0" indent="0">
              <a:buNone/>
            </a:pPr>
            <a:r>
              <a:rPr lang="hr-HR" dirty="0"/>
              <a:t>(3) Sud može, kad misli da je to očito korisnije, uzimajući u obzir javni interes i opravdani interes vjerovnika, odlučiti da se ne ruši ono što je sagrađeno već da se vjerovniku naknadi šteta u novcu.</a:t>
            </a:r>
            <a:endParaRPr lang="en-US" dirty="0"/>
          </a:p>
          <a:p>
            <a:pPr marL="0" indent="0">
              <a:buNone/>
            </a:pPr>
            <a:r>
              <a:rPr lang="hr-HR" dirty="0"/>
              <a:t>Pravo zahtijevati naknadu umjesto dosuđenog</a:t>
            </a:r>
            <a:endParaRPr lang="en-US" dirty="0"/>
          </a:p>
          <a:p>
            <a:pPr marL="0" indent="0">
              <a:buNone/>
            </a:pPr>
            <a:r>
              <a:rPr lang="hr-HR" dirty="0"/>
              <a:t>Članak 79.</a:t>
            </a:r>
            <a:endParaRPr lang="en-US" dirty="0"/>
          </a:p>
          <a:p>
            <a:pPr marL="0" indent="0">
              <a:buNone/>
            </a:pPr>
            <a:r>
              <a:rPr lang="hr-HR" dirty="0"/>
              <a:t>(1) Ako dužnik ne ispuni svoju obvezu u roku koji mu je određen pravomoćnom odlukom, vjerovnik ga može pozvati da je ispuni u naknadnom primjerenom roku i izjaviti da nakon isteka toga roka neće primiti ispunjenje nego će zahtijevati naknadu štete zbog neispunjenja.</a:t>
            </a:r>
            <a:endParaRPr lang="en-US" dirty="0"/>
          </a:p>
          <a:p>
            <a:pPr marL="0" indent="0">
              <a:buNone/>
            </a:pPr>
            <a:r>
              <a:rPr lang="hr-HR" dirty="0"/>
              <a:t>(2) Nakon isteka naknadnog roka vjerovnik može zahtijevati samo naknadu štete zbog neispunjenja.</a:t>
            </a:r>
            <a:endParaRPr lang="en-US" dirty="0"/>
          </a:p>
          <a:p>
            <a:pPr marL="0" indent="0">
              <a:buNone/>
            </a:pPr>
            <a:r>
              <a:rPr lang="hr-HR" dirty="0"/>
              <a:t> </a:t>
            </a:r>
            <a:endParaRPr lang="en-US" dirty="0"/>
          </a:p>
          <a:p>
            <a:pPr marL="0" indent="0">
              <a:buNone/>
            </a:pPr>
            <a:endParaRPr lang="en-US" dirty="0"/>
          </a:p>
        </p:txBody>
      </p:sp>
    </p:spTree>
    <p:extLst>
      <p:ext uri="{BB962C8B-B14F-4D97-AF65-F5344CB8AC3E}">
        <p14:creationId xmlns:p14="http://schemas.microsoft.com/office/powerpoint/2010/main" val="2826470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Pitanja za ponavljanje…</a:t>
            </a:r>
            <a:endParaRPr lang="en-US" dirty="0"/>
          </a:p>
        </p:txBody>
      </p:sp>
      <p:sp>
        <p:nvSpPr>
          <p:cNvPr id="3" name="Rezervirano mjesto sadržaja 2"/>
          <p:cNvSpPr>
            <a:spLocks noGrp="1"/>
          </p:cNvSpPr>
          <p:nvPr>
            <p:ph idx="1"/>
          </p:nvPr>
        </p:nvSpPr>
        <p:spPr>
          <a:xfrm>
            <a:off x="123986" y="1690688"/>
            <a:ext cx="11229814" cy="4771118"/>
          </a:xfrm>
        </p:spPr>
        <p:txBody>
          <a:bodyPr>
            <a:noAutofit/>
          </a:bodyPr>
          <a:lstStyle/>
          <a:p>
            <a:pPr marL="514350" indent="-514350">
              <a:buAutoNum type="arabicPeriod"/>
            </a:pPr>
            <a:r>
              <a:rPr lang="hr-HR" sz="3600" dirty="0" smtClean="0"/>
              <a:t>TKO IMA PRAVO ZADRŽATI STVAR?</a:t>
            </a:r>
          </a:p>
          <a:p>
            <a:pPr marL="514350" indent="-514350">
              <a:buAutoNum type="arabicPeriod"/>
            </a:pPr>
            <a:r>
              <a:rPr lang="hr-HR" sz="3600" smtClean="0"/>
              <a:t>MOŽE </a:t>
            </a:r>
            <a:r>
              <a:rPr lang="hr-HR" sz="3600" smtClean="0"/>
              <a:t>LI SE </a:t>
            </a:r>
            <a:r>
              <a:rPr lang="hr-HR" sz="3600" dirty="0" smtClean="0"/>
              <a:t>ZADRŽATI </a:t>
            </a:r>
            <a:r>
              <a:rPr lang="hr-HR" sz="3600" smtClean="0"/>
              <a:t>STVAR </a:t>
            </a:r>
            <a:r>
              <a:rPr lang="hr-HR" sz="3600" smtClean="0"/>
              <a:t>AKO TRAŽBINA </a:t>
            </a:r>
            <a:r>
              <a:rPr lang="hr-HR" sz="3600" dirty="0" smtClean="0"/>
              <a:t>NIJE DOSPJELA? OBJASNITE SVOJ ODOGOVOR?</a:t>
            </a:r>
          </a:p>
          <a:p>
            <a:pPr marL="514350" indent="-514350">
              <a:buAutoNum type="arabicPeriod"/>
            </a:pPr>
            <a:r>
              <a:rPr lang="hr-HR" sz="3600" dirty="0" smtClean="0"/>
              <a:t>KADA VJEROVNIK NE SMIJE ZADRŽATI STVAR?</a:t>
            </a:r>
          </a:p>
          <a:p>
            <a:pPr marL="514350" indent="-514350">
              <a:buAutoNum type="arabicPeriod"/>
            </a:pPr>
            <a:r>
              <a:rPr lang="hr-HR" sz="3600" dirty="0" smtClean="0"/>
              <a:t>KADA JE VJEROVNIK DUŽAN VRATITI STVAR DUŽNIKU?</a:t>
            </a:r>
          </a:p>
          <a:p>
            <a:pPr marL="514350" indent="-514350">
              <a:buAutoNum type="arabicPeriod"/>
            </a:pPr>
            <a:r>
              <a:rPr lang="hr-HR" sz="3600" dirty="0" smtClean="0"/>
              <a:t>KOJA SU PRAVA VJEROVNIKA KOJI JE ZADRŽAO STVAR?</a:t>
            </a:r>
          </a:p>
          <a:p>
            <a:pPr marL="514350" indent="-514350">
              <a:buAutoNum type="arabicPeriod"/>
            </a:pPr>
            <a:r>
              <a:rPr lang="hr-HR" sz="3600" dirty="0" smtClean="0"/>
              <a:t>NAVEDITE I OBJASNITE POSEBNE SLUČAJEVE ZADRŽANJA STVARI.</a:t>
            </a:r>
            <a:endParaRPr lang="en-US" sz="3600" dirty="0"/>
          </a:p>
        </p:txBody>
      </p:sp>
    </p:spTree>
    <p:extLst>
      <p:ext uri="{BB962C8B-B14F-4D97-AF65-F5344CB8AC3E}">
        <p14:creationId xmlns:p14="http://schemas.microsoft.com/office/powerpoint/2010/main" val="3824791442"/>
      </p:ext>
    </p:extLst>
  </p:cSld>
  <p:clrMapOvr>
    <a:masterClrMapping/>
  </p:clrMapOvr>
</p:sld>
</file>

<file path=ppt/theme/theme1.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556</Words>
  <Application>Microsoft Office PowerPoint</Application>
  <PresentationFormat>Široki zaslon</PresentationFormat>
  <Paragraphs>58</Paragraphs>
  <Slides>8</Slides>
  <Notes>0</Notes>
  <HiddenSlides>0</HiddenSlides>
  <MMClips>0</MMClips>
  <ScaleCrop>false</ScaleCrop>
  <HeadingPairs>
    <vt:vector size="6" baseType="variant">
      <vt:variant>
        <vt:lpstr>Korišteni fontovi</vt:lpstr>
      </vt:variant>
      <vt:variant>
        <vt:i4>3</vt:i4>
      </vt:variant>
      <vt:variant>
        <vt:lpstr>Tema</vt:lpstr>
      </vt:variant>
      <vt:variant>
        <vt:i4>1</vt:i4>
      </vt:variant>
      <vt:variant>
        <vt:lpstr>Naslovi slajdova</vt:lpstr>
      </vt:variant>
      <vt:variant>
        <vt:i4>8</vt:i4>
      </vt:variant>
    </vt:vector>
  </HeadingPairs>
  <TitlesOfParts>
    <vt:vector size="12" baseType="lpstr">
      <vt:lpstr>Arial</vt:lpstr>
      <vt:lpstr>Calibri</vt:lpstr>
      <vt:lpstr>Calibri Light</vt:lpstr>
      <vt:lpstr>Tema sustava Office</vt:lpstr>
      <vt:lpstr>PRAVO ZADRŽANJA/RETENCIJE</vt:lpstr>
      <vt:lpstr>Poštovani studenti,  </vt:lpstr>
      <vt:lpstr>PowerPoint prezentacija</vt:lpstr>
      <vt:lpstr>PowerPoint prezentacija</vt:lpstr>
      <vt:lpstr>PowerPoint prezentacija</vt:lpstr>
      <vt:lpstr>PowerPoint prezentacija</vt:lpstr>
      <vt:lpstr>PowerPoint prezentacija</vt:lpstr>
      <vt:lpstr>Pitanja za ponavljanje…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Pobijanje dužnikovih pravnih radnji</dc:title>
  <dc:creator>Lidija</dc:creator>
  <cp:lastModifiedBy>Lidija</cp:lastModifiedBy>
  <cp:revision>8</cp:revision>
  <dcterms:created xsi:type="dcterms:W3CDTF">2020-03-26T13:37:12Z</dcterms:created>
  <dcterms:modified xsi:type="dcterms:W3CDTF">2020-04-01T09:56:46Z</dcterms:modified>
</cp:coreProperties>
</file>