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73" r:id="rId5"/>
    <p:sldId id="260" r:id="rId6"/>
    <p:sldId id="265" r:id="rId7"/>
    <p:sldId id="267" r:id="rId8"/>
    <p:sldId id="268" r:id="rId9"/>
    <p:sldId id="276" r:id="rId10"/>
    <p:sldId id="277" r:id="rId11"/>
    <p:sldId id="28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2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5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3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4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6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2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5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2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2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6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369017" y="191277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/>
              <a:t/>
            </a:r>
            <a:br>
              <a:rPr lang="hr-HR" sz="3600" dirty="0"/>
            </a:br>
            <a:r>
              <a:rPr lang="hr-HR" sz="3600" dirty="0" smtClean="0"/>
              <a:t>TRGOVAČKO PRAVO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b="1" dirty="0" smtClean="0"/>
              <a:t>KAPARA, ODUSTATNINA I UGOVORNA KAZNA</a:t>
            </a:r>
            <a:r>
              <a:rPr lang="hr-HR" sz="4900" dirty="0"/>
              <a:t/>
            </a:r>
            <a:br>
              <a:rPr lang="hr-HR" sz="4900" dirty="0"/>
            </a:br>
            <a:r>
              <a:rPr lang="hr-HR" sz="4000" dirty="0" smtClean="0"/>
              <a:t>NASTAVNI MATERIJALI ZA PREDAVANJE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hr-HR" sz="4000" dirty="0" smtClean="0"/>
              <a:t>20.5.2020. </a:t>
            </a:r>
            <a:endParaRPr lang="en-US" sz="4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4686256"/>
            <a:ext cx="9144000" cy="1655762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pPr algn="r"/>
            <a:r>
              <a:rPr lang="hr-HR" dirty="0"/>
              <a:t>d</a:t>
            </a:r>
            <a:r>
              <a:rPr lang="hr-HR" dirty="0" smtClean="0"/>
              <a:t>oc.dr.sc. 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23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Smanjenje</a:t>
            </a:r>
            <a:r>
              <a:rPr lang="en-US" b="1" dirty="0"/>
              <a:t> </a:t>
            </a:r>
            <a:r>
              <a:rPr lang="en-US" b="1" dirty="0" err="1"/>
              <a:t>ugovorne</a:t>
            </a:r>
            <a:r>
              <a:rPr lang="en-US" b="1" dirty="0"/>
              <a:t> </a:t>
            </a:r>
            <a:r>
              <a:rPr lang="en-US" b="1" dirty="0" err="1"/>
              <a:t>kazne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354.</a:t>
            </a:r>
          </a:p>
          <a:p>
            <a:pPr marL="0" indent="0">
              <a:buNone/>
            </a:pPr>
            <a:r>
              <a:rPr lang="en-US" dirty="0" err="1"/>
              <a:t>Sud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kazne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nađe</a:t>
            </a:r>
            <a:r>
              <a:rPr lang="en-US" dirty="0"/>
              <a:t> da je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nerazmjerno</a:t>
            </a:r>
            <a:r>
              <a:rPr lang="en-US" dirty="0"/>
              <a:t> </a:t>
            </a:r>
            <a:r>
              <a:rPr lang="en-US" dirty="0" err="1"/>
              <a:t>visoka</a:t>
            </a:r>
            <a:r>
              <a:rPr lang="en-US" dirty="0"/>
              <a:t>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značenje</a:t>
            </a:r>
            <a:r>
              <a:rPr lang="en-US" dirty="0"/>
              <a:t> </a:t>
            </a:r>
            <a:r>
              <a:rPr lang="en-US" dirty="0" err="1"/>
              <a:t>objekta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.     </a:t>
            </a:r>
          </a:p>
          <a:p>
            <a:pPr marL="0" indent="0">
              <a:buNone/>
            </a:pPr>
            <a:r>
              <a:rPr lang="en-US" b="1" dirty="0" err="1"/>
              <a:t>Smanjenje</a:t>
            </a:r>
            <a:r>
              <a:rPr lang="en-US" b="1" dirty="0"/>
              <a:t> </a:t>
            </a:r>
            <a:r>
              <a:rPr lang="en-US" b="1" dirty="0" err="1"/>
              <a:t>ugovorne</a:t>
            </a:r>
            <a:r>
              <a:rPr lang="en-US" b="1" dirty="0"/>
              <a:t> </a:t>
            </a:r>
            <a:r>
              <a:rPr lang="en-US" b="1" dirty="0" err="1"/>
              <a:t>kazne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354.</a:t>
            </a:r>
          </a:p>
          <a:p>
            <a:pPr marL="0" indent="0">
              <a:buNone/>
            </a:pPr>
            <a:r>
              <a:rPr lang="en-US" dirty="0" err="1"/>
              <a:t>Sud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kazne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nađe</a:t>
            </a:r>
            <a:r>
              <a:rPr lang="en-US" dirty="0"/>
              <a:t> da je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nerazmjerno</a:t>
            </a:r>
            <a:r>
              <a:rPr lang="en-US" dirty="0"/>
              <a:t> </a:t>
            </a:r>
            <a:r>
              <a:rPr lang="en-US" dirty="0" err="1"/>
              <a:t>visoka</a:t>
            </a:r>
            <a:r>
              <a:rPr lang="en-US" dirty="0"/>
              <a:t>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značenje</a:t>
            </a:r>
            <a:r>
              <a:rPr lang="en-US" dirty="0"/>
              <a:t> </a:t>
            </a:r>
            <a:r>
              <a:rPr lang="en-US" dirty="0" err="1"/>
              <a:t>objekta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.     </a:t>
            </a:r>
          </a:p>
          <a:p>
            <a:pPr marL="0" indent="0">
              <a:buNone/>
            </a:pPr>
            <a:r>
              <a:rPr lang="en-US" b="1" dirty="0" err="1"/>
              <a:t>Zakonom</a:t>
            </a:r>
            <a:r>
              <a:rPr lang="en-US" b="1" dirty="0"/>
              <a:t> </a:t>
            </a:r>
            <a:r>
              <a:rPr lang="en-US" b="1" dirty="0" err="1"/>
              <a:t>određena</a:t>
            </a:r>
            <a:r>
              <a:rPr lang="en-US" b="1" dirty="0"/>
              <a:t> </a:t>
            </a:r>
            <a:r>
              <a:rPr lang="en-US" b="1" dirty="0" err="1"/>
              <a:t>naknada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ugovorna</a:t>
            </a:r>
            <a:r>
              <a:rPr lang="en-US" b="1" dirty="0"/>
              <a:t> </a:t>
            </a:r>
            <a:r>
              <a:rPr lang="en-US" b="1" dirty="0" err="1"/>
              <a:t>kazna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356.</a:t>
            </a:r>
          </a:p>
          <a:p>
            <a:pPr marL="0" indent="0">
              <a:buNone/>
            </a:pP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neispunjenje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, </a:t>
            </a:r>
            <a:r>
              <a:rPr lang="en-US" dirty="0" err="1"/>
              <a:t>neuredno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zakašnjenja</a:t>
            </a:r>
            <a:r>
              <a:rPr lang="en-US" dirty="0"/>
              <a:t> s </a:t>
            </a:r>
            <a:r>
              <a:rPr lang="en-US" dirty="0" err="1"/>
              <a:t>ispunjenjem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pod </a:t>
            </a:r>
            <a:r>
              <a:rPr lang="en-US" dirty="0" err="1"/>
              <a:t>nazivom</a:t>
            </a:r>
            <a:r>
              <a:rPr lang="en-US" dirty="0"/>
              <a:t> </a:t>
            </a:r>
            <a:r>
              <a:rPr lang="en-US" dirty="0" err="1"/>
              <a:t>penala</a:t>
            </a:r>
            <a:r>
              <a:rPr lang="en-US" dirty="0"/>
              <a:t>,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kazne</a:t>
            </a:r>
            <a:r>
              <a:rPr lang="en-US" dirty="0"/>
              <a:t>,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pod </a:t>
            </a:r>
            <a:r>
              <a:rPr lang="en-US" dirty="0" err="1"/>
              <a:t>kojim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nazivom</a:t>
            </a:r>
            <a:r>
              <a:rPr lang="en-US" dirty="0"/>
              <a:t>, a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pored toga </a:t>
            </a:r>
            <a:r>
              <a:rPr lang="en-US" dirty="0" err="1"/>
              <a:t>ugovorile</a:t>
            </a:r>
            <a:r>
              <a:rPr lang="en-US" dirty="0"/>
              <a:t> </a:t>
            </a:r>
            <a:r>
              <a:rPr lang="en-US" dirty="0" err="1"/>
              <a:t>kaznu</a:t>
            </a:r>
            <a:r>
              <a:rPr lang="en-US" dirty="0"/>
              <a:t>,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ujedno</a:t>
            </a:r>
            <a:r>
              <a:rPr lang="en-US" dirty="0"/>
              <a:t> </a:t>
            </a:r>
            <a:r>
              <a:rPr lang="en-US" dirty="0" err="1"/>
              <a:t>ugovornu</a:t>
            </a:r>
            <a:r>
              <a:rPr lang="en-US" dirty="0"/>
              <a:t> </a:t>
            </a:r>
            <a:r>
              <a:rPr lang="en-US" dirty="0" err="1"/>
              <a:t>kaznu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to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dopušteno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781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hr-HR" sz="6000" b="1" dirty="0" smtClean="0"/>
          </a:p>
          <a:p>
            <a:pPr marL="0" indent="0" algn="ctr">
              <a:buNone/>
            </a:pPr>
            <a:endParaRPr lang="hr-HR" sz="6000" b="1" dirty="0"/>
          </a:p>
          <a:p>
            <a:pPr marL="0" indent="0" algn="ctr">
              <a:buNone/>
            </a:pPr>
            <a:endParaRPr lang="hr-HR" sz="6000" b="1" dirty="0" smtClean="0"/>
          </a:p>
          <a:p>
            <a:pPr marL="0" indent="0" algn="ctr">
              <a:buNone/>
            </a:pPr>
            <a:r>
              <a:rPr lang="hr-HR" sz="6000" b="1" dirty="0" smtClean="0"/>
              <a:t>HVALA NA PAŽNJI!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32582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43690"/>
            <a:ext cx="12192000" cy="67143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Vraćanje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uračunavanje</a:t>
            </a:r>
            <a:r>
              <a:rPr lang="en-US" b="1" dirty="0"/>
              <a:t> </a:t>
            </a:r>
            <a:r>
              <a:rPr lang="en-US" b="1" dirty="0" err="1"/>
              <a:t>kapare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303.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Ako</a:t>
            </a:r>
            <a:r>
              <a:rPr lang="en-US" dirty="0"/>
              <a:t> je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sklapanja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dala</a:t>
            </a:r>
            <a:r>
              <a:rPr lang="en-US" dirty="0"/>
              <a:t>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stanovit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stanovitu</a:t>
            </a:r>
            <a:r>
              <a:rPr lang="en-US" dirty="0"/>
              <a:t> </a:t>
            </a:r>
            <a:r>
              <a:rPr lang="en-US" dirty="0" err="1"/>
              <a:t>količinu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zamjenljivih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znak</a:t>
            </a:r>
            <a:r>
              <a:rPr lang="en-US" dirty="0"/>
              <a:t> da je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sklopljen</a:t>
            </a:r>
            <a:r>
              <a:rPr lang="en-US" dirty="0"/>
              <a:t> (</a:t>
            </a:r>
            <a:r>
              <a:rPr lang="en-US" dirty="0" err="1"/>
              <a:t>kapara</a:t>
            </a:r>
            <a:r>
              <a:rPr lang="en-US" dirty="0"/>
              <a:t>), </a:t>
            </a:r>
            <a:r>
              <a:rPr lang="en-US" dirty="0" err="1"/>
              <a:t>ugovor</a:t>
            </a:r>
            <a:r>
              <a:rPr lang="en-US" dirty="0"/>
              <a:t> se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sklopljenim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kapara</a:t>
            </a:r>
            <a:r>
              <a:rPr lang="en-US" dirty="0"/>
              <a:t> dana,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ugovoreno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kapara</a:t>
            </a:r>
            <a:r>
              <a:rPr lang="en-US" dirty="0"/>
              <a:t> se mora </a:t>
            </a:r>
            <a:r>
              <a:rPr lang="en-US" dirty="0" err="1"/>
              <a:t>vratiti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uračunati</a:t>
            </a:r>
            <a:r>
              <a:rPr lang="en-US" dirty="0"/>
              <a:t> u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ugovoreno</a:t>
            </a:r>
            <a:r>
              <a:rPr lang="en-US" dirty="0"/>
              <a:t>,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dala</a:t>
            </a:r>
            <a:r>
              <a:rPr lang="en-US" dirty="0"/>
              <a:t> </a:t>
            </a:r>
            <a:r>
              <a:rPr lang="en-US" dirty="0" err="1"/>
              <a:t>kaparu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odustati</a:t>
            </a:r>
            <a:r>
              <a:rPr lang="en-US" dirty="0"/>
              <a:t> od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ostavljajući</a:t>
            </a:r>
            <a:r>
              <a:rPr lang="en-US" dirty="0"/>
              <a:t> </a:t>
            </a:r>
            <a:r>
              <a:rPr lang="en-US" dirty="0" err="1"/>
              <a:t>kaparu</a:t>
            </a:r>
            <a:r>
              <a:rPr lang="en-US" dirty="0"/>
              <a:t>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, </a:t>
            </a:r>
            <a:r>
              <a:rPr lang="en-US" dirty="0" err="1"/>
              <a:t>niti</a:t>
            </a:r>
            <a:r>
              <a:rPr lang="en-US" dirty="0"/>
              <a:t> to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učiniti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vraćanjem</a:t>
            </a:r>
            <a:r>
              <a:rPr lang="en-US" dirty="0"/>
              <a:t> </a:t>
            </a:r>
            <a:r>
              <a:rPr lang="en-US" dirty="0" err="1"/>
              <a:t>dvostruke</a:t>
            </a:r>
            <a:r>
              <a:rPr lang="en-US" dirty="0"/>
              <a:t> </a:t>
            </a:r>
            <a:r>
              <a:rPr lang="en-US" dirty="0" err="1"/>
              <a:t>kapare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5716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Neispunjenje</a:t>
            </a:r>
            <a:r>
              <a:rPr lang="en-US" b="1" dirty="0"/>
              <a:t> </a:t>
            </a:r>
            <a:r>
              <a:rPr lang="en-US" b="1" dirty="0" err="1"/>
              <a:t>ugovora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304.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neispunjenje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odgovorna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 </a:t>
            </a:r>
            <a:r>
              <a:rPr lang="en-US" b="1" dirty="0" err="1"/>
              <a:t>dala</a:t>
            </a:r>
            <a:r>
              <a:rPr lang="en-US" b="1" dirty="0"/>
              <a:t> </a:t>
            </a:r>
            <a:r>
              <a:rPr lang="en-US" b="1" dirty="0" err="1"/>
              <a:t>kaparu</a:t>
            </a:r>
            <a:r>
              <a:rPr lang="en-US" dirty="0"/>
              <a:t>,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svojem</a:t>
            </a:r>
            <a:r>
              <a:rPr lang="en-US" dirty="0"/>
              <a:t> </a:t>
            </a:r>
            <a:r>
              <a:rPr lang="en-US" dirty="0" err="1"/>
              <a:t>izboru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je to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moguće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, a </a:t>
            </a:r>
            <a:r>
              <a:rPr lang="en-US" dirty="0" err="1"/>
              <a:t>kaparu</a:t>
            </a:r>
            <a:r>
              <a:rPr lang="en-US" dirty="0"/>
              <a:t> </a:t>
            </a:r>
            <a:r>
              <a:rPr lang="en-US" dirty="0" err="1"/>
              <a:t>uračunati</a:t>
            </a:r>
            <a:r>
              <a:rPr lang="en-US" dirty="0"/>
              <a:t> u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vratiti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/>
              <a:t>zadovoljiti</a:t>
            </a:r>
            <a:r>
              <a:rPr lang="en-US" dirty="0"/>
              <a:t> </a:t>
            </a:r>
            <a:r>
              <a:rPr lang="en-US" dirty="0" err="1"/>
              <a:t>primljenom</a:t>
            </a:r>
            <a:r>
              <a:rPr lang="en-US" dirty="0"/>
              <a:t> </a:t>
            </a:r>
            <a:r>
              <a:rPr lang="en-US" dirty="0" err="1"/>
              <a:t>kaparom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neispunjenje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odgovorna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 </a:t>
            </a:r>
            <a:r>
              <a:rPr lang="en-US" b="1" dirty="0" err="1"/>
              <a:t>primila</a:t>
            </a:r>
            <a:r>
              <a:rPr lang="en-US" b="1" dirty="0"/>
              <a:t> </a:t>
            </a:r>
            <a:r>
              <a:rPr lang="en-US" b="1" dirty="0" err="1"/>
              <a:t>kaparu</a:t>
            </a:r>
            <a:r>
              <a:rPr lang="en-US" dirty="0"/>
              <a:t>,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svojem</a:t>
            </a:r>
            <a:r>
              <a:rPr lang="en-US" dirty="0"/>
              <a:t> </a:t>
            </a:r>
            <a:r>
              <a:rPr lang="en-US" dirty="0" err="1"/>
              <a:t>izboru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je to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moguće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vraćanje</a:t>
            </a:r>
            <a:r>
              <a:rPr lang="en-US" dirty="0"/>
              <a:t> </a:t>
            </a:r>
            <a:r>
              <a:rPr lang="en-US" dirty="0" err="1"/>
              <a:t>kapare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vraćanje</a:t>
            </a:r>
            <a:r>
              <a:rPr lang="en-US" dirty="0"/>
              <a:t> </a:t>
            </a:r>
            <a:r>
              <a:rPr lang="en-US" dirty="0" err="1"/>
              <a:t>dvostruke</a:t>
            </a:r>
            <a:r>
              <a:rPr lang="en-US" dirty="0"/>
              <a:t> </a:t>
            </a:r>
            <a:r>
              <a:rPr lang="en-US" dirty="0" err="1"/>
              <a:t>kapare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trpi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zakašnjenja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(4) </a:t>
            </a:r>
            <a:r>
              <a:rPr lang="en-US" dirty="0" err="1"/>
              <a:t>Sud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, u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stavka</a:t>
            </a:r>
            <a:r>
              <a:rPr lang="en-US" dirty="0"/>
              <a:t> 1. </a:t>
            </a:r>
            <a:r>
              <a:rPr lang="en-US" dirty="0" err="1"/>
              <a:t>i</a:t>
            </a:r>
            <a:r>
              <a:rPr lang="en-US" dirty="0"/>
              <a:t> 2. </a:t>
            </a:r>
            <a:r>
              <a:rPr lang="en-US" dirty="0" err="1"/>
              <a:t>ovoga</a:t>
            </a:r>
            <a:r>
              <a:rPr lang="en-US" dirty="0"/>
              <a:t> </a:t>
            </a:r>
            <a:r>
              <a:rPr lang="en-US" dirty="0" err="1"/>
              <a:t>članka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zainteresirane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pretjerano</a:t>
            </a:r>
            <a:r>
              <a:rPr lang="en-US" dirty="0"/>
              <a:t> </a:t>
            </a:r>
            <a:r>
              <a:rPr lang="en-US" dirty="0" err="1"/>
              <a:t>veliku</a:t>
            </a:r>
            <a:r>
              <a:rPr lang="en-US" dirty="0"/>
              <a:t> </a:t>
            </a:r>
            <a:r>
              <a:rPr lang="en-US" dirty="0" err="1"/>
              <a:t>kaparu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675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1994" y="205830"/>
            <a:ext cx="12020006" cy="6652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Djelomično</a:t>
            </a:r>
            <a:r>
              <a:rPr lang="en-US" b="1" dirty="0"/>
              <a:t> </a:t>
            </a:r>
            <a:r>
              <a:rPr lang="en-US" b="1" dirty="0" err="1"/>
              <a:t>ispunjenje</a:t>
            </a:r>
            <a:r>
              <a:rPr lang="en-US" b="1" dirty="0"/>
              <a:t> </a:t>
            </a:r>
            <a:r>
              <a:rPr lang="en-US" b="1" dirty="0" err="1"/>
              <a:t>ugovora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305.</a:t>
            </a:r>
          </a:p>
          <a:p>
            <a:pPr marL="0" indent="0">
              <a:buNone/>
            </a:pPr>
            <a:r>
              <a:rPr lang="en-US" dirty="0"/>
              <a:t>(1)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djelomičnog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vjerovnik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zadržati</a:t>
            </a:r>
            <a:r>
              <a:rPr lang="en-US" dirty="0"/>
              <a:t> </a:t>
            </a:r>
            <a:r>
              <a:rPr lang="en-US" dirty="0" err="1"/>
              <a:t>kaparu</a:t>
            </a:r>
            <a:r>
              <a:rPr lang="en-US" dirty="0"/>
              <a:t>,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ostatka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zakašnjenja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nepotpunog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se u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slučaja</a:t>
            </a:r>
            <a:r>
              <a:rPr lang="en-US" dirty="0"/>
              <a:t> </a:t>
            </a:r>
            <a:r>
              <a:rPr lang="en-US" dirty="0" err="1"/>
              <a:t>kapara</a:t>
            </a:r>
            <a:r>
              <a:rPr lang="en-US" dirty="0"/>
              <a:t> </a:t>
            </a:r>
            <a:r>
              <a:rPr lang="en-US" dirty="0" err="1"/>
              <a:t>uračunava</a:t>
            </a:r>
            <a:r>
              <a:rPr lang="en-US" dirty="0"/>
              <a:t> u </a:t>
            </a:r>
            <a:r>
              <a:rPr lang="en-US" dirty="0" err="1"/>
              <a:t>naknadu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raskine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vrati</a:t>
            </a:r>
            <a:r>
              <a:rPr lang="en-US" dirty="0"/>
              <a:t> ono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primio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djelomično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, on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birati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pripadaju</a:t>
            </a:r>
            <a:r>
              <a:rPr lang="en-US" dirty="0"/>
              <a:t> </a:t>
            </a:r>
            <a:r>
              <a:rPr lang="en-US" dirty="0" err="1"/>
              <a:t>jednoj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neispunjenje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odgovorna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45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dirty="0" err="1"/>
              <a:t>Odustatnina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Pojam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učinci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306.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Sporazumom</a:t>
            </a:r>
            <a:r>
              <a:rPr lang="en-US" dirty="0"/>
              <a:t> </a:t>
            </a:r>
            <a:r>
              <a:rPr lang="en-US" dirty="0" err="1"/>
              <a:t>ugovornih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ovlastiti</a:t>
            </a:r>
            <a:r>
              <a:rPr lang="en-US" dirty="0"/>
              <a:t>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da </a:t>
            </a:r>
            <a:r>
              <a:rPr lang="en-US" dirty="0" err="1"/>
              <a:t>odustanu</a:t>
            </a:r>
            <a:r>
              <a:rPr lang="en-US" dirty="0"/>
              <a:t> od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davanjem</a:t>
            </a:r>
            <a:r>
              <a:rPr lang="en-US" dirty="0"/>
              <a:t> </a:t>
            </a:r>
            <a:r>
              <a:rPr lang="en-US" dirty="0" err="1"/>
              <a:t>odustatnine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u </a:t>
            </a:r>
            <a:r>
              <a:rPr lang="en-US" dirty="0" err="1"/>
              <a:t>čiju</a:t>
            </a:r>
            <a:r>
              <a:rPr lang="en-US" dirty="0"/>
              <a:t> je </a:t>
            </a:r>
            <a:r>
              <a:rPr lang="en-US" dirty="0" err="1"/>
              <a:t>korist</a:t>
            </a:r>
            <a:r>
              <a:rPr lang="en-US" dirty="0"/>
              <a:t> </a:t>
            </a:r>
            <a:r>
              <a:rPr lang="en-US" dirty="0" err="1"/>
              <a:t>ugovorena</a:t>
            </a:r>
            <a:r>
              <a:rPr lang="en-US" dirty="0"/>
              <a:t> </a:t>
            </a:r>
            <a:r>
              <a:rPr lang="en-US" dirty="0" err="1"/>
              <a:t>odustatnina</a:t>
            </a:r>
            <a:r>
              <a:rPr lang="en-US" dirty="0"/>
              <a:t> </a:t>
            </a:r>
            <a:r>
              <a:rPr lang="en-US" dirty="0" err="1"/>
              <a:t>izjavi</a:t>
            </a:r>
            <a:r>
              <a:rPr lang="en-US" dirty="0"/>
              <a:t>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odustatninu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ovlaštena</a:t>
            </a:r>
            <a:r>
              <a:rPr lang="en-US" dirty="0"/>
              <a:t> da </a:t>
            </a:r>
            <a:r>
              <a:rPr lang="en-US" dirty="0" err="1"/>
              <a:t>odustane</a:t>
            </a:r>
            <a:r>
              <a:rPr lang="en-US" dirty="0"/>
              <a:t> </a:t>
            </a:r>
            <a:r>
              <a:rPr lang="en-US" dirty="0" err="1"/>
              <a:t>dužna</a:t>
            </a:r>
            <a:r>
              <a:rPr lang="en-US" dirty="0"/>
              <a:t> je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odustatninu</a:t>
            </a:r>
            <a:r>
              <a:rPr lang="en-US" dirty="0"/>
              <a:t> </a:t>
            </a:r>
            <a:r>
              <a:rPr lang="en-US" dirty="0" err="1"/>
              <a:t>istodobno</a:t>
            </a:r>
            <a:r>
              <a:rPr lang="en-US" dirty="0"/>
              <a:t> s </a:t>
            </a:r>
            <a:r>
              <a:rPr lang="en-US" dirty="0" err="1"/>
              <a:t>izjavom</a:t>
            </a:r>
            <a:r>
              <a:rPr lang="en-US" dirty="0"/>
              <a:t> o </a:t>
            </a:r>
            <a:r>
              <a:rPr lang="en-US" dirty="0" err="1"/>
              <a:t>odustajanju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(4)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ugovaratelji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odredili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do </a:t>
            </a:r>
            <a:r>
              <a:rPr lang="en-US" dirty="0" err="1"/>
              <a:t>kojega</a:t>
            </a:r>
            <a:r>
              <a:rPr lang="en-US" dirty="0"/>
              <a:t> </a:t>
            </a:r>
            <a:r>
              <a:rPr lang="en-US" dirty="0" err="1"/>
              <a:t>ovlaštena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odustati</a:t>
            </a:r>
            <a:r>
              <a:rPr lang="en-US" dirty="0"/>
              <a:t> od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to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učiniti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ne </a:t>
            </a:r>
            <a:r>
              <a:rPr lang="en-US" dirty="0" err="1"/>
              <a:t>protekne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određen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njezine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(5) To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odustajanja</a:t>
            </a:r>
            <a:r>
              <a:rPr lang="en-US" dirty="0"/>
              <a:t> od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prestaje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u </a:t>
            </a:r>
            <a:r>
              <a:rPr lang="en-US" dirty="0" err="1"/>
              <a:t>čiju</a:t>
            </a:r>
            <a:r>
              <a:rPr lang="en-US" dirty="0"/>
              <a:t> je </a:t>
            </a:r>
            <a:r>
              <a:rPr lang="en-US" dirty="0" err="1"/>
              <a:t>korist</a:t>
            </a:r>
            <a:r>
              <a:rPr lang="en-US" dirty="0"/>
              <a:t> </a:t>
            </a:r>
            <a:r>
              <a:rPr lang="en-US" dirty="0" err="1"/>
              <a:t>ugovoreno</a:t>
            </a:r>
            <a:r>
              <a:rPr lang="en-US" dirty="0"/>
              <a:t> </a:t>
            </a:r>
            <a:r>
              <a:rPr lang="en-US" dirty="0" err="1"/>
              <a:t>počne</a:t>
            </a:r>
            <a:r>
              <a:rPr lang="en-US" dirty="0"/>
              <a:t> </a:t>
            </a:r>
            <a:r>
              <a:rPr lang="en-US" dirty="0" err="1"/>
              <a:t>ispunjavati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toga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primati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od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323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Kapara</a:t>
            </a:r>
            <a:r>
              <a:rPr lang="en-US" b="1" dirty="0"/>
              <a:t> </a:t>
            </a:r>
            <a:r>
              <a:rPr lang="en-US" b="1" dirty="0" err="1"/>
              <a:t>kao</a:t>
            </a:r>
            <a:r>
              <a:rPr lang="en-US" b="1" dirty="0"/>
              <a:t> </a:t>
            </a:r>
            <a:r>
              <a:rPr lang="en-US" b="1" dirty="0" err="1"/>
              <a:t>odustatnina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307.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kaparu</a:t>
            </a:r>
            <a:r>
              <a:rPr lang="en-US" dirty="0"/>
              <a:t> </a:t>
            </a:r>
            <a:r>
              <a:rPr lang="en-US" dirty="0" err="1"/>
              <a:t>ugovoreno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se </a:t>
            </a:r>
            <a:r>
              <a:rPr lang="en-US" dirty="0" err="1"/>
              <a:t>odustane</a:t>
            </a:r>
            <a:r>
              <a:rPr lang="en-US" dirty="0"/>
              <a:t> od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se </a:t>
            </a:r>
            <a:r>
              <a:rPr lang="en-US" dirty="0" err="1"/>
              <a:t>kapara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odustatninom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odustati</a:t>
            </a:r>
            <a:r>
              <a:rPr lang="en-US" dirty="0"/>
              <a:t> od </a:t>
            </a:r>
            <a:r>
              <a:rPr lang="en-US" dirty="0" err="1"/>
              <a:t>ugovora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U tom </a:t>
            </a:r>
            <a:r>
              <a:rPr lang="en-US" dirty="0" err="1"/>
              <a:t>slučaju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odustane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dala</a:t>
            </a:r>
            <a:r>
              <a:rPr lang="en-US" dirty="0"/>
              <a:t> </a:t>
            </a:r>
            <a:r>
              <a:rPr lang="en-US" dirty="0" err="1"/>
              <a:t>kaparu</a:t>
            </a:r>
            <a:r>
              <a:rPr lang="en-US" dirty="0"/>
              <a:t>, </a:t>
            </a:r>
            <a:r>
              <a:rPr lang="en-US" dirty="0" err="1"/>
              <a:t>gubi</a:t>
            </a:r>
            <a:r>
              <a:rPr lang="en-US" dirty="0"/>
              <a:t> je, a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odustane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kaparu</a:t>
            </a:r>
            <a:r>
              <a:rPr lang="en-US" dirty="0"/>
              <a:t> </a:t>
            </a:r>
            <a:r>
              <a:rPr lang="en-US" dirty="0" err="1"/>
              <a:t>primila</a:t>
            </a:r>
            <a:r>
              <a:rPr lang="en-US" dirty="0"/>
              <a:t>, </a:t>
            </a:r>
            <a:r>
              <a:rPr lang="en-US" dirty="0" err="1"/>
              <a:t>vraća</a:t>
            </a:r>
            <a:r>
              <a:rPr lang="en-US" dirty="0"/>
              <a:t> je u </a:t>
            </a:r>
            <a:r>
              <a:rPr lang="en-US" dirty="0" err="1"/>
              <a:t>dvostrukom</a:t>
            </a:r>
            <a:r>
              <a:rPr lang="en-US" dirty="0"/>
              <a:t> </a:t>
            </a:r>
            <a:r>
              <a:rPr lang="en-US" dirty="0" err="1"/>
              <a:t>iznosu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26081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"/>
            <a:ext cx="12192000" cy="63853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 smtClean="0"/>
              <a:t>Ugovorna</a:t>
            </a:r>
            <a:r>
              <a:rPr lang="en-US" b="1" dirty="0" smtClean="0"/>
              <a:t> </a:t>
            </a:r>
            <a:r>
              <a:rPr lang="en-US" b="1" dirty="0" err="1"/>
              <a:t>kazna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Opća</a:t>
            </a:r>
            <a:r>
              <a:rPr lang="en-US" b="1" dirty="0"/>
              <a:t> </a:t>
            </a:r>
            <a:r>
              <a:rPr lang="en-US" b="1" dirty="0" err="1"/>
              <a:t>pravila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350.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ugovoriti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platiti</a:t>
            </a:r>
            <a:r>
              <a:rPr lang="en-US" dirty="0"/>
              <a:t> </a:t>
            </a:r>
            <a:r>
              <a:rPr lang="en-US" dirty="0" err="1"/>
              <a:t>vjerovniku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pribaviti</a:t>
            </a:r>
            <a:r>
              <a:rPr lang="en-US" dirty="0"/>
              <a:t> </a:t>
            </a:r>
            <a:r>
              <a:rPr lang="en-US" dirty="0" err="1"/>
              <a:t>neku</a:t>
            </a:r>
            <a:r>
              <a:rPr lang="en-US" dirty="0"/>
              <a:t> </a:t>
            </a:r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materijalnu</a:t>
            </a:r>
            <a:r>
              <a:rPr lang="en-US" dirty="0"/>
              <a:t> </a:t>
            </a:r>
            <a:r>
              <a:rPr lang="en-US" dirty="0" err="1"/>
              <a:t>korist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ne </a:t>
            </a:r>
            <a:r>
              <a:rPr lang="en-US" dirty="0" err="1"/>
              <a:t>ispuni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zakasni</a:t>
            </a:r>
            <a:r>
              <a:rPr lang="en-US" dirty="0"/>
              <a:t> s </a:t>
            </a:r>
            <a:r>
              <a:rPr lang="en-US" dirty="0" err="1"/>
              <a:t>njezinim</a:t>
            </a:r>
            <a:r>
              <a:rPr lang="en-US" dirty="0"/>
              <a:t> </a:t>
            </a:r>
            <a:r>
              <a:rPr lang="en-US" dirty="0" err="1"/>
              <a:t>ispunjenjem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neuredno</a:t>
            </a:r>
            <a:r>
              <a:rPr lang="en-US" dirty="0"/>
              <a:t> </a:t>
            </a:r>
            <a:r>
              <a:rPr lang="en-US" dirty="0" err="1"/>
              <a:t>ispuni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ne </a:t>
            </a:r>
            <a:r>
              <a:rPr lang="en-US" dirty="0" err="1"/>
              <a:t>proizlazi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smatra</a:t>
            </a:r>
            <a:r>
              <a:rPr lang="en-US" dirty="0"/>
              <a:t> se da je </a:t>
            </a:r>
            <a:r>
              <a:rPr lang="en-US" dirty="0" err="1"/>
              <a:t>kazna</a:t>
            </a:r>
            <a:r>
              <a:rPr lang="en-US" dirty="0"/>
              <a:t> </a:t>
            </a:r>
            <a:r>
              <a:rPr lang="en-US" dirty="0" err="1"/>
              <a:t>ugovorena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da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kasni</a:t>
            </a:r>
            <a:r>
              <a:rPr lang="en-US" dirty="0"/>
              <a:t> s </a:t>
            </a:r>
            <a:r>
              <a:rPr lang="en-US" dirty="0" err="1"/>
              <a:t>ispunjenjem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Ugovorna</a:t>
            </a:r>
            <a:r>
              <a:rPr lang="en-US" dirty="0"/>
              <a:t> </a:t>
            </a:r>
            <a:r>
              <a:rPr lang="en-US" dirty="0" err="1"/>
              <a:t>kazna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ugovorena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60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Način</a:t>
            </a:r>
            <a:r>
              <a:rPr lang="en-US" sz="2400" b="1" dirty="0"/>
              <a:t> </a:t>
            </a:r>
            <a:r>
              <a:rPr lang="en-US" sz="2400" b="1" dirty="0" err="1"/>
              <a:t>određivanja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351.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Ugovorne</a:t>
            </a:r>
            <a:r>
              <a:rPr lang="en-US" sz="2400" dirty="0"/>
              <a:t> </a:t>
            </a:r>
            <a:r>
              <a:rPr lang="en-US" sz="2400" dirty="0" err="1"/>
              <a:t>strane</a:t>
            </a:r>
            <a:r>
              <a:rPr lang="en-US" sz="2400" dirty="0"/>
              <a:t> </a:t>
            </a:r>
            <a:r>
              <a:rPr lang="en-US" sz="2400" dirty="0" err="1"/>
              <a:t>mogu</a:t>
            </a:r>
            <a:r>
              <a:rPr lang="en-US" sz="2400" dirty="0"/>
              <a:t> </a:t>
            </a:r>
            <a:r>
              <a:rPr lang="en-US" sz="2400" dirty="0" err="1"/>
              <a:t>odrediti</a:t>
            </a:r>
            <a:r>
              <a:rPr lang="en-US" sz="2400" dirty="0"/>
              <a:t> </a:t>
            </a:r>
            <a:r>
              <a:rPr lang="en-US" sz="2400" dirty="0" err="1"/>
              <a:t>visinu</a:t>
            </a:r>
            <a:r>
              <a:rPr lang="en-US" sz="2400" dirty="0"/>
              <a:t> </a:t>
            </a:r>
            <a:r>
              <a:rPr lang="en-US" sz="2400" dirty="0" err="1"/>
              <a:t>kazne</a:t>
            </a:r>
            <a:r>
              <a:rPr lang="en-US" sz="2400" dirty="0"/>
              <a:t> </a:t>
            </a:r>
            <a:r>
              <a:rPr lang="en-US" sz="2400" dirty="0" err="1"/>
              <a:t>po</a:t>
            </a:r>
            <a:r>
              <a:rPr lang="en-US" sz="2400" dirty="0"/>
              <a:t> </a:t>
            </a:r>
            <a:r>
              <a:rPr lang="en-US" sz="2400" dirty="0" err="1"/>
              <a:t>svojoj</a:t>
            </a:r>
            <a:r>
              <a:rPr lang="en-US" sz="2400" dirty="0"/>
              <a:t> </a:t>
            </a:r>
            <a:r>
              <a:rPr lang="en-US" sz="2400" dirty="0" err="1"/>
              <a:t>volji</a:t>
            </a:r>
            <a:r>
              <a:rPr lang="en-US" sz="2400" dirty="0"/>
              <a:t>, u </a:t>
            </a:r>
            <a:r>
              <a:rPr lang="en-US" sz="2400" dirty="0" err="1"/>
              <a:t>ukupnom</a:t>
            </a:r>
            <a:r>
              <a:rPr lang="en-US" sz="2400" dirty="0"/>
              <a:t> </a:t>
            </a:r>
            <a:r>
              <a:rPr lang="en-US" sz="2400" dirty="0" err="1"/>
              <a:t>iznosu</a:t>
            </a:r>
            <a:r>
              <a:rPr lang="en-US" sz="2400" dirty="0"/>
              <a:t>, u </a:t>
            </a:r>
            <a:r>
              <a:rPr lang="en-US" sz="2400" dirty="0" err="1"/>
              <a:t>postotku</a:t>
            </a:r>
            <a:r>
              <a:rPr lang="en-US" sz="2400" dirty="0"/>
              <a:t>,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svaki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zakašnjenja</a:t>
            </a:r>
            <a:r>
              <a:rPr lang="en-US" sz="2400" dirty="0"/>
              <a:t>,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drugi</a:t>
            </a:r>
            <a:r>
              <a:rPr lang="en-US" sz="2400" dirty="0"/>
              <a:t> </a:t>
            </a:r>
            <a:r>
              <a:rPr lang="en-US" sz="2400" dirty="0" err="1"/>
              <a:t>način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Ona mora </a:t>
            </a:r>
            <a:r>
              <a:rPr lang="en-US" sz="2400" dirty="0" err="1"/>
              <a:t>biti</a:t>
            </a:r>
            <a:r>
              <a:rPr lang="en-US" sz="2400" dirty="0"/>
              <a:t> </a:t>
            </a:r>
            <a:r>
              <a:rPr lang="en-US" sz="2400" dirty="0" err="1"/>
              <a:t>ugovorena</a:t>
            </a:r>
            <a:r>
              <a:rPr lang="en-US" sz="2400" dirty="0"/>
              <a:t> u </a:t>
            </a:r>
            <a:r>
              <a:rPr lang="en-US" sz="2400" dirty="0" err="1"/>
              <a:t>obliku</a:t>
            </a:r>
            <a:r>
              <a:rPr lang="en-US" sz="2400" dirty="0"/>
              <a:t> </a:t>
            </a:r>
            <a:r>
              <a:rPr lang="en-US" sz="2400" dirty="0" err="1"/>
              <a:t>propisanom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ugovor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kojega</a:t>
            </a:r>
            <a:r>
              <a:rPr lang="en-US" sz="2400" dirty="0"/>
              <a:t> je </a:t>
            </a:r>
            <a:r>
              <a:rPr lang="en-US" sz="2400" dirty="0" err="1"/>
              <a:t>nastala</a:t>
            </a:r>
            <a:r>
              <a:rPr lang="en-US" sz="2400" dirty="0"/>
              <a:t> </a:t>
            </a:r>
            <a:r>
              <a:rPr lang="en-US" sz="2400" dirty="0" err="1"/>
              <a:t>obveza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čije</a:t>
            </a:r>
            <a:r>
              <a:rPr lang="en-US" sz="2400" dirty="0"/>
              <a:t> se </a:t>
            </a:r>
            <a:r>
              <a:rPr lang="en-US" sz="2400" dirty="0" err="1"/>
              <a:t>ispunjenje</a:t>
            </a:r>
            <a:r>
              <a:rPr lang="en-US" sz="2400" dirty="0"/>
              <a:t> </a:t>
            </a:r>
            <a:r>
              <a:rPr lang="en-US" sz="2400" dirty="0" err="1"/>
              <a:t>odnosi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b="1" dirty="0" err="1"/>
              <a:t>Pravna</a:t>
            </a:r>
            <a:r>
              <a:rPr lang="en-US" sz="2400" b="1" dirty="0"/>
              <a:t> </a:t>
            </a:r>
            <a:r>
              <a:rPr lang="en-US" sz="2400" b="1" dirty="0" err="1"/>
              <a:t>sudbina</a:t>
            </a:r>
            <a:r>
              <a:rPr lang="en-US" sz="2400" b="1" dirty="0"/>
              <a:t> </a:t>
            </a:r>
            <a:r>
              <a:rPr lang="en-US" sz="2400" b="1" dirty="0" err="1"/>
              <a:t>sporazuma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352.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Sporazum</a:t>
            </a:r>
            <a:r>
              <a:rPr lang="en-US" sz="2400" dirty="0"/>
              <a:t> o </a:t>
            </a:r>
            <a:r>
              <a:rPr lang="en-US" sz="2400" dirty="0" err="1"/>
              <a:t>ugovornoj</a:t>
            </a:r>
            <a:r>
              <a:rPr lang="en-US" sz="2400" dirty="0"/>
              <a:t> </a:t>
            </a:r>
            <a:r>
              <a:rPr lang="en-US" sz="2400" dirty="0" err="1"/>
              <a:t>kazni</a:t>
            </a:r>
            <a:r>
              <a:rPr lang="en-US" sz="2400" dirty="0"/>
              <a:t> </a:t>
            </a:r>
            <a:r>
              <a:rPr lang="en-US" sz="2400" dirty="0" err="1"/>
              <a:t>dijeli</a:t>
            </a:r>
            <a:r>
              <a:rPr lang="en-US" sz="2400" dirty="0"/>
              <a:t> </a:t>
            </a:r>
            <a:r>
              <a:rPr lang="en-US" sz="2400" dirty="0" err="1"/>
              <a:t>pravnu</a:t>
            </a:r>
            <a:r>
              <a:rPr lang="en-US" sz="2400" dirty="0"/>
              <a:t> </a:t>
            </a:r>
            <a:r>
              <a:rPr lang="en-US" sz="2400" dirty="0" err="1"/>
              <a:t>sudbinu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čije</a:t>
            </a:r>
            <a:r>
              <a:rPr lang="en-US" sz="2400" dirty="0"/>
              <a:t> se </a:t>
            </a:r>
            <a:r>
              <a:rPr lang="en-US" sz="2400" dirty="0" err="1"/>
              <a:t>osiguranje</a:t>
            </a:r>
            <a:r>
              <a:rPr lang="en-US" sz="2400" dirty="0"/>
              <a:t> </a:t>
            </a:r>
            <a:r>
              <a:rPr lang="en-US" sz="2400" dirty="0" err="1"/>
              <a:t>odnosi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</a:t>
            </a:r>
            <a:r>
              <a:rPr lang="en-US" sz="2400" dirty="0" err="1"/>
              <a:t>Sporazum</a:t>
            </a:r>
            <a:r>
              <a:rPr lang="en-US" sz="2400" dirty="0"/>
              <a:t> </a:t>
            </a:r>
            <a:r>
              <a:rPr lang="en-US" sz="2400" dirty="0" err="1"/>
              <a:t>gubi</a:t>
            </a:r>
            <a:r>
              <a:rPr lang="en-US" sz="2400" dirty="0"/>
              <a:t> </a:t>
            </a:r>
            <a:r>
              <a:rPr lang="en-US" sz="2400" dirty="0" err="1"/>
              <a:t>pravni</a:t>
            </a:r>
            <a:r>
              <a:rPr lang="en-US" sz="2400" dirty="0"/>
              <a:t> </a:t>
            </a:r>
            <a:r>
              <a:rPr lang="en-US" sz="2400" dirty="0" err="1"/>
              <a:t>učinak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je do </a:t>
            </a:r>
            <a:r>
              <a:rPr lang="en-US" sz="2400" dirty="0" err="1"/>
              <a:t>neispunjenja</a:t>
            </a:r>
            <a:r>
              <a:rPr lang="en-US" sz="2400" dirty="0"/>
              <a:t>, </a:t>
            </a:r>
            <a:r>
              <a:rPr lang="en-US" sz="2400" dirty="0" err="1"/>
              <a:t>neurednog</a:t>
            </a:r>
            <a:r>
              <a:rPr lang="en-US" sz="2400" dirty="0"/>
              <a:t> </a:t>
            </a:r>
            <a:r>
              <a:rPr lang="en-US" sz="2400" dirty="0" err="1"/>
              <a:t>ispunjenja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zakašnjenja</a:t>
            </a:r>
            <a:r>
              <a:rPr lang="en-US" sz="2400" dirty="0"/>
              <a:t> </a:t>
            </a:r>
            <a:r>
              <a:rPr lang="en-US" sz="2400" dirty="0" err="1"/>
              <a:t>došlo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uzroka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dužnik</a:t>
            </a:r>
            <a:r>
              <a:rPr lang="en-US" sz="2400" dirty="0"/>
              <a:t> ne </a:t>
            </a:r>
            <a:r>
              <a:rPr lang="en-US" sz="2400" dirty="0" err="1"/>
              <a:t>odgovara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931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Vjerovnikova</a:t>
            </a:r>
            <a:r>
              <a:rPr lang="en-US" b="1" dirty="0"/>
              <a:t> </a:t>
            </a:r>
            <a:r>
              <a:rPr lang="en-US" b="1" dirty="0" err="1"/>
              <a:t>prava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353.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kazna</a:t>
            </a:r>
            <a:r>
              <a:rPr lang="en-US" dirty="0"/>
              <a:t> </a:t>
            </a:r>
            <a:r>
              <a:rPr lang="en-US" dirty="0" err="1"/>
              <a:t>ugovorena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neispunjenja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,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ugovornu</a:t>
            </a:r>
            <a:r>
              <a:rPr lang="en-US" dirty="0"/>
              <a:t> </a:t>
            </a:r>
            <a:r>
              <a:rPr lang="en-US" dirty="0" err="1"/>
              <a:t>kaznu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On </a:t>
            </a:r>
            <a:r>
              <a:rPr lang="en-US" dirty="0" err="1"/>
              <a:t>gubi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zatražio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kazne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kazna</a:t>
            </a:r>
            <a:r>
              <a:rPr lang="en-US" dirty="0"/>
              <a:t> </a:t>
            </a:r>
            <a:r>
              <a:rPr lang="en-US" dirty="0" err="1"/>
              <a:t>ugovorena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neispunjenja</a:t>
            </a:r>
            <a:r>
              <a:rPr lang="en-US" dirty="0"/>
              <a:t>,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ugovornu</a:t>
            </a:r>
            <a:r>
              <a:rPr lang="en-US" dirty="0"/>
              <a:t> </a:t>
            </a:r>
            <a:r>
              <a:rPr lang="en-US" dirty="0" err="1"/>
              <a:t>kaznu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odustati</a:t>
            </a:r>
            <a:r>
              <a:rPr lang="en-US" dirty="0"/>
              <a:t> od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to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namjera</a:t>
            </a:r>
            <a:r>
              <a:rPr lang="en-US" dirty="0"/>
              <a:t> </a:t>
            </a:r>
            <a:r>
              <a:rPr lang="en-US" dirty="0" err="1"/>
              <a:t>ugovaratelja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kaznu</a:t>
            </a:r>
            <a:r>
              <a:rPr lang="en-US" dirty="0"/>
              <a:t> </a:t>
            </a:r>
            <a:r>
              <a:rPr lang="en-US" dirty="0" err="1"/>
              <a:t>ugovorili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(4)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kazna</a:t>
            </a:r>
            <a:r>
              <a:rPr lang="en-US" dirty="0"/>
              <a:t> </a:t>
            </a:r>
            <a:r>
              <a:rPr lang="en-US" dirty="0" err="1"/>
              <a:t>ugovorena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zakašnjenja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neurednog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,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ugovornu</a:t>
            </a:r>
            <a:r>
              <a:rPr lang="en-US" dirty="0"/>
              <a:t> </a:t>
            </a:r>
            <a:r>
              <a:rPr lang="en-US" dirty="0" err="1"/>
              <a:t>kaznu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(5) </a:t>
            </a:r>
            <a:r>
              <a:rPr lang="en-US" dirty="0" err="1"/>
              <a:t>Vjerovnik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ugovornu</a:t>
            </a:r>
            <a:r>
              <a:rPr lang="en-US" dirty="0"/>
              <a:t> </a:t>
            </a:r>
            <a:r>
              <a:rPr lang="en-US" dirty="0" err="1"/>
              <a:t>kaznu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zakašnjenja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neurednog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primio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, a </a:t>
            </a:r>
            <a:r>
              <a:rPr lang="en-US" dirty="0" err="1"/>
              <a:t>nije</a:t>
            </a:r>
            <a:r>
              <a:rPr lang="en-US" dirty="0"/>
              <a:t> bez </a:t>
            </a:r>
            <a:r>
              <a:rPr lang="en-US" dirty="0" err="1"/>
              <a:t>odgađanja</a:t>
            </a:r>
            <a:r>
              <a:rPr lang="en-US" dirty="0"/>
              <a:t> </a:t>
            </a:r>
            <a:r>
              <a:rPr lang="en-US" dirty="0" err="1"/>
              <a:t>priopćio</a:t>
            </a:r>
            <a:r>
              <a:rPr lang="en-US" dirty="0"/>
              <a:t> </a:t>
            </a:r>
            <a:r>
              <a:rPr lang="en-US" dirty="0" err="1"/>
              <a:t>dužniku</a:t>
            </a:r>
            <a:r>
              <a:rPr lang="en-US" dirty="0"/>
              <a:t> da </a:t>
            </a:r>
            <a:r>
              <a:rPr lang="en-US" dirty="0" err="1"/>
              <a:t>zadržava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ugovornu</a:t>
            </a:r>
            <a:r>
              <a:rPr lang="en-US" dirty="0"/>
              <a:t> </a:t>
            </a:r>
            <a:r>
              <a:rPr lang="en-US" dirty="0" err="1"/>
              <a:t>kaznu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162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779</Words>
  <Application>Microsoft Office PowerPoint</Application>
  <PresentationFormat>Široki zaslon</PresentationFormat>
  <Paragraphs>66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sustava Office</vt:lpstr>
      <vt:lpstr>  TRGOVAČKO PRAVO  KAPARA, ODUSTATNINA I UGOVORNA KAZNA NASTAVNI MATERIJALI ZA PREDAVANJE 20.5.2020.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Pobijanje dužnikovih pravnih radnji</dc:title>
  <dc:creator>Lidija</dc:creator>
  <cp:lastModifiedBy>Lidija</cp:lastModifiedBy>
  <cp:revision>34</cp:revision>
  <dcterms:created xsi:type="dcterms:W3CDTF">2020-03-26T13:37:12Z</dcterms:created>
  <dcterms:modified xsi:type="dcterms:W3CDTF">2020-05-15T22:47:57Z</dcterms:modified>
</cp:coreProperties>
</file>