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/>
              <a:t>PROMJENE SADRŽAJA: NOVACIJA I NAGODBA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smtClean="0"/>
              <a:t>NASTAVNI MATERIJALI ZA PREDAVANJE 23.4.2020.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PROMJENE </a:t>
            </a:r>
            <a:r>
              <a:rPr lang="en-US" b="1" dirty="0"/>
              <a:t>SADRŽAJA</a:t>
            </a:r>
          </a:p>
          <a:p>
            <a:pPr marL="0" indent="0">
              <a:buNone/>
            </a:pPr>
            <a:r>
              <a:rPr lang="en-US" b="1" dirty="0" smtClean="0"/>
              <a:t>OBNOVA </a:t>
            </a:r>
            <a:r>
              <a:rPr lang="en-US" b="1" dirty="0"/>
              <a:t>(NOVACIJA)</a:t>
            </a:r>
          </a:p>
          <a:p>
            <a:pPr marL="0" indent="0">
              <a:buNone/>
            </a:pPr>
            <a:r>
              <a:rPr lang="en-US" b="1" dirty="0" err="1"/>
              <a:t>Pretpostavke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145.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Obnova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suglase</a:t>
            </a:r>
            <a:r>
              <a:rPr lang="en-US" dirty="0"/>
              <a:t> da </a:t>
            </a:r>
            <a:r>
              <a:rPr lang="en-US" dirty="0" err="1"/>
              <a:t>postojeću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zamijene</a:t>
            </a:r>
            <a:r>
              <a:rPr lang="en-US" dirty="0"/>
              <a:t>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nova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različitu</a:t>
            </a:r>
            <a:r>
              <a:rPr lang="en-US" dirty="0"/>
              <a:t> </a:t>
            </a:r>
            <a:r>
              <a:rPr lang="en-US" dirty="0" err="1"/>
              <a:t>glavnu</a:t>
            </a:r>
            <a:r>
              <a:rPr lang="en-US" dirty="0"/>
              <a:t> </a:t>
            </a:r>
            <a:r>
              <a:rPr lang="en-US" dirty="0" err="1"/>
              <a:t>činidbu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različitu</a:t>
            </a:r>
            <a:r>
              <a:rPr lang="en-US" dirty="0"/>
              <a:t> </a:t>
            </a:r>
            <a:r>
              <a:rPr lang="en-US" dirty="0" err="1"/>
              <a:t>pravnu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Sporazum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mijenja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dodaje</a:t>
            </a:r>
            <a:r>
              <a:rPr lang="en-US" dirty="0"/>
              <a:t> </a:t>
            </a:r>
            <a:r>
              <a:rPr lang="en-US" dirty="0" err="1"/>
              <a:t>odredba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, o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naknadni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kamatama</a:t>
            </a:r>
            <a:r>
              <a:rPr lang="en-US" dirty="0"/>
              <a:t>, </a:t>
            </a:r>
            <a:r>
              <a:rPr lang="en-US" dirty="0" err="1"/>
              <a:t>ugovornoj</a:t>
            </a:r>
            <a:r>
              <a:rPr lang="en-US" dirty="0"/>
              <a:t> </a:t>
            </a:r>
            <a:r>
              <a:rPr lang="en-US" dirty="0" err="1"/>
              <a:t>kazni</a:t>
            </a:r>
            <a:r>
              <a:rPr lang="en-US" dirty="0"/>
              <a:t>, </a:t>
            </a:r>
            <a:r>
              <a:rPr lang="en-US" dirty="0" err="1"/>
              <a:t>osiguranju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o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sporednoj</a:t>
            </a:r>
            <a:r>
              <a:rPr lang="en-US" dirty="0"/>
              <a:t> </a:t>
            </a:r>
            <a:r>
              <a:rPr lang="en-US" dirty="0" err="1"/>
              <a:t>odredbi</a:t>
            </a:r>
            <a:r>
              <a:rPr lang="en-US" dirty="0"/>
              <a:t>,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isprave</a:t>
            </a:r>
            <a:r>
              <a:rPr lang="en-US" dirty="0"/>
              <a:t> o </a:t>
            </a:r>
            <a:r>
              <a:rPr lang="en-US" dirty="0" err="1"/>
              <a:t>dugu</a:t>
            </a:r>
            <a:r>
              <a:rPr lang="en-US" dirty="0"/>
              <a:t> ne </a:t>
            </a:r>
            <a:r>
              <a:rPr lang="en-US" dirty="0" err="1"/>
              <a:t>smatraju</a:t>
            </a:r>
            <a:r>
              <a:rPr lang="en-US" dirty="0"/>
              <a:t> se </a:t>
            </a:r>
            <a:r>
              <a:rPr lang="en-US" dirty="0" err="1"/>
              <a:t>obnovom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mjenice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čeka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prijašnje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ne </a:t>
            </a:r>
            <a:r>
              <a:rPr lang="en-US" dirty="0" err="1"/>
              <a:t>smatra</a:t>
            </a:r>
            <a:r>
              <a:rPr lang="en-US" dirty="0"/>
              <a:t> se </a:t>
            </a:r>
            <a:r>
              <a:rPr lang="en-US" dirty="0" err="1"/>
              <a:t>obnovom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to </a:t>
            </a:r>
            <a:r>
              <a:rPr lang="en-US" dirty="0" err="1"/>
              <a:t>ugovoreno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183" y="0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/>
              <a:t>Volja</a:t>
            </a:r>
            <a:r>
              <a:rPr lang="en-US" sz="3200" b="1" dirty="0"/>
              <a:t> </a:t>
            </a:r>
            <a:r>
              <a:rPr lang="en-US" sz="3200" b="1" dirty="0" err="1"/>
              <a:t>za</a:t>
            </a:r>
            <a:r>
              <a:rPr lang="en-US" sz="3200" b="1" dirty="0"/>
              <a:t> </a:t>
            </a:r>
            <a:r>
              <a:rPr lang="en-US" sz="3200" b="1" dirty="0" err="1"/>
              <a:t>obnovom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Članak</a:t>
            </a:r>
            <a:r>
              <a:rPr lang="en-US" sz="3200" dirty="0"/>
              <a:t> 146.</a:t>
            </a:r>
          </a:p>
          <a:p>
            <a:pPr marL="0" indent="0">
              <a:buNone/>
            </a:pPr>
            <a:r>
              <a:rPr lang="en-US" sz="3200" dirty="0" err="1"/>
              <a:t>Obnova</a:t>
            </a:r>
            <a:r>
              <a:rPr lang="en-US" sz="3200" dirty="0"/>
              <a:t> se ne </a:t>
            </a:r>
            <a:r>
              <a:rPr lang="en-US" sz="3200" dirty="0" err="1"/>
              <a:t>predmnijeva</a:t>
            </a:r>
            <a:r>
              <a:rPr lang="en-US" sz="3200" dirty="0"/>
              <a:t>, pa </a:t>
            </a:r>
            <a:r>
              <a:rPr lang="en-US" sz="3200" dirty="0" err="1"/>
              <a:t>ako</a:t>
            </a:r>
            <a:r>
              <a:rPr lang="en-US" sz="3200" dirty="0"/>
              <a:t> </a:t>
            </a:r>
            <a:r>
              <a:rPr lang="en-US" sz="3200" dirty="0" err="1"/>
              <a:t>strane</a:t>
            </a:r>
            <a:r>
              <a:rPr lang="en-US" sz="3200" dirty="0"/>
              <a:t> </a:t>
            </a:r>
            <a:r>
              <a:rPr lang="en-US" sz="3200" dirty="0" err="1"/>
              <a:t>nisu</a:t>
            </a:r>
            <a:r>
              <a:rPr lang="en-US" sz="3200" dirty="0"/>
              <a:t> </a:t>
            </a:r>
            <a:r>
              <a:rPr lang="en-US" sz="3200" dirty="0" err="1"/>
              <a:t>izrazile</a:t>
            </a:r>
            <a:r>
              <a:rPr lang="en-US" sz="3200" dirty="0"/>
              <a:t> </a:t>
            </a:r>
            <a:r>
              <a:rPr lang="en-US" sz="3200" dirty="0" err="1"/>
              <a:t>namjeru</a:t>
            </a:r>
            <a:r>
              <a:rPr lang="en-US" sz="3200" dirty="0"/>
              <a:t> da </a:t>
            </a:r>
            <a:r>
              <a:rPr lang="en-US" sz="3200" dirty="0" err="1"/>
              <a:t>ugase</a:t>
            </a:r>
            <a:r>
              <a:rPr lang="en-US" sz="3200" dirty="0"/>
              <a:t> </a:t>
            </a:r>
            <a:r>
              <a:rPr lang="en-US" sz="3200" dirty="0" err="1"/>
              <a:t>postojeću</a:t>
            </a:r>
            <a:r>
              <a:rPr lang="en-US" sz="3200" dirty="0"/>
              <a:t> </a:t>
            </a:r>
            <a:r>
              <a:rPr lang="en-US" sz="3200" dirty="0" err="1"/>
              <a:t>obvezu</a:t>
            </a:r>
            <a:r>
              <a:rPr lang="en-US" sz="3200" dirty="0"/>
              <a:t> </a:t>
            </a:r>
            <a:r>
              <a:rPr lang="en-US" sz="3200" dirty="0" err="1"/>
              <a:t>kad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stvarale</a:t>
            </a:r>
            <a:r>
              <a:rPr lang="en-US" sz="3200" dirty="0"/>
              <a:t> </a:t>
            </a:r>
            <a:r>
              <a:rPr lang="en-US" sz="3200" dirty="0" err="1"/>
              <a:t>novu</a:t>
            </a:r>
            <a:r>
              <a:rPr lang="en-US" sz="3200" dirty="0"/>
              <a:t>, </a:t>
            </a:r>
            <a:r>
              <a:rPr lang="en-US" sz="3200" dirty="0" err="1"/>
              <a:t>prijašnja</a:t>
            </a:r>
            <a:r>
              <a:rPr lang="en-US" sz="3200" dirty="0"/>
              <a:t> </a:t>
            </a:r>
            <a:r>
              <a:rPr lang="en-US" sz="3200" dirty="0" err="1"/>
              <a:t>obveza</a:t>
            </a:r>
            <a:r>
              <a:rPr lang="en-US" sz="3200" dirty="0"/>
              <a:t> ne </a:t>
            </a:r>
            <a:r>
              <a:rPr lang="en-US" sz="3200" dirty="0" err="1"/>
              <a:t>prestaje</a:t>
            </a:r>
            <a:r>
              <a:rPr lang="en-US" sz="3200" dirty="0"/>
              <a:t>, </a:t>
            </a:r>
            <a:r>
              <a:rPr lang="en-US" sz="3200" dirty="0" err="1"/>
              <a:t>već</a:t>
            </a:r>
            <a:r>
              <a:rPr lang="en-US" sz="3200" dirty="0"/>
              <a:t> </a:t>
            </a:r>
            <a:r>
              <a:rPr lang="en-US" sz="3200" dirty="0" err="1"/>
              <a:t>postoji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dalje</a:t>
            </a:r>
            <a:r>
              <a:rPr lang="en-US" sz="3200" dirty="0"/>
              <a:t> pored </a:t>
            </a:r>
            <a:r>
              <a:rPr lang="en-US" sz="3200" dirty="0" err="1"/>
              <a:t>nove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b="1" dirty="0" err="1" smtClean="0"/>
              <a:t>Učinak</a:t>
            </a:r>
            <a:r>
              <a:rPr lang="en-US" sz="3200" b="1" dirty="0" smtClean="0"/>
              <a:t> </a:t>
            </a:r>
            <a:r>
              <a:rPr lang="en-US" sz="3200" b="1" dirty="0" err="1"/>
              <a:t>obnove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Članak</a:t>
            </a:r>
            <a:r>
              <a:rPr lang="en-US" sz="3200" dirty="0"/>
              <a:t> 147.</a:t>
            </a:r>
          </a:p>
          <a:p>
            <a:pPr marL="0" indent="0">
              <a:buNone/>
            </a:pPr>
            <a:r>
              <a:rPr lang="en-US" sz="3200" dirty="0"/>
              <a:t>(1) </a:t>
            </a:r>
            <a:r>
              <a:rPr lang="en-US" sz="3200" dirty="0" err="1"/>
              <a:t>Ugovorom</a:t>
            </a:r>
            <a:r>
              <a:rPr lang="en-US" sz="3200" dirty="0"/>
              <a:t> o </a:t>
            </a:r>
            <a:r>
              <a:rPr lang="en-US" sz="3200" dirty="0" err="1"/>
              <a:t>obnovi</a:t>
            </a:r>
            <a:r>
              <a:rPr lang="en-US" sz="3200" dirty="0"/>
              <a:t> </a:t>
            </a:r>
            <a:r>
              <a:rPr lang="en-US" sz="3200" dirty="0" err="1"/>
              <a:t>prijašnja</a:t>
            </a:r>
            <a:r>
              <a:rPr lang="en-US" sz="3200" dirty="0"/>
              <a:t> </a:t>
            </a:r>
            <a:r>
              <a:rPr lang="en-US" sz="3200" dirty="0" err="1"/>
              <a:t>obveza</a:t>
            </a:r>
            <a:r>
              <a:rPr lang="en-US" sz="3200" dirty="0"/>
              <a:t> </a:t>
            </a:r>
            <a:r>
              <a:rPr lang="en-US" sz="3200" dirty="0" err="1"/>
              <a:t>prestaje</a:t>
            </a:r>
            <a:r>
              <a:rPr lang="en-US" sz="3200" dirty="0"/>
              <a:t>, a nova </a:t>
            </a:r>
            <a:r>
              <a:rPr lang="en-US" sz="3200" dirty="0" err="1"/>
              <a:t>nastaje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(2) S </a:t>
            </a:r>
            <a:r>
              <a:rPr lang="en-US" sz="3200" dirty="0" err="1"/>
              <a:t>prijašnjom</a:t>
            </a:r>
            <a:r>
              <a:rPr lang="en-US" sz="3200" dirty="0"/>
              <a:t> </a:t>
            </a:r>
            <a:r>
              <a:rPr lang="en-US" sz="3200" dirty="0" err="1"/>
              <a:t>obvezom</a:t>
            </a:r>
            <a:r>
              <a:rPr lang="en-US" sz="3200" dirty="0"/>
              <a:t> </a:t>
            </a:r>
            <a:r>
              <a:rPr lang="en-US" sz="3200" dirty="0" err="1"/>
              <a:t>prestaju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zalog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jamstvo</a:t>
            </a:r>
            <a:r>
              <a:rPr lang="en-US" sz="3200" dirty="0"/>
              <a:t>, </a:t>
            </a:r>
            <a:r>
              <a:rPr lang="en-US" sz="3200" dirty="0" err="1"/>
              <a:t>osim</a:t>
            </a:r>
            <a:r>
              <a:rPr lang="en-US" sz="3200" dirty="0"/>
              <a:t> </a:t>
            </a:r>
            <a:r>
              <a:rPr lang="en-US" sz="3200" dirty="0" err="1"/>
              <a:t>ako</a:t>
            </a:r>
            <a:r>
              <a:rPr lang="en-US" sz="3200" dirty="0"/>
              <a:t> je s </a:t>
            </a:r>
            <a:r>
              <a:rPr lang="en-US" sz="3200" dirty="0" err="1"/>
              <a:t>jamcem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zalogodavcem</a:t>
            </a:r>
            <a:r>
              <a:rPr lang="en-US" sz="3200" dirty="0"/>
              <a:t> </a:t>
            </a:r>
            <a:r>
              <a:rPr lang="en-US" sz="3200" dirty="0" err="1"/>
              <a:t>drukčije</a:t>
            </a:r>
            <a:r>
              <a:rPr lang="en-US" sz="3200" dirty="0"/>
              <a:t> </a:t>
            </a:r>
            <a:r>
              <a:rPr lang="en-US" sz="3200" dirty="0" err="1"/>
              <a:t>ugovoreno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(3) </a:t>
            </a:r>
            <a:r>
              <a:rPr lang="en-US" sz="3200" dirty="0" err="1"/>
              <a:t>Isto</a:t>
            </a:r>
            <a:r>
              <a:rPr lang="en-US" sz="3200" dirty="0"/>
              <a:t> </a:t>
            </a:r>
            <a:r>
              <a:rPr lang="en-US" sz="3200" dirty="0" err="1"/>
              <a:t>vrijedi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ostala</a:t>
            </a:r>
            <a:r>
              <a:rPr lang="en-US" sz="3200" dirty="0"/>
              <a:t> </a:t>
            </a:r>
            <a:r>
              <a:rPr lang="en-US" sz="3200" dirty="0" err="1"/>
              <a:t>sporedna</a:t>
            </a:r>
            <a:r>
              <a:rPr lang="en-US" sz="3200" dirty="0"/>
              <a:t> </a:t>
            </a:r>
            <a:r>
              <a:rPr lang="en-US" sz="3200" dirty="0" err="1"/>
              <a:t>prava</a:t>
            </a:r>
            <a:r>
              <a:rPr lang="en-US" sz="3200" dirty="0"/>
              <a:t> </a:t>
            </a:r>
            <a:r>
              <a:rPr lang="en-US" sz="3200" dirty="0" err="1"/>
              <a:t>koja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vezana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prijašnju</a:t>
            </a:r>
            <a:r>
              <a:rPr lang="en-US" sz="3200" dirty="0"/>
              <a:t> </a:t>
            </a:r>
            <a:r>
              <a:rPr lang="en-US" sz="3200" dirty="0" err="1"/>
              <a:t>obvezu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Nevaljanost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utrnuće</a:t>
            </a:r>
            <a:r>
              <a:rPr lang="en-US" b="1" dirty="0"/>
              <a:t> </a:t>
            </a:r>
            <a:r>
              <a:rPr lang="en-US" b="1" dirty="0" err="1"/>
              <a:t>prijašnje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148.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Obnova</a:t>
            </a:r>
            <a:r>
              <a:rPr lang="en-US" dirty="0"/>
              <a:t> je bez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prijašnja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ništetna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ugašena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prijašnja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pobojna</a:t>
            </a:r>
            <a:r>
              <a:rPr lang="en-US" dirty="0"/>
              <a:t>, </a:t>
            </a:r>
            <a:r>
              <a:rPr lang="en-US" dirty="0" err="1"/>
              <a:t>obnova</a:t>
            </a:r>
            <a:r>
              <a:rPr lang="en-US" dirty="0"/>
              <a:t> je </a:t>
            </a:r>
            <a:r>
              <a:rPr lang="en-US" dirty="0" err="1"/>
              <a:t>valjana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dužniku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poznato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Učinak</a:t>
            </a:r>
            <a:r>
              <a:rPr lang="en-US" b="1" dirty="0"/>
              <a:t> </a:t>
            </a:r>
            <a:r>
              <a:rPr lang="en-US" b="1" dirty="0" err="1"/>
              <a:t>poništaja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149.</a:t>
            </a:r>
          </a:p>
          <a:p>
            <a:pPr marL="0" indent="0">
              <a:buNone/>
            </a:pP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obnovi</a:t>
            </a:r>
            <a:r>
              <a:rPr lang="en-US" dirty="0"/>
              <a:t> </a:t>
            </a:r>
            <a:r>
              <a:rPr lang="en-US" dirty="0" err="1"/>
              <a:t>poništen</a:t>
            </a:r>
            <a:r>
              <a:rPr lang="en-US" dirty="0"/>
              <a:t>, </a:t>
            </a:r>
            <a:r>
              <a:rPr lang="en-US" dirty="0" err="1"/>
              <a:t>smatra</a:t>
            </a:r>
            <a:r>
              <a:rPr lang="en-US" dirty="0"/>
              <a:t> se da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obnove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prijašnja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prestala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Odsjek</a:t>
            </a:r>
            <a:r>
              <a:rPr lang="en-US" sz="2000" b="1" dirty="0"/>
              <a:t> 2.   NAGODBA</a:t>
            </a:r>
          </a:p>
          <a:p>
            <a:pPr marL="0" indent="0">
              <a:buNone/>
            </a:pPr>
            <a:r>
              <a:rPr lang="en-US" sz="2000" b="1" dirty="0" err="1"/>
              <a:t>Pojam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150.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Ugovorom</a:t>
            </a:r>
            <a:r>
              <a:rPr lang="en-US" sz="2000" dirty="0"/>
              <a:t> o </a:t>
            </a:r>
            <a:r>
              <a:rPr lang="en-US" sz="2000" dirty="0" err="1"/>
              <a:t>nagodbi</a:t>
            </a:r>
            <a:r>
              <a:rPr lang="en-US" sz="2000" dirty="0"/>
              <a:t> </a:t>
            </a:r>
            <a:r>
              <a:rPr lang="en-US" sz="2000" dirty="0" err="1"/>
              <a:t>osobe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kojih</a:t>
            </a:r>
            <a:r>
              <a:rPr lang="en-US" sz="2000" dirty="0"/>
              <a:t>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dirty="0" err="1"/>
              <a:t>spor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neizvjesnost</a:t>
            </a:r>
            <a:r>
              <a:rPr lang="en-US" sz="2000" dirty="0"/>
              <a:t> o </a:t>
            </a:r>
            <a:r>
              <a:rPr lang="en-US" sz="2000" dirty="0" err="1"/>
              <a:t>nekom</a:t>
            </a:r>
            <a:r>
              <a:rPr lang="en-US" sz="2000" dirty="0"/>
              <a:t> </a:t>
            </a:r>
            <a:r>
              <a:rPr lang="en-US" sz="2000" dirty="0" err="1"/>
              <a:t>pravnom</a:t>
            </a:r>
            <a:r>
              <a:rPr lang="en-US" sz="2000" dirty="0"/>
              <a:t> </a:t>
            </a:r>
            <a:r>
              <a:rPr lang="en-US" sz="2000" dirty="0" err="1"/>
              <a:t>odnosu</a:t>
            </a:r>
            <a:r>
              <a:rPr lang="en-US" sz="2000" dirty="0"/>
              <a:t>, </a:t>
            </a:r>
            <a:r>
              <a:rPr lang="en-US" sz="2000" dirty="0" err="1"/>
              <a:t>uzajamnim</a:t>
            </a:r>
            <a:r>
              <a:rPr lang="en-US" sz="2000" dirty="0"/>
              <a:t> </a:t>
            </a:r>
            <a:r>
              <a:rPr lang="en-US" sz="2000" dirty="0" err="1"/>
              <a:t>popuštanjima</a:t>
            </a:r>
            <a:r>
              <a:rPr lang="en-US" sz="2000" dirty="0"/>
              <a:t>, </a:t>
            </a:r>
            <a:r>
              <a:rPr lang="en-US" sz="2000" dirty="0" err="1"/>
              <a:t>prekidaju</a:t>
            </a:r>
            <a:r>
              <a:rPr lang="en-US" sz="2000" dirty="0"/>
              <a:t> </a:t>
            </a:r>
            <a:r>
              <a:rPr lang="en-US" sz="2000" dirty="0" err="1"/>
              <a:t>spor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otklanjaju</a:t>
            </a:r>
            <a:r>
              <a:rPr lang="en-US" sz="2000" dirty="0"/>
              <a:t> </a:t>
            </a:r>
            <a:r>
              <a:rPr lang="en-US" sz="2000" dirty="0" err="1"/>
              <a:t>neizvjesnost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određuju</a:t>
            </a:r>
            <a:r>
              <a:rPr lang="en-US" sz="2000" dirty="0"/>
              <a:t> </a:t>
            </a:r>
            <a:r>
              <a:rPr lang="en-US" sz="2000" dirty="0" err="1"/>
              <a:t>svoja</a:t>
            </a:r>
            <a:r>
              <a:rPr lang="en-US" sz="2000" dirty="0"/>
              <a:t> </a:t>
            </a:r>
            <a:r>
              <a:rPr lang="en-US" sz="2000" dirty="0" err="1"/>
              <a:t>uzajamna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Postoji</a:t>
            </a:r>
            <a:r>
              <a:rPr lang="en-US" sz="2000" dirty="0"/>
              <a:t> </a:t>
            </a:r>
            <a:r>
              <a:rPr lang="en-US" sz="2000" dirty="0" err="1"/>
              <a:t>neizvjesnost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je </a:t>
            </a:r>
            <a:r>
              <a:rPr lang="en-US" sz="2000" dirty="0" err="1"/>
              <a:t>ostvarenje</a:t>
            </a:r>
            <a:r>
              <a:rPr lang="en-US" sz="2000" dirty="0"/>
              <a:t> </a:t>
            </a:r>
            <a:r>
              <a:rPr lang="en-US" sz="2000" dirty="0" err="1"/>
              <a:t>određenog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nesigurno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/>
              <a:t>U </a:t>
            </a:r>
            <a:r>
              <a:rPr lang="en-US" sz="2000" b="1" dirty="0" err="1"/>
              <a:t>čemu</a:t>
            </a:r>
            <a:r>
              <a:rPr lang="en-US" sz="2000" b="1" dirty="0"/>
              <a:t> se </a:t>
            </a:r>
            <a:r>
              <a:rPr lang="en-US" sz="2000" b="1" dirty="0" err="1"/>
              <a:t>sastoje</a:t>
            </a:r>
            <a:r>
              <a:rPr lang="en-US" sz="2000" b="1" dirty="0"/>
              <a:t> </a:t>
            </a:r>
            <a:r>
              <a:rPr lang="en-US" sz="2000" b="1" dirty="0" err="1"/>
              <a:t>uzajamna</a:t>
            </a:r>
            <a:r>
              <a:rPr lang="en-US" sz="2000" b="1" dirty="0"/>
              <a:t> </a:t>
            </a:r>
            <a:r>
              <a:rPr lang="en-US" sz="2000" b="1" dirty="0" err="1"/>
              <a:t>popuštanja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151.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Popuštanje</a:t>
            </a:r>
            <a:r>
              <a:rPr lang="en-US" sz="2000" dirty="0"/>
              <a:t> se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sastojati</a:t>
            </a:r>
            <a:r>
              <a:rPr lang="en-US" sz="2000" dirty="0"/>
              <a:t>,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ostalim</a:t>
            </a:r>
            <a:r>
              <a:rPr lang="en-US" sz="2000" dirty="0"/>
              <a:t>, u </a:t>
            </a:r>
            <a:r>
              <a:rPr lang="en-US" sz="2000" dirty="0" err="1"/>
              <a:t>djelomičnom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potpunom</a:t>
            </a:r>
            <a:r>
              <a:rPr lang="en-US" sz="2000" dirty="0"/>
              <a:t> </a:t>
            </a:r>
            <a:r>
              <a:rPr lang="en-US" sz="2000" dirty="0" err="1"/>
              <a:t>priznavanju</a:t>
            </a:r>
            <a:r>
              <a:rPr lang="en-US" sz="2000" dirty="0"/>
              <a:t> </a:t>
            </a:r>
            <a:r>
              <a:rPr lang="en-US" sz="2000" dirty="0" err="1"/>
              <a:t>nekog</a:t>
            </a:r>
            <a:r>
              <a:rPr lang="en-US" sz="2000" dirty="0"/>
              <a:t> od </a:t>
            </a:r>
            <a:r>
              <a:rPr lang="en-US" sz="2000" dirty="0" err="1"/>
              <a:t>zahtjeva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strane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u </a:t>
            </a:r>
            <a:r>
              <a:rPr lang="en-US" sz="2000" dirty="0" err="1"/>
              <a:t>odricanju</a:t>
            </a:r>
            <a:r>
              <a:rPr lang="en-US" sz="2000" dirty="0"/>
              <a:t> od </a:t>
            </a:r>
            <a:r>
              <a:rPr lang="en-US" sz="2000" dirty="0" err="1"/>
              <a:t>nekoga</a:t>
            </a:r>
            <a:r>
              <a:rPr lang="en-US" sz="2000" dirty="0"/>
              <a:t> </a:t>
            </a:r>
            <a:r>
              <a:rPr lang="en-US" sz="2000" dirty="0" err="1"/>
              <a:t>svog</a:t>
            </a:r>
            <a:r>
              <a:rPr lang="en-US" sz="2000" dirty="0"/>
              <a:t> </a:t>
            </a:r>
            <a:r>
              <a:rPr lang="en-US" sz="2000" dirty="0" err="1"/>
              <a:t>zahtjeva</a:t>
            </a:r>
            <a:r>
              <a:rPr lang="en-US" sz="2000" dirty="0"/>
              <a:t>; u </a:t>
            </a:r>
            <a:r>
              <a:rPr lang="en-US" sz="2000" dirty="0" err="1"/>
              <a:t>uzimanju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sebe</a:t>
            </a:r>
            <a:r>
              <a:rPr lang="en-US" sz="2000" dirty="0"/>
              <a:t> </a:t>
            </a:r>
            <a:r>
              <a:rPr lang="en-US" sz="2000" dirty="0" err="1"/>
              <a:t>neke</a:t>
            </a:r>
            <a:r>
              <a:rPr lang="en-US" sz="2000" dirty="0"/>
              <a:t> </a:t>
            </a:r>
            <a:r>
              <a:rPr lang="en-US" sz="2000" dirty="0" err="1"/>
              <a:t>nove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; u </a:t>
            </a:r>
            <a:r>
              <a:rPr lang="en-US" sz="2000" dirty="0" err="1"/>
              <a:t>smanjenju</a:t>
            </a:r>
            <a:r>
              <a:rPr lang="en-US" sz="2000" dirty="0"/>
              <a:t> </a:t>
            </a:r>
            <a:r>
              <a:rPr lang="en-US" sz="2000" dirty="0" err="1"/>
              <a:t>kamatne</a:t>
            </a:r>
            <a:r>
              <a:rPr lang="en-US" sz="2000" dirty="0"/>
              <a:t> stope; u </a:t>
            </a:r>
            <a:r>
              <a:rPr lang="en-US" sz="2000" dirty="0" err="1"/>
              <a:t>produljenju</a:t>
            </a:r>
            <a:r>
              <a:rPr lang="en-US" sz="2000" dirty="0"/>
              <a:t> </a:t>
            </a:r>
            <a:r>
              <a:rPr lang="en-US" sz="2000" dirty="0" err="1"/>
              <a:t>roka</a:t>
            </a:r>
            <a:r>
              <a:rPr lang="en-US" sz="2000" dirty="0"/>
              <a:t>; u </a:t>
            </a:r>
            <a:r>
              <a:rPr lang="en-US" sz="2000" dirty="0" err="1"/>
              <a:t>pristajanju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djelomične</a:t>
            </a:r>
            <a:r>
              <a:rPr lang="en-US" sz="2000" dirty="0"/>
              <a:t> </a:t>
            </a:r>
            <a:r>
              <a:rPr lang="en-US" sz="2000" dirty="0" err="1"/>
              <a:t>otplate</a:t>
            </a:r>
            <a:r>
              <a:rPr lang="en-US" sz="2000" dirty="0"/>
              <a:t>; u </a:t>
            </a:r>
            <a:r>
              <a:rPr lang="en-US" sz="2000" dirty="0" err="1"/>
              <a:t>davanju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odustatninu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Popuštanje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uvjetno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(3)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</a:t>
            </a:r>
            <a:r>
              <a:rPr lang="en-US" sz="2000" dirty="0" err="1"/>
              <a:t>strana</a:t>
            </a:r>
            <a:r>
              <a:rPr lang="en-US" sz="2000" dirty="0"/>
              <a:t> </a:t>
            </a:r>
            <a:r>
              <a:rPr lang="en-US" sz="2000" dirty="0" err="1"/>
              <a:t>popusti</a:t>
            </a:r>
            <a:r>
              <a:rPr lang="en-US" sz="2000" dirty="0"/>
              <a:t> </a:t>
            </a:r>
            <a:r>
              <a:rPr lang="en-US" sz="2000" dirty="0" err="1"/>
              <a:t>drugoj</a:t>
            </a:r>
            <a:r>
              <a:rPr lang="en-US" sz="2000" dirty="0"/>
              <a:t>,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primjer</a:t>
            </a:r>
            <a:r>
              <a:rPr lang="en-US" sz="2000" dirty="0"/>
              <a:t>, </a:t>
            </a:r>
            <a:r>
              <a:rPr lang="en-US" sz="2000" dirty="0" err="1"/>
              <a:t>prizna</a:t>
            </a:r>
            <a:r>
              <a:rPr lang="en-US" sz="2000" dirty="0"/>
              <a:t> </a:t>
            </a:r>
            <a:r>
              <a:rPr lang="en-US" sz="2000" dirty="0" err="1"/>
              <a:t>pravo</a:t>
            </a:r>
            <a:r>
              <a:rPr lang="en-US" sz="2000" dirty="0"/>
              <a:t> </a:t>
            </a:r>
            <a:r>
              <a:rPr lang="en-US" sz="2000" dirty="0" err="1"/>
              <a:t>druge</a:t>
            </a:r>
            <a:r>
              <a:rPr lang="en-US" sz="2000" dirty="0"/>
              <a:t> </a:t>
            </a:r>
            <a:r>
              <a:rPr lang="en-US" sz="2000" dirty="0" err="1"/>
              <a:t>strane</a:t>
            </a:r>
            <a:r>
              <a:rPr lang="en-US" sz="2000" dirty="0"/>
              <a:t>, </a:t>
            </a:r>
            <a:r>
              <a:rPr lang="en-US" sz="2000" dirty="0" err="1"/>
              <a:t>onda</a:t>
            </a:r>
            <a:r>
              <a:rPr lang="en-US" sz="2000" dirty="0"/>
              <a:t> to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nagodba</a:t>
            </a:r>
            <a:r>
              <a:rPr lang="en-US" sz="2000" dirty="0"/>
              <a:t>, </a:t>
            </a:r>
            <a:r>
              <a:rPr lang="en-US" sz="2000" dirty="0" err="1"/>
              <a:t>te</a:t>
            </a:r>
            <a:r>
              <a:rPr lang="en-US" sz="2000" dirty="0"/>
              <a:t> ne </a:t>
            </a:r>
            <a:r>
              <a:rPr lang="en-US" sz="2000" dirty="0" err="1"/>
              <a:t>podliježe</a:t>
            </a:r>
            <a:r>
              <a:rPr lang="en-US" sz="2000" dirty="0"/>
              <a:t> </a:t>
            </a:r>
            <a:r>
              <a:rPr lang="en-US" sz="2000" dirty="0" err="1"/>
              <a:t>pravilima</a:t>
            </a:r>
            <a:r>
              <a:rPr lang="en-US" sz="2000" dirty="0"/>
              <a:t> o </a:t>
            </a:r>
            <a:r>
              <a:rPr lang="en-US" sz="2000" dirty="0" err="1"/>
              <a:t>nagodbi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err="1"/>
              <a:t>Sposobnost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152.</a:t>
            </a:r>
          </a:p>
          <a:p>
            <a:pPr marL="0" indent="0">
              <a:buNone/>
            </a:pP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sklapanje</a:t>
            </a:r>
            <a:r>
              <a:rPr lang="en-US" sz="2000" dirty="0"/>
              <a:t> </a:t>
            </a:r>
            <a:r>
              <a:rPr lang="en-US" sz="2000" dirty="0" err="1"/>
              <a:t>ugovora</a:t>
            </a:r>
            <a:r>
              <a:rPr lang="en-US" sz="2000" dirty="0"/>
              <a:t> o </a:t>
            </a:r>
            <a:r>
              <a:rPr lang="en-US" sz="2000" dirty="0" err="1"/>
              <a:t>nagodbi</a:t>
            </a:r>
            <a:r>
              <a:rPr lang="en-US" sz="2000" dirty="0"/>
              <a:t> </a:t>
            </a:r>
            <a:r>
              <a:rPr lang="en-US" sz="2000" dirty="0" err="1"/>
              <a:t>potrebna</a:t>
            </a:r>
            <a:r>
              <a:rPr lang="en-US" sz="2000" dirty="0"/>
              <a:t> je </a:t>
            </a:r>
            <a:r>
              <a:rPr lang="en-US" sz="2000" dirty="0" err="1"/>
              <a:t>sposobnost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raspolaganje</a:t>
            </a:r>
            <a:r>
              <a:rPr lang="en-US" sz="2000" dirty="0"/>
              <a:t> </a:t>
            </a:r>
            <a:r>
              <a:rPr lang="en-US" sz="2000" dirty="0" err="1"/>
              <a:t>pravom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je </a:t>
            </a:r>
            <a:r>
              <a:rPr lang="en-US" sz="2000" dirty="0" err="1"/>
              <a:t>sadržaj</a:t>
            </a:r>
            <a:r>
              <a:rPr lang="en-US" sz="2000" dirty="0"/>
              <a:t> </a:t>
            </a:r>
            <a:r>
              <a:rPr lang="en-US" sz="2000" dirty="0" err="1"/>
              <a:t>nagodbe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Sadržaj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153.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raspolagati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Valjana</a:t>
            </a:r>
            <a:r>
              <a:rPr lang="en-US" dirty="0"/>
              <a:t> je </a:t>
            </a:r>
            <a:r>
              <a:rPr lang="en-US" dirty="0" err="1"/>
              <a:t>nagodba</a:t>
            </a:r>
            <a:r>
              <a:rPr lang="en-US" dirty="0"/>
              <a:t> o </a:t>
            </a:r>
            <a:r>
              <a:rPr lang="en-US" dirty="0" err="1"/>
              <a:t>imovinskim</a:t>
            </a:r>
            <a:r>
              <a:rPr lang="en-US" dirty="0"/>
              <a:t> </a:t>
            </a:r>
            <a:r>
              <a:rPr lang="en-US" dirty="0" err="1"/>
              <a:t>posljedicama</a:t>
            </a:r>
            <a:r>
              <a:rPr lang="en-US" dirty="0"/>
              <a:t> </a:t>
            </a:r>
            <a:r>
              <a:rPr lang="en-US" dirty="0" err="1"/>
              <a:t>kaznenog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sadržajem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sporovi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statusnih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Primjena</a:t>
            </a:r>
            <a:r>
              <a:rPr lang="en-US" b="1" dirty="0"/>
              <a:t> </a:t>
            </a:r>
            <a:r>
              <a:rPr lang="en-US" b="1" dirty="0" err="1"/>
              <a:t>odredaba</a:t>
            </a:r>
            <a:r>
              <a:rPr lang="en-US" b="1" dirty="0"/>
              <a:t> o </a:t>
            </a:r>
            <a:r>
              <a:rPr lang="en-US" b="1" dirty="0" err="1"/>
              <a:t>dvostranoobveznim</a:t>
            </a:r>
            <a:r>
              <a:rPr lang="en-US" b="1" dirty="0"/>
              <a:t> </a:t>
            </a:r>
            <a:r>
              <a:rPr lang="en-US" b="1" dirty="0" err="1"/>
              <a:t>ugovorima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154.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nagodbi</a:t>
            </a:r>
            <a:r>
              <a:rPr lang="en-US" dirty="0"/>
              <a:t> </a:t>
            </a:r>
            <a:r>
              <a:rPr lang="en-US" dirty="0" err="1"/>
              <a:t>vrijede</a:t>
            </a:r>
            <a:r>
              <a:rPr lang="en-US" dirty="0"/>
              <a:t>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o </a:t>
            </a:r>
            <a:r>
              <a:rPr lang="en-US" dirty="0" err="1"/>
              <a:t>dvostranoobveznim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err="1"/>
              <a:t>predviđeno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pod </a:t>
            </a:r>
            <a:r>
              <a:rPr lang="en-US" dirty="0" err="1"/>
              <a:t>nazivom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ugovaratelji</a:t>
            </a:r>
            <a:r>
              <a:rPr lang="en-US" dirty="0"/>
              <a:t> </a:t>
            </a:r>
            <a:r>
              <a:rPr lang="en-US" dirty="0" err="1"/>
              <a:t>sklope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ne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vrijede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nagodbu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one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vrijede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/>
              <a:t>sklopljeni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Prekomjerno</a:t>
            </a:r>
            <a:r>
              <a:rPr lang="en-US" sz="2000" b="1" dirty="0"/>
              <a:t> </a:t>
            </a:r>
            <a:r>
              <a:rPr lang="en-US" sz="2000" b="1" dirty="0" err="1"/>
              <a:t>oštećenje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155.</a:t>
            </a:r>
          </a:p>
          <a:p>
            <a:pPr marL="0" indent="0">
              <a:buNone/>
            </a:pPr>
            <a:r>
              <a:rPr lang="en-US" sz="2000" dirty="0" err="1"/>
              <a:t>Zbog</a:t>
            </a:r>
            <a:r>
              <a:rPr lang="en-US" sz="2000" dirty="0"/>
              <a:t> </a:t>
            </a:r>
            <a:r>
              <a:rPr lang="en-US" sz="2000" dirty="0" err="1"/>
              <a:t>prekomjernog</a:t>
            </a:r>
            <a:r>
              <a:rPr lang="en-US" sz="2000" dirty="0"/>
              <a:t> </a:t>
            </a:r>
            <a:r>
              <a:rPr lang="en-US" sz="2000" dirty="0" err="1"/>
              <a:t>oštećenja</a:t>
            </a:r>
            <a:r>
              <a:rPr lang="en-US" sz="2000" dirty="0"/>
              <a:t> ne </a:t>
            </a:r>
            <a:r>
              <a:rPr lang="en-US" sz="2000" dirty="0" err="1"/>
              <a:t>može</a:t>
            </a:r>
            <a:r>
              <a:rPr lang="en-US" sz="2000" dirty="0"/>
              <a:t> se </a:t>
            </a:r>
            <a:r>
              <a:rPr lang="en-US" sz="2000" dirty="0" err="1"/>
              <a:t>zahtijevati</a:t>
            </a:r>
            <a:r>
              <a:rPr lang="en-US" sz="2000" dirty="0"/>
              <a:t> </a:t>
            </a:r>
            <a:r>
              <a:rPr lang="en-US" sz="2000" dirty="0" err="1"/>
              <a:t>poništaj</a:t>
            </a:r>
            <a:r>
              <a:rPr lang="en-US" sz="2000" dirty="0"/>
              <a:t> </a:t>
            </a:r>
            <a:r>
              <a:rPr lang="en-US" sz="2000" dirty="0" err="1"/>
              <a:t>nagodbe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err="1" smtClean="0"/>
              <a:t>Učinak</a:t>
            </a:r>
            <a:r>
              <a:rPr lang="en-US" sz="2000" b="1" dirty="0" smtClean="0"/>
              <a:t> </a:t>
            </a:r>
            <a:r>
              <a:rPr lang="en-US" sz="2000" b="1" dirty="0" err="1"/>
              <a:t>nagodbe</a:t>
            </a:r>
            <a:r>
              <a:rPr lang="en-US" sz="2000" b="1" dirty="0"/>
              <a:t> </a:t>
            </a:r>
            <a:r>
              <a:rPr lang="en-US" sz="2000" b="1" dirty="0" err="1"/>
              <a:t>prema</a:t>
            </a:r>
            <a:r>
              <a:rPr lang="en-US" sz="2000" b="1" dirty="0"/>
              <a:t> </a:t>
            </a:r>
            <a:r>
              <a:rPr lang="en-US" sz="2000" b="1" dirty="0" err="1"/>
              <a:t>jamcima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zalogodavcima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156.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nagodbom</a:t>
            </a:r>
            <a:r>
              <a:rPr lang="en-US" sz="2000" dirty="0"/>
              <a:t> </a:t>
            </a:r>
            <a:r>
              <a:rPr lang="en-US" sz="2000" dirty="0" err="1"/>
              <a:t>učinjena</a:t>
            </a:r>
            <a:r>
              <a:rPr lang="en-US" sz="2000" dirty="0"/>
              <a:t> </a:t>
            </a:r>
            <a:r>
              <a:rPr lang="en-US" sz="2000" dirty="0" err="1"/>
              <a:t>obnova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, </a:t>
            </a:r>
            <a:r>
              <a:rPr lang="en-US" sz="2000" dirty="0" err="1"/>
              <a:t>jamac</a:t>
            </a:r>
            <a:r>
              <a:rPr lang="en-US" sz="2000" dirty="0"/>
              <a:t> se </a:t>
            </a:r>
            <a:r>
              <a:rPr lang="en-US" sz="2000" dirty="0" err="1"/>
              <a:t>oslobađa</a:t>
            </a:r>
            <a:r>
              <a:rPr lang="en-US" sz="2000" dirty="0"/>
              <a:t> </a:t>
            </a:r>
            <a:r>
              <a:rPr lang="en-US" sz="2000" dirty="0" err="1"/>
              <a:t>odgovornosti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njezino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, a </a:t>
            </a:r>
            <a:r>
              <a:rPr lang="en-US" sz="2000" dirty="0" err="1"/>
              <a:t>prestaje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zalog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je </a:t>
            </a:r>
            <a:r>
              <a:rPr lang="en-US" sz="2000" dirty="0" err="1"/>
              <a:t>dao</a:t>
            </a:r>
            <a:r>
              <a:rPr lang="en-US" sz="2000" dirty="0"/>
              <a:t> </a:t>
            </a:r>
            <a:r>
              <a:rPr lang="en-US" sz="2000" dirty="0" err="1"/>
              <a:t>netko</a:t>
            </a:r>
            <a:r>
              <a:rPr lang="en-US" sz="2000" dirty="0"/>
              <a:t> </a:t>
            </a:r>
            <a:r>
              <a:rPr lang="en-US" sz="2000" dirty="0" err="1"/>
              <a:t>treći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Jamac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treći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je </a:t>
            </a:r>
            <a:r>
              <a:rPr lang="en-US" sz="2000" dirty="0" err="1"/>
              <a:t>dao</a:t>
            </a:r>
            <a:r>
              <a:rPr lang="en-US" sz="2000" dirty="0"/>
              <a:t> </a:t>
            </a:r>
            <a:r>
              <a:rPr lang="en-US" sz="2000" dirty="0" err="1"/>
              <a:t>svoju</a:t>
            </a:r>
            <a:r>
              <a:rPr lang="en-US" sz="2000" dirty="0"/>
              <a:t> </a:t>
            </a:r>
            <a:r>
              <a:rPr lang="en-US" sz="2000" dirty="0" err="1"/>
              <a:t>stvar</a:t>
            </a:r>
            <a:r>
              <a:rPr lang="en-US" sz="2000" dirty="0"/>
              <a:t> u </a:t>
            </a:r>
            <a:r>
              <a:rPr lang="en-US" sz="2000" dirty="0" err="1"/>
              <a:t>zalog</a:t>
            </a:r>
            <a:r>
              <a:rPr lang="en-US" sz="2000" dirty="0"/>
              <a:t> </a:t>
            </a:r>
            <a:r>
              <a:rPr lang="en-US" sz="2000" dirty="0" err="1"/>
              <a:t>ostaju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nadalje</a:t>
            </a:r>
            <a:r>
              <a:rPr lang="en-US" sz="2000" dirty="0"/>
              <a:t> u </a:t>
            </a:r>
            <a:r>
              <a:rPr lang="en-US" sz="2000" dirty="0" err="1"/>
              <a:t>obvezi</a:t>
            </a:r>
            <a:r>
              <a:rPr lang="en-US" sz="2000" dirty="0"/>
              <a:t>, a </a:t>
            </a:r>
            <a:r>
              <a:rPr lang="en-US" sz="2000" dirty="0" err="1"/>
              <a:t>njihova</a:t>
            </a:r>
            <a:r>
              <a:rPr lang="en-US" sz="2000" dirty="0"/>
              <a:t> </a:t>
            </a:r>
            <a:r>
              <a:rPr lang="en-US" sz="2000" dirty="0" err="1"/>
              <a:t>odgovornost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smanjena</a:t>
            </a:r>
            <a:r>
              <a:rPr lang="en-US" sz="2000" dirty="0"/>
              <a:t> </a:t>
            </a:r>
            <a:r>
              <a:rPr lang="en-US" sz="2000" dirty="0" err="1"/>
              <a:t>nagodbom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ne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povećana</a:t>
            </a:r>
            <a:r>
              <a:rPr lang="en-US" sz="2000" dirty="0"/>
              <a:t>, </a:t>
            </a:r>
            <a:r>
              <a:rPr lang="en-US" sz="2000" dirty="0" err="1"/>
              <a:t>osim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se </a:t>
            </a:r>
            <a:r>
              <a:rPr lang="en-US" sz="2000" dirty="0" err="1"/>
              <a:t>suglasili</a:t>
            </a:r>
            <a:r>
              <a:rPr lang="en-US" sz="2000" dirty="0"/>
              <a:t> s </a:t>
            </a:r>
            <a:r>
              <a:rPr lang="en-US" sz="2000" dirty="0" err="1"/>
              <a:t>nagodbom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(3)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nagodbom</a:t>
            </a:r>
            <a:r>
              <a:rPr lang="en-US" sz="2000" dirty="0"/>
              <a:t> </a:t>
            </a:r>
            <a:r>
              <a:rPr lang="en-US" sz="2000" dirty="0" err="1"/>
              <a:t>prizna</a:t>
            </a:r>
            <a:r>
              <a:rPr lang="en-US" sz="2000" dirty="0"/>
              <a:t> </a:t>
            </a:r>
            <a:r>
              <a:rPr lang="en-US" sz="2000" dirty="0" err="1"/>
              <a:t>spornu</a:t>
            </a:r>
            <a:r>
              <a:rPr lang="en-US" sz="2000" dirty="0"/>
              <a:t> </a:t>
            </a:r>
            <a:r>
              <a:rPr lang="en-US" sz="2000" dirty="0" err="1"/>
              <a:t>tražbinu</a:t>
            </a:r>
            <a:r>
              <a:rPr lang="en-US" sz="2000" dirty="0"/>
              <a:t>, </a:t>
            </a:r>
            <a:r>
              <a:rPr lang="en-US" sz="2000" dirty="0" err="1"/>
              <a:t>jamac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zalogodavac</a:t>
            </a:r>
            <a:r>
              <a:rPr lang="en-US" sz="2000" dirty="0"/>
              <a:t> </a:t>
            </a:r>
            <a:r>
              <a:rPr lang="en-US" sz="2000" dirty="0" err="1"/>
              <a:t>zadržavaju</a:t>
            </a:r>
            <a:r>
              <a:rPr lang="en-US" sz="2000" dirty="0"/>
              <a:t> </a:t>
            </a:r>
            <a:r>
              <a:rPr lang="en-US" sz="2000" dirty="0" err="1"/>
              <a:t>pravo</a:t>
            </a:r>
            <a:r>
              <a:rPr lang="en-US" sz="2000" dirty="0"/>
              <a:t> da </a:t>
            </a:r>
            <a:r>
              <a:rPr lang="en-US" sz="2000" dirty="0" err="1"/>
              <a:t>istaknu</a:t>
            </a:r>
            <a:r>
              <a:rPr lang="en-US" sz="2000" dirty="0"/>
              <a:t> </a:t>
            </a:r>
            <a:r>
              <a:rPr lang="en-US" sz="2000" dirty="0" err="1"/>
              <a:t>vjerovniku</a:t>
            </a:r>
            <a:r>
              <a:rPr lang="en-US" sz="2000" dirty="0"/>
              <a:t> </a:t>
            </a:r>
            <a:r>
              <a:rPr lang="en-US" sz="2000" dirty="0" err="1"/>
              <a:t>prigovore</a:t>
            </a:r>
            <a:r>
              <a:rPr lang="en-US" sz="2000" dirty="0"/>
              <a:t> </a:t>
            </a:r>
            <a:r>
              <a:rPr lang="en-US" sz="2000" dirty="0" err="1"/>
              <a:t>kojih</a:t>
            </a:r>
            <a:r>
              <a:rPr lang="en-US" sz="2000" dirty="0"/>
              <a:t> se </a:t>
            </a:r>
            <a:r>
              <a:rPr lang="en-US" sz="2000" dirty="0" err="1"/>
              <a:t>dužnik</a:t>
            </a:r>
            <a:r>
              <a:rPr lang="en-US" sz="2000" dirty="0"/>
              <a:t> </a:t>
            </a:r>
            <a:r>
              <a:rPr lang="en-US" sz="2000" dirty="0" err="1"/>
              <a:t>nagodbom</a:t>
            </a:r>
            <a:r>
              <a:rPr lang="en-US" sz="2000" dirty="0"/>
              <a:t> </a:t>
            </a:r>
            <a:r>
              <a:rPr lang="en-US" sz="2000" dirty="0" err="1"/>
              <a:t>odrekao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err="1" smtClean="0"/>
              <a:t>Nagodba</a:t>
            </a:r>
            <a:r>
              <a:rPr lang="en-US" sz="2000" b="1" dirty="0" smtClean="0"/>
              <a:t> </a:t>
            </a:r>
            <a:r>
              <a:rPr lang="en-US" sz="2000" b="1" dirty="0"/>
              <a:t>o </a:t>
            </a:r>
            <a:r>
              <a:rPr lang="en-US" sz="2000" b="1" dirty="0" err="1"/>
              <a:t>nevaljanom</a:t>
            </a:r>
            <a:r>
              <a:rPr lang="en-US" sz="2000" b="1" dirty="0"/>
              <a:t> </a:t>
            </a:r>
            <a:r>
              <a:rPr lang="en-US" sz="2000" b="1" dirty="0" err="1"/>
              <a:t>pravnom</a:t>
            </a:r>
            <a:r>
              <a:rPr lang="en-US" sz="2000" b="1" dirty="0"/>
              <a:t> </a:t>
            </a:r>
            <a:r>
              <a:rPr lang="en-US" sz="2000" b="1" dirty="0" err="1"/>
              <a:t>poslu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157.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Valjana</a:t>
            </a:r>
            <a:r>
              <a:rPr lang="en-US" sz="2000" dirty="0"/>
              <a:t> je </a:t>
            </a:r>
            <a:r>
              <a:rPr lang="en-US" sz="2000" dirty="0" err="1"/>
              <a:t>nagodba</a:t>
            </a:r>
            <a:r>
              <a:rPr lang="en-US" sz="2000" dirty="0"/>
              <a:t> o </a:t>
            </a:r>
            <a:r>
              <a:rPr lang="en-US" sz="2000" dirty="0" err="1"/>
              <a:t>pravnom</a:t>
            </a:r>
            <a:r>
              <a:rPr lang="en-US" sz="2000" dirty="0"/>
              <a:t> </a:t>
            </a:r>
            <a:r>
              <a:rPr lang="en-US" sz="2000" dirty="0" err="1"/>
              <a:t>poslu</a:t>
            </a:r>
            <a:r>
              <a:rPr lang="en-US" sz="2000" dirty="0"/>
              <a:t> </a:t>
            </a:r>
            <a:r>
              <a:rPr lang="en-US" sz="2000" dirty="0" err="1"/>
              <a:t>čiji</a:t>
            </a:r>
            <a:r>
              <a:rPr lang="en-US" sz="2000" dirty="0"/>
              <a:t> je </a:t>
            </a:r>
            <a:r>
              <a:rPr lang="en-US" sz="2000" dirty="0" err="1"/>
              <a:t>poništaj</a:t>
            </a:r>
            <a:r>
              <a:rPr lang="en-US" sz="2000" dirty="0"/>
              <a:t> </a:t>
            </a:r>
            <a:r>
              <a:rPr lang="en-US" sz="2000" dirty="0" err="1"/>
              <a:t>mogla</a:t>
            </a:r>
            <a:r>
              <a:rPr lang="en-US" sz="2000" dirty="0"/>
              <a:t> </a:t>
            </a:r>
            <a:r>
              <a:rPr lang="en-US" sz="2000" dirty="0" err="1"/>
              <a:t>tražiti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</a:t>
            </a:r>
            <a:r>
              <a:rPr lang="en-US" sz="2000" dirty="0" err="1"/>
              <a:t>strana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ona</a:t>
            </a:r>
            <a:r>
              <a:rPr lang="en-US" sz="2000" dirty="0"/>
              <a:t> u </a:t>
            </a:r>
            <a:r>
              <a:rPr lang="en-US" sz="2000" dirty="0" err="1"/>
              <a:t>času</a:t>
            </a:r>
            <a:r>
              <a:rPr lang="en-US" sz="2000" dirty="0"/>
              <a:t> </a:t>
            </a:r>
            <a:r>
              <a:rPr lang="en-US" sz="2000" dirty="0" err="1"/>
              <a:t>sklapanja</a:t>
            </a:r>
            <a:r>
              <a:rPr lang="en-US" sz="2000" dirty="0"/>
              <a:t> </a:t>
            </a:r>
            <a:r>
              <a:rPr lang="en-US" sz="2000" dirty="0" err="1"/>
              <a:t>nagodbe</a:t>
            </a:r>
            <a:r>
              <a:rPr lang="en-US" sz="2000" dirty="0"/>
              <a:t> </a:t>
            </a:r>
            <a:r>
              <a:rPr lang="en-US" sz="2000" dirty="0" err="1"/>
              <a:t>znala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mogućnost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Ništetna je </a:t>
            </a:r>
            <a:r>
              <a:rPr lang="en-US" sz="2000" dirty="0" err="1"/>
              <a:t>nagodba</a:t>
            </a:r>
            <a:r>
              <a:rPr lang="en-US" sz="2000" dirty="0"/>
              <a:t> o </a:t>
            </a:r>
            <a:r>
              <a:rPr lang="en-US" sz="2000" dirty="0" err="1"/>
              <a:t>ništetnom</a:t>
            </a:r>
            <a:r>
              <a:rPr lang="en-US" sz="2000" dirty="0"/>
              <a:t> </a:t>
            </a:r>
            <a:r>
              <a:rPr lang="en-US" sz="2000" dirty="0" err="1"/>
              <a:t>pravnom</a:t>
            </a:r>
            <a:r>
              <a:rPr lang="en-US" sz="2000" dirty="0"/>
              <a:t> </a:t>
            </a:r>
            <a:r>
              <a:rPr lang="en-US" sz="2000" dirty="0" err="1"/>
              <a:t>poslu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ugovaratelji</a:t>
            </a:r>
            <a:r>
              <a:rPr lang="en-US" sz="2000" dirty="0"/>
              <a:t> </a:t>
            </a:r>
            <a:r>
              <a:rPr lang="en-US" sz="2000" dirty="0" err="1"/>
              <a:t>znali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ništetnost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htjeli</a:t>
            </a:r>
            <a:r>
              <a:rPr lang="en-US" sz="2000" dirty="0"/>
              <a:t> je </a:t>
            </a:r>
            <a:r>
              <a:rPr lang="en-US" sz="2000" dirty="0" err="1"/>
              <a:t>nagodbom</a:t>
            </a:r>
            <a:r>
              <a:rPr lang="en-US" sz="2000" dirty="0"/>
              <a:t> </a:t>
            </a:r>
            <a:r>
              <a:rPr lang="en-US" sz="2000" dirty="0" err="1"/>
              <a:t>otkloniti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b="1" dirty="0" err="1"/>
              <a:t>Ništetnost</a:t>
            </a:r>
            <a:r>
              <a:rPr lang="en-US" b="1" dirty="0"/>
              <a:t> </a:t>
            </a:r>
            <a:r>
              <a:rPr lang="en-US" b="1" dirty="0" err="1"/>
              <a:t>nagodbe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158.</a:t>
            </a:r>
          </a:p>
          <a:p>
            <a:r>
              <a:rPr lang="en-US" dirty="0"/>
              <a:t>(1) </a:t>
            </a:r>
            <a:r>
              <a:rPr lang="en-US" dirty="0" err="1"/>
              <a:t>Nagodba</a:t>
            </a:r>
            <a:r>
              <a:rPr lang="en-US" dirty="0"/>
              <a:t> je ništetna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pogrešnom</a:t>
            </a:r>
            <a:r>
              <a:rPr lang="en-US" dirty="0"/>
              <a:t> </a:t>
            </a:r>
            <a:r>
              <a:rPr lang="en-US" dirty="0" err="1"/>
              <a:t>vjerovanju</a:t>
            </a:r>
            <a:r>
              <a:rPr lang="en-US" dirty="0"/>
              <a:t> </a:t>
            </a:r>
            <a:r>
              <a:rPr lang="en-US" dirty="0" err="1"/>
              <a:t>obaju</a:t>
            </a:r>
            <a:r>
              <a:rPr lang="en-US" dirty="0"/>
              <a:t> </a:t>
            </a:r>
            <a:r>
              <a:rPr lang="en-US" dirty="0" err="1"/>
              <a:t>ugovaratelja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ustvari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bez toga </a:t>
            </a:r>
            <a:r>
              <a:rPr lang="en-US" dirty="0" err="1"/>
              <a:t>pogrešnog</a:t>
            </a:r>
            <a:r>
              <a:rPr lang="en-US" dirty="0"/>
              <a:t> </a:t>
            </a:r>
            <a:r>
              <a:rPr lang="en-US" dirty="0" err="1"/>
              <a:t>vjerovanja</a:t>
            </a:r>
            <a:r>
              <a:rPr lang="en-US" dirty="0"/>
              <a:t> ne bi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spora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neizvjesnosti</a:t>
            </a:r>
            <a:r>
              <a:rPr lang="en-US" dirty="0"/>
              <a:t>.</a:t>
            </a:r>
          </a:p>
          <a:p>
            <a:r>
              <a:rPr lang="en-US" dirty="0"/>
              <a:t>(2)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vjerovanje</a:t>
            </a:r>
            <a:r>
              <a:rPr lang="en-US" dirty="0"/>
              <a:t> </a:t>
            </a:r>
            <a:r>
              <a:rPr lang="en-US" dirty="0" err="1"/>
              <a:t>obaju</a:t>
            </a:r>
            <a:r>
              <a:rPr lang="en-US" dirty="0"/>
              <a:t> </a:t>
            </a:r>
            <a:r>
              <a:rPr lang="en-US" dirty="0" err="1"/>
              <a:t>ugovaratelja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dirty="0" err="1"/>
              <a:t>Odricanje</a:t>
            </a:r>
            <a:r>
              <a:rPr lang="en-US" dirty="0"/>
              <a:t> od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ništetnosti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učinka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dano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natrag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r>
              <a:rPr lang="en-US" b="1" dirty="0" err="1"/>
              <a:t>Ništetnost</a:t>
            </a:r>
            <a:r>
              <a:rPr lang="en-US" b="1" dirty="0"/>
              <a:t> </a:t>
            </a:r>
            <a:r>
              <a:rPr lang="en-US" b="1" dirty="0" err="1"/>
              <a:t>jedne</a:t>
            </a:r>
            <a:r>
              <a:rPr lang="en-US" b="1" dirty="0"/>
              <a:t> </a:t>
            </a:r>
            <a:r>
              <a:rPr lang="en-US" b="1" dirty="0" err="1"/>
              <a:t>odredbe</a:t>
            </a:r>
            <a:r>
              <a:rPr lang="en-US" b="1" dirty="0"/>
              <a:t> </a:t>
            </a:r>
            <a:r>
              <a:rPr lang="en-US" b="1" dirty="0" err="1"/>
              <a:t>nagodbe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159.</a:t>
            </a:r>
          </a:p>
          <a:p>
            <a:pPr marL="0" indent="0">
              <a:buNone/>
            </a:pP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cjelinu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odredba</a:t>
            </a:r>
            <a:r>
              <a:rPr lang="en-US" dirty="0"/>
              <a:t> ništetna, </a:t>
            </a:r>
            <a:r>
              <a:rPr lang="en-US" dirty="0" err="1"/>
              <a:t>cijela</a:t>
            </a:r>
            <a:r>
              <a:rPr lang="en-US" dirty="0"/>
              <a:t> </a:t>
            </a:r>
            <a:r>
              <a:rPr lang="en-US" dirty="0" err="1"/>
              <a:t>nagodba</a:t>
            </a:r>
            <a:r>
              <a:rPr lang="en-US" dirty="0"/>
              <a:t> je ništetna,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same </a:t>
            </a:r>
            <a:r>
              <a:rPr lang="en-US" dirty="0" err="1"/>
              <a:t>nagodbe</a:t>
            </a:r>
            <a:r>
              <a:rPr lang="en-US" dirty="0"/>
              <a:t> </a:t>
            </a:r>
            <a:r>
              <a:rPr lang="en-US" dirty="0" err="1"/>
              <a:t>vidi</a:t>
            </a:r>
            <a:r>
              <a:rPr lang="en-US" dirty="0"/>
              <a:t> da se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od </a:t>
            </a:r>
            <a:r>
              <a:rPr lang="en-US" dirty="0" err="1"/>
              <a:t>neovisnih</a:t>
            </a:r>
            <a:r>
              <a:rPr lang="en-US" dirty="0"/>
              <a:t> </a:t>
            </a:r>
            <a:r>
              <a:rPr lang="en-US" dirty="0" err="1"/>
              <a:t>dijelova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8000" b="1" dirty="0" smtClean="0"/>
              <a:t>HVALA NA PAŽNJI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713</Words>
  <Application>Microsoft Office PowerPoint</Application>
  <PresentationFormat>Široki zaslon</PresentationFormat>
  <Paragraphs>74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TRGOVAČKO PRAVO  PROMJENE SADRŽAJA: NOVACIJA I NAGODBA NASTAVNI MATERIJALI ZA PREDAVANJE 23.4.2020.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19</cp:revision>
  <dcterms:created xsi:type="dcterms:W3CDTF">2020-03-26T13:37:12Z</dcterms:created>
  <dcterms:modified xsi:type="dcterms:W3CDTF">2020-04-17T20:46:58Z</dcterms:modified>
</cp:coreProperties>
</file>