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9" r:id="rId5"/>
    <p:sldId id="266" r:id="rId6"/>
    <p:sldId id="267" r:id="rId7"/>
    <p:sldId id="264" r:id="rId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2"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68013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46067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59552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51580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03990-7F97-48B3-8905-9DB76E6ECCA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856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03990-7F97-48B3-8905-9DB76E6ECCA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73440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03990-7F97-48B3-8905-9DB76E6ECCA2}"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5939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03990-7F97-48B3-8905-9DB76E6ECCA2}"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37879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03990-7F97-48B3-8905-9DB76E6ECCA2}"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06566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097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23288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03990-7F97-48B3-8905-9DB76E6ECCA2}" type="datetimeFigureOut">
              <a:rPr lang="en-US" smtClean="0"/>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FFC49-883A-43CA-999F-C49C88A18B90}" type="slidenum">
              <a:rPr lang="en-US" smtClean="0"/>
              <a:t>‹#›</a:t>
            </a:fld>
            <a:endParaRPr lang="en-US"/>
          </a:p>
        </p:txBody>
      </p:sp>
    </p:spTree>
    <p:extLst>
      <p:ext uri="{BB962C8B-B14F-4D97-AF65-F5344CB8AC3E}">
        <p14:creationId xmlns:p14="http://schemas.microsoft.com/office/powerpoint/2010/main" val="409127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4655"/>
            <a:ext cx="9144000" cy="4438178"/>
          </a:xfrm>
        </p:spPr>
        <p:txBody>
          <a:bodyPr>
            <a:noAutofit/>
          </a:bodyPr>
          <a:lstStyle/>
          <a:p>
            <a:r>
              <a:rPr lang="en-GB" sz="2800" b="1" dirty="0" smtClean="0"/>
              <a:t>E-</a:t>
            </a:r>
            <a:r>
              <a:rPr lang="en-GB" sz="2800" b="1" dirty="0" err="1" smtClean="0"/>
              <a:t>nastava</a:t>
            </a:r>
            <a:r>
              <a:rPr lang="en-GB" sz="2800" b="1" dirty="0" smtClean="0"/>
              <a:t> </a:t>
            </a:r>
            <a:r>
              <a:rPr lang="en-GB" sz="2800" b="1" dirty="0" err="1"/>
              <a:t>iz</a:t>
            </a:r>
            <a:r>
              <a:rPr lang="en-GB" sz="2800" b="1" dirty="0"/>
              <a:t> </a:t>
            </a:r>
            <a:r>
              <a:rPr lang="en-GB" sz="2800" b="1" dirty="0" err="1" smtClean="0"/>
              <a:t>predmeta</a:t>
            </a:r>
            <a:r>
              <a:rPr lang="en-GB" sz="2800" b="1" dirty="0" smtClean="0"/>
              <a:t> </a:t>
            </a:r>
            <a:r>
              <a:rPr lang="hr-HR" sz="2800" b="1" dirty="0" smtClean="0"/>
              <a:t>T</a:t>
            </a:r>
            <a:r>
              <a:rPr lang="en-GB" sz="2800" b="1" dirty="0" err="1" smtClean="0"/>
              <a:t>rgovačko</a:t>
            </a:r>
            <a:r>
              <a:rPr lang="en-GB" sz="2800" b="1" dirty="0" smtClean="0"/>
              <a:t> </a:t>
            </a:r>
            <a:r>
              <a:rPr lang="en-GB" sz="2800" b="1" dirty="0" err="1"/>
              <a:t>pravo</a:t>
            </a:r>
            <a:r>
              <a:rPr lang="en-GB" sz="2800" b="1" dirty="0"/>
              <a:t> </a:t>
            </a:r>
            <a:r>
              <a:rPr lang="hr-HR" sz="2800" b="1" dirty="0" smtClean="0"/>
              <a:t>redoviti studenti</a:t>
            </a:r>
            <a:br>
              <a:rPr lang="hr-HR" sz="2800" b="1" dirty="0" smtClean="0"/>
            </a:br>
            <a:r>
              <a:rPr lang="hr-HR" sz="2800" b="1" dirty="0" smtClean="0"/>
              <a:t>24</a:t>
            </a:r>
            <a:r>
              <a:rPr lang="en-GB" sz="2800" b="1" dirty="0" smtClean="0"/>
              <a:t>.3.2020</a:t>
            </a:r>
            <a:r>
              <a:rPr lang="en-GB" sz="2800" b="1" dirty="0"/>
              <a:t>. </a:t>
            </a:r>
            <a:r>
              <a:rPr lang="hr-HR" sz="2800" dirty="0"/>
              <a:t/>
            </a:r>
            <a:br>
              <a:rPr lang="hr-HR" sz="2800" dirty="0"/>
            </a:br>
            <a:r>
              <a:rPr lang="en-GB" sz="4000" dirty="0"/>
              <a:t> </a:t>
            </a:r>
            <a:r>
              <a:rPr lang="hr-HR" sz="4000" dirty="0"/>
              <a:t/>
            </a:r>
            <a:br>
              <a:rPr lang="hr-HR" sz="4000" dirty="0"/>
            </a:br>
            <a:r>
              <a:rPr lang="en-GB" sz="4000" dirty="0"/>
              <a:t> </a:t>
            </a:r>
            <a:r>
              <a:rPr lang="hr-HR" sz="4000" dirty="0"/>
              <a:t/>
            </a:r>
            <a:br>
              <a:rPr lang="hr-HR" sz="4000" dirty="0"/>
            </a:br>
            <a:r>
              <a:rPr lang="en-GB" sz="5400" b="1" dirty="0" smtClean="0"/>
              <a:t>TEMA PREDAVANJA: </a:t>
            </a:r>
            <a:r>
              <a:rPr lang="hr-HR" sz="5400" dirty="0" smtClean="0"/>
              <a:t/>
            </a:r>
            <a:br>
              <a:rPr lang="hr-HR" sz="5400" dirty="0" smtClean="0"/>
            </a:br>
            <a:r>
              <a:rPr lang="hr-HR" sz="5400" dirty="0" smtClean="0"/>
              <a:t>NASTANAK, VRSTE I UČINCI OBVEZA</a:t>
            </a:r>
            <a:r>
              <a:rPr lang="en-GB" sz="1800" dirty="0"/>
              <a:t> </a:t>
            </a:r>
            <a:r>
              <a:rPr lang="hr-HR" sz="1800" dirty="0"/>
              <a:t/>
            </a:r>
            <a:br>
              <a:rPr lang="hr-HR" sz="1800" dirty="0"/>
            </a:br>
            <a:endParaRPr lang="en-US" sz="1800" dirty="0"/>
          </a:p>
        </p:txBody>
      </p:sp>
      <p:sp>
        <p:nvSpPr>
          <p:cNvPr id="3" name="Subtitle 2"/>
          <p:cNvSpPr>
            <a:spLocks noGrp="1"/>
          </p:cNvSpPr>
          <p:nvPr>
            <p:ph type="subTitle" idx="1"/>
          </p:nvPr>
        </p:nvSpPr>
        <p:spPr>
          <a:xfrm>
            <a:off x="2924432" y="6318465"/>
            <a:ext cx="9144000" cy="539535"/>
          </a:xfrm>
        </p:spPr>
        <p:txBody>
          <a:bodyPr/>
          <a:lstStyle/>
          <a:p>
            <a:pPr algn="r"/>
            <a:r>
              <a:rPr lang="hr-HR" dirty="0" smtClean="0"/>
              <a:t>Dr. sc. Lidija Šimunović</a:t>
            </a:r>
            <a:endParaRPr lang="en-US" dirty="0"/>
          </a:p>
        </p:txBody>
      </p:sp>
    </p:spTree>
    <p:extLst>
      <p:ext uri="{BB962C8B-B14F-4D97-AF65-F5344CB8AC3E}">
        <p14:creationId xmlns:p14="http://schemas.microsoft.com/office/powerpoint/2010/main" val="198623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780108" cy="4351338"/>
          </a:xfrm>
        </p:spPr>
        <p:txBody>
          <a:bodyPr>
            <a:noAutofit/>
          </a:bodyPr>
          <a:lstStyle/>
          <a:p>
            <a:pPr marL="0" indent="0">
              <a:buNone/>
            </a:pPr>
            <a:r>
              <a:rPr lang="hr-HR" sz="2400" dirty="0" smtClean="0"/>
              <a:t>Poštovani studenti, </a:t>
            </a:r>
          </a:p>
          <a:p>
            <a:endParaRPr lang="hr-HR" sz="2400" dirty="0"/>
          </a:p>
          <a:p>
            <a:pPr marL="0" indent="0">
              <a:buNone/>
            </a:pPr>
            <a:r>
              <a:rPr lang="hr-HR" sz="2400" dirty="0" smtClean="0"/>
              <a:t>U nastavku se nalazi prezentacija koja sadrži odredbe ZOO-a o nastanku i vrstama obveza. </a:t>
            </a:r>
          </a:p>
          <a:p>
            <a:pPr marL="0" indent="0">
              <a:buNone/>
            </a:pPr>
            <a:endParaRPr lang="hr-HR" sz="2400" dirty="0" smtClean="0"/>
          </a:p>
          <a:p>
            <a:pPr marL="0" indent="0">
              <a:buNone/>
            </a:pPr>
            <a:r>
              <a:rPr lang="hr-HR" sz="2400" dirty="0" smtClean="0"/>
              <a:t>Molim Vas pažljivo:</a:t>
            </a:r>
          </a:p>
          <a:p>
            <a:pPr marL="457200" indent="-457200">
              <a:buAutoNum type="arabicPeriod"/>
            </a:pPr>
            <a:r>
              <a:rPr lang="hr-HR" sz="2400" b="1" u="sng" dirty="0" smtClean="0"/>
              <a:t>proučite zakonski tekst i materijale </a:t>
            </a:r>
            <a:r>
              <a:rPr lang="hr-HR" sz="2400" dirty="0" smtClean="0"/>
              <a:t>i</a:t>
            </a:r>
          </a:p>
          <a:p>
            <a:pPr marL="457200" indent="-457200">
              <a:buAutoNum type="arabicPeriod"/>
            </a:pPr>
            <a:r>
              <a:rPr lang="hr-HR" sz="2400" b="1" u="sng" dirty="0" smtClean="0"/>
              <a:t>odgovorite na pitanja </a:t>
            </a:r>
            <a:r>
              <a:rPr lang="hr-HR" sz="2400" dirty="0" smtClean="0"/>
              <a:t>koja se nalaze na zadnjem slajdu ove prezentacije.</a:t>
            </a:r>
          </a:p>
          <a:p>
            <a:pPr marL="0" indent="0">
              <a:buNone/>
            </a:pPr>
            <a:endParaRPr lang="hr-HR" sz="2400" dirty="0" smtClean="0"/>
          </a:p>
          <a:p>
            <a:pPr marL="0" indent="0">
              <a:buNone/>
            </a:pPr>
            <a:r>
              <a:rPr lang="hr-HR" sz="2400" dirty="0" smtClean="0"/>
              <a:t>N</a:t>
            </a:r>
            <a:r>
              <a:rPr lang="hr-HR" sz="2400" u="sng" dirty="0" smtClean="0"/>
              <a:t>akon što se ponovno uspostavi redovita nastava predajte mi (rukom napisane) odgovore na postavljena pitanja na potpisanom papiru. </a:t>
            </a:r>
          </a:p>
          <a:p>
            <a:pPr marL="0" indent="0">
              <a:buNone/>
            </a:pPr>
            <a:endParaRPr lang="hr-HR" sz="2400" u="sng" dirty="0"/>
          </a:p>
          <a:p>
            <a:pPr marL="0" indent="0">
              <a:buNone/>
            </a:pPr>
            <a:r>
              <a:rPr lang="hr-HR" sz="2400" u="sng" dirty="0" smtClean="0"/>
              <a:t>Molim Vas da na pitanja odgovarate rukom kako bismo izbjegli potencijalno varanje.  </a:t>
            </a:r>
            <a:endParaRPr lang="hr-HR" sz="2400" u="sng" dirty="0"/>
          </a:p>
          <a:p>
            <a:pPr marL="0" indent="0">
              <a:buNone/>
            </a:pPr>
            <a:r>
              <a:rPr lang="hr-HR" sz="2400" b="1" dirty="0" smtClean="0"/>
              <a:t>Evidencija nastave </a:t>
            </a:r>
            <a:r>
              <a:rPr lang="hr-HR" sz="2400" dirty="0" smtClean="0"/>
              <a:t>u sljedećem periodu vodit će se po principu tko je predao odgovore na pitanja smatrat će se da je pohađao nastavu. </a:t>
            </a:r>
            <a:endParaRPr lang="hr-HR" sz="2400" dirty="0"/>
          </a:p>
          <a:p>
            <a:pPr marL="0" indent="0">
              <a:buNone/>
            </a:pPr>
            <a:r>
              <a:rPr lang="hr-HR" sz="2400" dirty="0" smtClean="0"/>
              <a:t>Za sve dodatne upite javite mi se na </a:t>
            </a:r>
            <a:r>
              <a:rPr lang="hr-HR" sz="2400" b="1" u="sng" dirty="0" smtClean="0"/>
              <a:t>lsimunov@pravos.hr</a:t>
            </a:r>
            <a:endParaRPr lang="hr-HR" sz="2400" b="1" u="sng" dirty="0"/>
          </a:p>
        </p:txBody>
      </p:sp>
    </p:spTree>
    <p:extLst>
      <p:ext uri="{BB962C8B-B14F-4D97-AF65-F5344CB8AC3E}">
        <p14:creationId xmlns:p14="http://schemas.microsoft.com/office/powerpoint/2010/main" val="286453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hr-HR" sz="1600" b="1" cap="all" dirty="0">
                <a:latin typeface="Times New Roman" panose="02020603050405020304" pitchFamily="18" charset="0"/>
                <a:cs typeface="Times New Roman" panose="02020603050405020304" pitchFamily="18" charset="0"/>
              </a:rPr>
              <a:t>GLAVA III.   NASTANAK OBVEZA</a:t>
            </a:r>
          </a:p>
          <a:p>
            <a:pPr marL="0" indent="0">
              <a:buNone/>
            </a:pPr>
            <a:r>
              <a:rPr lang="hr-HR" sz="1600" dirty="0">
                <a:latin typeface="Times New Roman" panose="02020603050405020304" pitchFamily="18" charset="0"/>
                <a:cs typeface="Times New Roman" panose="02020603050405020304" pitchFamily="18" charset="0"/>
              </a:rPr>
              <a:t>Članak 20.</a:t>
            </a:r>
          </a:p>
          <a:p>
            <a:pPr marL="0" indent="0">
              <a:buNone/>
            </a:pPr>
            <a:r>
              <a:rPr lang="hr-HR" sz="1600" dirty="0">
                <a:latin typeface="Times New Roman" panose="02020603050405020304" pitchFamily="18" charset="0"/>
                <a:cs typeface="Times New Roman" panose="02020603050405020304" pitchFamily="18" charset="0"/>
              </a:rPr>
              <a:t>(1) Obveze nastaju na osnovi pravnih poslova, prouzročenjem štete, stjecanjem bez osnove, poslovodstvom bez naloga, javnim obećanjem nagrade i izdavanjem vrijednosnih papira.</a:t>
            </a:r>
          </a:p>
          <a:p>
            <a:pPr marL="0" indent="0">
              <a:buNone/>
            </a:pPr>
            <a:r>
              <a:rPr lang="hr-HR" sz="1600" dirty="0">
                <a:latin typeface="Times New Roman" panose="02020603050405020304" pitchFamily="18" charset="0"/>
                <a:cs typeface="Times New Roman" panose="02020603050405020304" pitchFamily="18" charset="0"/>
              </a:rPr>
              <a:t>(2) Obveze mogu nastati i na osnovi odluke suda ili druge javne vlasti</a:t>
            </a:r>
            <a:r>
              <a:rPr lang="hr-HR" sz="1600" dirty="0" smtClean="0">
                <a:latin typeface="Times New Roman" panose="02020603050405020304" pitchFamily="18" charset="0"/>
                <a:cs typeface="Times New Roman" panose="02020603050405020304" pitchFamily="18" charset="0"/>
              </a:rPr>
              <a:t>.</a:t>
            </a:r>
          </a:p>
          <a:p>
            <a:pPr marL="0" indent="0">
              <a:buNone/>
            </a:pPr>
            <a:endParaRPr lang="hr-HR" sz="1600" dirty="0">
              <a:latin typeface="Times New Roman" panose="02020603050405020304" pitchFamily="18" charset="0"/>
              <a:cs typeface="Times New Roman" panose="02020603050405020304" pitchFamily="18" charset="0"/>
            </a:endParaRPr>
          </a:p>
          <a:p>
            <a:pPr marL="0" indent="0">
              <a:buNone/>
            </a:pPr>
            <a:r>
              <a:rPr lang="hr-HR" sz="1600" b="1" cap="all" dirty="0" smtClean="0">
                <a:latin typeface="Times New Roman" panose="02020603050405020304" pitchFamily="18" charset="0"/>
                <a:cs typeface="Times New Roman" panose="02020603050405020304" pitchFamily="18" charset="0"/>
              </a:rPr>
              <a:t>VRSTE OBVEZA</a:t>
            </a:r>
          </a:p>
          <a:p>
            <a:pPr marL="0" indent="0">
              <a:buNone/>
            </a:pPr>
            <a:r>
              <a:rPr lang="hr-HR" sz="1600" b="1" dirty="0" smtClean="0">
                <a:latin typeface="Times New Roman" panose="02020603050405020304" pitchFamily="18" charset="0"/>
                <a:cs typeface="Times New Roman" panose="02020603050405020304" pitchFamily="18" charset="0"/>
              </a:rPr>
              <a:t>1. NOVČANE </a:t>
            </a:r>
            <a:r>
              <a:rPr lang="hr-HR" sz="1600" b="1" dirty="0">
                <a:latin typeface="Times New Roman" panose="02020603050405020304" pitchFamily="18" charset="0"/>
                <a:cs typeface="Times New Roman" panose="02020603050405020304" pitchFamily="18" charset="0"/>
              </a:rPr>
              <a:t>OBVEZE</a:t>
            </a:r>
          </a:p>
          <a:p>
            <a:pPr marL="0" indent="0">
              <a:buNone/>
            </a:pPr>
            <a:r>
              <a:rPr lang="hr-HR" sz="1600" b="1" dirty="0" smtClean="0">
                <a:latin typeface="Times New Roman" panose="02020603050405020304" pitchFamily="18" charset="0"/>
                <a:cs typeface="Times New Roman" panose="02020603050405020304" pitchFamily="18" charset="0"/>
              </a:rPr>
              <a:t>Načelo </a:t>
            </a:r>
            <a:r>
              <a:rPr lang="hr-HR" sz="1600" b="1" dirty="0">
                <a:latin typeface="Times New Roman" panose="02020603050405020304" pitchFamily="18" charset="0"/>
                <a:cs typeface="Times New Roman" panose="02020603050405020304" pitchFamily="18" charset="0"/>
              </a:rPr>
              <a:t>monetarnog </a:t>
            </a:r>
            <a:r>
              <a:rPr lang="hr-HR" sz="1600" b="1" dirty="0" err="1">
                <a:latin typeface="Times New Roman" panose="02020603050405020304" pitchFamily="18" charset="0"/>
                <a:cs typeface="Times New Roman" panose="02020603050405020304" pitchFamily="18" charset="0"/>
              </a:rPr>
              <a:t>nominalizma</a:t>
            </a:r>
            <a:endParaRPr lang="hr-HR" sz="1600" dirty="0">
              <a:latin typeface="Times New Roman" panose="02020603050405020304" pitchFamily="18" charset="0"/>
              <a:cs typeface="Times New Roman" panose="02020603050405020304" pitchFamily="18" charset="0"/>
            </a:endParaRPr>
          </a:p>
          <a:p>
            <a:pPr marL="0" indent="0">
              <a:buNone/>
            </a:pPr>
            <a:r>
              <a:rPr lang="hr-HR" sz="1600" dirty="0">
                <a:latin typeface="Times New Roman" panose="02020603050405020304" pitchFamily="18" charset="0"/>
                <a:cs typeface="Times New Roman" panose="02020603050405020304" pitchFamily="18" charset="0"/>
              </a:rPr>
              <a:t>Članak 21.</a:t>
            </a:r>
          </a:p>
          <a:p>
            <a:pPr marL="0" indent="0">
              <a:buNone/>
            </a:pPr>
            <a:r>
              <a:rPr lang="hr-HR" sz="1600" dirty="0">
                <a:latin typeface="Times New Roman" panose="02020603050405020304" pitchFamily="18" charset="0"/>
                <a:cs typeface="Times New Roman" panose="02020603050405020304" pitchFamily="18" charset="0"/>
              </a:rPr>
              <a:t>Kad obveza ima za činidbu iznos novca, dužnik je dužan isplatiti onaj broj novčanih jedinica na koji obveza glasi, osim kad zakon određuje što drugo.</a:t>
            </a:r>
          </a:p>
          <a:p>
            <a:pPr marL="0" indent="0">
              <a:buNone/>
            </a:pPr>
            <a:r>
              <a:rPr lang="hr-HR" sz="1600" b="1" dirty="0">
                <a:latin typeface="Times New Roman" panose="02020603050405020304" pitchFamily="18" charset="0"/>
                <a:cs typeface="Times New Roman" panose="02020603050405020304" pitchFamily="18" charset="0"/>
              </a:rPr>
              <a:t>Valuta obveze</a:t>
            </a:r>
            <a:endParaRPr lang="hr-HR" sz="1600" dirty="0">
              <a:latin typeface="Times New Roman" panose="02020603050405020304" pitchFamily="18" charset="0"/>
              <a:cs typeface="Times New Roman" panose="02020603050405020304" pitchFamily="18" charset="0"/>
            </a:endParaRPr>
          </a:p>
          <a:p>
            <a:pPr marL="0" indent="0">
              <a:buNone/>
            </a:pPr>
            <a:r>
              <a:rPr lang="hr-HR" sz="1600" dirty="0">
                <a:latin typeface="Times New Roman" panose="02020603050405020304" pitchFamily="18" charset="0"/>
                <a:cs typeface="Times New Roman" panose="02020603050405020304" pitchFamily="18" charset="0"/>
              </a:rPr>
              <a:t>Članak 22.</a:t>
            </a:r>
          </a:p>
          <a:p>
            <a:pPr marL="0" indent="0">
              <a:buNone/>
            </a:pPr>
            <a:r>
              <a:rPr lang="hr-HR" sz="1600" dirty="0">
                <a:latin typeface="Times New Roman" panose="02020603050405020304" pitchFamily="18" charset="0"/>
                <a:cs typeface="Times New Roman" panose="02020603050405020304" pitchFamily="18" charset="0"/>
              </a:rPr>
              <a:t>(1) Dopuštena je odredba ugovora prema kojoj se vrijednost ugovorne obveze u valuti Republike Hrvatske izračunava na temelju cijene zlata ili tečaja valute Republike Hrvatske u odnosu prema stranoj valuti.</a:t>
            </a:r>
          </a:p>
          <a:p>
            <a:pPr marL="0" indent="0">
              <a:buNone/>
            </a:pPr>
            <a:r>
              <a:rPr lang="hr-HR" sz="1600" dirty="0">
                <a:latin typeface="Times New Roman" panose="02020603050405020304" pitchFamily="18" charset="0"/>
                <a:cs typeface="Times New Roman" panose="02020603050405020304" pitchFamily="18" charset="0"/>
              </a:rPr>
              <a:t>(2) U tom slučaju, ako strane nisu ugovorile drugi tečaj, obveza se ispunjava u valuti Republike Hrvatske prema prodajnom tečaju koji objavi devizna burza, odnosno Hrvatska narodna banka i koji vrijedi na dan dospjelosti, odnosno, po zahtjevu vjerovnika, na dan plaćanja.</a:t>
            </a:r>
          </a:p>
          <a:p>
            <a:pPr marL="0" indent="0">
              <a:buNone/>
            </a:pPr>
            <a:r>
              <a:rPr lang="hr-HR" sz="1600" dirty="0">
                <a:latin typeface="Times New Roman" panose="02020603050405020304" pitchFamily="18" charset="0"/>
                <a:cs typeface="Times New Roman" panose="02020603050405020304" pitchFamily="18" charset="0"/>
              </a:rPr>
              <a:t>(3) Ako novčana obveza protivno zakonu glasi na plaćanje u zlatu ili stranoj valuti, njezino se ispunjenje može zahtijevati samo u valuti Republike Hrvatske prema prodajnom tečaju koji objavi devizna burza, odnosno Hrvatska narodna banka i koji vrijedi na dan dospjelosti, odnosno, po zahtjevu vjerovnika, na dan plaćanja.</a:t>
            </a:r>
          </a:p>
          <a:p>
            <a:pPr marL="0" indent="0">
              <a:buNone/>
            </a:pPr>
            <a:r>
              <a:rPr lang="hr-HR" sz="1600" dirty="0">
                <a:latin typeface="Times New Roman" panose="02020603050405020304" pitchFamily="18" charset="0"/>
                <a:cs typeface="Times New Roman" panose="02020603050405020304" pitchFamily="18" charset="0"/>
              </a:rPr>
              <a:t>(4) Odredbe ovoga Zakona o kamatama primjenjuju se na novčanu obvezu neovisno o valuti u kojoj je izražena.</a:t>
            </a:r>
          </a:p>
          <a:p>
            <a:pPr marL="0" indent="0">
              <a:buNone/>
            </a:pPr>
            <a:r>
              <a:rPr lang="hr-HR" sz="1600" dirty="0">
                <a:latin typeface="Times New Roman" panose="02020603050405020304" pitchFamily="18" charset="0"/>
                <a:cs typeface="Times New Roman" panose="02020603050405020304" pitchFamily="18" charset="0"/>
              </a:rPr>
              <a:t> </a:t>
            </a:r>
          </a:p>
          <a:p>
            <a:pPr marL="0" indent="0">
              <a:buNone/>
            </a:pPr>
            <a:endParaRPr lang="en-US" sz="1000" dirty="0"/>
          </a:p>
        </p:txBody>
      </p:sp>
    </p:spTree>
    <p:extLst>
      <p:ext uri="{BB962C8B-B14F-4D97-AF65-F5344CB8AC3E}">
        <p14:creationId xmlns:p14="http://schemas.microsoft.com/office/powerpoint/2010/main" val="1654948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pPr marL="0" indent="0">
              <a:buNone/>
            </a:pPr>
            <a:r>
              <a:rPr lang="hr-HR" b="1" dirty="0">
                <a:latin typeface="Times New Roman" panose="02020603050405020304" pitchFamily="18" charset="0"/>
                <a:cs typeface="Times New Roman" panose="02020603050405020304" pitchFamily="18" charset="0"/>
              </a:rPr>
              <a:t>Indeksna klauzula</a:t>
            </a:r>
            <a:endParaRPr lang="hr-HR" dirty="0">
              <a:latin typeface="Times New Roman" panose="02020603050405020304" pitchFamily="18" charset="0"/>
              <a:cs typeface="Times New Roman" panose="02020603050405020304" pitchFamily="18" charset="0"/>
            </a:endParaRPr>
          </a:p>
          <a:p>
            <a:pPr marL="0" indent="0">
              <a:buNone/>
            </a:pPr>
            <a:r>
              <a:rPr lang="hr-HR" dirty="0">
                <a:latin typeface="Times New Roman" panose="02020603050405020304" pitchFamily="18" charset="0"/>
                <a:cs typeface="Times New Roman" panose="02020603050405020304" pitchFamily="18" charset="0"/>
              </a:rPr>
              <a:t>Članak 23.</a:t>
            </a:r>
          </a:p>
          <a:p>
            <a:pPr marL="0" indent="0">
              <a:buNone/>
            </a:pPr>
            <a:r>
              <a:rPr lang="hr-HR" dirty="0">
                <a:latin typeface="Times New Roman" panose="02020603050405020304" pitchFamily="18" charset="0"/>
                <a:cs typeface="Times New Roman" panose="02020603050405020304" pitchFamily="18" charset="0"/>
              </a:rPr>
              <a:t>Dopuštena je odredba ugovora kojom se iznos novčane obveze u domaćem novcu veže za promjene cijena dobara, robe i usluga izraženih indeksom cijena utvrđenim od ovlaštene osobe.</a:t>
            </a:r>
          </a:p>
          <a:p>
            <a:pPr marL="0" indent="0">
              <a:buNone/>
            </a:pPr>
            <a:r>
              <a:rPr lang="hr-HR" b="1" dirty="0">
                <a:latin typeface="Times New Roman" panose="02020603050405020304" pitchFamily="18" charset="0"/>
                <a:cs typeface="Times New Roman" panose="02020603050405020304" pitchFamily="18" charset="0"/>
              </a:rPr>
              <a:t>Klizna skala</a:t>
            </a:r>
            <a:endParaRPr lang="hr-HR" dirty="0">
              <a:latin typeface="Times New Roman" panose="02020603050405020304" pitchFamily="18" charset="0"/>
              <a:cs typeface="Times New Roman" panose="02020603050405020304" pitchFamily="18" charset="0"/>
            </a:endParaRPr>
          </a:p>
          <a:p>
            <a:pPr marL="0" indent="0">
              <a:buNone/>
            </a:pPr>
            <a:r>
              <a:rPr lang="hr-HR" dirty="0">
                <a:latin typeface="Times New Roman" panose="02020603050405020304" pitchFamily="18" charset="0"/>
                <a:cs typeface="Times New Roman" panose="02020603050405020304" pitchFamily="18" charset="0"/>
              </a:rPr>
              <a:t>Članak 24.</a:t>
            </a:r>
          </a:p>
          <a:p>
            <a:pPr marL="0" indent="0">
              <a:buNone/>
            </a:pPr>
            <a:r>
              <a:rPr lang="hr-HR" dirty="0">
                <a:latin typeface="Times New Roman" panose="02020603050405020304" pitchFamily="18" charset="0"/>
                <a:cs typeface="Times New Roman" panose="02020603050405020304" pitchFamily="18" charset="0"/>
              </a:rPr>
              <a:t>U ugovorima u kojima se jedna strana obvezuje izraditi i isporučiti određene predmete dopušteno je ugovoriti da će cijena ovisiti o cijeni materijala, rada i drugih čimbenika koji utječu na visinu troškova proizvodnje, u određeno vrijeme na određenom tržištu.</a:t>
            </a:r>
          </a:p>
          <a:p>
            <a:pPr marL="0" indent="0">
              <a:buNone/>
            </a:pPr>
            <a:r>
              <a:rPr lang="hr-HR" b="1" dirty="0">
                <a:latin typeface="Times New Roman" panose="02020603050405020304" pitchFamily="18" charset="0"/>
                <a:cs typeface="Times New Roman" panose="02020603050405020304" pitchFamily="18" charset="0"/>
              </a:rPr>
              <a:t>Plaćanje prije roka</a:t>
            </a:r>
            <a:endParaRPr lang="hr-HR" dirty="0">
              <a:latin typeface="Times New Roman" panose="02020603050405020304" pitchFamily="18" charset="0"/>
              <a:cs typeface="Times New Roman" panose="02020603050405020304" pitchFamily="18" charset="0"/>
            </a:endParaRPr>
          </a:p>
          <a:p>
            <a:pPr marL="0" indent="0">
              <a:buNone/>
            </a:pPr>
            <a:r>
              <a:rPr lang="hr-HR" dirty="0">
                <a:latin typeface="Times New Roman" panose="02020603050405020304" pitchFamily="18" charset="0"/>
                <a:cs typeface="Times New Roman" panose="02020603050405020304" pitchFamily="18" charset="0"/>
              </a:rPr>
              <a:t>Članak 25.</a:t>
            </a:r>
          </a:p>
          <a:p>
            <a:pPr marL="0" indent="0">
              <a:buNone/>
            </a:pPr>
            <a:r>
              <a:rPr lang="hr-HR" dirty="0">
                <a:latin typeface="Times New Roman" panose="02020603050405020304" pitchFamily="18" charset="0"/>
                <a:cs typeface="Times New Roman" panose="02020603050405020304" pitchFamily="18" charset="0"/>
              </a:rPr>
              <a:t>(1) Dužnik novčane obveze može je ispuniti prije roka.</a:t>
            </a:r>
          </a:p>
          <a:p>
            <a:pPr marL="0" indent="0">
              <a:buNone/>
            </a:pPr>
            <a:r>
              <a:rPr lang="hr-HR" dirty="0">
                <a:latin typeface="Times New Roman" panose="02020603050405020304" pitchFamily="18" charset="0"/>
                <a:cs typeface="Times New Roman" panose="02020603050405020304" pitchFamily="18" charset="0"/>
              </a:rPr>
              <a:t>(2) Ništetna je odredba ugovora kojom se dužnik odriče toga prava.</a:t>
            </a:r>
          </a:p>
          <a:p>
            <a:pPr marL="0" indent="0">
              <a:buNone/>
            </a:pPr>
            <a:r>
              <a:rPr lang="hr-HR" dirty="0">
                <a:latin typeface="Times New Roman" panose="02020603050405020304" pitchFamily="18" charset="0"/>
                <a:cs typeface="Times New Roman" panose="02020603050405020304" pitchFamily="18" charset="0"/>
              </a:rPr>
              <a:t>(3) U slučaju ispunjenja novčane obveze prije roka dužnik ima pravo od iznosa duga odbiti iznos kamata za vrijeme od dana isplate do dospjelosti obveze samo ako je na to ovlašten ugovorom.</a:t>
            </a:r>
          </a:p>
          <a:p>
            <a:endParaRPr lang="en-US" dirty="0"/>
          </a:p>
        </p:txBody>
      </p:sp>
    </p:spTree>
    <p:extLst>
      <p:ext uri="{BB962C8B-B14F-4D97-AF65-F5344CB8AC3E}">
        <p14:creationId xmlns:p14="http://schemas.microsoft.com/office/powerpoint/2010/main" val="3386609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47500" lnSpcReduction="20000"/>
          </a:bodyPr>
          <a:lstStyle/>
          <a:p>
            <a:r>
              <a:rPr lang="hr-HR" b="1" dirty="0"/>
              <a:t>Odjeljak 2.   OBVEZE S VIŠE ČINIDABA</a:t>
            </a:r>
          </a:p>
          <a:p>
            <a:r>
              <a:rPr lang="hr-HR" b="1" dirty="0"/>
              <a:t>Odsjek 1.   ALTERNATIVNE OBVEZE</a:t>
            </a:r>
          </a:p>
          <a:p>
            <a:r>
              <a:rPr lang="hr-HR" b="1" dirty="0"/>
              <a:t>Pravo izbora</a:t>
            </a:r>
            <a:endParaRPr lang="hr-HR" dirty="0"/>
          </a:p>
          <a:p>
            <a:r>
              <a:rPr lang="hr-HR" dirty="0"/>
              <a:t>Članak 32.</a:t>
            </a:r>
          </a:p>
          <a:p>
            <a:r>
              <a:rPr lang="hr-HR" dirty="0"/>
              <a:t>Ako neka obveza ima dvije ili više činidaba, ali je dužnik dužan ispuniti samo jednu da bi se oslobodio obveze, pravo izbora, ako nije što drugo ugovoreno, pripada dužniku, i obveza prestaje kad on ispuni činidbu koju je izabrao.</a:t>
            </a:r>
          </a:p>
          <a:p>
            <a:r>
              <a:rPr lang="hr-HR" b="1" dirty="0"/>
              <a:t>Neopozivost i učinak izbora</a:t>
            </a:r>
            <a:endParaRPr lang="hr-HR" dirty="0"/>
          </a:p>
          <a:p>
            <a:r>
              <a:rPr lang="hr-HR" dirty="0"/>
              <a:t>Članak 33.</a:t>
            </a:r>
          </a:p>
          <a:p>
            <a:r>
              <a:rPr lang="hr-HR" dirty="0"/>
              <a:t>(1) Izbor je učinjen kad strana kojoj pripada pravo izbora obavijesti drugu stranu o tome što je izabrala, i od toga trenutka izbor se više ne može mijenjati.</a:t>
            </a:r>
          </a:p>
          <a:p>
            <a:r>
              <a:rPr lang="hr-HR" dirty="0"/>
              <a:t>(2) Učinjenim izborom uzima se da je obveza od početka bila jednostavna i da je njezin objekt od početka bila izabrana činidba.</a:t>
            </a:r>
          </a:p>
          <a:p>
            <a:r>
              <a:rPr lang="hr-HR" b="1" dirty="0"/>
              <a:t>Trajanje prava izbora</a:t>
            </a:r>
            <a:endParaRPr lang="hr-HR" dirty="0"/>
          </a:p>
          <a:p>
            <a:r>
              <a:rPr lang="hr-HR" dirty="0"/>
              <a:t>Članak 34.</a:t>
            </a:r>
          </a:p>
          <a:p>
            <a:r>
              <a:rPr lang="hr-HR" dirty="0"/>
              <a:t>(1) Dužnik ima pravo izbora sve dok u ovršnom postupku jedna od dugovanih stvari ne bude potpuno ili djelomično predana vjerovniku po njegovu izboru.</a:t>
            </a:r>
          </a:p>
          <a:p>
            <a:r>
              <a:rPr lang="hr-HR" dirty="0"/>
              <a:t>(2) Ako pravo izbora pripada vjerovniku, a on se ne očituje o izboru u roku određenom za ispunjenje, dužnik ga može pozvati da učini izbor i za to mu odrediti primjeren rok poslije čijeg isteka pravo izbora prelazi na dužnika.</a:t>
            </a:r>
          </a:p>
          <a:p>
            <a:r>
              <a:rPr lang="hr-HR" b="1" dirty="0"/>
              <a:t>Izbor povjeren trećoj osobi</a:t>
            </a:r>
            <a:endParaRPr lang="hr-HR" dirty="0"/>
          </a:p>
          <a:p>
            <a:r>
              <a:rPr lang="hr-HR" dirty="0"/>
              <a:t>Članak 35.</a:t>
            </a:r>
          </a:p>
          <a:p>
            <a:r>
              <a:rPr lang="hr-HR" dirty="0"/>
              <a:t>Ako izbor treba učiniti neka treća osoba, a ona to ne učini, svaka strana može zahtijevati da izbor obavi sud.</a:t>
            </a:r>
          </a:p>
          <a:p>
            <a:r>
              <a:rPr lang="hr-HR" b="1" dirty="0"/>
              <a:t>Ograničenje na preostalu činidbu</a:t>
            </a:r>
            <a:endParaRPr lang="hr-HR" dirty="0"/>
          </a:p>
          <a:p>
            <a:r>
              <a:rPr lang="hr-HR" dirty="0"/>
              <a:t>Članak 36.</a:t>
            </a:r>
          </a:p>
          <a:p>
            <a:r>
              <a:rPr lang="hr-HR" dirty="0"/>
              <a:t>Ako je jedna činidba postala nemoguća zbog nekog događaja za koji ne odgovara nijedna strana, obveza se ograničuje na preostalu činidbu.</a:t>
            </a:r>
          </a:p>
          <a:p>
            <a:r>
              <a:rPr lang="hr-HR" b="1" dirty="0"/>
              <a:t>Ograničenje u slučaju odgovornosti jedne strane</a:t>
            </a:r>
            <a:endParaRPr lang="hr-HR" dirty="0"/>
          </a:p>
          <a:p>
            <a:r>
              <a:rPr lang="hr-HR" dirty="0"/>
              <a:t>Članak 37.</a:t>
            </a:r>
          </a:p>
          <a:p>
            <a:r>
              <a:rPr lang="hr-HR" dirty="0"/>
              <a:t>(1) Kad je jedna činidba postala nemoguća zbog događaja za koji je </a:t>
            </a:r>
            <a:r>
              <a:rPr lang="hr-HR" b="1" dirty="0"/>
              <a:t>odgovoran dužnik</a:t>
            </a:r>
            <a:r>
              <a:rPr lang="hr-HR" dirty="0"/>
              <a:t>, obveza se ograničuje na preostalu činidbu u slučaju da pravo izbora pripada njemu, a ako pravo izbora pripada vjerovniku, on može po svojem izboru zahtijevati preostalu činidbu ili naknadu štete.</a:t>
            </a:r>
          </a:p>
          <a:p>
            <a:r>
              <a:rPr lang="hr-HR" dirty="0"/>
              <a:t>(2) Kad je jedna činidba postala nemoguća zbog događaja za koji je </a:t>
            </a:r>
            <a:r>
              <a:rPr lang="hr-HR" b="1" dirty="0"/>
              <a:t>odgovoran vjerovnik</a:t>
            </a:r>
            <a:r>
              <a:rPr lang="hr-HR" dirty="0"/>
              <a:t>, dužnikova obveza prestaje, ali u slučaju da dužniku pripada pravo izbora, on može zahtijevati naknadu štete i ispuniti svoju obvezu preostalom činidbom, a ako pravo izbora ima vjerovnik, on može dati naknadu štete i zahtijevati preostalu činidbu</a:t>
            </a:r>
            <a:r>
              <a:rPr lang="hr-HR" dirty="0" smtClean="0"/>
              <a:t>.</a:t>
            </a:r>
            <a:endParaRPr lang="hr-HR" dirty="0"/>
          </a:p>
        </p:txBody>
      </p:sp>
    </p:spTree>
    <p:extLst>
      <p:ext uri="{BB962C8B-B14F-4D97-AF65-F5344CB8AC3E}">
        <p14:creationId xmlns:p14="http://schemas.microsoft.com/office/powerpoint/2010/main" val="296383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7500" lnSpcReduction="20000"/>
          </a:bodyPr>
          <a:lstStyle/>
          <a:p>
            <a:pPr marL="0" indent="0">
              <a:buNone/>
            </a:pPr>
            <a:r>
              <a:rPr lang="hr-HR" b="1" dirty="0"/>
              <a:t>Odsjek 2.   FAKULTATIVNE OBVEZE I FAKULTATIVNE TRAŽBINE</a:t>
            </a:r>
          </a:p>
          <a:p>
            <a:pPr marL="0" indent="0">
              <a:buNone/>
            </a:pPr>
            <a:r>
              <a:rPr lang="hr-HR" b="1" dirty="0"/>
              <a:t>I. FAKULTATIVNE OBVEZE</a:t>
            </a:r>
            <a:endParaRPr lang="hr-HR" dirty="0"/>
          </a:p>
          <a:p>
            <a:pPr marL="0" indent="0">
              <a:buNone/>
            </a:pPr>
            <a:r>
              <a:rPr lang="hr-HR" b="1" dirty="0"/>
              <a:t>Ovlaštenje dužnika</a:t>
            </a:r>
            <a:endParaRPr lang="hr-HR" dirty="0"/>
          </a:p>
          <a:p>
            <a:pPr marL="0" indent="0">
              <a:buNone/>
            </a:pPr>
            <a:r>
              <a:rPr lang="hr-HR" dirty="0"/>
              <a:t>Članak 38.</a:t>
            </a:r>
          </a:p>
          <a:p>
            <a:pPr marL="0" indent="0">
              <a:buNone/>
            </a:pPr>
            <a:r>
              <a:rPr lang="hr-HR" dirty="0"/>
              <a:t>Dužnik čija obveza ima jednu činidbu, ali mu je dopušteno da se oslobodi svoje obveze ispunjenjem neke druge određene činidbe, može se koristiti tom mogućnošću sve dok vjerovnik u ovršnom postupku ne primi potpuno ili djelomično ispunjenje činidbe.</a:t>
            </a:r>
          </a:p>
          <a:p>
            <a:pPr marL="0" indent="0">
              <a:buNone/>
            </a:pPr>
            <a:r>
              <a:rPr lang="hr-HR" b="1" dirty="0"/>
              <a:t>Ovlaštenja vjerovnika</a:t>
            </a:r>
            <a:endParaRPr lang="hr-HR" dirty="0"/>
          </a:p>
          <a:p>
            <a:pPr marL="0" indent="0">
              <a:buNone/>
            </a:pPr>
            <a:r>
              <a:rPr lang="hr-HR" dirty="0"/>
              <a:t>Članak 39.</a:t>
            </a:r>
          </a:p>
          <a:p>
            <a:pPr marL="0" indent="0">
              <a:buNone/>
            </a:pPr>
            <a:r>
              <a:rPr lang="hr-HR" dirty="0"/>
              <a:t>(1) Vjerovnik u fakultativnoj obvezi može zahtijevati od dužnika samo dugovanu činidbu, ali ne i drugu činidbu kojom dužnik, ako hoće, može također ispuniti svoju obvezu.</a:t>
            </a:r>
          </a:p>
          <a:p>
            <a:pPr marL="0" indent="0">
              <a:buNone/>
            </a:pPr>
            <a:r>
              <a:rPr lang="hr-HR" dirty="0"/>
              <a:t>(2) Kad dugovana činidba postane nemoguća zbog događaja za koji dužnik odgovara, vjerovnik može zahtijevati samo naknadu štete, ali se dužnik može osloboditi obveze ispunjenjem onoga na što je ovlašten umjesto dugovane činidbe.</a:t>
            </a:r>
          </a:p>
          <a:p>
            <a:pPr marL="0" indent="0">
              <a:buNone/>
            </a:pPr>
            <a:r>
              <a:rPr lang="hr-HR" b="1" dirty="0"/>
              <a:t>II. FAKULTATIVNE TRAŽBINE</a:t>
            </a:r>
            <a:endParaRPr lang="hr-HR" dirty="0"/>
          </a:p>
          <a:p>
            <a:pPr marL="0" indent="0">
              <a:buNone/>
            </a:pPr>
            <a:r>
              <a:rPr lang="hr-HR" dirty="0"/>
              <a:t>Članak 40.</a:t>
            </a:r>
          </a:p>
          <a:p>
            <a:pPr marL="0" indent="0">
              <a:buNone/>
            </a:pPr>
            <a:r>
              <a:rPr lang="hr-HR" dirty="0"/>
              <a:t>(1) Kad je ugovorom ili zakonom predviđeno da vjerovnik može umjesto dugovane činidbe zahtijevati od dužnika neku drugu određenu činidbu, dužnik je dužan ispuniti mu tu činidbu, ako vjerovnik to zahtijeva.</a:t>
            </a:r>
          </a:p>
          <a:p>
            <a:pPr marL="0" indent="0">
              <a:buNone/>
            </a:pPr>
            <a:r>
              <a:rPr lang="hr-HR" dirty="0"/>
              <a:t>(2) U ostalom, za fakultativne tražbine vrijede, prema namjeri ugovaratelja i prema prilikama posla, odgovarajuća pravila o fakultativnim i alternativnim obvezama.</a:t>
            </a:r>
          </a:p>
          <a:p>
            <a:pPr marL="0" indent="0">
              <a:buNone/>
            </a:pPr>
            <a:r>
              <a:rPr lang="hr-HR" dirty="0"/>
              <a:t> </a:t>
            </a:r>
          </a:p>
          <a:p>
            <a:endParaRPr lang="en-US" dirty="0"/>
          </a:p>
          <a:p>
            <a:endParaRPr lang="en-US" dirty="0"/>
          </a:p>
        </p:txBody>
      </p:sp>
    </p:spTree>
    <p:extLst>
      <p:ext uri="{BB962C8B-B14F-4D97-AF65-F5344CB8AC3E}">
        <p14:creationId xmlns:p14="http://schemas.microsoft.com/office/powerpoint/2010/main" val="406584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75862"/>
            <a:ext cx="10515600" cy="1325563"/>
          </a:xfrm>
        </p:spPr>
        <p:txBody>
          <a:bodyPr>
            <a:normAutofit fontScale="90000"/>
          </a:bodyPr>
          <a:lstStyle/>
          <a:p>
            <a:r>
              <a:rPr lang="hr-HR" b="1" dirty="0" smtClean="0"/>
              <a:t>Pitanja</a:t>
            </a:r>
            <a:br>
              <a:rPr lang="hr-HR" b="1" dirty="0" smtClean="0"/>
            </a:br>
            <a:r>
              <a:rPr lang="hr-HR" b="1" dirty="0"/>
              <a:t/>
            </a:r>
            <a:br>
              <a:rPr lang="hr-HR" b="1" dirty="0"/>
            </a:br>
            <a:r>
              <a:rPr lang="hr-HR" b="1" dirty="0" smtClean="0"/>
              <a:t/>
            </a:r>
            <a:br>
              <a:rPr lang="hr-HR" b="1" dirty="0" smtClean="0"/>
            </a:br>
            <a:endParaRPr lang="en-US" b="1" dirty="0"/>
          </a:p>
        </p:txBody>
      </p:sp>
      <p:sp>
        <p:nvSpPr>
          <p:cNvPr id="3" name="Content Placeholder 2"/>
          <p:cNvSpPr>
            <a:spLocks noGrp="1"/>
          </p:cNvSpPr>
          <p:nvPr>
            <p:ph idx="1"/>
          </p:nvPr>
        </p:nvSpPr>
        <p:spPr>
          <a:xfrm>
            <a:off x="0" y="631392"/>
            <a:ext cx="12169346" cy="6226608"/>
          </a:xfrm>
        </p:spPr>
        <p:txBody>
          <a:bodyPr>
            <a:normAutofit fontScale="77500" lnSpcReduction="20000"/>
          </a:bodyPr>
          <a:lstStyle/>
          <a:p>
            <a:pPr marL="514350" indent="-514350">
              <a:buFont typeface="+mj-lt"/>
              <a:buAutoNum type="arabicPeriod"/>
            </a:pPr>
            <a:r>
              <a:rPr lang="hr-HR" i="1" dirty="0" smtClean="0"/>
              <a:t>Kako nastaju obveze?</a:t>
            </a:r>
          </a:p>
          <a:p>
            <a:pPr marL="514350" indent="-514350">
              <a:buFont typeface="+mj-lt"/>
              <a:buAutoNum type="arabicPeriod"/>
            </a:pPr>
            <a:r>
              <a:rPr lang="hr-HR" i="1" dirty="0" smtClean="0"/>
              <a:t>Ako doo pozajmi 100 kn od d.d. do 1.6.2020., a u među vremenu zbog </a:t>
            </a:r>
            <a:r>
              <a:rPr lang="hr-HR" i="1" dirty="0" err="1" smtClean="0"/>
              <a:t>Corona</a:t>
            </a:r>
            <a:r>
              <a:rPr lang="hr-HR" i="1" dirty="0" smtClean="0"/>
              <a:t> virusa dođe do snažnog slabljenja vrijednosti kune u odnosu na EURO, hoće li obveza d.o.o.-a zbog toga ostati ista ili će se promijeniti? Obrazložite svoj odgovor!</a:t>
            </a:r>
          </a:p>
          <a:p>
            <a:pPr marL="514350" indent="-514350">
              <a:buFont typeface="+mj-lt"/>
              <a:buAutoNum type="arabicPeriod"/>
            </a:pPr>
            <a:r>
              <a:rPr lang="hr-HR" i="1" dirty="0" smtClean="0"/>
              <a:t>Može li se u Republici Hrvatskoj ugovoriti plaćanje među hrvatskim državljanima (rezidentima) u EURIMA ili DOLARIMA? Objasnite svoj odgovor!</a:t>
            </a:r>
          </a:p>
          <a:p>
            <a:pPr marL="514350" indent="-514350">
              <a:buFont typeface="+mj-lt"/>
              <a:buAutoNum type="arabicPeriod"/>
            </a:pPr>
            <a:r>
              <a:rPr lang="hr-HR" i="1" dirty="0" smtClean="0"/>
              <a:t>Je li ništetna sljedeća ugovorna odredba: </a:t>
            </a:r>
            <a:endParaRPr lang="hr-HR" i="1" dirty="0"/>
          </a:p>
          <a:p>
            <a:pPr marL="0" indent="0" algn="ctr">
              <a:buNone/>
            </a:pPr>
            <a:r>
              <a:rPr lang="hr-HR" b="1" i="1" dirty="0" smtClean="0"/>
              <a:t>Kupac kupuje, a prodavatelj prodaje nekretninu za 10.000 EURA.</a:t>
            </a:r>
          </a:p>
          <a:p>
            <a:pPr marL="514350" indent="-514350">
              <a:buAutoNum type="arabicPeriod" startAt="5"/>
            </a:pPr>
            <a:r>
              <a:rPr lang="hr-HR" i="1" dirty="0" smtClean="0"/>
              <a:t>U kojoj valuti se mora platiti kupoprodajna cijena iz prethodnog zadatka? </a:t>
            </a:r>
          </a:p>
          <a:p>
            <a:pPr marL="514350" indent="-514350">
              <a:buAutoNum type="arabicPeriod" startAt="5"/>
            </a:pPr>
            <a:r>
              <a:rPr lang="hr-HR" i="1" dirty="0" smtClean="0"/>
              <a:t>Ako je cijena ugovorena prema indeksnoj cijeni dionica riječ je o kojoj vrsti zaštitne klauzule?</a:t>
            </a:r>
          </a:p>
          <a:p>
            <a:pPr marL="514350" indent="-514350">
              <a:buAutoNum type="arabicPeriod" startAt="5"/>
            </a:pPr>
            <a:r>
              <a:rPr lang="hr-HR" i="1" dirty="0" smtClean="0"/>
              <a:t>Može li se cijena iz nekog trgovačkoj ugovora vezati uz indeks cijena nafte na svjetskom tržištu. Objasnite svoj odgovor?</a:t>
            </a:r>
          </a:p>
          <a:p>
            <a:pPr marL="514350" indent="-514350">
              <a:buAutoNum type="arabicPeriod" startAt="5"/>
            </a:pPr>
            <a:r>
              <a:rPr lang="hr-HR" i="1" dirty="0" smtClean="0"/>
              <a:t>U tijeku je izgradnja zgrade na Divaltovoj ulici u Osijeku. Investitor je ugovorio s Izvođačem plaćanje po završetku radova koja će se izračunati prema cijeni satnice radnika u Osijeku za vrijeme izvođenja radova i prema cijeni materijala u istom razdoblju u Osijeku. O kojoj klauzuli je ovdje riječ? Je li ovakva cijena dovoljno određena? </a:t>
            </a:r>
          </a:p>
          <a:p>
            <a:pPr marL="514350" indent="-514350">
              <a:buAutoNum type="arabicPeriod" startAt="5"/>
            </a:pPr>
            <a:r>
              <a:rPr lang="hr-HR" i="1" dirty="0" smtClean="0"/>
              <a:t>Može li dužnik iz 2. zadatka ispuniti svoju obvezu 1.6.2020.? Duguje li u tom slučaji kamate? Ako da koje?</a:t>
            </a:r>
          </a:p>
          <a:p>
            <a:pPr marL="514350" indent="-514350">
              <a:buAutoNum type="arabicPeriod" startAt="5"/>
            </a:pPr>
            <a:r>
              <a:rPr lang="hr-HR" i="1" dirty="0" smtClean="0"/>
              <a:t>Što su alternativne obveze?</a:t>
            </a:r>
          </a:p>
          <a:p>
            <a:pPr marL="514350" indent="-514350">
              <a:buAutoNum type="arabicPeriod" startAt="5"/>
            </a:pPr>
            <a:r>
              <a:rPr lang="hr-HR" i="1" dirty="0" smtClean="0"/>
              <a:t>Koja je razlika između fakultativne obveze i fakultativne tražbine?</a:t>
            </a:r>
            <a:endParaRPr lang="hr-HR" i="1" dirty="0" smtClean="0"/>
          </a:p>
          <a:p>
            <a:pPr marL="514350" indent="-514350">
              <a:buFont typeface="+mj-lt"/>
              <a:buAutoNum type="arabicPeriod"/>
            </a:pPr>
            <a:endParaRPr lang="hr-HR" i="1" dirty="0" smtClean="0"/>
          </a:p>
          <a:p>
            <a:pPr marL="514350" indent="-514350">
              <a:buFont typeface="+mj-lt"/>
              <a:buAutoNum type="arabicPeriod"/>
            </a:pPr>
            <a:endParaRPr lang="hr-HR" i="1" dirty="0" smtClean="0"/>
          </a:p>
          <a:p>
            <a:pPr marL="514350" indent="-514350">
              <a:buFont typeface="+mj-lt"/>
              <a:buAutoNum type="arabicPeriod"/>
            </a:pPr>
            <a:endParaRPr lang="hr-HR" dirty="0"/>
          </a:p>
        </p:txBody>
      </p:sp>
    </p:spTree>
    <p:extLst>
      <p:ext uri="{BB962C8B-B14F-4D97-AF65-F5344CB8AC3E}">
        <p14:creationId xmlns:p14="http://schemas.microsoft.com/office/powerpoint/2010/main" val="103201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517</Words>
  <Application>Microsoft Office PowerPoint</Application>
  <PresentationFormat>Widescreen</PresentationFormat>
  <Paragraphs>94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E-nastava iz predmeta Trgovačko pravo redoviti studenti 24.3.2020.      TEMA PREDAVANJA:  NASTANAK, VRSTE I UČINCI OBVEZA  </vt:lpstr>
      <vt:lpstr>PowerPoint Presentation</vt:lpstr>
      <vt:lpstr>PowerPoint Presentation</vt:lpstr>
      <vt:lpstr>PowerPoint Presentation</vt:lpstr>
      <vt:lpstr>PowerPoint Presentation</vt:lpstr>
      <vt:lpstr>PowerPoint Presentation</vt:lpstr>
      <vt:lpstr>Pitanja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E-nastava iz predmeta trgovačko pravo 17.3.2020.      TEMA PREDAVANJA:  PREGOVORI, PONUDA I PREDUGOVOR VJEŽBE</dc:title>
  <dc:creator>simunovic</dc:creator>
  <cp:lastModifiedBy>simunovic</cp:lastModifiedBy>
  <cp:revision>15</cp:revision>
  <dcterms:created xsi:type="dcterms:W3CDTF">2020-03-16T09:41:06Z</dcterms:created>
  <dcterms:modified xsi:type="dcterms:W3CDTF">2020-03-20T10:54:32Z</dcterms:modified>
</cp:coreProperties>
</file>