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2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3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2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0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9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6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88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3990-7F97-48B3-8905-9DB76E6ECCA2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FFC49-883A-43CA-999F-C49C88A18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7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24655"/>
            <a:ext cx="9144000" cy="4438178"/>
          </a:xfrm>
        </p:spPr>
        <p:txBody>
          <a:bodyPr>
            <a:noAutofit/>
          </a:bodyPr>
          <a:lstStyle/>
          <a:p>
            <a:r>
              <a:rPr lang="en-GB" sz="2800" b="1" dirty="0" smtClean="0"/>
              <a:t>E-</a:t>
            </a:r>
            <a:r>
              <a:rPr lang="en-GB" sz="2800" b="1" dirty="0" err="1" smtClean="0"/>
              <a:t>nastava</a:t>
            </a:r>
            <a:r>
              <a:rPr lang="en-GB" sz="2800" b="1" dirty="0" smtClean="0"/>
              <a:t> </a:t>
            </a:r>
            <a:r>
              <a:rPr lang="en-GB" sz="2800" b="1" dirty="0" err="1"/>
              <a:t>iz</a:t>
            </a:r>
            <a:r>
              <a:rPr lang="en-GB" sz="2800" b="1" dirty="0"/>
              <a:t> </a:t>
            </a:r>
            <a:r>
              <a:rPr lang="hr-HR" sz="2800" b="1" dirty="0" smtClean="0"/>
              <a:t>seminara</a:t>
            </a:r>
            <a:r>
              <a:rPr lang="en-GB" sz="2800" b="1" dirty="0" smtClean="0"/>
              <a:t> </a:t>
            </a:r>
            <a:r>
              <a:rPr lang="hr-HR" sz="2800" b="1" dirty="0" smtClean="0"/>
              <a:t>T</a:t>
            </a:r>
            <a:r>
              <a:rPr lang="en-GB" sz="2800" b="1" dirty="0" err="1" smtClean="0"/>
              <a:t>rgovačko</a:t>
            </a:r>
            <a:r>
              <a:rPr lang="en-GB" sz="2800" b="1" dirty="0" smtClean="0"/>
              <a:t> </a:t>
            </a:r>
            <a:r>
              <a:rPr lang="en-GB" sz="2800" b="1" dirty="0" err="1"/>
              <a:t>pravo</a:t>
            </a:r>
            <a:r>
              <a:rPr lang="en-GB" sz="2800" b="1" dirty="0"/>
              <a:t> </a:t>
            </a:r>
            <a:r>
              <a:rPr lang="hr-HR" sz="2800" b="1" dirty="0" smtClean="0"/>
              <a:t>24</a:t>
            </a:r>
            <a:r>
              <a:rPr lang="en-GB" sz="2800" b="1" dirty="0" smtClean="0"/>
              <a:t>.3.2020</a:t>
            </a:r>
            <a:r>
              <a:rPr lang="en-GB" sz="2800" b="1" dirty="0"/>
              <a:t>. </a:t>
            </a:r>
            <a:r>
              <a:rPr lang="hr-HR" sz="2800" dirty="0"/>
              <a:t/>
            </a:r>
            <a:br>
              <a:rPr lang="hr-HR" sz="28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4000" dirty="0"/>
              <a:t> 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en-GB" sz="5400" b="1" dirty="0" smtClean="0"/>
              <a:t>TEMA PREDAVANJA: </a:t>
            </a:r>
            <a:r>
              <a:rPr lang="hr-HR" sz="5400" dirty="0" smtClean="0"/>
              <a:t/>
            </a:r>
            <a:br>
              <a:rPr lang="hr-HR" sz="5400" dirty="0" smtClean="0"/>
            </a:br>
            <a:r>
              <a:rPr lang="hr-HR" sz="5400" dirty="0" smtClean="0"/>
              <a:t>Konvencija UN-a o Ugovorima o međunarodnoj prodaji robe</a:t>
            </a: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en-GB" sz="1800" dirty="0"/>
              <a:t> </a:t>
            </a:r>
            <a:r>
              <a:rPr lang="hr-HR" sz="1800" dirty="0"/>
              <a:t/>
            </a:r>
            <a:br>
              <a:rPr lang="hr-HR" sz="1800" dirty="0"/>
            </a:b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432" y="6318465"/>
            <a:ext cx="9144000" cy="539535"/>
          </a:xfrm>
        </p:spPr>
        <p:txBody>
          <a:bodyPr/>
          <a:lstStyle/>
          <a:p>
            <a:pPr algn="r"/>
            <a:r>
              <a:rPr lang="hr-HR" dirty="0" smtClean="0"/>
              <a:t>Dr. sc. Lidija Šimunović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24130" y="5203768"/>
            <a:ext cx="1592425" cy="11146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412" y="5203768"/>
            <a:ext cx="1508449" cy="106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1780108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Poštovani studenti, </a:t>
            </a:r>
          </a:p>
          <a:p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U nastavku se </a:t>
            </a:r>
            <a:r>
              <a:rPr lang="hr-HR" sz="2400" dirty="0" smtClean="0"/>
              <a:t>nalazi </a:t>
            </a:r>
            <a:r>
              <a:rPr lang="hr-HR" sz="2400" b="1" dirty="0" smtClean="0"/>
              <a:t>činjenično stanje </a:t>
            </a:r>
            <a:r>
              <a:rPr lang="hr-HR" sz="2400" dirty="0" smtClean="0"/>
              <a:t>slučaja na koji se trebaju primijeniti odredbe Konvencije UN o ugovorima o međunarodnoj prodaji robe. 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Molim Vas da pažljivo činjenično stanje </a:t>
            </a:r>
            <a:r>
              <a:rPr lang="hr-HR" sz="2400" dirty="0" smtClean="0"/>
              <a:t>i po svom izboru pripremite eseje </a:t>
            </a:r>
            <a:r>
              <a:rPr lang="hr-HR" sz="2400" dirty="0" smtClean="0"/>
              <a:t>sukladno uputi na zadnjim slajdovima. </a:t>
            </a:r>
          </a:p>
          <a:p>
            <a:pPr marL="0" indent="0">
              <a:buNone/>
            </a:pPr>
            <a:endParaRPr lang="hr-HR" sz="2400" b="1" dirty="0"/>
          </a:p>
          <a:p>
            <a:pPr marL="0" indent="0">
              <a:buNone/>
            </a:pPr>
            <a:r>
              <a:rPr lang="hr-HR" sz="2400" b="1" dirty="0" smtClean="0"/>
              <a:t>PISANJE ESEJA NIJE OBVEZNO (DETALJNIJE O TOME NA PREDZADNJEM SLAJDU). </a:t>
            </a:r>
            <a:endParaRPr lang="hr-HR" sz="2400" b="1" dirty="0" smtClean="0"/>
          </a:p>
          <a:p>
            <a:pPr marL="0" indent="0">
              <a:buNone/>
            </a:pPr>
            <a:endParaRPr lang="hr-HR" sz="2400" u="sng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Za sve dodatne upite javite mi se na </a:t>
            </a:r>
            <a:r>
              <a:rPr lang="hr-HR" sz="2400" b="1" u="sng" dirty="0" smtClean="0"/>
              <a:t>lsimunov@pravos.hr</a:t>
            </a:r>
            <a:endParaRPr lang="hr-HR" sz="24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5108">
            <a:off x="10439830" y="5617213"/>
            <a:ext cx="1675665" cy="1117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453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2169346" cy="58067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Kupac </a:t>
            </a:r>
            <a:r>
              <a:rPr lang="hr-HR" b="1" dirty="0"/>
              <a:t>Zdrava hrana doo </a:t>
            </a:r>
            <a:r>
              <a:rPr lang="hr-HR" dirty="0"/>
              <a:t>i prodavatelj </a:t>
            </a:r>
            <a:r>
              <a:rPr lang="hr-HR" b="1" dirty="0" err="1"/>
              <a:t>Coco</a:t>
            </a:r>
            <a:r>
              <a:rPr lang="hr-HR" b="1" dirty="0"/>
              <a:t> </a:t>
            </a:r>
            <a:r>
              <a:rPr lang="hr-HR" b="1" dirty="0" err="1"/>
              <a:t>dd</a:t>
            </a:r>
            <a:r>
              <a:rPr lang="hr-HR" b="1" dirty="0"/>
              <a:t> </a:t>
            </a:r>
            <a:r>
              <a:rPr lang="hr-HR" dirty="0"/>
              <a:t>sklopili su ugovor o kupoprodaji kakaa 1.6.2013. </a:t>
            </a:r>
            <a:r>
              <a:rPr lang="hr-HR" dirty="0" smtClean="0"/>
              <a:t>Godine</a:t>
            </a:r>
            <a:r>
              <a:rPr lang="hr-HR" dirty="0"/>
              <a:t>. Spor je izbio nakon sto je u međunarodnom skandalu otkriveno da je na plantažama u Brazilu, odakle </a:t>
            </a:r>
            <a:r>
              <a:rPr lang="hr-HR" dirty="0" err="1"/>
              <a:t>Coco</a:t>
            </a:r>
            <a:r>
              <a:rPr lang="hr-HR" dirty="0"/>
              <a:t> </a:t>
            </a:r>
            <a:r>
              <a:rPr lang="hr-HR" dirty="0" err="1"/>
              <a:t>dd</a:t>
            </a:r>
            <a:r>
              <a:rPr lang="hr-HR" dirty="0"/>
              <a:t> nabavlja kakao za Zdravu hranu doo, otkriveno da su se izdavali certifikati BIO kakaa koji su bili lažni. Naime, otkrivena je korupcijska afera u kojoj su pripadnici brazilske vlada primali mito u zamjenu za izdavanje BIO kakao certifikata od strane državnih službenika koji su u zamjenu za pozamašnu svotu novca certificirali kakao kao BIO bez da su izvršavali ijednu provjerenu radnju. U skandalu je otkriveno da je cijela kriminalna hobotnica djelovala preko 3 godine i da je do te mjere bilo očito da je riječ o korupciji i prijevari na izdavanju BIO certifikata jer su na lokalnim brazilskim televizijama i novinama danima u razdoblju od 15.4.-15.8.2015. reporteri izvještavali o sumnjivim radnjama na plantažama kakaa te o smradu i dimu koji se širio s plantaža posvuda. U samom tekstu ugovoru nigdje izrijekom nije ugovorena vrsta kupljenog kakaa. </a:t>
            </a:r>
          </a:p>
          <a:p>
            <a:pPr marL="514350" indent="-514350" algn="just">
              <a:buFont typeface="+mj-lt"/>
              <a:buAutoNum type="arabicPeriod"/>
            </a:pPr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033" y="0"/>
            <a:ext cx="10515600" cy="1325563"/>
          </a:xfrm>
        </p:spPr>
        <p:txBody>
          <a:bodyPr/>
          <a:lstStyle/>
          <a:p>
            <a:r>
              <a:rPr lang="hr-HR" dirty="0" smtClean="0"/>
              <a:t>ČINJENIČNO STANJE …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99575" y="0"/>
            <a:ext cx="1592425" cy="111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01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dirty="0"/>
              <a:t>ČINJENIČNO STANJE </a:t>
            </a:r>
            <a:r>
              <a:rPr lang="hr-HR" dirty="0" smtClean="0"/>
              <a:t>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2169346" cy="580673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dirty="0"/>
              <a:t>Kupac je za skandal saznao iz novinskog članka u Jutarnjem listu u kojem je napravljena detaljna reportaža o korupcijskom skandalu. Odmah po saznanju poslao je pisanu obavijest prodavatelju da ga moli za objašnjenje i za dokaz da je isporučeni kakao ipak BIO i da nije kontaminiran. U svome odgovoru prodavatelj ističe da će učiniti sve sto je u njihovoj moći da to provjeri i za tjedan dana mu javlja da je na njegovu veliku žalost isporučeni kakao možda ipak kontaminiran i da nema načina na koji mu može sa sigurnošću potvrditi ili negirati te tvrdnje. Osim toga, napominje mu da je on kao prodavatelj učinio sve što je u njegovoj moći da provjeri kvalitetu kakao koji mu je isporučio jer je svaka isporuka bila certificirana od strane brazilske vlade i da je provodio interne ankete te da on zaista nije mogao znati da je u pitanju korupcija. Kupac mu na to šalje da je njegovo povjerenje izigrano i da traži izvanredni raskid ugovora i da ne planira isplatiti cijenu u iznosu od </a:t>
            </a:r>
            <a:r>
              <a:rPr lang="hr-HR" b="1" dirty="0"/>
              <a:t>100.000 kn</a:t>
            </a:r>
            <a:r>
              <a:rPr lang="hr-HR" dirty="0"/>
              <a:t> za posljednju isporuku. U općim uvjetima Zdrava hrana doo piše da od svojih dobavljača očekuju striktno pridržavanje ekološkog načina proizvodnje i da to uključuje provjeravanje svih dobavljača u dobavljačkom lancu. </a:t>
            </a:r>
          </a:p>
          <a:p>
            <a:pPr marL="0" indent="0" algn="just">
              <a:buNone/>
            </a:pP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551" y="0"/>
            <a:ext cx="1508449" cy="106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30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4" y="0"/>
            <a:ext cx="10515600" cy="1325563"/>
          </a:xfrm>
        </p:spPr>
        <p:txBody>
          <a:bodyPr/>
          <a:lstStyle/>
          <a:p>
            <a:r>
              <a:rPr lang="hr-HR" dirty="0"/>
              <a:t>ČINJENIČNO STANJE 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4" y="1051268"/>
            <a:ext cx="12169346" cy="58067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U općim uvjetima </a:t>
            </a:r>
            <a:r>
              <a:rPr lang="hr-HR" dirty="0" err="1"/>
              <a:t>Cocoa</a:t>
            </a:r>
            <a:r>
              <a:rPr lang="hr-HR" dirty="0"/>
              <a:t> </a:t>
            </a:r>
            <a:r>
              <a:rPr lang="hr-HR" dirty="0" err="1"/>
              <a:t>dd</a:t>
            </a:r>
            <a:r>
              <a:rPr lang="hr-HR" dirty="0"/>
              <a:t> piše da će oni učiniti sve sto je u njihovoj moći da osiguraju distribuciju BIO kakao i da će dati svoje najbolje napore kako bi u tome uspjeli. Prema njihovim općim uvjetima to uključuje BIO certificiranje kakao od strane domaćih vlada u zemljama gdje se kakao proizvodi i slanja internih upitnika svim dobavljačima jesu li postupali u skladu s načelima održive BIO proizvodnje. Niti jedni uvjeti nisu izrijekom prihvaćeni, a obje stranke se sada pozivaju na svoje uvjete u tumačenju ove sporne situacije. Prodavatelj traži isplatu cijene, a kupac odbija isplatiti kupoprodajnu cijenu jer tvrdi da stvar ima nedostatke koji su prešutno, ali i izrijekom preko njegovih Općih uvjeta ugovoreni i koji su s obzirom na sve okolnosti slučaja prodavatelju bili odnosno morali ostati poznati te traži raskid ugovora. </a:t>
            </a:r>
          </a:p>
        </p:txBody>
      </p:sp>
    </p:spTree>
    <p:extLst>
      <p:ext uri="{BB962C8B-B14F-4D97-AF65-F5344CB8AC3E}">
        <p14:creationId xmlns:p14="http://schemas.microsoft.com/office/powerpoint/2010/main" val="369117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dirty="0"/>
              <a:t>ČINJENIČNO STANJE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83074"/>
            <a:ext cx="12192000" cy="5674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/>
              <a:t>S druge strane, prodavatelj ističe kako do raskida ne može </a:t>
            </a:r>
            <a:r>
              <a:rPr lang="hr-HR" dirty="0" smtClean="0"/>
              <a:t>doći </a:t>
            </a:r>
            <a:r>
              <a:rPr lang="hr-HR" dirty="0"/>
              <a:t>jer je isporučeni kakao u potpunosti zdravstveno ispavan, da nema cak niti 100% dokaza da je kakao kontaminiran i da se kupac zapravo želi prijevarno osloboditi plaćanja kupoprodajne cijene. Ističe da su godinama u ugovornom odnosu i da kupcu ništa nije smetalo do sada te da je cijela situacija zapravo uvjetovana financijskim teškoćama kupca. </a:t>
            </a:r>
          </a:p>
          <a:p>
            <a:pPr marL="0" indent="0" algn="just">
              <a:buNone/>
            </a:pPr>
            <a:r>
              <a:rPr lang="hr-HR" dirty="0"/>
              <a:t>P.S. Nakon otkrivanja skandala kupac je prilikom otvaranja novog dućana </a:t>
            </a:r>
            <a:r>
              <a:rPr lang="hr-HR" dirty="0" smtClean="0"/>
              <a:t>Samo Bio Zdrava </a:t>
            </a:r>
            <a:r>
              <a:rPr lang="hr-HR" dirty="0"/>
              <a:t>hrana doo u Zagrebu od kontaminiranog kakao napravio </a:t>
            </a:r>
            <a:r>
              <a:rPr lang="hr-HR" dirty="0" err="1"/>
              <a:t>muffine</a:t>
            </a:r>
            <a:r>
              <a:rPr lang="hr-HR" dirty="0"/>
              <a:t> i </a:t>
            </a:r>
            <a:r>
              <a:rPr lang="hr-HR" dirty="0" smtClean="0"/>
              <a:t>podijelio </a:t>
            </a:r>
            <a:r>
              <a:rPr lang="hr-HR" dirty="0"/>
              <a:t>ih svojim posjetiteljima na otvorenju novog dućana. 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551" y="0"/>
            <a:ext cx="1508449" cy="106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02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hr-HR" dirty="0" smtClean="0"/>
              <a:t>Zadatak za razmatranje…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530"/>
            <a:ext cx="12192000" cy="58534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Poštovani seminaristi,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Nakon što ste pažljivo proučili činjenično stanje molim Vas pripremite esej u obliku podneska (</a:t>
            </a:r>
            <a:r>
              <a:rPr lang="hr-HR" b="1" u="sng" dirty="0" smtClean="0"/>
              <a:t>do max. 2 stranice teksta</a:t>
            </a:r>
            <a:r>
              <a:rPr lang="hr-HR" dirty="0" smtClean="0"/>
              <a:t>) u kojem ćete koristeći članke Bečke konvencije i drugu pravnu argumentaciju braniti položaj stranke kako vam je određeno u sljedećoj tablici na posljednjem slajdu prema Vašoj grupi.</a:t>
            </a:r>
          </a:p>
          <a:p>
            <a:pPr marL="0" indent="0">
              <a:buNone/>
            </a:pPr>
            <a:r>
              <a:rPr lang="hr-HR" dirty="0" smtClean="0"/>
              <a:t>To konkretno znači da će kolege iz </a:t>
            </a:r>
            <a:r>
              <a:rPr lang="hr-HR" b="1" dirty="0" smtClean="0"/>
              <a:t>GRUPE COCO </a:t>
            </a:r>
            <a:r>
              <a:rPr lang="hr-HR" dirty="0" smtClean="0"/>
              <a:t>pisati esej i argumentaciju kojom će pokušati uvjeriti arbitražni sud da je njihova stanka u pravu, a kolege iz </a:t>
            </a:r>
            <a:r>
              <a:rPr lang="hr-HR" b="1" dirty="0" smtClean="0"/>
              <a:t>GRUPE Zdrava hrana </a:t>
            </a:r>
            <a:r>
              <a:rPr lang="hr-HR" dirty="0" smtClean="0"/>
              <a:t>pisati esej kojim će braniti postupke svoje stranke. Ako netko nije naveden u tablici onda neka po smo izboru odabere stranku koju želi zastupati. </a:t>
            </a:r>
          </a:p>
          <a:p>
            <a:pPr marL="0" indent="0">
              <a:buNone/>
            </a:pPr>
            <a:r>
              <a:rPr lang="hr-HR" dirty="0" smtClean="0"/>
              <a:t>Važna napomena: </a:t>
            </a:r>
            <a:r>
              <a:rPr lang="hr-HR" b="1" u="sng" dirty="0" smtClean="0"/>
              <a:t>pisanje eseja nije obvezno</a:t>
            </a:r>
            <a:r>
              <a:rPr lang="hr-HR" dirty="0" smtClean="0"/>
              <a:t>, ali kolege koji ga pripreme mogu prikupiti od 1-4 boda koje skupljate za seminarski kolokvij. Bodove ću dodijeliti ovisno o kvaliteti podneska i utemeljenosti pravne argumentacije. </a:t>
            </a:r>
          </a:p>
          <a:p>
            <a:pPr marL="0" indent="0">
              <a:buNone/>
            </a:pPr>
            <a:r>
              <a:rPr lang="hr-HR" dirty="0" smtClean="0"/>
              <a:t>Eseje mi ne morate još slati već ćete mi ih predati fizički po uspostavi normalne nastave. Esej možete pisati rukom ili natipkati. U slučaju da se do kraja semestra ne uspostavi redovita nastava, naknadno ću Vas obavijesti kako ćete mi dostaviti eseje.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00537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1924522" cy="821094"/>
          </a:xfrm>
        </p:spPr>
        <p:txBody>
          <a:bodyPr>
            <a:normAutofit/>
          </a:bodyPr>
          <a:lstStyle/>
          <a:p>
            <a:r>
              <a:rPr lang="hr-HR" b="1" dirty="0" smtClean="0"/>
              <a:t>TABLICE GRUPA ZA STUDENTE KOJI ŽELE PISATI ESEJ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539634"/>
              </p:ext>
            </p:extLst>
          </p:nvPr>
        </p:nvGraphicFramePr>
        <p:xfrm>
          <a:off x="2230015" y="1129003"/>
          <a:ext cx="7010400" cy="444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296196">
                <a:tc>
                  <a:txBody>
                    <a:bodyPr/>
                    <a:lstStyle/>
                    <a:p>
                      <a:r>
                        <a:rPr lang="hr-HR" dirty="0" smtClean="0"/>
                        <a:t>COCO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ZDRAVA HRANA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Marić Ana-Marija 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Ana Elena Troha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Domazet Jelena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Tony Turković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Majić Nikolina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Anja Draženović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Miličević Nikolina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Katarina Paradžik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Vlatka </a:t>
                      </a:r>
                      <a:r>
                        <a:rPr lang="hr-HR" dirty="0" err="1">
                          <a:effectLst/>
                        </a:rPr>
                        <a:t>Šokec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Maja Tudić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Ines Miletić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Elizabeta Devčić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Sara </a:t>
                      </a:r>
                      <a:r>
                        <a:rPr lang="hr-HR" dirty="0" err="1">
                          <a:effectLst/>
                        </a:rPr>
                        <a:t>Brezar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Dora Ribić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Maja </a:t>
                      </a:r>
                      <a:r>
                        <a:rPr lang="hr-HR" dirty="0" err="1">
                          <a:effectLst/>
                        </a:rPr>
                        <a:t>Čalušić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Lora </a:t>
                      </a:r>
                      <a:r>
                        <a:rPr lang="hr-HR" dirty="0" err="1">
                          <a:effectLst/>
                        </a:rPr>
                        <a:t>Bakavić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Tena </a:t>
                      </a:r>
                      <a:r>
                        <a:rPr lang="hr-HR" dirty="0" err="1">
                          <a:effectLst/>
                        </a:rPr>
                        <a:t>Konjević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Mateja Jurčić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Nikolina Knežević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>
                          <a:effectLst/>
                        </a:rPr>
                        <a:t>Ana Elena Troha</a:t>
                      </a:r>
                    </a:p>
                  </a:txBody>
                  <a:tcPr marL="28575" marR="2857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hr-HR" dirty="0">
                          <a:effectLst/>
                        </a:rPr>
                        <a:t>Petra Kosijer</a:t>
                      </a:r>
                    </a:p>
                  </a:txBody>
                  <a:tcPr marL="28575" marR="28575" marT="19050" marB="19050" anchor="b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hr-HR" dirty="0" err="1">
                          <a:effectLst/>
                        </a:rPr>
                        <a:t>Tony</a:t>
                      </a:r>
                      <a:r>
                        <a:rPr lang="hr-HR" dirty="0">
                          <a:effectLst/>
                        </a:rPr>
                        <a:t> </a:t>
                      </a:r>
                      <a:r>
                        <a:rPr lang="hr-HR" dirty="0" err="1">
                          <a:effectLst/>
                        </a:rPr>
                        <a:t>Turković</a:t>
                      </a:r>
                      <a:endParaRPr lang="hr-HR" dirty="0">
                        <a:effectLst/>
                      </a:endParaRPr>
                    </a:p>
                  </a:txBody>
                  <a:tcPr marL="28575" marR="2857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60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688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E-nastava iz seminara Trgovačko pravo 24.3.2020.      TEMA PREDAVANJA:  Konvencija UN-a o Ugovorima o međunarodnoj prodaji robe   </vt:lpstr>
      <vt:lpstr>PowerPoint Presentation</vt:lpstr>
      <vt:lpstr>ČINJENIČNO STANJE …</vt:lpstr>
      <vt:lpstr>ČINJENIČNO STANJE …</vt:lpstr>
      <vt:lpstr>ČINJENIČNO STANJE …</vt:lpstr>
      <vt:lpstr>ČINJENIČNO STANJE …</vt:lpstr>
      <vt:lpstr>Zadatak za razmatranje…</vt:lpstr>
      <vt:lpstr>TABLICE GRUPA ZA STUDENTE KOJI ŽELE PISATI ESEJ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E-nastava iz predmeta trgovačko pravo 17.3.2020.      TEMA PREDAVANJA:  PREGOVORI, PONUDA I PREDUGOVOR VJEŽBE</dc:title>
  <dc:creator>simunovic</dc:creator>
  <cp:lastModifiedBy>simunovic</cp:lastModifiedBy>
  <cp:revision>10</cp:revision>
  <dcterms:created xsi:type="dcterms:W3CDTF">2020-03-16T09:41:06Z</dcterms:created>
  <dcterms:modified xsi:type="dcterms:W3CDTF">2020-03-20T11:51:39Z</dcterms:modified>
</cp:coreProperties>
</file>