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81" r:id="rId3"/>
    <p:sldId id="275" r:id="rId4"/>
    <p:sldId id="276" r:id="rId5"/>
    <p:sldId id="277" r:id="rId6"/>
    <p:sldId id="278" r:id="rId7"/>
    <p:sldId id="279" r:id="rId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688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5818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18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283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95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44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0231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31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615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6223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818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03990-7F97-48B3-8905-9DB76E6ECCA2}"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FFC49-883A-43CA-999F-C49C88A18B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3910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4655"/>
            <a:ext cx="9144000" cy="4438178"/>
          </a:xfrm>
        </p:spPr>
        <p:txBody>
          <a:bodyPr>
            <a:noAutofit/>
          </a:bodyPr>
          <a:lstStyle/>
          <a:p>
            <a:r>
              <a:rPr lang="en-GB" sz="2800" b="1" dirty="0" smtClean="0"/>
              <a:t>E-</a:t>
            </a:r>
            <a:r>
              <a:rPr lang="en-GB" sz="2800" b="1" dirty="0" err="1" smtClean="0"/>
              <a:t>nastava</a:t>
            </a:r>
            <a:r>
              <a:rPr lang="en-GB" sz="2800" b="1" dirty="0" smtClean="0"/>
              <a:t> </a:t>
            </a:r>
            <a:r>
              <a:rPr lang="en-GB" sz="2800" b="1" dirty="0" err="1"/>
              <a:t>iz</a:t>
            </a:r>
            <a:r>
              <a:rPr lang="en-GB" sz="2800" b="1" dirty="0"/>
              <a:t> </a:t>
            </a:r>
            <a:r>
              <a:rPr lang="en-GB" sz="2800" b="1" dirty="0" err="1" smtClean="0"/>
              <a:t>predmeta</a:t>
            </a:r>
            <a:r>
              <a:rPr lang="en-GB" sz="2800" b="1" dirty="0" smtClean="0"/>
              <a:t> </a:t>
            </a:r>
            <a:r>
              <a:rPr lang="hr-HR" sz="2800" b="1" dirty="0" smtClean="0"/>
              <a:t>T</a:t>
            </a:r>
            <a:r>
              <a:rPr lang="en-GB" sz="2800" b="1" dirty="0" err="1" smtClean="0"/>
              <a:t>rgovačko</a:t>
            </a:r>
            <a:r>
              <a:rPr lang="en-GB" sz="2800" b="1" dirty="0" smtClean="0"/>
              <a:t> </a:t>
            </a:r>
            <a:r>
              <a:rPr lang="en-GB" sz="2800" b="1" dirty="0" err="1"/>
              <a:t>pravo</a:t>
            </a:r>
            <a:r>
              <a:rPr lang="en-GB" sz="2800" b="1" dirty="0"/>
              <a:t> </a:t>
            </a:r>
            <a:r>
              <a:rPr lang="hr-HR" sz="2800" b="1" dirty="0" smtClean="0"/>
              <a:t>redoviti studenti</a:t>
            </a:r>
            <a:br>
              <a:rPr lang="hr-HR" sz="2800" b="1" dirty="0" smtClean="0"/>
            </a:br>
            <a:r>
              <a:rPr lang="hr-HR" sz="2800" b="1" dirty="0" smtClean="0"/>
              <a:t>26</a:t>
            </a:r>
            <a:r>
              <a:rPr lang="en-GB" sz="2800" b="1" dirty="0" smtClean="0"/>
              <a:t>.3.2020</a:t>
            </a:r>
            <a:r>
              <a:rPr lang="en-GB" sz="2800" b="1" dirty="0"/>
              <a:t>. </a:t>
            </a:r>
            <a:r>
              <a:rPr lang="hr-HR" sz="2800" dirty="0"/>
              <a:t/>
            </a:r>
            <a:br>
              <a:rPr lang="hr-HR" sz="2800" dirty="0"/>
            </a:br>
            <a:r>
              <a:rPr lang="en-GB" sz="4000" dirty="0"/>
              <a:t> </a:t>
            </a:r>
            <a:r>
              <a:rPr lang="hr-HR" sz="4000" dirty="0"/>
              <a:t/>
            </a:r>
            <a:br>
              <a:rPr lang="hr-HR" sz="4000" dirty="0"/>
            </a:br>
            <a:r>
              <a:rPr lang="en-GB" sz="4000" dirty="0"/>
              <a:t> </a:t>
            </a:r>
            <a:r>
              <a:rPr lang="hr-HR" sz="4000" dirty="0"/>
              <a:t/>
            </a:r>
            <a:br>
              <a:rPr lang="hr-HR" sz="4000" dirty="0"/>
            </a:br>
            <a:r>
              <a:rPr lang="en-GB" sz="5400" b="1" dirty="0" smtClean="0"/>
              <a:t>TEMA PREDAVANJA: </a:t>
            </a:r>
            <a:r>
              <a:rPr lang="hr-HR" sz="5400" dirty="0" smtClean="0"/>
              <a:t/>
            </a:r>
            <a:br>
              <a:rPr lang="hr-HR" sz="5400" dirty="0" smtClean="0"/>
            </a:br>
            <a:r>
              <a:rPr lang="hr-HR" sz="5400" dirty="0" smtClean="0"/>
              <a:t>VRSTE I UČINCI OBVEZA</a:t>
            </a:r>
            <a:r>
              <a:rPr lang="en-GB" sz="1800" dirty="0"/>
              <a:t> </a:t>
            </a:r>
            <a:r>
              <a:rPr lang="hr-HR" sz="1800" dirty="0" smtClean="0"/>
              <a:t/>
            </a:r>
            <a:br>
              <a:rPr lang="hr-HR" sz="1800" dirty="0" smtClean="0"/>
            </a:br>
            <a:r>
              <a:rPr lang="hr-HR" sz="1800" dirty="0" smtClean="0"/>
              <a:t>nastavak</a:t>
            </a:r>
            <a:r>
              <a:rPr lang="hr-HR" sz="1800" dirty="0"/>
              <a:t/>
            </a:r>
            <a:br>
              <a:rPr lang="hr-HR" sz="1800" dirty="0"/>
            </a:br>
            <a:endParaRPr lang="en-US" sz="1800" dirty="0"/>
          </a:p>
        </p:txBody>
      </p:sp>
      <p:sp>
        <p:nvSpPr>
          <p:cNvPr id="3" name="Subtitle 2"/>
          <p:cNvSpPr>
            <a:spLocks noGrp="1"/>
          </p:cNvSpPr>
          <p:nvPr>
            <p:ph type="subTitle" idx="1"/>
          </p:nvPr>
        </p:nvSpPr>
        <p:spPr>
          <a:xfrm>
            <a:off x="2924432" y="6318465"/>
            <a:ext cx="9144000" cy="539535"/>
          </a:xfrm>
        </p:spPr>
        <p:txBody>
          <a:bodyPr/>
          <a:lstStyle/>
          <a:p>
            <a:pPr algn="r"/>
            <a:r>
              <a:rPr lang="hr-HR" dirty="0" smtClean="0"/>
              <a:t>Dr. sc. Lidija Šimunović</a:t>
            </a:r>
            <a:endParaRPr lang="en-US" dirty="0"/>
          </a:p>
        </p:txBody>
      </p:sp>
    </p:spTree>
    <p:extLst>
      <p:ext uri="{BB962C8B-B14F-4D97-AF65-F5344CB8AC3E}">
        <p14:creationId xmlns:p14="http://schemas.microsoft.com/office/powerpoint/2010/main" val="332620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pPr marL="0" indent="0">
              <a:buNone/>
            </a:pPr>
            <a:r>
              <a:rPr lang="hr-HR" b="1" dirty="0"/>
              <a:t>Odjeljak 3.   OBVEZE S VIŠE DUŽNIKA I VJEROVNIKA</a:t>
            </a:r>
          </a:p>
          <a:p>
            <a:pPr marL="0" indent="0">
              <a:buNone/>
            </a:pPr>
            <a:r>
              <a:rPr lang="hr-HR" b="1" dirty="0"/>
              <a:t>Odsjek 1.   DJELJIVE OBVEZE</a:t>
            </a:r>
          </a:p>
          <a:p>
            <a:pPr marL="0" indent="0">
              <a:buNone/>
            </a:pPr>
            <a:r>
              <a:rPr lang="hr-HR" b="1" dirty="0"/>
              <a:t>Dijeljenje duga i tražbine</a:t>
            </a:r>
            <a:endParaRPr lang="hr-HR" dirty="0"/>
          </a:p>
          <a:p>
            <a:pPr marL="0" indent="0">
              <a:buNone/>
            </a:pPr>
            <a:r>
              <a:rPr lang="hr-HR" dirty="0"/>
              <a:t>Članak 41.</a:t>
            </a:r>
          </a:p>
          <a:p>
            <a:pPr marL="0" indent="0">
              <a:buNone/>
            </a:pPr>
            <a:r>
              <a:rPr lang="hr-HR" dirty="0"/>
              <a:t>(1) Obveza je djeljiva ako se ono što se duguje može podijeliti i ispuniti u dijelovima koji imaju ista svojstva kao i cijela činidba, i ako ono tom podjelom ne gubi ništa od svoje vrijednosti, inače obveza je nedjeljiva.</a:t>
            </a:r>
          </a:p>
          <a:p>
            <a:pPr marL="0" indent="0">
              <a:buNone/>
            </a:pPr>
            <a:r>
              <a:rPr lang="hr-HR" dirty="0"/>
              <a:t>(2) Kad u nekoj djeljivoj obvezi ima više dužnika, dug se dijeli među njima na jednake dijelove, ako nije određena drukčija podjela, i svaki od njih odgovara za svoj dio duga.</a:t>
            </a:r>
          </a:p>
          <a:p>
            <a:pPr marL="0" indent="0">
              <a:buNone/>
            </a:pPr>
            <a:r>
              <a:rPr lang="hr-HR" dirty="0"/>
              <a:t>(3) Kad u nekoj djeljivoj obvezi ima više vjerovnika, tražbina se dijeli među njima na jednake dijelove, ako nije što drugo određeno i svaki vjerovnik može zahtijevati samo svoj dio tražbine.</a:t>
            </a:r>
          </a:p>
          <a:p>
            <a:pPr marL="0" indent="0">
              <a:buNone/>
            </a:pPr>
            <a:r>
              <a:rPr lang="hr-HR" b="1" dirty="0" err="1" smtClean="0"/>
              <a:t>Predmnjeva</a:t>
            </a:r>
            <a:r>
              <a:rPr lang="hr-HR" b="1" dirty="0" smtClean="0"/>
              <a:t> </a:t>
            </a:r>
            <a:r>
              <a:rPr lang="hr-HR" b="1" dirty="0"/>
              <a:t>solidarnosti</a:t>
            </a:r>
            <a:endParaRPr lang="hr-HR" dirty="0"/>
          </a:p>
          <a:p>
            <a:pPr marL="0" indent="0">
              <a:buNone/>
            </a:pPr>
            <a:r>
              <a:rPr lang="hr-HR" dirty="0"/>
              <a:t>Članak 42.</a:t>
            </a:r>
          </a:p>
          <a:p>
            <a:pPr marL="0" indent="0">
              <a:buNone/>
            </a:pPr>
            <a:r>
              <a:rPr lang="hr-HR" dirty="0"/>
              <a:t>Kad ima više dužnika u nekoj djeljivoj obvezi nastaloj trgovačkim ugovorom, oni odgovaraju vjerovniku solidarno, osim ako su ugovaratelji izrijekom otklonili solidarnu odgovornost.</a:t>
            </a:r>
          </a:p>
          <a:p>
            <a:pPr marL="0" indent="0">
              <a:buNone/>
            </a:pPr>
            <a:endParaRPr lang="en-US" dirty="0"/>
          </a:p>
        </p:txBody>
      </p:sp>
    </p:spTree>
    <p:extLst>
      <p:ext uri="{BB962C8B-B14F-4D97-AF65-F5344CB8AC3E}">
        <p14:creationId xmlns:p14="http://schemas.microsoft.com/office/powerpoint/2010/main" val="2860088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hr-HR" sz="2000" b="1" dirty="0"/>
              <a:t>Odsjek 2.   SOLIDARNE OBVEZE</a:t>
            </a:r>
          </a:p>
          <a:p>
            <a:pPr marL="0" indent="0">
              <a:buNone/>
            </a:pPr>
            <a:r>
              <a:rPr lang="hr-HR" sz="2000" b="1" dirty="0"/>
              <a:t>I. SOLIDARNOST DUŽNIKA</a:t>
            </a:r>
            <a:endParaRPr lang="hr-HR" sz="2000" dirty="0"/>
          </a:p>
          <a:p>
            <a:pPr marL="0" indent="0">
              <a:buNone/>
            </a:pPr>
            <a:r>
              <a:rPr lang="hr-HR" sz="2000" b="1" dirty="0"/>
              <a:t>Sadržaj solidarnosti dužnika</a:t>
            </a:r>
            <a:endParaRPr lang="hr-HR" sz="2000" dirty="0"/>
          </a:p>
          <a:p>
            <a:pPr marL="0" indent="0">
              <a:buNone/>
            </a:pPr>
            <a:r>
              <a:rPr lang="hr-HR" sz="2000" dirty="0"/>
              <a:t>Članak 43.</a:t>
            </a:r>
          </a:p>
          <a:p>
            <a:pPr marL="0" indent="0">
              <a:buNone/>
            </a:pPr>
            <a:r>
              <a:rPr lang="hr-HR" sz="2000" dirty="0"/>
              <a:t>(1) Svaki dužnik solidarne obveze odgovara vjerovniku za cijeli dug i vjerovnik može zahtijevati njegovo ispunjenje od koga hoće sve dok ne bude potpuno ispunjen, ali kad jedan dužnik ispuni dug, obveza prestaje i svi se dužnici oslobađaju.</a:t>
            </a:r>
          </a:p>
          <a:p>
            <a:pPr marL="0" indent="0">
              <a:buNone/>
            </a:pPr>
            <a:r>
              <a:rPr lang="hr-HR" sz="2000" dirty="0"/>
              <a:t>(2) Od više solidarnih dužnika svaki može dugovati s drugim rokom ispunjenja, pod drugim uvjetima i uopće s različitim odstupanjima.</a:t>
            </a:r>
          </a:p>
          <a:p>
            <a:pPr marL="0" indent="0">
              <a:buNone/>
            </a:pPr>
            <a:r>
              <a:rPr lang="hr-HR" sz="2000" b="1" dirty="0" smtClean="0"/>
              <a:t>Prijeboj</a:t>
            </a:r>
            <a:endParaRPr lang="hr-HR" sz="2000" dirty="0"/>
          </a:p>
          <a:p>
            <a:pPr marL="0" indent="0">
              <a:buNone/>
            </a:pPr>
            <a:r>
              <a:rPr lang="hr-HR" sz="2000" dirty="0"/>
              <a:t>Članak 44.</a:t>
            </a:r>
          </a:p>
          <a:p>
            <a:pPr marL="0" indent="0">
              <a:buNone/>
            </a:pPr>
            <a:r>
              <a:rPr lang="hr-HR" sz="2000" dirty="0"/>
              <a:t>(1) Svaki se solidarni dužnik može pozvati na prijeboj koji je učinio njegov sudužnik.</a:t>
            </a:r>
          </a:p>
          <a:p>
            <a:pPr marL="0" indent="0">
              <a:buNone/>
            </a:pPr>
            <a:r>
              <a:rPr lang="hr-HR" sz="2000" dirty="0"/>
              <a:t>(2) Tražbinu koja pripada solidarnom dužniku ne mogu prebijati ostali sudužnici.</a:t>
            </a:r>
          </a:p>
          <a:p>
            <a:pPr marL="0" indent="0">
              <a:buNone/>
            </a:pPr>
            <a:r>
              <a:rPr lang="hr-HR" sz="2000" b="1" dirty="0"/>
              <a:t>Otpust duga</a:t>
            </a:r>
            <a:endParaRPr lang="hr-HR" sz="2000" dirty="0"/>
          </a:p>
          <a:p>
            <a:pPr marL="0" indent="0">
              <a:buNone/>
            </a:pPr>
            <a:r>
              <a:rPr lang="hr-HR" sz="2000" dirty="0"/>
              <a:t>Članak 45.</a:t>
            </a:r>
          </a:p>
          <a:p>
            <a:pPr marL="0" indent="0">
              <a:buNone/>
            </a:pPr>
            <a:r>
              <a:rPr lang="hr-HR" sz="2000" dirty="0"/>
              <a:t>(1) Otpust duga učinjen sporazumno s jednim solidarnim dužnikom oslobađa obveze i ostale dužnike.</a:t>
            </a:r>
          </a:p>
          <a:p>
            <a:pPr marL="0" indent="0">
              <a:buNone/>
            </a:pPr>
            <a:r>
              <a:rPr lang="hr-HR" sz="2000" dirty="0"/>
              <a:t>(2) Ali ako je otpust imao za svrhu osloboditi obveze samo dužnika s kojim je učinjen, solidarna obveza smanjuje se za dio duga koji prema međusobnim odnosima dužnika pada na njega, a ostali dužnici odgovaraju solidarno za ostatak duga.</a:t>
            </a:r>
          </a:p>
          <a:p>
            <a:pPr marL="0" indent="0">
              <a:buNone/>
            </a:pPr>
            <a:endParaRPr lang="en-US" sz="2000" dirty="0"/>
          </a:p>
        </p:txBody>
      </p:sp>
    </p:spTree>
    <p:extLst>
      <p:ext uri="{BB962C8B-B14F-4D97-AF65-F5344CB8AC3E}">
        <p14:creationId xmlns:p14="http://schemas.microsoft.com/office/powerpoint/2010/main" val="60699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hr-HR" sz="1600" b="1" dirty="0"/>
              <a:t>Obnova</a:t>
            </a:r>
            <a:endParaRPr lang="hr-HR" sz="1600" dirty="0"/>
          </a:p>
          <a:p>
            <a:pPr marL="0" indent="0">
              <a:buNone/>
            </a:pPr>
            <a:r>
              <a:rPr lang="hr-HR" sz="1600" dirty="0"/>
              <a:t>Članak 46.</a:t>
            </a:r>
          </a:p>
          <a:p>
            <a:pPr marL="0" indent="0">
              <a:buNone/>
            </a:pPr>
            <a:r>
              <a:rPr lang="hr-HR" sz="1600" dirty="0"/>
              <a:t>(1) Obnovom koju je vjerovnik učinio s jednim solidarnim dužnikom oslobađaju se i ostali dužnici.</a:t>
            </a:r>
          </a:p>
          <a:p>
            <a:pPr marL="0" indent="0">
              <a:buNone/>
            </a:pPr>
            <a:r>
              <a:rPr lang="hr-HR" sz="1600" dirty="0"/>
              <a:t>(2) Ako su vjerovnik i dužnik obnovu ograničili na dio obveze koji dolazi na ovoga, obveza ostalih ne prestaje nego se samo smanjuje za taj dio.</a:t>
            </a:r>
          </a:p>
          <a:p>
            <a:pPr marL="0" indent="0">
              <a:buNone/>
            </a:pPr>
            <a:r>
              <a:rPr lang="hr-HR" sz="1600" b="1" dirty="0"/>
              <a:t>Nagodba</a:t>
            </a:r>
            <a:endParaRPr lang="hr-HR" sz="1600" dirty="0"/>
          </a:p>
          <a:p>
            <a:pPr marL="0" indent="0">
              <a:buNone/>
            </a:pPr>
            <a:r>
              <a:rPr lang="hr-HR" sz="1600" dirty="0"/>
              <a:t>Članak 47.</a:t>
            </a:r>
          </a:p>
          <a:p>
            <a:pPr marL="0" indent="0">
              <a:buNone/>
            </a:pPr>
            <a:r>
              <a:rPr lang="hr-HR" sz="1600" dirty="0"/>
              <a:t>Nagodba što ju je sklopio jedan od solidarnih dužnika s vjerovnikom nema učinak prema ostalim dužnicima, ali oni imaju pravo prihvatiti tu nagodbu, ako ona nije ograničena na dužnika s kojim je sklopljena.</a:t>
            </a:r>
          </a:p>
          <a:p>
            <a:pPr marL="0" indent="0">
              <a:buNone/>
            </a:pPr>
            <a:r>
              <a:rPr lang="hr-HR" sz="1600" b="1" dirty="0"/>
              <a:t>Sjedinjenje</a:t>
            </a:r>
            <a:endParaRPr lang="hr-HR" sz="1600" dirty="0"/>
          </a:p>
          <a:p>
            <a:pPr marL="0" indent="0">
              <a:buNone/>
            </a:pPr>
            <a:r>
              <a:rPr lang="hr-HR" sz="1600" dirty="0"/>
              <a:t>Članak 48.</a:t>
            </a:r>
          </a:p>
          <a:p>
            <a:pPr marL="0" indent="0">
              <a:buNone/>
            </a:pPr>
            <a:r>
              <a:rPr lang="hr-HR" sz="1600" dirty="0"/>
              <a:t>Kad se u jednoj osobi sjedini svojstvo vjerovnika i svojstvo dužnika iste solidarne obveze, obveza ostalih dužnika smanjuje se za iznos dijela koji na njega pada.</a:t>
            </a:r>
          </a:p>
          <a:p>
            <a:pPr marL="0" indent="0">
              <a:buNone/>
            </a:pPr>
            <a:r>
              <a:rPr lang="hr-HR" sz="1600" b="1" dirty="0"/>
              <a:t>Zakašnjenje vjerovnika</a:t>
            </a:r>
            <a:endParaRPr lang="hr-HR" sz="1600" dirty="0"/>
          </a:p>
          <a:p>
            <a:pPr marL="0" indent="0">
              <a:buNone/>
            </a:pPr>
            <a:r>
              <a:rPr lang="hr-HR" sz="1600" dirty="0"/>
              <a:t>Članak 49.</a:t>
            </a:r>
          </a:p>
          <a:p>
            <a:pPr marL="0" indent="0">
              <a:buNone/>
            </a:pPr>
            <a:r>
              <a:rPr lang="hr-HR" sz="1600" dirty="0"/>
              <a:t>Kad vjerovnik dođe u zakašnjenje prema jednom solidarnom dužniku, on je u zakašnjenju i prema ostalim solidarnim dužnicima.</a:t>
            </a:r>
          </a:p>
          <a:p>
            <a:pPr marL="0" indent="0">
              <a:buNone/>
            </a:pPr>
            <a:r>
              <a:rPr lang="hr-HR" sz="1600" b="1" dirty="0"/>
              <a:t>Zakašnjenje jednog dužnika i priznanje duga</a:t>
            </a:r>
            <a:endParaRPr lang="hr-HR" sz="1600" dirty="0"/>
          </a:p>
          <a:p>
            <a:pPr marL="0" indent="0">
              <a:buNone/>
            </a:pPr>
            <a:r>
              <a:rPr lang="hr-HR" sz="1600" dirty="0"/>
              <a:t>Članak 50.</a:t>
            </a:r>
          </a:p>
          <a:p>
            <a:pPr marL="0" indent="0">
              <a:buNone/>
            </a:pPr>
            <a:r>
              <a:rPr lang="hr-HR" sz="1600" dirty="0"/>
              <a:t>(1) Zakašnjenje jednoga solidarnog dužnika nema učinak prema ostalim dužnicima.</a:t>
            </a:r>
          </a:p>
          <a:p>
            <a:pPr marL="0" indent="0">
              <a:buNone/>
            </a:pPr>
            <a:r>
              <a:rPr lang="hr-HR" sz="1600" dirty="0"/>
              <a:t>(2) Isto vrijedi i kad jedan od solidarnih dužnika prizna dug.</a:t>
            </a:r>
          </a:p>
          <a:p>
            <a:endParaRPr lang="en-US" sz="6000" dirty="0"/>
          </a:p>
        </p:txBody>
      </p:sp>
    </p:spTree>
    <p:extLst>
      <p:ext uri="{BB962C8B-B14F-4D97-AF65-F5344CB8AC3E}">
        <p14:creationId xmlns:p14="http://schemas.microsoft.com/office/powerpoint/2010/main" val="41270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85000" lnSpcReduction="20000"/>
          </a:bodyPr>
          <a:lstStyle/>
          <a:p>
            <a:pPr marL="0" indent="0">
              <a:buNone/>
            </a:pPr>
            <a:r>
              <a:rPr lang="hr-HR" b="1" dirty="0"/>
              <a:t>II. SOLIDARNOST VJEROVNIKA</a:t>
            </a:r>
            <a:endParaRPr lang="hr-HR" dirty="0"/>
          </a:p>
          <a:p>
            <a:pPr marL="0" indent="0">
              <a:buNone/>
            </a:pPr>
            <a:r>
              <a:rPr lang="hr-HR" b="1" dirty="0"/>
              <a:t>Solidarnost se ne predmnijeva</a:t>
            </a:r>
            <a:endParaRPr lang="hr-HR" dirty="0"/>
          </a:p>
          <a:p>
            <a:pPr marL="0" indent="0">
              <a:buNone/>
            </a:pPr>
            <a:r>
              <a:rPr lang="hr-HR" dirty="0"/>
              <a:t>Članak 54.</a:t>
            </a:r>
          </a:p>
          <a:p>
            <a:pPr marL="0" indent="0">
              <a:buNone/>
            </a:pPr>
            <a:r>
              <a:rPr lang="hr-HR" dirty="0"/>
              <a:t>Kad na vjerovnikovoj strani ima više osoba, one su solidarne samo kad je solidarnost ugovorena ili zakonom određena.</a:t>
            </a:r>
          </a:p>
          <a:p>
            <a:pPr marL="0" indent="0">
              <a:buNone/>
            </a:pPr>
            <a:r>
              <a:rPr lang="hr-HR" b="1" dirty="0" smtClean="0"/>
              <a:t>Sadržaj </a:t>
            </a:r>
            <a:r>
              <a:rPr lang="hr-HR" b="1" dirty="0"/>
              <a:t>solidarnosti</a:t>
            </a:r>
            <a:endParaRPr lang="hr-HR" dirty="0"/>
          </a:p>
          <a:p>
            <a:pPr marL="0" indent="0">
              <a:buNone/>
            </a:pPr>
            <a:r>
              <a:rPr lang="hr-HR" dirty="0"/>
              <a:t>Članak 55.</a:t>
            </a:r>
          </a:p>
          <a:p>
            <a:pPr marL="0" indent="0">
              <a:buNone/>
            </a:pPr>
            <a:r>
              <a:rPr lang="hr-HR" dirty="0"/>
              <a:t>(1) Svaki solidarni vjerovnik ima pravo zahtijevati od dužnika ispunjenje cijele obveze, ali kad jedan od njih bude namiren, obveza prestaje i prema ostalim vjerovnicima.</a:t>
            </a:r>
          </a:p>
          <a:p>
            <a:pPr marL="0" indent="0">
              <a:buNone/>
            </a:pPr>
            <a:r>
              <a:rPr lang="hr-HR" dirty="0"/>
              <a:t>(2) Dužnik može ispuniti obvezu vjerovniku kojega sam izabere, sve dok neki vjerovnik ne zatraži ispunjenje.</a:t>
            </a:r>
          </a:p>
          <a:p>
            <a:pPr marL="0" indent="0">
              <a:buNone/>
            </a:pPr>
            <a:r>
              <a:rPr lang="hr-HR" b="1" dirty="0" smtClean="0"/>
              <a:t>Prijeboj</a:t>
            </a:r>
            <a:endParaRPr lang="hr-HR" dirty="0"/>
          </a:p>
          <a:p>
            <a:pPr marL="0" indent="0">
              <a:buNone/>
            </a:pPr>
            <a:r>
              <a:rPr lang="hr-HR" dirty="0"/>
              <a:t>Članak 56.</a:t>
            </a:r>
          </a:p>
          <a:p>
            <a:pPr marL="0" indent="0">
              <a:buNone/>
            </a:pPr>
            <a:r>
              <a:rPr lang="hr-HR" dirty="0"/>
              <a:t>Dužnik može svoj dug prebiti s tražbinom koju ima prema vjerovniku koji mu zahtijeva ispunjenje.</a:t>
            </a:r>
          </a:p>
          <a:p>
            <a:pPr marL="0" indent="0">
              <a:buNone/>
            </a:pPr>
            <a:r>
              <a:rPr lang="hr-HR" b="1" dirty="0" smtClean="0"/>
              <a:t>Otpust </a:t>
            </a:r>
            <a:r>
              <a:rPr lang="hr-HR" b="1" dirty="0"/>
              <a:t>duga i </a:t>
            </a:r>
            <a:r>
              <a:rPr lang="hr-HR" b="1" dirty="0" smtClean="0"/>
              <a:t>obnova</a:t>
            </a:r>
          </a:p>
          <a:p>
            <a:pPr marL="0" indent="0">
              <a:buNone/>
            </a:pPr>
            <a:r>
              <a:rPr lang="hr-HR" dirty="0"/>
              <a:t>Članak 57.</a:t>
            </a:r>
          </a:p>
          <a:p>
            <a:pPr marL="0" indent="0">
              <a:buNone/>
            </a:pPr>
            <a:r>
              <a:rPr lang="hr-HR" dirty="0"/>
              <a:t>Otpustom duga i obnovom između dužnika i jednog vjerovnika smanjuje se solidarna obveza za onoliko koliko iznosi dio te tražbine vjerovnika.</a:t>
            </a:r>
          </a:p>
          <a:p>
            <a:endParaRPr lang="en-US" dirty="0"/>
          </a:p>
          <a:p>
            <a:pPr marL="0" indent="0">
              <a:buNone/>
            </a:pPr>
            <a:endParaRPr lang="hr-HR" dirty="0"/>
          </a:p>
        </p:txBody>
      </p:sp>
    </p:spTree>
    <p:extLst>
      <p:ext uri="{BB962C8B-B14F-4D97-AF65-F5344CB8AC3E}">
        <p14:creationId xmlns:p14="http://schemas.microsoft.com/office/powerpoint/2010/main" val="270402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55000" lnSpcReduction="20000"/>
          </a:bodyPr>
          <a:lstStyle/>
          <a:p>
            <a:pPr marL="0" indent="0">
              <a:buNone/>
            </a:pPr>
            <a:r>
              <a:rPr lang="hr-HR" b="1" dirty="0"/>
              <a:t>Nagodba</a:t>
            </a:r>
            <a:endParaRPr lang="hr-HR" dirty="0"/>
          </a:p>
          <a:p>
            <a:pPr marL="0" indent="0">
              <a:buNone/>
            </a:pPr>
            <a:r>
              <a:rPr lang="hr-HR" dirty="0"/>
              <a:t>Članak 58.</a:t>
            </a:r>
          </a:p>
          <a:p>
            <a:pPr marL="0" indent="0">
              <a:buNone/>
            </a:pPr>
            <a:r>
              <a:rPr lang="hr-HR" dirty="0"/>
              <a:t>Nagodba što ju je sklopio jedan od solidarnih vjerovnika s dužnikom nema učinak prema ostalim vjerovnicima, ali oni imaju pravo prihvatiti tu nagodbu, osim kad se ona odnosi samo na dio vjerovnika s kojim je sklopljena.</a:t>
            </a:r>
          </a:p>
          <a:p>
            <a:pPr marL="0" indent="0">
              <a:buNone/>
            </a:pPr>
            <a:r>
              <a:rPr lang="hr-HR" b="1" dirty="0"/>
              <a:t>Sjedinjenje</a:t>
            </a:r>
            <a:endParaRPr lang="hr-HR" dirty="0"/>
          </a:p>
          <a:p>
            <a:pPr marL="0" indent="0">
              <a:buNone/>
            </a:pPr>
            <a:r>
              <a:rPr lang="hr-HR" dirty="0"/>
              <a:t>Članak 59.</a:t>
            </a:r>
          </a:p>
          <a:p>
            <a:pPr marL="0" indent="0">
              <a:buNone/>
            </a:pPr>
            <a:r>
              <a:rPr lang="hr-HR" dirty="0"/>
              <a:t>Kad se u osobi jednoga solidarnog vjerovnika sjedini i svojstvo dužnika, svaki od ostalih solidarnih vjerovnika može od njega zahtijevati ispunjenje samo svog dijela tražbine.</a:t>
            </a:r>
          </a:p>
          <a:p>
            <a:pPr marL="0" indent="0">
              <a:buNone/>
            </a:pPr>
            <a:r>
              <a:rPr lang="hr-HR" b="1" dirty="0"/>
              <a:t>Zakašnjenje</a:t>
            </a:r>
            <a:endParaRPr lang="hr-HR" dirty="0"/>
          </a:p>
          <a:p>
            <a:pPr marL="0" indent="0">
              <a:buNone/>
            </a:pPr>
            <a:r>
              <a:rPr lang="hr-HR" dirty="0"/>
              <a:t>Članak 60.</a:t>
            </a:r>
          </a:p>
          <a:p>
            <a:pPr marL="0" indent="0">
              <a:buNone/>
            </a:pPr>
            <a:r>
              <a:rPr lang="hr-HR" dirty="0"/>
              <a:t>(1) Kad dužnik dođe u zakašnjenje prema jednom solidarnom vjerovniku, on je u zakašnjenju i prema ostalim vjerovnicima.</a:t>
            </a:r>
          </a:p>
          <a:p>
            <a:pPr marL="0" indent="0">
              <a:buNone/>
            </a:pPr>
            <a:r>
              <a:rPr lang="hr-HR" dirty="0"/>
              <a:t>(2) Zakašnjenje jednoga solidarnog vjerovnika djeluje i prema ostalim vjerovnicima.</a:t>
            </a:r>
          </a:p>
          <a:p>
            <a:pPr marL="0" indent="0">
              <a:buNone/>
            </a:pPr>
            <a:r>
              <a:rPr lang="hr-HR" b="1" dirty="0"/>
              <a:t>Priznanje duga</a:t>
            </a:r>
            <a:endParaRPr lang="hr-HR" dirty="0"/>
          </a:p>
          <a:p>
            <a:pPr marL="0" indent="0">
              <a:buNone/>
            </a:pPr>
            <a:r>
              <a:rPr lang="hr-HR" dirty="0"/>
              <a:t>Članak 61.</a:t>
            </a:r>
          </a:p>
          <a:p>
            <a:pPr marL="0" indent="0">
              <a:buNone/>
            </a:pPr>
            <a:r>
              <a:rPr lang="hr-HR" dirty="0"/>
              <a:t>Priznanje duga učinjeno jednom vjerovniku koristi svim vjerovnicima.</a:t>
            </a:r>
          </a:p>
          <a:p>
            <a:pPr marL="0" indent="0">
              <a:buNone/>
            </a:pPr>
            <a:r>
              <a:rPr lang="hr-HR" b="1" dirty="0"/>
              <a:t>Zastara</a:t>
            </a:r>
            <a:endParaRPr lang="hr-HR" dirty="0"/>
          </a:p>
          <a:p>
            <a:pPr marL="0" indent="0">
              <a:buNone/>
            </a:pPr>
            <a:r>
              <a:rPr lang="hr-HR" dirty="0"/>
              <a:t>Članak 62.</a:t>
            </a:r>
          </a:p>
          <a:p>
            <a:pPr marL="0" indent="0">
              <a:buNone/>
            </a:pPr>
            <a:r>
              <a:rPr lang="hr-HR" dirty="0"/>
              <a:t>(1) Ako jedan vjerovnik prekine zastaru ili ako prema njemu ne teče zastara, to ne koristi ostalim vjerovnicima i prema njima zastara teče i dalje.</a:t>
            </a:r>
          </a:p>
          <a:p>
            <a:pPr marL="0" indent="0">
              <a:buNone/>
            </a:pPr>
            <a:r>
              <a:rPr lang="hr-HR" dirty="0"/>
              <a:t>(2) Odricanje od zastare učinjeno prema jednom vjerovniku koristi i ostalim vjerovnicima.</a:t>
            </a:r>
          </a:p>
          <a:p>
            <a:pPr marL="0" indent="0">
              <a:buNone/>
            </a:pPr>
            <a:r>
              <a:rPr lang="hr-HR" b="1" dirty="0"/>
              <a:t>Odnosi između vjerovnika nakon ispunjenja</a:t>
            </a:r>
            <a:endParaRPr lang="hr-HR" dirty="0"/>
          </a:p>
          <a:p>
            <a:pPr marL="0" indent="0">
              <a:buNone/>
            </a:pPr>
            <a:r>
              <a:rPr lang="hr-HR" dirty="0"/>
              <a:t>Članak 63.</a:t>
            </a:r>
          </a:p>
          <a:p>
            <a:pPr marL="0" indent="0">
              <a:buNone/>
            </a:pPr>
            <a:r>
              <a:rPr lang="hr-HR" dirty="0"/>
              <a:t>(1) Svaki solidarni vjerovnik ima pravo zahtijevati od vjerovnika koji je primio ispunjenje od dužnika da mu preda dio koji mu pripada.</a:t>
            </a:r>
          </a:p>
          <a:p>
            <a:pPr marL="0" indent="0">
              <a:buNone/>
            </a:pPr>
            <a:r>
              <a:rPr lang="hr-HR" dirty="0"/>
              <a:t>(2) Ako iz odnosa među vjerovnicima ne proistječe što drugo, svakom solidarnom vjerovniku pripada jednak dio.</a:t>
            </a:r>
          </a:p>
          <a:p>
            <a:pPr marL="0" indent="0">
              <a:buNone/>
            </a:pPr>
            <a:endParaRPr lang="en-US" dirty="0"/>
          </a:p>
        </p:txBody>
      </p:sp>
    </p:spTree>
    <p:extLst>
      <p:ext uri="{BB962C8B-B14F-4D97-AF65-F5344CB8AC3E}">
        <p14:creationId xmlns:p14="http://schemas.microsoft.com/office/powerpoint/2010/main" val="169644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pPr marL="0" indent="0">
              <a:buNone/>
            </a:pPr>
            <a:r>
              <a:rPr lang="hr-HR" b="1" dirty="0"/>
              <a:t>Odsjek 3.   NEDJELJIVE OBVEZE</a:t>
            </a:r>
          </a:p>
          <a:p>
            <a:pPr marL="0" indent="0">
              <a:buNone/>
            </a:pPr>
            <a:r>
              <a:rPr lang="hr-HR" dirty="0"/>
              <a:t>Članak 64.</a:t>
            </a:r>
          </a:p>
          <a:p>
            <a:pPr marL="0" indent="0">
              <a:buNone/>
            </a:pPr>
            <a:r>
              <a:rPr lang="hr-HR" dirty="0"/>
              <a:t>(1) Na nedjeljive obveze u kojima ima više dužnika na odgovarajući se način primjenjuju propisi o solidarnim obvezama.</a:t>
            </a:r>
          </a:p>
          <a:p>
            <a:pPr marL="0" indent="0">
              <a:buNone/>
            </a:pPr>
            <a:r>
              <a:rPr lang="hr-HR" dirty="0"/>
              <a:t>(2) Kad u nedjeljivoj obvezi ima više vjerovnika među kojima nije ni ugovorena ni zakonom određena solidarnost, jedan vjerovnik može zahtijevati da dužnik ispuni obvezu njemu samo ako je ovlašten od ostalih vjerovnika da primi ispunjenje, a inače svaki vjerovnik može zahtijevati od dužnika da obvezu ispuni svim vjerovnicima zajedno, ili da je položi sudu ili javnom bilježniku.</a:t>
            </a:r>
          </a:p>
          <a:p>
            <a:pPr marL="0" indent="0">
              <a:buNone/>
            </a:pPr>
            <a:r>
              <a:rPr lang="hr-HR" dirty="0"/>
              <a:t> </a:t>
            </a:r>
          </a:p>
          <a:p>
            <a:pPr marL="0" indent="0">
              <a:buNone/>
            </a:pPr>
            <a:r>
              <a:rPr lang="hr-HR" b="1" cap="all" dirty="0"/>
              <a:t>GLAVA V.   UČINCI OBVEZA</a:t>
            </a:r>
          </a:p>
          <a:p>
            <a:pPr marL="0" indent="0">
              <a:buNone/>
            </a:pPr>
            <a:r>
              <a:rPr lang="hr-HR" b="1" dirty="0"/>
              <a:t>Odjeljak 1.   Opće pravilo</a:t>
            </a:r>
          </a:p>
          <a:p>
            <a:pPr marL="0" indent="0">
              <a:buNone/>
            </a:pPr>
            <a:r>
              <a:rPr lang="hr-HR" dirty="0"/>
              <a:t>Članak 65.</a:t>
            </a:r>
          </a:p>
          <a:p>
            <a:pPr marL="0" indent="0">
              <a:buNone/>
            </a:pPr>
            <a:r>
              <a:rPr lang="hr-HR" dirty="0"/>
              <a:t>(1) Na temelju obveze vjerovnik je ovlašten zahtijevati od dužnika njezino ispunjenje, a dužnik je dužan u cijelosti ispuniti je.</a:t>
            </a:r>
          </a:p>
          <a:p>
            <a:pPr marL="0" indent="0">
              <a:buNone/>
            </a:pPr>
            <a:r>
              <a:rPr lang="hr-HR" dirty="0"/>
              <a:t>(2) Za ispunjenje obveze dužnik odgovara cjelokupnom svojom imovinom.</a:t>
            </a:r>
          </a:p>
        </p:txBody>
      </p:sp>
    </p:spTree>
    <p:extLst>
      <p:ext uri="{BB962C8B-B14F-4D97-AF65-F5344CB8AC3E}">
        <p14:creationId xmlns:p14="http://schemas.microsoft.com/office/powerpoint/2010/main" val="92820096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571</Words>
  <Application>Microsoft Office PowerPoint</Application>
  <PresentationFormat>Široki zaslon</PresentationFormat>
  <Paragraphs>88</Paragraphs>
  <Slides>7</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7</vt:i4>
      </vt:variant>
    </vt:vector>
  </HeadingPairs>
  <TitlesOfParts>
    <vt:vector size="11" baseType="lpstr">
      <vt:lpstr>Arial</vt:lpstr>
      <vt:lpstr>Calibri</vt:lpstr>
      <vt:lpstr>Calibri Light</vt:lpstr>
      <vt:lpstr>1_Office Theme</vt:lpstr>
      <vt:lpstr>E-nastava iz predmeta Trgovačko pravo redoviti studenti 26.3.2020.      TEMA PREDAVANJA:  VRSTE I UČINCI OBVEZA  nastavak </vt:lpstr>
      <vt:lpstr>PowerPoint prezentacija</vt:lpstr>
      <vt:lpstr>PowerPoint prezentacija</vt:lpstr>
      <vt:lpstr>PowerPoint prezentacija</vt:lpstr>
      <vt:lpstr>PowerPoint prezentacija</vt:lpstr>
      <vt:lpstr>PowerPoint prezentacija</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E-nastava iz predmeta Trgovačko pravo redoviti studenti 26.3.2020.      TEMA PREDAVANJA:  VRSTE I UČINCI OBVEZA  nastavak</dc:title>
  <dc:creator>simunovic</dc:creator>
  <cp:lastModifiedBy>Lidija</cp:lastModifiedBy>
  <cp:revision>4</cp:revision>
  <dcterms:created xsi:type="dcterms:W3CDTF">2020-03-20T10:36:34Z</dcterms:created>
  <dcterms:modified xsi:type="dcterms:W3CDTF">2020-03-24T10:45:35Z</dcterms:modified>
</cp:coreProperties>
</file>