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73" r:id="rId5"/>
    <p:sldId id="260" r:id="rId6"/>
    <p:sldId id="265" r:id="rId7"/>
    <p:sldId id="267" r:id="rId8"/>
    <p:sldId id="268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6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.hr/z/543/Zakon-o-financijskom-poslovanju-i-predste%C4%8Dajnoj-nagodbi" TargetMode="External"/><Relationship Id="rId2" Type="http://schemas.openxmlformats.org/officeDocument/2006/relationships/hyperlink" Target="https://www.zakon.hr/z/514/Zakon-o-rokovima-ispunjenja-nov%C4%8Danih-obvez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PRESTANAK OBVEZA 1.dio</a:t>
            </a:r>
            <a:br>
              <a:rPr lang="hr-HR" dirty="0" smtClean="0"/>
            </a:br>
            <a:r>
              <a:rPr lang="hr-HR" sz="7300" b="1" dirty="0" smtClean="0"/>
              <a:t>ISPUNJENJE</a:t>
            </a:r>
            <a:r>
              <a:rPr lang="hr-HR" dirty="0"/>
              <a:t/>
            </a:r>
            <a:br>
              <a:rPr lang="hr-HR" dirty="0"/>
            </a:br>
            <a:r>
              <a:rPr lang="hr-HR" sz="4000" dirty="0" smtClean="0"/>
              <a:t>NASTAVNI MATERIJALI ZA PREDAVANJE 28.4.2020. I 30.4.2020.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b="1" dirty="0" smtClean="0"/>
              <a:t>VAŽNO!!!!</a:t>
            </a:r>
          </a:p>
          <a:p>
            <a:pPr marL="0" indent="0">
              <a:buNone/>
            </a:pPr>
            <a:endParaRPr lang="hr-HR" b="1" dirty="0"/>
          </a:p>
          <a:p>
            <a:pPr marL="0" indent="0">
              <a:buNone/>
            </a:pPr>
            <a:r>
              <a:rPr lang="en-US" b="1" dirty="0" err="1" smtClean="0"/>
              <a:t>Novčana</a:t>
            </a:r>
            <a:r>
              <a:rPr lang="en-US" b="1" dirty="0" smtClean="0"/>
              <a:t> </a:t>
            </a:r>
            <a:r>
              <a:rPr lang="en-US" b="1" dirty="0" err="1"/>
              <a:t>obveza</a:t>
            </a:r>
            <a:r>
              <a:rPr lang="en-US" b="1" dirty="0"/>
              <a:t> </a:t>
            </a:r>
            <a:r>
              <a:rPr lang="en-US" b="1" dirty="0" err="1"/>
              <a:t>kod</a:t>
            </a:r>
            <a:r>
              <a:rPr lang="en-US" b="1" dirty="0"/>
              <a:t> </a:t>
            </a:r>
            <a:r>
              <a:rPr lang="en-US" b="1" dirty="0" err="1"/>
              <a:t>trgovačkih</a:t>
            </a:r>
            <a:r>
              <a:rPr lang="en-US" b="1" dirty="0"/>
              <a:t> </a:t>
            </a:r>
            <a:r>
              <a:rPr lang="en-US" b="1" dirty="0" err="1"/>
              <a:t>ugovora</a:t>
            </a:r>
            <a:endParaRPr lang="en-US" dirty="0"/>
          </a:p>
          <a:p>
            <a:pPr marL="0" indent="0">
              <a:buNone/>
            </a:pPr>
            <a:r>
              <a:rPr lang="en-US" strike="sngStrike" dirty="0" err="1"/>
              <a:t>Članak</a:t>
            </a:r>
            <a:r>
              <a:rPr lang="en-US" strike="sngStrike" dirty="0"/>
              <a:t> 174.</a:t>
            </a:r>
          </a:p>
          <a:p>
            <a:pPr marL="0" indent="0">
              <a:buNone/>
            </a:pPr>
            <a:r>
              <a:rPr lang="en-US" dirty="0" err="1"/>
              <a:t>Prestao</a:t>
            </a:r>
            <a:r>
              <a:rPr lang="en-US" dirty="0"/>
              <a:t> </a:t>
            </a:r>
            <a:r>
              <a:rPr lang="en-US" dirty="0" err="1" smtClean="0"/>
              <a:t>vrijediti</a:t>
            </a:r>
            <a:r>
              <a:rPr lang="hr-HR" dirty="0" smtClean="0"/>
              <a:t>, ZAMIJENIO GA JE </a:t>
            </a:r>
            <a:r>
              <a:rPr lang="en-US" b="1" dirty="0" err="1" smtClean="0">
                <a:hlinkClick r:id="rId2"/>
              </a:rPr>
              <a:t>Zakon</a:t>
            </a:r>
            <a:r>
              <a:rPr lang="en-US" b="1" dirty="0" smtClean="0">
                <a:hlinkClick r:id="rId2"/>
              </a:rPr>
              <a:t> </a:t>
            </a:r>
            <a:r>
              <a:rPr lang="en-US" b="1" dirty="0">
                <a:hlinkClick r:id="rId2"/>
              </a:rPr>
              <a:t>o </a:t>
            </a:r>
            <a:r>
              <a:rPr lang="en-US" b="1" dirty="0" err="1">
                <a:hlinkClick r:id="rId2"/>
              </a:rPr>
              <a:t>rokovima</a:t>
            </a:r>
            <a:r>
              <a:rPr lang="en-US" b="1" dirty="0">
                <a:hlinkClick r:id="rId2"/>
              </a:rPr>
              <a:t> </a:t>
            </a:r>
            <a:r>
              <a:rPr lang="en-US" b="1" dirty="0" err="1">
                <a:hlinkClick r:id="rId2"/>
              </a:rPr>
              <a:t>ispunjenja</a:t>
            </a:r>
            <a:r>
              <a:rPr lang="en-US" b="1" dirty="0">
                <a:hlinkClick r:id="rId2"/>
              </a:rPr>
              <a:t> </a:t>
            </a:r>
            <a:r>
              <a:rPr lang="en-US" b="1" dirty="0" err="1">
                <a:hlinkClick r:id="rId2"/>
              </a:rPr>
              <a:t>novčanih</a:t>
            </a:r>
            <a:r>
              <a:rPr lang="en-US" b="1" dirty="0">
                <a:hlinkClick r:id="rId2"/>
              </a:rPr>
              <a:t> </a:t>
            </a:r>
            <a:r>
              <a:rPr lang="en-US" b="1" dirty="0" err="1">
                <a:hlinkClick r:id="rId2"/>
              </a:rPr>
              <a:t>obveza</a:t>
            </a:r>
            <a:r>
              <a:rPr lang="en-US" dirty="0"/>
              <a:t> </a:t>
            </a:r>
            <a:r>
              <a:rPr lang="en-US" dirty="0" err="1"/>
              <a:t>iz</a:t>
            </a:r>
            <a:r>
              <a:rPr lang="en-US" dirty="0"/>
              <a:t> NN 125/11.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prestao</a:t>
            </a:r>
            <a:r>
              <a:rPr lang="en-US" dirty="0"/>
              <a:t> </a:t>
            </a:r>
            <a:r>
              <a:rPr lang="en-US" dirty="0" err="1"/>
              <a:t>vrijediti</a:t>
            </a:r>
            <a:r>
              <a:rPr lang="en-US" dirty="0"/>
              <a:t> pa sad </a:t>
            </a:r>
            <a:r>
              <a:rPr lang="en-US" dirty="0" err="1"/>
              <a:t>imamo</a:t>
            </a:r>
            <a:r>
              <a:rPr lang="en-US" dirty="0"/>
              <a:t>: </a:t>
            </a:r>
            <a:r>
              <a:rPr lang="en-US" b="1" dirty="0" err="1">
                <a:hlinkClick r:id="rId3"/>
              </a:rPr>
              <a:t>Zakon</a:t>
            </a:r>
            <a:r>
              <a:rPr lang="en-US" b="1" dirty="0">
                <a:hlinkClick r:id="rId3"/>
              </a:rPr>
              <a:t> o </a:t>
            </a:r>
            <a:r>
              <a:rPr lang="en-US" b="1" dirty="0" err="1">
                <a:hlinkClick r:id="rId3"/>
              </a:rPr>
              <a:t>financijskom</a:t>
            </a:r>
            <a:r>
              <a:rPr lang="en-US" b="1" dirty="0">
                <a:hlinkClick r:id="rId3"/>
              </a:rPr>
              <a:t> </a:t>
            </a:r>
            <a:r>
              <a:rPr lang="en-US" b="1" dirty="0" err="1">
                <a:hlinkClick r:id="rId3"/>
              </a:rPr>
              <a:t>poslovanju</a:t>
            </a:r>
            <a:r>
              <a:rPr lang="en-US" b="1" dirty="0">
                <a:hlinkClick r:id="rId3"/>
              </a:rPr>
              <a:t> </a:t>
            </a:r>
            <a:r>
              <a:rPr lang="en-US" b="1" dirty="0" err="1">
                <a:hlinkClick r:id="rId3"/>
              </a:rPr>
              <a:t>i</a:t>
            </a:r>
            <a:r>
              <a:rPr lang="en-US" b="1" dirty="0">
                <a:hlinkClick r:id="rId3"/>
              </a:rPr>
              <a:t> </a:t>
            </a:r>
            <a:r>
              <a:rPr lang="en-US" b="1" dirty="0" err="1">
                <a:hlinkClick r:id="rId3"/>
              </a:rPr>
              <a:t>predstečajnoj</a:t>
            </a:r>
            <a:r>
              <a:rPr lang="en-US" b="1" dirty="0">
                <a:hlinkClick r:id="rId3"/>
              </a:rPr>
              <a:t> </a:t>
            </a:r>
            <a:r>
              <a:rPr lang="en-US" b="1" dirty="0" err="1">
                <a:hlinkClick r:id="rId3"/>
              </a:rPr>
              <a:t>nagodbi</a:t>
            </a:r>
            <a:r>
              <a:rPr lang="en-US" dirty="0"/>
              <a:t> </a:t>
            </a:r>
            <a:r>
              <a:rPr lang="en-US" dirty="0" err="1"/>
              <a:t>iz</a:t>
            </a:r>
            <a:r>
              <a:rPr lang="en-US" dirty="0"/>
              <a:t> NN </a:t>
            </a:r>
            <a:r>
              <a:rPr lang="en-US" dirty="0" smtClean="0"/>
              <a:t>108/12</a:t>
            </a:r>
            <a:r>
              <a:rPr lang="hr-HR" dirty="0" smtClean="0"/>
              <a:t>….</a:t>
            </a:r>
            <a:endParaRPr lang="en-US" dirty="0"/>
          </a:p>
          <a:p>
            <a:pPr marL="0" indent="0">
              <a:buNone/>
            </a:pPr>
            <a:endParaRPr lang="hr-HR" sz="3200" dirty="0" smtClean="0"/>
          </a:p>
          <a:p>
            <a:pPr marL="0" indent="0">
              <a:buNone/>
            </a:pPr>
            <a:r>
              <a:rPr lang="hr-HR" sz="3200" dirty="0" smtClean="0"/>
              <a:t>POJMOVI IZ ZFPPN:</a:t>
            </a:r>
          </a:p>
          <a:p>
            <a:r>
              <a:rPr lang="en-US" dirty="0"/>
              <a:t>1. »</a:t>
            </a:r>
            <a:r>
              <a:rPr lang="en-US" b="1" dirty="0" err="1"/>
              <a:t>poduzetnik</a:t>
            </a:r>
            <a:r>
              <a:rPr lang="en-US" dirty="0"/>
              <a:t>« jest </a:t>
            </a:r>
            <a:r>
              <a:rPr lang="en-US" dirty="0" err="1"/>
              <a:t>fizička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pravna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samostalno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gospodarsku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profesionalnu</a:t>
            </a:r>
            <a:r>
              <a:rPr lang="en-US" dirty="0"/>
              <a:t> </a:t>
            </a:r>
            <a:r>
              <a:rPr lang="en-US" dirty="0" err="1"/>
              <a:t>djelatnost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, </a:t>
            </a:r>
            <a:r>
              <a:rPr lang="en-US" dirty="0" err="1"/>
              <a:t>dohotka</a:t>
            </a:r>
            <a:r>
              <a:rPr lang="en-US" dirty="0"/>
              <a:t>,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gospodarski</a:t>
            </a:r>
            <a:r>
              <a:rPr lang="en-US" dirty="0"/>
              <a:t> </a:t>
            </a:r>
            <a:r>
              <a:rPr lang="en-US" dirty="0" err="1"/>
              <a:t>procjenjivih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,</a:t>
            </a:r>
          </a:p>
          <a:p>
            <a:r>
              <a:rPr lang="en-US" dirty="0"/>
              <a:t>2. »</a:t>
            </a:r>
            <a:r>
              <a:rPr lang="en-US" b="1" dirty="0" err="1"/>
              <a:t>osobe</a:t>
            </a:r>
            <a:r>
              <a:rPr lang="en-US" b="1" dirty="0"/>
              <a:t> </a:t>
            </a:r>
            <a:r>
              <a:rPr lang="en-US" b="1" dirty="0" err="1"/>
              <a:t>javnog</a:t>
            </a:r>
            <a:r>
              <a:rPr lang="en-US" b="1" dirty="0"/>
              <a:t> </a:t>
            </a:r>
            <a:r>
              <a:rPr lang="en-US" b="1" dirty="0" err="1"/>
              <a:t>prava</a:t>
            </a:r>
            <a:r>
              <a:rPr lang="en-US" dirty="0"/>
              <a:t>« 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naručitelji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uređeni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o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nabavi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sektorski</a:t>
            </a:r>
            <a:r>
              <a:rPr lang="en-US" dirty="0"/>
              <a:t> </a:t>
            </a:r>
            <a:r>
              <a:rPr lang="en-US" dirty="0" err="1"/>
              <a:t>naručitelji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uređeni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o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nabavi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trgovačkih</a:t>
            </a:r>
            <a:r>
              <a:rPr lang="en-US" dirty="0"/>
              <a:t> </a:t>
            </a:r>
            <a:r>
              <a:rPr lang="en-US" dirty="0" err="1"/>
              <a:t>društava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definiciji</a:t>
            </a:r>
            <a:r>
              <a:rPr lang="en-US" dirty="0"/>
              <a:t> </a:t>
            </a:r>
            <a:r>
              <a:rPr lang="en-US" dirty="0" err="1" smtClean="0"/>
              <a:t>poduzetnika</a:t>
            </a:r>
            <a:r>
              <a:rPr lang="hr-HR" dirty="0"/>
              <a:t>.</a:t>
            </a:r>
            <a:endParaRPr lang="en-US" dirty="0"/>
          </a:p>
          <a:p>
            <a:pPr marL="0" indent="0">
              <a:buNone/>
            </a:pPr>
            <a:endParaRPr lang="hr-HR" sz="3200" dirty="0" smtClean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781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/>
              <a:t>Rokovi</a:t>
            </a:r>
            <a:r>
              <a:rPr lang="en-US" sz="1800" dirty="0"/>
              <a:t> </a:t>
            </a:r>
            <a:r>
              <a:rPr lang="en-US" sz="1800" dirty="0" err="1"/>
              <a:t>ispunjenja</a:t>
            </a:r>
            <a:r>
              <a:rPr lang="en-US" sz="1800" dirty="0"/>
              <a:t> </a:t>
            </a:r>
            <a:r>
              <a:rPr lang="en-US" sz="1800" dirty="0" err="1"/>
              <a:t>novčanih</a:t>
            </a:r>
            <a:r>
              <a:rPr lang="en-US" sz="1800" dirty="0"/>
              <a:t> </a:t>
            </a:r>
            <a:r>
              <a:rPr lang="en-US" sz="1800" dirty="0" err="1"/>
              <a:t>obveza</a:t>
            </a:r>
            <a:r>
              <a:rPr lang="en-US" sz="1800" dirty="0"/>
              <a:t> u </a:t>
            </a:r>
            <a:r>
              <a:rPr lang="en-US" sz="1800" dirty="0" err="1"/>
              <a:t>poslovnim</a:t>
            </a:r>
            <a:r>
              <a:rPr lang="en-US" sz="1800" dirty="0"/>
              <a:t> </a:t>
            </a:r>
            <a:r>
              <a:rPr lang="en-US" sz="1800" dirty="0" err="1"/>
              <a:t>transakcijama</a:t>
            </a:r>
            <a:r>
              <a:rPr lang="en-US" sz="1800" dirty="0"/>
              <a:t> </a:t>
            </a:r>
            <a:r>
              <a:rPr lang="en-US" sz="1800" dirty="0" err="1"/>
              <a:t>između</a:t>
            </a:r>
            <a:r>
              <a:rPr lang="en-US" sz="1800" dirty="0"/>
              <a:t> </a:t>
            </a:r>
            <a:r>
              <a:rPr lang="en-US" sz="1800" dirty="0" err="1" smtClean="0"/>
              <a:t>poduzetnika</a:t>
            </a:r>
            <a:r>
              <a:rPr lang="hr-HR" sz="1800" dirty="0" smtClean="0"/>
              <a:t> (ZFPPN)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11. (NN 81/13)</a:t>
            </a:r>
          </a:p>
          <a:p>
            <a:pPr marL="0" indent="0">
              <a:buNone/>
            </a:pPr>
            <a:r>
              <a:rPr lang="en-US" sz="1800" dirty="0"/>
              <a:t>(1) U </a:t>
            </a:r>
            <a:r>
              <a:rPr lang="en-US" sz="1800" dirty="0" err="1"/>
              <a:t>poslovnim</a:t>
            </a:r>
            <a:r>
              <a:rPr lang="en-US" sz="1800" dirty="0"/>
              <a:t> </a:t>
            </a:r>
            <a:r>
              <a:rPr lang="en-US" sz="1800" dirty="0" err="1"/>
              <a:t>transakcijama</a:t>
            </a:r>
            <a:r>
              <a:rPr lang="en-US" sz="1800" dirty="0"/>
              <a:t> </a:t>
            </a:r>
            <a:r>
              <a:rPr lang="en-US" sz="1800" dirty="0" err="1"/>
              <a:t>među</a:t>
            </a:r>
            <a:r>
              <a:rPr lang="en-US" sz="1800" dirty="0"/>
              <a:t> </a:t>
            </a:r>
            <a:r>
              <a:rPr lang="en-US" sz="1800" dirty="0" err="1"/>
              <a:t>poduzetnicima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se </a:t>
            </a:r>
            <a:r>
              <a:rPr lang="en-US" sz="1800" dirty="0" err="1"/>
              <a:t>ugovoriti</a:t>
            </a:r>
            <a:r>
              <a:rPr lang="en-US" sz="1800" dirty="0"/>
              <a:t>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ispunjenja</a:t>
            </a:r>
            <a:r>
              <a:rPr lang="en-US" sz="1800" dirty="0"/>
              <a:t> </a:t>
            </a:r>
            <a:r>
              <a:rPr lang="en-US" sz="1800" dirty="0" err="1"/>
              <a:t>novčane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do 60 dana.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Iznimno</a:t>
            </a:r>
            <a:r>
              <a:rPr lang="en-US" sz="1800" dirty="0"/>
              <a:t> od </a:t>
            </a:r>
            <a:r>
              <a:rPr lang="en-US" sz="1800" dirty="0" err="1"/>
              <a:t>stavka</a:t>
            </a:r>
            <a:r>
              <a:rPr lang="en-US" sz="1800" dirty="0"/>
              <a:t> 1. </a:t>
            </a:r>
            <a:r>
              <a:rPr lang="en-US" sz="1800" dirty="0" err="1"/>
              <a:t>ovoga</a:t>
            </a:r>
            <a:r>
              <a:rPr lang="en-US" sz="1800" dirty="0"/>
              <a:t> </a:t>
            </a:r>
            <a:r>
              <a:rPr lang="en-US" sz="1800" dirty="0" err="1"/>
              <a:t>članka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ne </a:t>
            </a:r>
            <a:r>
              <a:rPr lang="en-US" sz="1800" dirty="0" err="1"/>
              <a:t>postoje</a:t>
            </a:r>
            <a:r>
              <a:rPr lang="en-US" sz="1800" dirty="0"/>
              <a:t> </a:t>
            </a:r>
            <a:r>
              <a:rPr lang="en-US" sz="1800" dirty="0" err="1"/>
              <a:t>okolnosti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članka</a:t>
            </a:r>
            <a:r>
              <a:rPr lang="en-US" sz="1800" dirty="0"/>
              <a:t> 14. </a:t>
            </a:r>
            <a:r>
              <a:rPr lang="en-US" sz="1800" dirty="0" err="1"/>
              <a:t>stavka</a:t>
            </a:r>
            <a:r>
              <a:rPr lang="en-US" sz="1800" dirty="0"/>
              <a:t> 5. </a:t>
            </a:r>
            <a:r>
              <a:rPr lang="en-US" sz="1800" dirty="0" err="1"/>
              <a:t>ovoga</a:t>
            </a:r>
            <a:r>
              <a:rPr lang="en-US" sz="1800" dirty="0"/>
              <a:t> </a:t>
            </a:r>
            <a:r>
              <a:rPr lang="en-US" sz="1800" dirty="0" err="1"/>
              <a:t>Zakona</a:t>
            </a:r>
            <a:r>
              <a:rPr lang="en-US" sz="1800" dirty="0"/>
              <a:t>, </a:t>
            </a:r>
            <a:r>
              <a:rPr lang="en-US" sz="1800" dirty="0" err="1"/>
              <a:t>kod</a:t>
            </a:r>
            <a:r>
              <a:rPr lang="en-US" sz="1800" dirty="0"/>
              <a:t> </a:t>
            </a:r>
            <a:r>
              <a:rPr lang="en-US" sz="1800" dirty="0" err="1"/>
              <a:t>ugovora</a:t>
            </a:r>
            <a:r>
              <a:rPr lang="en-US" sz="1800" dirty="0"/>
              <a:t> o </a:t>
            </a:r>
            <a:r>
              <a:rPr lang="en-US" sz="1800" dirty="0" err="1"/>
              <a:t>robno</a:t>
            </a:r>
            <a:r>
              <a:rPr lang="en-US" sz="1800" dirty="0"/>
              <a:t> </a:t>
            </a:r>
            <a:r>
              <a:rPr lang="en-US" sz="1800" dirty="0" err="1"/>
              <a:t>trgovačkom</a:t>
            </a:r>
            <a:r>
              <a:rPr lang="en-US" sz="1800" dirty="0"/>
              <a:t> </a:t>
            </a:r>
            <a:r>
              <a:rPr lang="en-US" sz="1800" dirty="0" err="1"/>
              <a:t>kreditu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se </a:t>
            </a:r>
            <a:r>
              <a:rPr lang="en-US" sz="1800" dirty="0" err="1"/>
              <a:t>ugovoriti</a:t>
            </a:r>
            <a:r>
              <a:rPr lang="en-US" sz="1800" dirty="0"/>
              <a:t> u </a:t>
            </a:r>
            <a:r>
              <a:rPr lang="en-US" sz="1800" dirty="0" err="1"/>
              <a:t>pisanom</a:t>
            </a:r>
            <a:r>
              <a:rPr lang="en-US" sz="1800" dirty="0"/>
              <a:t> </a:t>
            </a:r>
            <a:r>
              <a:rPr lang="en-US" sz="1800" dirty="0" err="1"/>
              <a:t>obliku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dulji</a:t>
            </a:r>
            <a:r>
              <a:rPr lang="en-US" sz="1800" dirty="0"/>
              <a:t>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ispunjenja</a:t>
            </a:r>
            <a:r>
              <a:rPr lang="en-US" sz="1800" dirty="0"/>
              <a:t> </a:t>
            </a:r>
            <a:r>
              <a:rPr lang="en-US" sz="1800" dirty="0" err="1"/>
              <a:t>novčane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, a </a:t>
            </a:r>
            <a:r>
              <a:rPr lang="en-US" sz="1800" dirty="0" err="1"/>
              <a:t>koji</a:t>
            </a:r>
            <a:r>
              <a:rPr lang="en-US" sz="1800" dirty="0"/>
              <a:t>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ni</a:t>
            </a:r>
            <a:r>
              <a:rPr lang="en-US" sz="1800" dirty="0"/>
              <a:t> u </a:t>
            </a:r>
            <a:r>
              <a:rPr lang="en-US" sz="1800" dirty="0" err="1"/>
              <a:t>kojem</a:t>
            </a:r>
            <a:r>
              <a:rPr lang="en-US" sz="1800" dirty="0"/>
              <a:t> </a:t>
            </a:r>
            <a:r>
              <a:rPr lang="en-US" sz="1800" dirty="0" err="1"/>
              <a:t>slučaju</a:t>
            </a:r>
            <a:r>
              <a:rPr lang="en-US" sz="1800" dirty="0"/>
              <a:t> ne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biti</a:t>
            </a:r>
            <a:r>
              <a:rPr lang="en-US" sz="1800" dirty="0"/>
              <a:t> </a:t>
            </a:r>
            <a:r>
              <a:rPr lang="en-US" sz="1800" dirty="0" err="1"/>
              <a:t>dulji</a:t>
            </a:r>
            <a:r>
              <a:rPr lang="en-US" sz="1800" dirty="0"/>
              <a:t> od 360 dana.</a:t>
            </a:r>
          </a:p>
          <a:p>
            <a:pPr marL="0" indent="0">
              <a:buNone/>
            </a:pPr>
            <a:r>
              <a:rPr lang="en-US" sz="1800" dirty="0"/>
              <a:t>(3)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ugovorom</a:t>
            </a:r>
            <a:r>
              <a:rPr lang="en-US" sz="1800" dirty="0"/>
              <a:t> </a:t>
            </a:r>
            <a:r>
              <a:rPr lang="en-US" sz="1800" dirty="0" err="1"/>
              <a:t>među</a:t>
            </a:r>
            <a:r>
              <a:rPr lang="en-US" sz="1800" dirty="0"/>
              <a:t> </a:t>
            </a:r>
            <a:r>
              <a:rPr lang="en-US" sz="1800" dirty="0" err="1"/>
              <a:t>poduzetnicima</a:t>
            </a:r>
            <a:r>
              <a:rPr lang="en-US" sz="1800" dirty="0"/>
              <a:t>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ugovoren</a:t>
            </a:r>
            <a:r>
              <a:rPr lang="en-US" sz="1800" dirty="0"/>
              <a:t>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ispunjenje</a:t>
            </a:r>
            <a:r>
              <a:rPr lang="en-US" sz="1800" dirty="0"/>
              <a:t> </a:t>
            </a:r>
            <a:r>
              <a:rPr lang="en-US" sz="1800" dirty="0" err="1"/>
              <a:t>novčane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, </a:t>
            </a:r>
            <a:r>
              <a:rPr lang="en-US" sz="1800" dirty="0" err="1"/>
              <a:t>dužnik</a:t>
            </a:r>
            <a:r>
              <a:rPr lang="en-US" sz="1800" dirty="0"/>
              <a:t> je </a:t>
            </a:r>
            <a:r>
              <a:rPr lang="en-US" sz="1800" dirty="0" err="1"/>
              <a:t>dužan</a:t>
            </a:r>
            <a:r>
              <a:rPr lang="en-US" sz="1800" dirty="0"/>
              <a:t>, bez </a:t>
            </a:r>
            <a:r>
              <a:rPr lang="en-US" sz="1800" dirty="0" err="1"/>
              <a:t>potrebe</a:t>
            </a:r>
            <a:r>
              <a:rPr lang="en-US" sz="1800" dirty="0"/>
              <a:t> da </a:t>
            </a:r>
            <a:r>
              <a:rPr lang="en-US" sz="1800" dirty="0" err="1"/>
              <a:t>ga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to </a:t>
            </a:r>
            <a:r>
              <a:rPr lang="en-US" sz="1800" dirty="0" err="1"/>
              <a:t>pozove</a:t>
            </a:r>
            <a:r>
              <a:rPr lang="en-US" sz="1800" dirty="0"/>
              <a:t>, </a:t>
            </a:r>
            <a:r>
              <a:rPr lang="en-US" sz="1800" dirty="0" err="1"/>
              <a:t>ispuniti</a:t>
            </a:r>
            <a:r>
              <a:rPr lang="en-US" sz="1800" dirty="0"/>
              <a:t> </a:t>
            </a:r>
            <a:r>
              <a:rPr lang="en-US" sz="1800" dirty="0" err="1"/>
              <a:t>novčanu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 u </a:t>
            </a:r>
            <a:r>
              <a:rPr lang="en-US" sz="1800" dirty="0" err="1"/>
              <a:t>roku</a:t>
            </a:r>
            <a:r>
              <a:rPr lang="en-US" sz="1800" dirty="0"/>
              <a:t> od 30 dana.</a:t>
            </a:r>
          </a:p>
          <a:p>
            <a:pPr marL="0" indent="0">
              <a:buNone/>
            </a:pPr>
            <a:r>
              <a:rPr lang="en-US" sz="1800" dirty="0"/>
              <a:t>(4)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ispunjenje</a:t>
            </a:r>
            <a:r>
              <a:rPr lang="en-US" sz="1800" dirty="0"/>
              <a:t> </a:t>
            </a:r>
            <a:r>
              <a:rPr lang="en-US" sz="1800" dirty="0" err="1"/>
              <a:t>novčane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</a:t>
            </a:r>
            <a:r>
              <a:rPr lang="en-US" sz="1800" dirty="0" err="1"/>
              <a:t>počinje</a:t>
            </a:r>
            <a:r>
              <a:rPr lang="en-US" sz="1800" dirty="0"/>
              <a:t> </a:t>
            </a:r>
            <a:r>
              <a:rPr lang="en-US" sz="1800" dirty="0" err="1"/>
              <a:t>teći</a:t>
            </a:r>
            <a:r>
              <a:rPr lang="en-US" sz="1800" dirty="0"/>
              <a:t> od:</a:t>
            </a:r>
          </a:p>
          <a:p>
            <a:pPr marL="0" indent="0">
              <a:buNone/>
            </a:pPr>
            <a:r>
              <a:rPr lang="en-US" sz="1800" dirty="0"/>
              <a:t>1. dana </a:t>
            </a:r>
            <a:r>
              <a:rPr lang="en-US" sz="1800" dirty="0" err="1"/>
              <a:t>kad</a:t>
            </a:r>
            <a:r>
              <a:rPr lang="en-US" sz="1800" dirty="0"/>
              <a:t> je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primio</a:t>
            </a:r>
            <a:r>
              <a:rPr lang="en-US" sz="1800" dirty="0"/>
              <a:t> </a:t>
            </a:r>
            <a:r>
              <a:rPr lang="en-US" sz="1800" dirty="0" err="1"/>
              <a:t>račun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drugi</a:t>
            </a:r>
            <a:r>
              <a:rPr lang="en-US" sz="1800" dirty="0"/>
              <a:t> </a:t>
            </a:r>
            <a:r>
              <a:rPr lang="en-US" sz="1800" dirty="0" err="1"/>
              <a:t>odgovarajući</a:t>
            </a:r>
            <a:r>
              <a:rPr lang="en-US" sz="1800" dirty="0"/>
              <a:t> </a:t>
            </a:r>
            <a:r>
              <a:rPr lang="en-US" sz="1800" dirty="0" err="1"/>
              <a:t>zahtjev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isplatu</a:t>
            </a:r>
            <a:r>
              <a:rPr lang="en-US" sz="1800" dirty="0"/>
              <a:t>, </a:t>
            </a:r>
            <a:r>
              <a:rPr lang="en-US" sz="1800" dirty="0" err="1"/>
              <a:t>ili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2. dana </a:t>
            </a:r>
            <a:r>
              <a:rPr lang="en-US" sz="1800" dirty="0" err="1"/>
              <a:t>kad</a:t>
            </a:r>
            <a:r>
              <a:rPr lang="en-US" sz="1800" dirty="0"/>
              <a:t> je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ispunio</a:t>
            </a:r>
            <a:r>
              <a:rPr lang="en-US" sz="1800" dirty="0"/>
              <a:t> </a:t>
            </a:r>
            <a:r>
              <a:rPr lang="en-US" sz="1800" dirty="0" err="1"/>
              <a:t>svoju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dirty="0"/>
              <a:t>–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moguće</a:t>
            </a:r>
            <a:r>
              <a:rPr lang="en-US" sz="1800" dirty="0"/>
              <a:t> </a:t>
            </a:r>
            <a:r>
              <a:rPr lang="en-US" sz="1800" dirty="0" err="1"/>
              <a:t>sa</a:t>
            </a:r>
            <a:r>
              <a:rPr lang="en-US" sz="1800" dirty="0"/>
              <a:t> </a:t>
            </a:r>
            <a:r>
              <a:rPr lang="en-US" sz="1800" dirty="0" err="1"/>
              <a:t>sigurnošću</a:t>
            </a:r>
            <a:r>
              <a:rPr lang="en-US" sz="1800" dirty="0"/>
              <a:t> </a:t>
            </a:r>
            <a:r>
              <a:rPr lang="en-US" sz="1800" dirty="0" err="1"/>
              <a:t>utvrditi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primitka</a:t>
            </a:r>
            <a:r>
              <a:rPr lang="en-US" sz="1800" dirty="0"/>
              <a:t> </a:t>
            </a:r>
            <a:r>
              <a:rPr lang="en-US" sz="1800" dirty="0" err="1"/>
              <a:t>računa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drugog</a:t>
            </a:r>
            <a:r>
              <a:rPr lang="en-US" sz="1800" dirty="0"/>
              <a:t> </a:t>
            </a:r>
            <a:r>
              <a:rPr lang="en-US" sz="1800" dirty="0" err="1"/>
              <a:t>odgovarajućeg</a:t>
            </a:r>
            <a:r>
              <a:rPr lang="en-US" sz="1800" dirty="0"/>
              <a:t> </a:t>
            </a:r>
            <a:r>
              <a:rPr lang="en-US" sz="1800" dirty="0" err="1"/>
              <a:t>zahtjeva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isplatu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,</a:t>
            </a:r>
          </a:p>
          <a:p>
            <a:pPr marL="0" indent="0">
              <a:buNone/>
            </a:pPr>
            <a:r>
              <a:rPr lang="en-US" sz="1800" dirty="0"/>
              <a:t>–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primio</a:t>
            </a:r>
            <a:r>
              <a:rPr lang="en-US" sz="1800" dirty="0"/>
              <a:t> </a:t>
            </a:r>
            <a:r>
              <a:rPr lang="en-US" sz="1800" dirty="0" err="1"/>
              <a:t>račun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drugi</a:t>
            </a:r>
            <a:r>
              <a:rPr lang="en-US" sz="1800" dirty="0"/>
              <a:t> </a:t>
            </a:r>
            <a:r>
              <a:rPr lang="en-US" sz="1800" dirty="0" err="1"/>
              <a:t>odgovarajući</a:t>
            </a:r>
            <a:r>
              <a:rPr lang="en-US" sz="1800" dirty="0"/>
              <a:t> </a:t>
            </a:r>
            <a:r>
              <a:rPr lang="en-US" sz="1800" dirty="0" err="1"/>
              <a:t>zahtjev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isplatu</a:t>
            </a:r>
            <a:r>
              <a:rPr lang="en-US" sz="1800" dirty="0"/>
              <a:t> </a:t>
            </a:r>
            <a:r>
              <a:rPr lang="en-US" sz="1800" dirty="0" err="1"/>
              <a:t>prije</a:t>
            </a:r>
            <a:r>
              <a:rPr lang="en-US" sz="1800" dirty="0"/>
              <a:t> </a:t>
            </a:r>
            <a:r>
              <a:rPr lang="en-US" sz="1800" dirty="0" err="1"/>
              <a:t>negoli</a:t>
            </a:r>
            <a:r>
              <a:rPr lang="en-US" sz="1800" dirty="0"/>
              <a:t> je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ispunio</a:t>
            </a:r>
            <a:r>
              <a:rPr lang="en-US" sz="1800" dirty="0"/>
              <a:t> </a:t>
            </a:r>
            <a:r>
              <a:rPr lang="en-US" sz="1800" dirty="0" err="1"/>
              <a:t>svoju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, </a:t>
            </a:r>
            <a:r>
              <a:rPr lang="en-US" sz="1800" dirty="0" err="1"/>
              <a:t>ili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3. dana </a:t>
            </a:r>
            <a:r>
              <a:rPr lang="en-US" sz="1800" dirty="0" err="1"/>
              <a:t>isteka</a:t>
            </a:r>
            <a:r>
              <a:rPr lang="en-US" sz="1800" dirty="0"/>
              <a:t> </a:t>
            </a:r>
            <a:r>
              <a:rPr lang="en-US" sz="1800" dirty="0" err="1"/>
              <a:t>roka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pregled</a:t>
            </a:r>
            <a:r>
              <a:rPr lang="en-US" sz="1800" dirty="0"/>
              <a:t> </a:t>
            </a:r>
            <a:r>
              <a:rPr lang="en-US" sz="1800" dirty="0" err="1"/>
              <a:t>predmeta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ugovorom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zakonom</a:t>
            </a:r>
            <a:r>
              <a:rPr lang="en-US" sz="1800" dirty="0"/>
              <a:t> </a:t>
            </a:r>
            <a:r>
              <a:rPr lang="en-US" sz="1800" dirty="0" err="1"/>
              <a:t>predviđen</a:t>
            </a:r>
            <a:r>
              <a:rPr lang="en-US" sz="1800" dirty="0"/>
              <a:t> </a:t>
            </a:r>
            <a:r>
              <a:rPr lang="en-US" sz="1800" dirty="0" err="1"/>
              <a:t>određeni</a:t>
            </a:r>
            <a:r>
              <a:rPr lang="en-US" sz="1800" dirty="0"/>
              <a:t>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takav</a:t>
            </a:r>
            <a:r>
              <a:rPr lang="en-US" sz="1800" dirty="0"/>
              <a:t> </a:t>
            </a:r>
            <a:r>
              <a:rPr lang="en-US" sz="1800" dirty="0" err="1"/>
              <a:t>pregled</a:t>
            </a:r>
            <a:r>
              <a:rPr lang="en-US" sz="1800" dirty="0"/>
              <a:t>, a </a:t>
            </a:r>
            <a:r>
              <a:rPr lang="en-US" sz="1800" dirty="0" err="1"/>
              <a:t>dužnik</a:t>
            </a:r>
            <a:r>
              <a:rPr lang="en-US" sz="1800" dirty="0"/>
              <a:t> je </a:t>
            </a:r>
            <a:r>
              <a:rPr lang="en-US" sz="1800" dirty="0" err="1"/>
              <a:t>primio</a:t>
            </a:r>
            <a:r>
              <a:rPr lang="en-US" sz="1800" dirty="0"/>
              <a:t> </a:t>
            </a:r>
            <a:r>
              <a:rPr lang="en-US" sz="1800" dirty="0" err="1"/>
              <a:t>račun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drugi</a:t>
            </a:r>
            <a:r>
              <a:rPr lang="en-US" sz="1800" dirty="0"/>
              <a:t> </a:t>
            </a:r>
            <a:r>
              <a:rPr lang="en-US" sz="1800" dirty="0" err="1"/>
              <a:t>odgovarajući</a:t>
            </a:r>
            <a:r>
              <a:rPr lang="en-US" sz="1800" dirty="0"/>
              <a:t> </a:t>
            </a:r>
            <a:r>
              <a:rPr lang="en-US" sz="1800" dirty="0" err="1"/>
              <a:t>zahtjev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isplatu</a:t>
            </a:r>
            <a:r>
              <a:rPr lang="en-US" sz="1800" dirty="0"/>
              <a:t> </a:t>
            </a:r>
            <a:r>
              <a:rPr lang="en-US" sz="1800" dirty="0" err="1"/>
              <a:t>prije</a:t>
            </a:r>
            <a:r>
              <a:rPr lang="en-US" sz="1800" dirty="0"/>
              <a:t> </a:t>
            </a:r>
            <a:r>
              <a:rPr lang="en-US" sz="1800" dirty="0" err="1"/>
              <a:t>isteka</a:t>
            </a:r>
            <a:r>
              <a:rPr lang="en-US" sz="1800" dirty="0"/>
              <a:t> toga </a:t>
            </a:r>
            <a:r>
              <a:rPr lang="en-US" sz="1800" dirty="0" err="1"/>
              <a:t>roka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(5) </a:t>
            </a:r>
            <a:r>
              <a:rPr lang="en-US" sz="1800" dirty="0" err="1"/>
              <a:t>Rok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pregled</a:t>
            </a:r>
            <a:r>
              <a:rPr lang="en-US" sz="1800" dirty="0"/>
              <a:t> </a:t>
            </a:r>
            <a:r>
              <a:rPr lang="en-US" sz="1800" dirty="0" err="1"/>
              <a:t>predmeta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stavka</a:t>
            </a:r>
            <a:r>
              <a:rPr lang="en-US" sz="1800" dirty="0"/>
              <a:t> 4. </a:t>
            </a:r>
            <a:r>
              <a:rPr lang="en-US" sz="1800" dirty="0" err="1"/>
              <a:t>točke</a:t>
            </a:r>
            <a:r>
              <a:rPr lang="en-US" sz="1800" dirty="0"/>
              <a:t> 3. </a:t>
            </a:r>
            <a:r>
              <a:rPr lang="en-US" sz="1800" dirty="0" err="1"/>
              <a:t>ovoga</a:t>
            </a:r>
            <a:r>
              <a:rPr lang="en-US" sz="1800" dirty="0"/>
              <a:t> </a:t>
            </a:r>
            <a:r>
              <a:rPr lang="en-US" sz="1800" dirty="0" err="1"/>
              <a:t>članka</a:t>
            </a:r>
            <a:r>
              <a:rPr lang="en-US" sz="1800" dirty="0"/>
              <a:t> ne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biti</a:t>
            </a:r>
            <a:r>
              <a:rPr lang="en-US" sz="1800" dirty="0"/>
              <a:t> </a:t>
            </a:r>
            <a:r>
              <a:rPr lang="en-US" sz="1800" dirty="0" err="1"/>
              <a:t>duži</a:t>
            </a:r>
            <a:r>
              <a:rPr lang="en-US" sz="1800" dirty="0"/>
              <a:t> od 30 dana od dana </a:t>
            </a:r>
            <a:r>
              <a:rPr lang="en-US" sz="1800" dirty="0" err="1"/>
              <a:t>primitka</a:t>
            </a:r>
            <a:r>
              <a:rPr lang="en-US" sz="1800" dirty="0"/>
              <a:t> </a:t>
            </a:r>
            <a:r>
              <a:rPr lang="en-US" sz="1800" dirty="0" err="1"/>
              <a:t>predmeta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(6) </a:t>
            </a:r>
            <a:r>
              <a:rPr lang="en-US" sz="1800" dirty="0" err="1"/>
              <a:t>Iznimno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je to </a:t>
            </a:r>
            <a:r>
              <a:rPr lang="en-US" sz="1800" dirty="0" err="1"/>
              <a:t>opravdano</a:t>
            </a:r>
            <a:r>
              <a:rPr lang="en-US" sz="1800" dirty="0"/>
              <a:t> </a:t>
            </a:r>
            <a:r>
              <a:rPr lang="en-US" sz="1800" dirty="0" err="1"/>
              <a:t>posebnim</a:t>
            </a:r>
            <a:r>
              <a:rPr lang="en-US" sz="1800" dirty="0"/>
              <a:t> </a:t>
            </a:r>
            <a:r>
              <a:rPr lang="en-US" sz="1800" dirty="0" err="1"/>
              <a:t>okolnostima</a:t>
            </a:r>
            <a:r>
              <a:rPr lang="en-US" sz="1800" dirty="0"/>
              <a:t>,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je to </a:t>
            </a:r>
            <a:r>
              <a:rPr lang="en-US" sz="1800" dirty="0" err="1"/>
              <a:t>primjerice</a:t>
            </a:r>
            <a:r>
              <a:rPr lang="en-US" sz="1800" dirty="0"/>
              <a:t> </a:t>
            </a:r>
            <a:r>
              <a:rPr lang="en-US" sz="1800" dirty="0" err="1"/>
              <a:t>posebna</a:t>
            </a:r>
            <a:r>
              <a:rPr lang="en-US" sz="1800" dirty="0"/>
              <a:t> </a:t>
            </a:r>
            <a:r>
              <a:rPr lang="en-US" sz="1800" dirty="0" err="1"/>
              <a:t>narav</a:t>
            </a:r>
            <a:r>
              <a:rPr lang="en-US" sz="1800" dirty="0"/>
              <a:t> </a:t>
            </a:r>
            <a:r>
              <a:rPr lang="en-US" sz="1800" dirty="0" err="1"/>
              <a:t>predmeta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ne </a:t>
            </a:r>
            <a:r>
              <a:rPr lang="en-US" sz="1800" dirty="0" err="1"/>
              <a:t>postoje</a:t>
            </a:r>
            <a:r>
              <a:rPr lang="en-US" sz="1800" dirty="0"/>
              <a:t> </a:t>
            </a:r>
            <a:r>
              <a:rPr lang="en-US" sz="1800" dirty="0" err="1"/>
              <a:t>okolnosti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članka</a:t>
            </a:r>
            <a:r>
              <a:rPr lang="en-US" sz="1800" dirty="0"/>
              <a:t> 14. </a:t>
            </a:r>
            <a:r>
              <a:rPr lang="en-US" sz="1800" dirty="0" err="1"/>
              <a:t>stavka</a:t>
            </a:r>
            <a:r>
              <a:rPr lang="en-US" sz="1800" dirty="0"/>
              <a:t> 5. </a:t>
            </a:r>
            <a:r>
              <a:rPr lang="en-US" sz="1800" dirty="0" err="1"/>
              <a:t>ovoga</a:t>
            </a:r>
            <a:r>
              <a:rPr lang="en-US" sz="1800" dirty="0"/>
              <a:t> </a:t>
            </a:r>
            <a:r>
              <a:rPr lang="en-US" sz="1800" dirty="0" err="1"/>
              <a:t>Zakona</a:t>
            </a:r>
            <a:r>
              <a:rPr lang="en-US" sz="1800" dirty="0"/>
              <a:t>, </a:t>
            </a:r>
            <a:r>
              <a:rPr lang="en-US" sz="1800" dirty="0" err="1"/>
              <a:t>ugovorne</a:t>
            </a:r>
            <a:r>
              <a:rPr lang="en-US" sz="1800" dirty="0"/>
              <a:t> </a:t>
            </a:r>
            <a:r>
              <a:rPr lang="en-US" sz="1800" dirty="0" err="1"/>
              <a:t>strane</a:t>
            </a:r>
            <a:r>
              <a:rPr lang="en-US" sz="1800" dirty="0"/>
              <a:t> </a:t>
            </a:r>
            <a:r>
              <a:rPr lang="en-US" sz="1800" dirty="0" err="1"/>
              <a:t>mogu</a:t>
            </a:r>
            <a:r>
              <a:rPr lang="en-US" sz="1800" dirty="0"/>
              <a:t> </a:t>
            </a:r>
            <a:r>
              <a:rPr lang="en-US" sz="1800" dirty="0" err="1"/>
              <a:t>ugovoriti</a:t>
            </a:r>
            <a:r>
              <a:rPr lang="en-US" sz="1800" dirty="0"/>
              <a:t> u </a:t>
            </a:r>
            <a:r>
              <a:rPr lang="en-US" sz="1800" dirty="0" err="1"/>
              <a:t>pisanom</a:t>
            </a:r>
            <a:r>
              <a:rPr lang="en-US" sz="1800" dirty="0"/>
              <a:t> </a:t>
            </a:r>
            <a:r>
              <a:rPr lang="en-US" sz="1800" dirty="0" err="1"/>
              <a:t>obliku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duži</a:t>
            </a:r>
            <a:r>
              <a:rPr lang="en-US" sz="1800" dirty="0"/>
              <a:t> </a:t>
            </a:r>
            <a:r>
              <a:rPr lang="en-US" sz="1800" dirty="0" err="1"/>
              <a:t>rok</a:t>
            </a:r>
            <a:r>
              <a:rPr lang="en-US" sz="1800" dirty="0"/>
              <a:t> od </a:t>
            </a:r>
            <a:r>
              <a:rPr lang="en-US" sz="1800" dirty="0" err="1"/>
              <a:t>roka</a:t>
            </a:r>
            <a:r>
              <a:rPr lang="en-US" sz="1800" dirty="0"/>
              <a:t> </a:t>
            </a:r>
            <a:r>
              <a:rPr lang="en-US" sz="1800" dirty="0" err="1"/>
              <a:t>iz</a:t>
            </a:r>
            <a:r>
              <a:rPr lang="en-US" sz="1800" dirty="0"/>
              <a:t> </a:t>
            </a:r>
            <a:r>
              <a:rPr lang="en-US" sz="1800" dirty="0" err="1"/>
              <a:t>stavka</a:t>
            </a:r>
            <a:r>
              <a:rPr lang="en-US" sz="1800" dirty="0"/>
              <a:t> 5. </a:t>
            </a:r>
            <a:r>
              <a:rPr lang="en-US" sz="1800" dirty="0" err="1"/>
              <a:t>ovoga</a:t>
            </a:r>
            <a:r>
              <a:rPr lang="en-US" sz="1800" dirty="0"/>
              <a:t> </a:t>
            </a:r>
            <a:r>
              <a:rPr lang="en-US" sz="1800" dirty="0" err="1"/>
              <a:t>članka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4018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Rokovi</a:t>
            </a:r>
            <a:r>
              <a:rPr lang="en-US" sz="2400" b="1" dirty="0"/>
              <a:t> </a:t>
            </a:r>
            <a:r>
              <a:rPr lang="en-US" sz="2400" b="1" dirty="0" err="1"/>
              <a:t>ispunjenja</a:t>
            </a:r>
            <a:r>
              <a:rPr lang="en-US" sz="2400" b="1" dirty="0"/>
              <a:t> </a:t>
            </a:r>
            <a:r>
              <a:rPr lang="en-US" sz="2400" b="1" dirty="0" err="1"/>
              <a:t>novčanih</a:t>
            </a:r>
            <a:r>
              <a:rPr lang="en-US" sz="2400" b="1" dirty="0"/>
              <a:t> </a:t>
            </a:r>
            <a:r>
              <a:rPr lang="en-US" sz="2400" b="1" dirty="0" err="1"/>
              <a:t>obveza</a:t>
            </a:r>
            <a:r>
              <a:rPr lang="en-US" sz="2400" b="1" dirty="0"/>
              <a:t> u </a:t>
            </a:r>
            <a:r>
              <a:rPr lang="en-US" sz="2400" b="1" dirty="0" err="1"/>
              <a:t>poslovnim</a:t>
            </a:r>
            <a:r>
              <a:rPr lang="en-US" sz="2400" b="1" dirty="0"/>
              <a:t> </a:t>
            </a:r>
            <a:r>
              <a:rPr lang="en-US" sz="2400" b="1" dirty="0" err="1"/>
              <a:t>transakcijama</a:t>
            </a:r>
            <a:r>
              <a:rPr lang="en-US" sz="2400" b="1" dirty="0"/>
              <a:t> </a:t>
            </a:r>
            <a:r>
              <a:rPr lang="en-US" sz="2400" b="1" dirty="0" err="1"/>
              <a:t>između</a:t>
            </a:r>
            <a:r>
              <a:rPr lang="en-US" sz="2400" b="1" dirty="0"/>
              <a:t> </a:t>
            </a:r>
            <a:r>
              <a:rPr lang="en-US" sz="2400" b="1" dirty="0" err="1"/>
              <a:t>poduzetnika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osoba</a:t>
            </a:r>
            <a:r>
              <a:rPr lang="en-US" sz="2400" b="1" dirty="0"/>
              <a:t> </a:t>
            </a:r>
            <a:r>
              <a:rPr lang="en-US" sz="2400" b="1" dirty="0" err="1"/>
              <a:t>javnog</a:t>
            </a:r>
            <a:r>
              <a:rPr lang="en-US" sz="2400" b="1" dirty="0"/>
              <a:t> </a:t>
            </a:r>
            <a:r>
              <a:rPr lang="en-US" sz="2400" b="1" dirty="0" err="1"/>
              <a:t>prava</a:t>
            </a:r>
            <a:endParaRPr lang="en-US" sz="2400" b="1" dirty="0"/>
          </a:p>
          <a:p>
            <a:pPr marL="0" indent="0">
              <a:buNone/>
            </a:pPr>
            <a:r>
              <a:rPr lang="en-US" sz="2400" b="1" dirty="0" err="1"/>
              <a:t>Članak</a:t>
            </a:r>
            <a:r>
              <a:rPr lang="en-US" sz="2400" b="1" dirty="0"/>
              <a:t> 12. (NN 81/13</a:t>
            </a:r>
            <a:r>
              <a:rPr lang="en-US" sz="2400" b="1" dirty="0" smtClean="0"/>
              <a:t>)</a:t>
            </a:r>
            <a:r>
              <a:rPr lang="hr-HR" sz="2400" b="1" dirty="0" smtClean="0"/>
              <a:t> ZFPPN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(</a:t>
            </a:r>
            <a:r>
              <a:rPr lang="en-US" sz="2400" dirty="0"/>
              <a:t>1) U </a:t>
            </a:r>
            <a:r>
              <a:rPr lang="en-US" sz="2400" dirty="0" err="1"/>
              <a:t>poslovnim</a:t>
            </a:r>
            <a:r>
              <a:rPr lang="en-US" sz="2400" dirty="0"/>
              <a:t> </a:t>
            </a:r>
            <a:r>
              <a:rPr lang="en-US" sz="2400" dirty="0" err="1"/>
              <a:t>transakcijama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poduzetnika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osoba</a:t>
            </a:r>
            <a:r>
              <a:rPr lang="en-US" sz="2400" dirty="0"/>
              <a:t> </a:t>
            </a:r>
            <a:r>
              <a:rPr lang="en-US" sz="2400" dirty="0" err="1"/>
              <a:t>javnog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/>
              <a:t> u </a:t>
            </a:r>
            <a:r>
              <a:rPr lang="en-US" sz="2400" dirty="0" err="1"/>
              <a:t>kojima</a:t>
            </a:r>
            <a:r>
              <a:rPr lang="en-US" sz="2400" dirty="0"/>
              <a:t> je </a:t>
            </a:r>
            <a:r>
              <a:rPr lang="en-US" sz="2400" dirty="0" err="1"/>
              <a:t>osoba</a:t>
            </a:r>
            <a:r>
              <a:rPr lang="en-US" sz="2400" dirty="0"/>
              <a:t> </a:t>
            </a:r>
            <a:r>
              <a:rPr lang="en-US" sz="2400" dirty="0" err="1"/>
              <a:t>javnog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, </a:t>
            </a:r>
            <a:r>
              <a:rPr lang="en-US" sz="2400" dirty="0" err="1"/>
              <a:t>može</a:t>
            </a:r>
            <a:r>
              <a:rPr lang="en-US" sz="2400" dirty="0"/>
              <a:t> se </a:t>
            </a:r>
            <a:r>
              <a:rPr lang="en-US" sz="2400" dirty="0" err="1"/>
              <a:t>ugovoriti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do 30 dana.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Iznimno</a:t>
            </a:r>
            <a:r>
              <a:rPr lang="en-US" sz="2400" dirty="0"/>
              <a:t> od </a:t>
            </a:r>
            <a:r>
              <a:rPr lang="en-US" sz="2400" dirty="0" err="1"/>
              <a:t>stavka</a:t>
            </a:r>
            <a:r>
              <a:rPr lang="en-US" sz="2400" dirty="0"/>
              <a:t> 1.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članka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ne </a:t>
            </a:r>
            <a:r>
              <a:rPr lang="en-US" sz="2400" dirty="0" err="1"/>
              <a:t>postoje</a:t>
            </a:r>
            <a:r>
              <a:rPr lang="en-US" sz="2400" dirty="0"/>
              <a:t> </a:t>
            </a:r>
            <a:r>
              <a:rPr lang="en-US" sz="2400" dirty="0" err="1"/>
              <a:t>okolnosti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članka</a:t>
            </a:r>
            <a:r>
              <a:rPr lang="en-US" sz="2400" dirty="0"/>
              <a:t> 14. </a:t>
            </a:r>
            <a:r>
              <a:rPr lang="en-US" sz="2400" dirty="0" err="1"/>
              <a:t>stavka</a:t>
            </a:r>
            <a:r>
              <a:rPr lang="en-US" sz="2400" dirty="0"/>
              <a:t> 6.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Zakona</a:t>
            </a:r>
            <a:r>
              <a:rPr lang="en-US" sz="2400" dirty="0"/>
              <a:t>, </a:t>
            </a:r>
            <a:r>
              <a:rPr lang="en-US" sz="2400" dirty="0" err="1"/>
              <a:t>može</a:t>
            </a:r>
            <a:r>
              <a:rPr lang="en-US" sz="2400" dirty="0"/>
              <a:t> se </a:t>
            </a:r>
            <a:r>
              <a:rPr lang="en-US" sz="2400" dirty="0" err="1"/>
              <a:t>ugovoriti</a:t>
            </a:r>
            <a:r>
              <a:rPr lang="en-US" sz="2400" dirty="0"/>
              <a:t> u </a:t>
            </a:r>
            <a:r>
              <a:rPr lang="en-US" sz="2400" dirty="0" err="1"/>
              <a:t>pismenom</a:t>
            </a:r>
            <a:r>
              <a:rPr lang="en-US" sz="2400" dirty="0"/>
              <a:t>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duži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je to </a:t>
            </a:r>
            <a:r>
              <a:rPr lang="en-US" sz="2400" dirty="0" err="1"/>
              <a:t>objektivno</a:t>
            </a:r>
            <a:r>
              <a:rPr lang="en-US" sz="2400" dirty="0"/>
              <a:t> </a:t>
            </a:r>
            <a:r>
              <a:rPr lang="en-US" sz="2400" dirty="0" err="1"/>
              <a:t>opravdano</a:t>
            </a:r>
            <a:r>
              <a:rPr lang="en-US" sz="2400" dirty="0"/>
              <a:t> </a:t>
            </a:r>
            <a:r>
              <a:rPr lang="en-US" sz="2400" dirty="0" err="1"/>
              <a:t>posebnim</a:t>
            </a:r>
            <a:r>
              <a:rPr lang="en-US" sz="2400" dirty="0"/>
              <a:t> </a:t>
            </a:r>
            <a:r>
              <a:rPr lang="en-US" sz="2400" dirty="0" err="1"/>
              <a:t>značajkama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naravi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 ne </a:t>
            </a:r>
            <a:r>
              <a:rPr lang="en-US" sz="2400" dirty="0" err="1"/>
              <a:t>duži</a:t>
            </a:r>
            <a:r>
              <a:rPr lang="en-US" sz="2400" dirty="0"/>
              <a:t> od 60 dana.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ugovorom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poduzetnika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</a:t>
            </a:r>
            <a:r>
              <a:rPr lang="en-US" sz="2400" dirty="0" err="1"/>
              <a:t>javnog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/>
              <a:t> u </a:t>
            </a:r>
            <a:r>
              <a:rPr lang="en-US" sz="2400" dirty="0" err="1"/>
              <a:t>kojem</a:t>
            </a:r>
            <a:r>
              <a:rPr lang="en-US" sz="2400" dirty="0"/>
              <a:t> je </a:t>
            </a:r>
            <a:r>
              <a:rPr lang="en-US" sz="2400" dirty="0" err="1"/>
              <a:t>osoba</a:t>
            </a:r>
            <a:r>
              <a:rPr lang="en-US" sz="2400" dirty="0"/>
              <a:t> </a:t>
            </a:r>
            <a:r>
              <a:rPr lang="en-US" sz="2400" dirty="0" err="1"/>
              <a:t>javnog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ugovoren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, bez </a:t>
            </a:r>
            <a:r>
              <a:rPr lang="en-US" sz="2400" dirty="0" err="1"/>
              <a:t>potrebe</a:t>
            </a:r>
            <a:r>
              <a:rPr lang="en-US" sz="2400" dirty="0"/>
              <a:t> da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to </a:t>
            </a:r>
            <a:r>
              <a:rPr lang="en-US" sz="2400" dirty="0" err="1"/>
              <a:t>pozove</a:t>
            </a:r>
            <a:r>
              <a:rPr lang="en-US" sz="2400" dirty="0"/>
              <a:t>, </a:t>
            </a:r>
            <a:r>
              <a:rPr lang="en-US" sz="2400" dirty="0" err="1"/>
              <a:t>ispuniti</a:t>
            </a:r>
            <a:r>
              <a:rPr lang="en-US" sz="2400" dirty="0"/>
              <a:t> </a:t>
            </a:r>
            <a:r>
              <a:rPr lang="en-US" sz="2400" dirty="0" err="1"/>
              <a:t>novčanu</a:t>
            </a:r>
            <a:r>
              <a:rPr lang="en-US" sz="2400" dirty="0"/>
              <a:t> </a:t>
            </a:r>
            <a:r>
              <a:rPr lang="en-US" sz="2400" dirty="0" err="1"/>
              <a:t>obvezu</a:t>
            </a:r>
            <a:r>
              <a:rPr lang="en-US" sz="2400" dirty="0"/>
              <a:t> u </a:t>
            </a:r>
            <a:r>
              <a:rPr lang="en-US" sz="2400" dirty="0" err="1"/>
              <a:t>roku</a:t>
            </a:r>
            <a:r>
              <a:rPr lang="en-US" sz="2400" dirty="0"/>
              <a:t> od 30 dana.</a:t>
            </a:r>
          </a:p>
          <a:p>
            <a:pPr marL="0" indent="0">
              <a:buNone/>
            </a:pPr>
            <a:r>
              <a:rPr lang="en-US" sz="2400" dirty="0"/>
              <a:t>(4)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stavka</a:t>
            </a:r>
            <a:r>
              <a:rPr lang="en-US" sz="2400" dirty="0"/>
              <a:t> 1., 2. </a:t>
            </a:r>
            <a:r>
              <a:rPr lang="en-US" sz="2400" dirty="0" err="1"/>
              <a:t>i</a:t>
            </a:r>
            <a:r>
              <a:rPr lang="en-US" sz="2400" dirty="0"/>
              <a:t> 3.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članka</a:t>
            </a:r>
            <a:r>
              <a:rPr lang="en-US" sz="2400" dirty="0"/>
              <a:t> </a:t>
            </a:r>
            <a:r>
              <a:rPr lang="en-US" sz="2400" dirty="0" err="1"/>
              <a:t>počinje</a:t>
            </a:r>
            <a:r>
              <a:rPr lang="en-US" sz="2400" dirty="0"/>
              <a:t> </a:t>
            </a:r>
            <a:r>
              <a:rPr lang="en-US" sz="2400" dirty="0" err="1"/>
              <a:t>teći</a:t>
            </a:r>
            <a:r>
              <a:rPr lang="en-US" sz="2400" dirty="0"/>
              <a:t> od dana </a:t>
            </a:r>
            <a:r>
              <a:rPr lang="en-US" sz="2400" dirty="0" err="1"/>
              <a:t>određenog</a:t>
            </a:r>
            <a:r>
              <a:rPr lang="en-US" sz="2400" dirty="0"/>
              <a:t> </a:t>
            </a:r>
            <a:r>
              <a:rPr lang="en-US" sz="2400" dirty="0" err="1"/>
              <a:t>člankom</a:t>
            </a:r>
            <a:r>
              <a:rPr lang="en-US" sz="2400" dirty="0"/>
              <a:t> 11. </a:t>
            </a:r>
            <a:r>
              <a:rPr lang="en-US" sz="2400" dirty="0" err="1"/>
              <a:t>stavkom</a:t>
            </a:r>
            <a:r>
              <a:rPr lang="en-US" sz="2400" dirty="0"/>
              <a:t> 4.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Zakona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(5) U </a:t>
            </a:r>
            <a:r>
              <a:rPr lang="en-US" sz="2400" dirty="0" err="1"/>
              <a:t>poslovnim</a:t>
            </a:r>
            <a:r>
              <a:rPr lang="en-US" sz="2400" dirty="0"/>
              <a:t> </a:t>
            </a:r>
            <a:r>
              <a:rPr lang="en-US" sz="2400" dirty="0" err="1"/>
              <a:t>transakcijama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stavaka</a:t>
            </a:r>
            <a:r>
              <a:rPr lang="en-US" sz="2400" dirty="0"/>
              <a:t> 1., 2. </a:t>
            </a:r>
            <a:r>
              <a:rPr lang="en-US" sz="2400" dirty="0" err="1"/>
              <a:t>i</a:t>
            </a:r>
            <a:r>
              <a:rPr lang="en-US" sz="2400" dirty="0"/>
              <a:t> 3.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članka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pregled</a:t>
            </a:r>
            <a:r>
              <a:rPr lang="en-US" sz="2400" dirty="0"/>
              <a:t> </a:t>
            </a:r>
            <a:r>
              <a:rPr lang="en-US" sz="2400" dirty="0" err="1"/>
              <a:t>predmeta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primjenjuje</a:t>
            </a:r>
            <a:r>
              <a:rPr lang="en-US" sz="2400" dirty="0"/>
              <a:t> se </a:t>
            </a:r>
            <a:r>
              <a:rPr lang="en-US" sz="2400" dirty="0" err="1"/>
              <a:t>odredba</a:t>
            </a:r>
            <a:r>
              <a:rPr lang="en-US" sz="2400" dirty="0"/>
              <a:t> </a:t>
            </a:r>
            <a:r>
              <a:rPr lang="en-US" sz="2400" dirty="0" err="1"/>
              <a:t>članka</a:t>
            </a:r>
            <a:r>
              <a:rPr lang="en-US" sz="2400" dirty="0"/>
              <a:t> 11. </a:t>
            </a:r>
            <a:r>
              <a:rPr lang="en-US" sz="2400" dirty="0" err="1"/>
              <a:t>stavka</a:t>
            </a:r>
            <a:r>
              <a:rPr lang="en-US" sz="2400" dirty="0"/>
              <a:t> 5.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Zakona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(6)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pregled</a:t>
            </a:r>
            <a:r>
              <a:rPr lang="en-US" sz="2400" dirty="0"/>
              <a:t> </a:t>
            </a:r>
            <a:r>
              <a:rPr lang="en-US" sz="2400" dirty="0" err="1"/>
              <a:t>predmeta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članka</a:t>
            </a:r>
            <a:r>
              <a:rPr lang="en-US" sz="2400" dirty="0"/>
              <a:t> 11. </a:t>
            </a:r>
            <a:r>
              <a:rPr lang="en-US" sz="2400" dirty="0" err="1"/>
              <a:t>stavka</a:t>
            </a:r>
            <a:r>
              <a:rPr lang="en-US" sz="2400" dirty="0"/>
              <a:t> 6. </a:t>
            </a:r>
            <a:r>
              <a:rPr lang="en-US" sz="2400" dirty="0" err="1"/>
              <a:t>ovoga</a:t>
            </a:r>
            <a:r>
              <a:rPr lang="en-US" sz="2400" dirty="0"/>
              <a:t> </a:t>
            </a:r>
            <a:r>
              <a:rPr lang="en-US" sz="2400" dirty="0" err="1"/>
              <a:t>Zakona</a:t>
            </a:r>
            <a:r>
              <a:rPr lang="en-US" sz="2400" dirty="0"/>
              <a:t> mora </a:t>
            </a:r>
            <a:r>
              <a:rPr lang="en-US" sz="2400" dirty="0" err="1"/>
              <a:t>biti</a:t>
            </a:r>
            <a:r>
              <a:rPr lang="en-US" sz="2400" dirty="0"/>
              <a:t> </a:t>
            </a:r>
            <a:r>
              <a:rPr lang="en-US" sz="2400" dirty="0" err="1"/>
              <a:t>naveden</a:t>
            </a:r>
            <a:r>
              <a:rPr lang="en-US" sz="2400" dirty="0"/>
              <a:t> u </a:t>
            </a:r>
            <a:r>
              <a:rPr lang="en-US" sz="2400" dirty="0" err="1"/>
              <a:t>natječajnoj</a:t>
            </a:r>
            <a:r>
              <a:rPr lang="en-US" sz="2400" dirty="0"/>
              <a:t> </a:t>
            </a:r>
            <a:r>
              <a:rPr lang="en-US" sz="2400" dirty="0" err="1"/>
              <a:t>dokumentaciji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415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Pravo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ispunjenje</a:t>
            </a:r>
            <a:r>
              <a:rPr lang="en-US" sz="2400" b="1" dirty="0"/>
              <a:t> </a:t>
            </a:r>
            <a:r>
              <a:rPr lang="en-US" sz="2400" b="1" dirty="0" err="1"/>
              <a:t>prije</a:t>
            </a:r>
            <a:r>
              <a:rPr lang="en-US" sz="2400" b="1" dirty="0"/>
              <a:t> </a:t>
            </a:r>
            <a:r>
              <a:rPr lang="en-US" sz="2400" b="1" dirty="0" err="1"/>
              <a:t>roka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175.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ugovoren</a:t>
            </a:r>
            <a:r>
              <a:rPr lang="en-US" sz="2400" dirty="0"/>
              <a:t> </a:t>
            </a:r>
            <a:r>
              <a:rPr lang="en-US" sz="2400" dirty="0" err="1"/>
              <a:t>isključivo</a:t>
            </a:r>
            <a:r>
              <a:rPr lang="en-US" sz="2400" dirty="0"/>
              <a:t> u </a:t>
            </a:r>
            <a:r>
              <a:rPr lang="en-US" sz="2400" dirty="0" err="1"/>
              <a:t>interesu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, on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ispuniti</a:t>
            </a:r>
            <a:r>
              <a:rPr lang="en-US" sz="2400" dirty="0"/>
              <a:t> </a:t>
            </a:r>
            <a:r>
              <a:rPr lang="en-US" sz="2400" dirty="0" err="1"/>
              <a:t>obvezu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prije</a:t>
            </a:r>
            <a:r>
              <a:rPr lang="en-US" sz="2400" dirty="0"/>
              <a:t> </a:t>
            </a:r>
            <a:r>
              <a:rPr lang="en-US" sz="2400" dirty="0" err="1"/>
              <a:t>ugovorenog</a:t>
            </a:r>
            <a:r>
              <a:rPr lang="en-US" sz="2400" dirty="0"/>
              <a:t> </a:t>
            </a:r>
            <a:r>
              <a:rPr lang="en-US" sz="2400" dirty="0" err="1"/>
              <a:t>roka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obavijestiti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o </a:t>
            </a:r>
            <a:r>
              <a:rPr lang="en-US" sz="2400" dirty="0" err="1"/>
              <a:t>svojoj</a:t>
            </a:r>
            <a:r>
              <a:rPr lang="en-US" sz="2400" dirty="0"/>
              <a:t> </a:t>
            </a:r>
            <a:r>
              <a:rPr lang="en-US" sz="2400" dirty="0" err="1"/>
              <a:t>namjeri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paziti</a:t>
            </a:r>
            <a:r>
              <a:rPr lang="en-US" sz="2400" dirty="0"/>
              <a:t> da to ne </a:t>
            </a:r>
            <a:r>
              <a:rPr lang="en-US" sz="2400" dirty="0" err="1"/>
              <a:t>bude</a:t>
            </a:r>
            <a:r>
              <a:rPr lang="en-US" sz="2400" dirty="0"/>
              <a:t> u </a:t>
            </a:r>
            <a:r>
              <a:rPr lang="en-US" sz="2400" dirty="0" err="1"/>
              <a:t>nevrijeme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U </a:t>
            </a:r>
            <a:r>
              <a:rPr lang="en-US" sz="2400" dirty="0" err="1"/>
              <a:t>ostalim</a:t>
            </a:r>
            <a:r>
              <a:rPr lang="en-US" sz="2400" dirty="0"/>
              <a:t> </a:t>
            </a:r>
            <a:r>
              <a:rPr lang="en-US" sz="2400" dirty="0" err="1"/>
              <a:t>slučajevima</a:t>
            </a:r>
            <a:r>
              <a:rPr lang="en-US" sz="2400" dirty="0"/>
              <a:t>,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ponudi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prije</a:t>
            </a:r>
            <a:r>
              <a:rPr lang="en-US" sz="2400" dirty="0"/>
              <a:t> </a:t>
            </a:r>
            <a:r>
              <a:rPr lang="en-US" sz="2400" dirty="0" err="1"/>
              <a:t>roka</a:t>
            </a:r>
            <a:r>
              <a:rPr lang="en-US" sz="2400" dirty="0"/>
              <a:t>,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odbiti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, a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zadržati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naknadu</a:t>
            </a:r>
            <a:r>
              <a:rPr lang="en-US" sz="2400" dirty="0"/>
              <a:t> </a:t>
            </a:r>
            <a:r>
              <a:rPr lang="en-US" sz="2400" dirty="0" err="1"/>
              <a:t>štete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o tome bez </a:t>
            </a:r>
            <a:r>
              <a:rPr lang="en-US" sz="2400" dirty="0" err="1"/>
              <a:t>odgađanja</a:t>
            </a:r>
            <a:r>
              <a:rPr lang="en-US" sz="2400" dirty="0"/>
              <a:t> </a:t>
            </a:r>
            <a:r>
              <a:rPr lang="en-US" sz="2400" dirty="0" err="1"/>
              <a:t>obavijesti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prije</a:t>
            </a:r>
            <a:r>
              <a:rPr lang="en-US" sz="2400" dirty="0"/>
              <a:t> </a:t>
            </a:r>
            <a:r>
              <a:rPr lang="en-US" sz="2400" dirty="0" err="1"/>
              <a:t>roka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mu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dao</a:t>
            </a:r>
            <a:r>
              <a:rPr lang="en-US" sz="2400" dirty="0"/>
              <a:t> </a:t>
            </a:r>
            <a:r>
              <a:rPr lang="en-US" sz="2400" dirty="0" err="1"/>
              <a:t>obećano</a:t>
            </a:r>
            <a:r>
              <a:rPr lang="en-US" sz="2400" dirty="0"/>
              <a:t> </a:t>
            </a:r>
            <a:r>
              <a:rPr lang="en-US" sz="2400" dirty="0" err="1"/>
              <a:t>osiguranje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njegov</a:t>
            </a:r>
            <a:r>
              <a:rPr lang="en-US" sz="2400" dirty="0"/>
              <a:t> </a:t>
            </a:r>
            <a:r>
              <a:rPr lang="en-US" sz="2400" dirty="0" err="1"/>
              <a:t>zahtjev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dopunio</a:t>
            </a:r>
            <a:r>
              <a:rPr lang="en-US" sz="2400" dirty="0"/>
              <a:t> </a:t>
            </a:r>
            <a:r>
              <a:rPr lang="en-US" sz="2400" dirty="0" err="1"/>
              <a:t>osiguranje</a:t>
            </a:r>
            <a:r>
              <a:rPr lang="en-US" sz="2400" dirty="0"/>
              <a:t> </a:t>
            </a:r>
            <a:r>
              <a:rPr lang="en-US" sz="2400" dirty="0" err="1"/>
              <a:t>smanjeno</a:t>
            </a:r>
            <a:r>
              <a:rPr lang="en-US" sz="2400" dirty="0"/>
              <a:t> bez </a:t>
            </a:r>
            <a:r>
              <a:rPr lang="en-US" sz="2400" dirty="0" err="1"/>
              <a:t>njegove</a:t>
            </a:r>
            <a:r>
              <a:rPr lang="en-US" sz="2400" dirty="0"/>
              <a:t> </a:t>
            </a:r>
            <a:r>
              <a:rPr lang="en-US" sz="2400" dirty="0" err="1"/>
              <a:t>krivnje</a:t>
            </a:r>
            <a:r>
              <a:rPr lang="en-US" sz="2400" dirty="0"/>
              <a:t>,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ugovoren</a:t>
            </a:r>
            <a:r>
              <a:rPr lang="en-US" sz="2400" dirty="0"/>
              <a:t> </a:t>
            </a:r>
            <a:r>
              <a:rPr lang="en-US" sz="2400" dirty="0" err="1"/>
              <a:t>isključivo</a:t>
            </a:r>
            <a:r>
              <a:rPr lang="en-US" sz="2400" dirty="0"/>
              <a:t> u </a:t>
            </a:r>
            <a:r>
              <a:rPr lang="en-US" sz="2400" dirty="0" err="1"/>
              <a:t>njegovu</a:t>
            </a:r>
            <a:r>
              <a:rPr lang="en-US" sz="2400" dirty="0"/>
              <a:t> </a:t>
            </a:r>
            <a:r>
              <a:rPr lang="en-US" sz="2400" dirty="0" err="1"/>
              <a:t>interesu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Kad</a:t>
            </a:r>
            <a:r>
              <a:rPr lang="en-US" sz="2400" b="1" dirty="0"/>
              <a:t> je </a:t>
            </a:r>
            <a:r>
              <a:rPr lang="en-US" sz="2400" b="1" dirty="0" err="1"/>
              <a:t>određivanje</a:t>
            </a:r>
            <a:r>
              <a:rPr lang="en-US" sz="2400" b="1" dirty="0"/>
              <a:t> </a:t>
            </a:r>
            <a:r>
              <a:rPr lang="en-US" sz="2400" b="1" dirty="0" err="1"/>
              <a:t>roka</a:t>
            </a:r>
            <a:r>
              <a:rPr lang="en-US" sz="2400" b="1" dirty="0"/>
              <a:t> </a:t>
            </a:r>
            <a:r>
              <a:rPr lang="en-US" sz="2400" b="1" dirty="0" err="1"/>
              <a:t>ostavljeno</a:t>
            </a:r>
            <a:r>
              <a:rPr lang="en-US" sz="2400" b="1" dirty="0"/>
              <a:t> </a:t>
            </a:r>
            <a:r>
              <a:rPr lang="en-US" sz="2400" b="1" dirty="0" err="1"/>
              <a:t>jednoj</a:t>
            </a:r>
            <a:r>
              <a:rPr lang="en-US" sz="2400" b="1" dirty="0"/>
              <a:t> </a:t>
            </a:r>
            <a:r>
              <a:rPr lang="en-US" sz="2400" b="1" dirty="0" err="1"/>
              <a:t>strani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176.</a:t>
            </a:r>
          </a:p>
          <a:p>
            <a:pPr marL="0" indent="0">
              <a:buNone/>
            </a:pP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određivanje</a:t>
            </a:r>
            <a:r>
              <a:rPr lang="en-US" sz="2400" dirty="0"/>
              <a:t> </a:t>
            </a:r>
            <a:r>
              <a:rPr lang="en-US" sz="2400" dirty="0" err="1"/>
              <a:t>vremena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 </a:t>
            </a:r>
            <a:r>
              <a:rPr lang="en-US" sz="2400" dirty="0" err="1"/>
              <a:t>ostavljeno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volju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, </a:t>
            </a:r>
            <a:r>
              <a:rPr lang="en-US" sz="2400" dirty="0" err="1"/>
              <a:t>druga</a:t>
            </a:r>
            <a:r>
              <a:rPr lang="en-US" sz="2400" dirty="0"/>
              <a:t> </a:t>
            </a:r>
            <a:r>
              <a:rPr lang="en-US" sz="2400" dirty="0" err="1"/>
              <a:t>strana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ovlaštenik</a:t>
            </a:r>
            <a:r>
              <a:rPr lang="en-US" sz="2400" dirty="0"/>
              <a:t> ne </a:t>
            </a:r>
            <a:r>
              <a:rPr lang="en-US" sz="2400" dirty="0" err="1"/>
              <a:t>odredi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ni</a:t>
            </a:r>
            <a:r>
              <a:rPr lang="en-US" sz="2400" dirty="0"/>
              <a:t> </a:t>
            </a:r>
            <a:r>
              <a:rPr lang="en-US" sz="2400" dirty="0" err="1"/>
              <a:t>poslije</a:t>
            </a:r>
            <a:r>
              <a:rPr lang="en-US" sz="2400" dirty="0"/>
              <a:t> </a:t>
            </a:r>
            <a:r>
              <a:rPr lang="en-US" sz="2400" dirty="0" err="1"/>
              <a:t>opomene</a:t>
            </a:r>
            <a:r>
              <a:rPr lang="en-US" sz="2400" dirty="0"/>
              <a:t>, </a:t>
            </a:r>
            <a:r>
              <a:rPr lang="en-US" sz="2400" dirty="0" err="1"/>
              <a:t>zahtijevati</a:t>
            </a:r>
            <a:r>
              <a:rPr lang="en-US" sz="2400" dirty="0"/>
              <a:t> od </a:t>
            </a:r>
            <a:r>
              <a:rPr lang="en-US" sz="2400" dirty="0" err="1"/>
              <a:t>suda</a:t>
            </a:r>
            <a:r>
              <a:rPr lang="en-US" sz="2400" dirty="0"/>
              <a:t> da </a:t>
            </a:r>
            <a:r>
              <a:rPr lang="en-US" sz="2400" dirty="0" err="1"/>
              <a:t>odredi</a:t>
            </a:r>
            <a:r>
              <a:rPr lang="en-US" sz="2400" dirty="0"/>
              <a:t> </a:t>
            </a:r>
            <a:r>
              <a:rPr lang="en-US" sz="2400" dirty="0" err="1"/>
              <a:t>primjeren</a:t>
            </a:r>
            <a:r>
              <a:rPr lang="en-US" sz="2400" dirty="0"/>
              <a:t> </a:t>
            </a:r>
            <a:r>
              <a:rPr lang="en-US" sz="2400" dirty="0" err="1"/>
              <a:t>rok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723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Plaćanje</a:t>
            </a:r>
            <a:r>
              <a:rPr lang="en-US" b="1" dirty="0"/>
              <a:t> </a:t>
            </a:r>
            <a:r>
              <a:rPr lang="en-US" b="1" dirty="0" err="1"/>
              <a:t>putem</a:t>
            </a:r>
            <a:r>
              <a:rPr lang="en-US" b="1" dirty="0"/>
              <a:t> </a:t>
            </a:r>
            <a:r>
              <a:rPr lang="en-US" b="1" dirty="0" err="1"/>
              <a:t>banke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poštom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177.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plaća</a:t>
            </a:r>
            <a:r>
              <a:rPr lang="en-US" dirty="0"/>
              <a:t> </a:t>
            </a:r>
            <a:r>
              <a:rPr lang="en-US" dirty="0" err="1"/>
              <a:t>posredovanjem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vodi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, </a:t>
            </a:r>
            <a:r>
              <a:rPr lang="en-US" dirty="0" err="1"/>
              <a:t>smatrat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drukčije</a:t>
            </a:r>
            <a:r>
              <a:rPr lang="en-US" dirty="0"/>
              <a:t> </a:t>
            </a:r>
            <a:r>
              <a:rPr lang="en-US" dirty="0" err="1"/>
              <a:t>odredile</a:t>
            </a:r>
            <a:r>
              <a:rPr lang="en-US" dirty="0"/>
              <a:t>, da je dug </a:t>
            </a:r>
            <a:r>
              <a:rPr lang="en-US" dirty="0" err="1"/>
              <a:t>namiren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banci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spomenutoj</a:t>
            </a:r>
            <a:r>
              <a:rPr lang="en-US" dirty="0"/>
              <a:t> </a:t>
            </a:r>
            <a:r>
              <a:rPr lang="en-US" dirty="0" err="1"/>
              <a:t>pravnoj</a:t>
            </a:r>
            <a:r>
              <a:rPr lang="en-US" dirty="0"/>
              <a:t> </a:t>
            </a:r>
            <a:r>
              <a:rPr lang="en-US" dirty="0" err="1"/>
              <a:t>osobi</a:t>
            </a:r>
            <a:r>
              <a:rPr lang="en-US" dirty="0"/>
              <a:t> </a:t>
            </a:r>
            <a:r>
              <a:rPr lang="en-US" dirty="0" err="1"/>
              <a:t>stigne</a:t>
            </a:r>
            <a:r>
              <a:rPr lang="en-US" dirty="0"/>
              <a:t> </a:t>
            </a:r>
            <a:r>
              <a:rPr lang="en-US" dirty="0" err="1"/>
              <a:t>novčana</a:t>
            </a:r>
            <a:r>
              <a:rPr lang="en-US" dirty="0"/>
              <a:t> </a:t>
            </a:r>
            <a:r>
              <a:rPr lang="en-US" dirty="0" err="1"/>
              <a:t>doznaka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nalog</a:t>
            </a:r>
            <a:r>
              <a:rPr lang="en-US" dirty="0"/>
              <a:t> (</a:t>
            </a:r>
            <a:r>
              <a:rPr lang="en-US" dirty="0" err="1"/>
              <a:t>virman</a:t>
            </a:r>
            <a:r>
              <a:rPr lang="en-US" dirty="0"/>
              <a:t>) </a:t>
            </a:r>
            <a:r>
              <a:rPr lang="en-US" dirty="0" err="1"/>
              <a:t>dužnikove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pravne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da </a:t>
            </a:r>
            <a:r>
              <a:rPr lang="en-US" dirty="0" err="1"/>
              <a:t>odobri</a:t>
            </a:r>
            <a:r>
              <a:rPr lang="en-US" dirty="0"/>
              <a:t> </a:t>
            </a:r>
            <a:r>
              <a:rPr lang="en-US" dirty="0" err="1"/>
              <a:t>računu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naznačen</a:t>
            </a:r>
            <a:r>
              <a:rPr lang="en-US" dirty="0"/>
              <a:t> u </a:t>
            </a:r>
            <a:r>
              <a:rPr lang="en-US" dirty="0" err="1"/>
              <a:t>nalogu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ugovoreno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poštom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suglasile</a:t>
            </a:r>
            <a:r>
              <a:rPr lang="en-US" dirty="0"/>
              <a:t> da je </a:t>
            </a:r>
            <a:r>
              <a:rPr lang="en-US" dirty="0" err="1"/>
              <a:t>uplatom</a:t>
            </a:r>
            <a:r>
              <a:rPr lang="en-US" dirty="0"/>
              <a:t> </a:t>
            </a:r>
            <a:r>
              <a:rPr lang="en-US" dirty="0" err="1"/>
              <a:t>dugovanog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pošti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namirio</a:t>
            </a:r>
            <a:r>
              <a:rPr lang="en-US" dirty="0"/>
              <a:t> </a:t>
            </a:r>
            <a:r>
              <a:rPr lang="en-US" dirty="0" err="1"/>
              <a:t>svoju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, a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ugovoren</a:t>
            </a:r>
            <a:r>
              <a:rPr lang="en-US" dirty="0"/>
              <a:t>, dug je </a:t>
            </a:r>
            <a:r>
              <a:rPr lang="en-US" dirty="0" err="1"/>
              <a:t>namiren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primi</a:t>
            </a:r>
            <a:r>
              <a:rPr lang="en-US" dirty="0"/>
              <a:t> </a:t>
            </a:r>
            <a:r>
              <a:rPr lang="en-US" dirty="0" err="1"/>
              <a:t>novčanu</a:t>
            </a:r>
            <a:r>
              <a:rPr lang="en-US" dirty="0"/>
              <a:t> </a:t>
            </a:r>
            <a:r>
              <a:rPr lang="en-US" dirty="0" err="1"/>
              <a:t>doznaku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posebnim</a:t>
            </a:r>
            <a:r>
              <a:rPr lang="en-US" dirty="0"/>
              <a:t> </a:t>
            </a:r>
            <a:r>
              <a:rPr lang="en-US" dirty="0" err="1"/>
              <a:t>propisom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čekovnom</a:t>
            </a:r>
            <a:r>
              <a:rPr lang="en-US" dirty="0"/>
              <a:t> </a:t>
            </a:r>
            <a:r>
              <a:rPr lang="en-US" dirty="0" err="1"/>
              <a:t>uplatnicom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suglasile</a:t>
            </a:r>
            <a:r>
              <a:rPr lang="en-US" dirty="0"/>
              <a:t> da je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obavljena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uplati</a:t>
            </a:r>
            <a:r>
              <a:rPr lang="en-US" dirty="0"/>
              <a:t> </a:t>
            </a:r>
            <a:r>
              <a:rPr lang="en-US" dirty="0" err="1"/>
              <a:t>dugovani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čekovnom</a:t>
            </a:r>
            <a:r>
              <a:rPr lang="en-US" dirty="0"/>
              <a:t> </a:t>
            </a:r>
            <a:r>
              <a:rPr lang="en-US" dirty="0" err="1"/>
              <a:t>uplatnicom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označenog</a:t>
            </a:r>
            <a:r>
              <a:rPr lang="en-US" dirty="0"/>
              <a:t> </a:t>
            </a:r>
            <a:r>
              <a:rPr lang="en-US" dirty="0" err="1"/>
              <a:t>računa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468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b="1" dirty="0"/>
              <a:t>VI. MJESTO ISPUNJENJA</a:t>
            </a:r>
            <a:endParaRPr lang="en-US" dirty="0"/>
          </a:p>
          <a:p>
            <a:r>
              <a:rPr lang="en-US" b="1" dirty="0" err="1"/>
              <a:t>Opća</a:t>
            </a:r>
            <a:r>
              <a:rPr lang="en-US" b="1" dirty="0"/>
              <a:t> </a:t>
            </a:r>
            <a:r>
              <a:rPr lang="en-US" b="1" dirty="0" err="1"/>
              <a:t>pravila</a:t>
            </a:r>
            <a:endParaRPr lang="en-US" dirty="0"/>
          </a:p>
          <a:p>
            <a:r>
              <a:rPr lang="en-US" dirty="0" err="1"/>
              <a:t>Članak</a:t>
            </a:r>
            <a:r>
              <a:rPr lang="en-US" dirty="0"/>
              <a:t> 178.</a:t>
            </a:r>
          </a:p>
          <a:p>
            <a:r>
              <a:rPr lang="en-US" dirty="0"/>
              <a:t>(1) </a:t>
            </a:r>
            <a:r>
              <a:rPr lang="en-US" dirty="0" err="1"/>
              <a:t>Dužnik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a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primiti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, u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pravnim</a:t>
            </a:r>
            <a:r>
              <a:rPr lang="en-US" dirty="0"/>
              <a:t> </a:t>
            </a:r>
            <a:r>
              <a:rPr lang="en-US" dirty="0" err="1"/>
              <a:t>poslom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</a:p>
          <a:p>
            <a:r>
              <a:rPr lang="en-US" dirty="0"/>
              <a:t>(2)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mjesto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, a ne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, </a:t>
            </a:r>
            <a:r>
              <a:rPr lang="en-US" dirty="0" err="1"/>
              <a:t>naravi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okolnostima</a:t>
            </a:r>
            <a:r>
              <a:rPr lang="en-US" dirty="0"/>
              <a:t>, </a:t>
            </a:r>
            <a:r>
              <a:rPr lang="en-US" dirty="0" err="1"/>
              <a:t>obveza</a:t>
            </a:r>
            <a:r>
              <a:rPr lang="en-US" dirty="0"/>
              <a:t> se </a:t>
            </a:r>
            <a:r>
              <a:rPr lang="en-US" dirty="0" err="1"/>
              <a:t>ispunjava</a:t>
            </a:r>
            <a:r>
              <a:rPr lang="en-US" dirty="0"/>
              <a:t> u </a:t>
            </a:r>
            <a:r>
              <a:rPr lang="en-US" dirty="0" err="1"/>
              <a:t>mjestu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dužnik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nastanka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sjedište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prebivalište</a:t>
            </a:r>
            <a:r>
              <a:rPr lang="en-US" dirty="0"/>
              <a:t>, a u </a:t>
            </a:r>
            <a:r>
              <a:rPr lang="en-US" dirty="0" err="1"/>
              <a:t>nedostatku</a:t>
            </a:r>
            <a:r>
              <a:rPr lang="en-US" dirty="0"/>
              <a:t> </a:t>
            </a:r>
            <a:r>
              <a:rPr lang="en-US" dirty="0" err="1"/>
              <a:t>prebivališta</a:t>
            </a:r>
            <a:r>
              <a:rPr lang="en-US" dirty="0"/>
              <a:t>,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boravište</a:t>
            </a:r>
            <a:r>
              <a:rPr lang="en-US" dirty="0"/>
              <a:t>.</a:t>
            </a:r>
          </a:p>
          <a:p>
            <a:r>
              <a:rPr lang="en-US" dirty="0"/>
              <a:t>(3) Ali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u </a:t>
            </a:r>
            <a:r>
              <a:rPr lang="en-US" dirty="0" err="1"/>
              <a:t>raznim</a:t>
            </a:r>
            <a:r>
              <a:rPr lang="en-US" dirty="0"/>
              <a:t> </a:t>
            </a:r>
            <a:r>
              <a:rPr lang="en-US" dirty="0" err="1"/>
              <a:t>mjestima</a:t>
            </a:r>
            <a:r>
              <a:rPr lang="en-US" dirty="0"/>
              <a:t>, </a:t>
            </a:r>
            <a:r>
              <a:rPr lang="en-US" dirty="0" err="1"/>
              <a:t>mjestom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sjedište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radnje</a:t>
            </a:r>
            <a:r>
              <a:rPr lang="en-US" dirty="0"/>
              <a:t> </a:t>
            </a:r>
            <a:r>
              <a:rPr lang="en-US" dirty="0" err="1"/>
              <a:t>nužne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vjerovniku</a:t>
            </a:r>
            <a:r>
              <a:rPr lang="en-US" dirty="0"/>
              <a:t> ta </a:t>
            </a:r>
            <a:r>
              <a:rPr lang="en-US" dirty="0" err="1"/>
              <a:t>okolnost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sklapanju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morala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poznata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131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Mjesto</a:t>
            </a:r>
            <a:r>
              <a:rPr lang="en-US" sz="2400" b="1" dirty="0"/>
              <a:t> </a:t>
            </a:r>
            <a:r>
              <a:rPr lang="en-US" sz="2400" b="1" dirty="0" err="1"/>
              <a:t>ispunjenja</a:t>
            </a:r>
            <a:r>
              <a:rPr lang="en-US" sz="2400" b="1" dirty="0"/>
              <a:t> </a:t>
            </a:r>
            <a:r>
              <a:rPr lang="en-US" sz="2400" b="1" dirty="0" err="1"/>
              <a:t>novčanih</a:t>
            </a:r>
            <a:r>
              <a:rPr lang="en-US" sz="2400" b="1" dirty="0"/>
              <a:t> </a:t>
            </a:r>
            <a:r>
              <a:rPr lang="en-US" sz="2400" b="1" dirty="0" err="1"/>
              <a:t>obveza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179.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ispunjavaju</a:t>
            </a:r>
            <a:r>
              <a:rPr lang="en-US" sz="2400" dirty="0"/>
              <a:t> se u </a:t>
            </a:r>
            <a:r>
              <a:rPr lang="en-US" sz="2400" dirty="0" err="1"/>
              <a:t>mjestu</a:t>
            </a:r>
            <a:r>
              <a:rPr lang="en-US" sz="2400" dirty="0"/>
              <a:t> u </a:t>
            </a:r>
            <a:r>
              <a:rPr lang="en-US" sz="2400" dirty="0" err="1"/>
              <a:t>kojem</a:t>
            </a:r>
            <a:r>
              <a:rPr lang="en-US" sz="2400" dirty="0"/>
              <a:t>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sjedište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prebivalište</a:t>
            </a:r>
            <a:r>
              <a:rPr lang="en-US" sz="2400" dirty="0"/>
              <a:t>, a u </a:t>
            </a:r>
            <a:r>
              <a:rPr lang="en-US" sz="2400" dirty="0" err="1"/>
              <a:t>nedostatku</a:t>
            </a:r>
            <a:r>
              <a:rPr lang="en-US" sz="2400" dirty="0"/>
              <a:t> </a:t>
            </a:r>
            <a:r>
              <a:rPr lang="en-US" sz="2400" dirty="0" err="1"/>
              <a:t>prebivališta</a:t>
            </a:r>
            <a:r>
              <a:rPr lang="en-US" sz="2400" dirty="0"/>
              <a:t>, </a:t>
            </a:r>
            <a:r>
              <a:rPr lang="en-US" sz="2400" dirty="0" err="1"/>
              <a:t>boravište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Ako</a:t>
            </a:r>
            <a:r>
              <a:rPr lang="en-US" sz="2400" dirty="0"/>
              <a:t> se </a:t>
            </a:r>
            <a:r>
              <a:rPr lang="en-US" sz="2400" dirty="0" err="1"/>
              <a:t>plaća</a:t>
            </a:r>
            <a:r>
              <a:rPr lang="en-US" sz="2400" dirty="0"/>
              <a:t> </a:t>
            </a:r>
            <a:r>
              <a:rPr lang="en-US" sz="2400" dirty="0" err="1"/>
              <a:t>virmanom</a:t>
            </a:r>
            <a:r>
              <a:rPr lang="en-US" sz="2400" dirty="0"/>
              <a:t>,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ispunjavaju</a:t>
            </a:r>
            <a:r>
              <a:rPr lang="en-US" sz="2400" dirty="0"/>
              <a:t> se u </a:t>
            </a:r>
            <a:r>
              <a:rPr lang="en-US" sz="2400" dirty="0" err="1"/>
              <a:t>sjedištu</a:t>
            </a:r>
            <a:r>
              <a:rPr lang="en-US" sz="2400" dirty="0"/>
              <a:t> </a:t>
            </a:r>
            <a:r>
              <a:rPr lang="en-US" sz="2400" dirty="0" err="1"/>
              <a:t>pravne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se </a:t>
            </a:r>
            <a:r>
              <a:rPr lang="en-US" sz="2400" dirty="0" err="1"/>
              <a:t>vode</a:t>
            </a:r>
            <a:r>
              <a:rPr lang="en-US" sz="2400" dirty="0"/>
              <a:t> </a:t>
            </a:r>
            <a:r>
              <a:rPr lang="en-US" sz="2400" dirty="0" err="1"/>
              <a:t>vjerovnikova</a:t>
            </a:r>
            <a:r>
              <a:rPr lang="en-US" sz="2400" dirty="0"/>
              <a:t> </a:t>
            </a:r>
            <a:r>
              <a:rPr lang="en-US" sz="2400" dirty="0" err="1"/>
              <a:t>novčana</a:t>
            </a:r>
            <a:r>
              <a:rPr lang="en-US" sz="2400" dirty="0"/>
              <a:t> </a:t>
            </a:r>
            <a:r>
              <a:rPr lang="en-US" sz="2400" dirty="0" err="1"/>
              <a:t>sredstva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promijenio</a:t>
            </a:r>
            <a:r>
              <a:rPr lang="en-US" sz="2400" dirty="0"/>
              <a:t> </a:t>
            </a:r>
            <a:r>
              <a:rPr lang="en-US" sz="2400" dirty="0" err="1"/>
              <a:t>mjesto</a:t>
            </a:r>
            <a:r>
              <a:rPr lang="en-US" sz="2400" dirty="0"/>
              <a:t> u </a:t>
            </a:r>
            <a:r>
              <a:rPr lang="en-US" sz="2400" dirty="0" err="1"/>
              <a:t>kojem</a:t>
            </a:r>
            <a:r>
              <a:rPr lang="en-US" sz="2400" dirty="0"/>
              <a:t> je </a:t>
            </a:r>
            <a:r>
              <a:rPr lang="en-US" sz="2400" dirty="0" err="1"/>
              <a:t>imao</a:t>
            </a:r>
            <a:r>
              <a:rPr lang="en-US" sz="2400" dirty="0"/>
              <a:t> </a:t>
            </a:r>
            <a:r>
              <a:rPr lang="en-US" sz="2400" dirty="0" err="1"/>
              <a:t>svoje</a:t>
            </a:r>
            <a:r>
              <a:rPr lang="en-US" sz="2400" dirty="0"/>
              <a:t> </a:t>
            </a:r>
            <a:r>
              <a:rPr lang="en-US" sz="2400" dirty="0" err="1"/>
              <a:t>sjedište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prebivalište</a:t>
            </a:r>
            <a:r>
              <a:rPr lang="en-US" sz="2400" dirty="0"/>
              <a:t> u </a:t>
            </a:r>
            <a:r>
              <a:rPr lang="en-US" sz="2400" dirty="0" err="1"/>
              <a:t>vrijeme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nastala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toga </a:t>
            </a:r>
            <a:r>
              <a:rPr lang="en-US" sz="2400" dirty="0" err="1"/>
              <a:t>povećani</a:t>
            </a:r>
            <a:r>
              <a:rPr lang="en-US" sz="2400" dirty="0"/>
              <a:t> </a:t>
            </a:r>
            <a:r>
              <a:rPr lang="en-US" sz="2400" dirty="0" err="1"/>
              <a:t>troškovi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, to </a:t>
            </a:r>
            <a:r>
              <a:rPr lang="en-US" sz="2400" dirty="0" err="1"/>
              <a:t>povećanje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teret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4693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VII. PRIZNANICA</a:t>
            </a:r>
            <a:endParaRPr lang="en-US" sz="1800" dirty="0"/>
          </a:p>
          <a:p>
            <a:pPr marL="0" indent="0">
              <a:buNone/>
            </a:pPr>
            <a:r>
              <a:rPr lang="en-US" sz="1800" b="1" dirty="0" err="1"/>
              <a:t>Izdavanje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180.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Tko</a:t>
            </a:r>
            <a:r>
              <a:rPr lang="en-US" sz="1800" dirty="0"/>
              <a:t> </a:t>
            </a:r>
            <a:r>
              <a:rPr lang="en-US" sz="1800" dirty="0" err="1"/>
              <a:t>ispuni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 </a:t>
            </a:r>
            <a:r>
              <a:rPr lang="en-US" sz="1800" dirty="0" err="1"/>
              <a:t>potpuno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djelomično</a:t>
            </a:r>
            <a:r>
              <a:rPr lang="en-US" sz="1800" dirty="0"/>
              <a:t>,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pravo</a:t>
            </a:r>
            <a:r>
              <a:rPr lang="en-US" sz="1800" dirty="0"/>
              <a:t> </a:t>
            </a:r>
            <a:r>
              <a:rPr lang="en-US" sz="1800" dirty="0" err="1"/>
              <a:t>zahtijevati</a:t>
            </a:r>
            <a:r>
              <a:rPr lang="en-US" sz="1800" dirty="0"/>
              <a:t> da mu </a:t>
            </a:r>
            <a:r>
              <a:rPr lang="en-US" sz="1800" dirty="0" err="1"/>
              <a:t>vjerovnik</a:t>
            </a:r>
            <a:r>
              <a:rPr lang="en-US" sz="1800" dirty="0"/>
              <a:t> o tome </a:t>
            </a:r>
            <a:r>
              <a:rPr lang="en-US" sz="1800" dirty="0" err="1"/>
              <a:t>izda</a:t>
            </a:r>
            <a:r>
              <a:rPr lang="en-US" sz="1800" dirty="0"/>
              <a:t> </a:t>
            </a:r>
            <a:r>
              <a:rPr lang="en-US" sz="1800" dirty="0" err="1"/>
              <a:t>priznanicu</a:t>
            </a:r>
            <a:r>
              <a:rPr lang="en-US" sz="1800" dirty="0"/>
              <a:t> o </a:t>
            </a:r>
            <a:r>
              <a:rPr lang="en-US" sz="1800" dirty="0" err="1"/>
              <a:t>svom</a:t>
            </a:r>
            <a:r>
              <a:rPr lang="en-US" sz="1800" dirty="0"/>
              <a:t> </a:t>
            </a:r>
            <a:r>
              <a:rPr lang="en-US" sz="1800" dirty="0" err="1"/>
              <a:t>trošku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je </a:t>
            </a:r>
            <a:r>
              <a:rPr lang="en-US" sz="1800" dirty="0" err="1"/>
              <a:t>novčanu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 </a:t>
            </a:r>
            <a:r>
              <a:rPr lang="en-US" sz="1800" dirty="0" err="1"/>
              <a:t>isplatio</a:t>
            </a:r>
            <a:r>
              <a:rPr lang="en-US" sz="1800" dirty="0"/>
              <a:t> </a:t>
            </a:r>
            <a:r>
              <a:rPr lang="en-US" sz="1800" dirty="0" err="1"/>
              <a:t>preko</a:t>
            </a:r>
            <a:r>
              <a:rPr lang="en-US" sz="1800" dirty="0"/>
              <a:t> </a:t>
            </a:r>
            <a:r>
              <a:rPr lang="en-US" sz="1800" dirty="0" err="1"/>
              <a:t>banke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pošte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zahtijevati</a:t>
            </a:r>
            <a:r>
              <a:rPr lang="en-US" sz="1800" dirty="0"/>
              <a:t> da mu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izda</a:t>
            </a:r>
            <a:r>
              <a:rPr lang="en-US" sz="1800" dirty="0"/>
              <a:t> </a:t>
            </a:r>
            <a:r>
              <a:rPr lang="en-US" sz="1800" dirty="0" err="1"/>
              <a:t>priznanicu</a:t>
            </a:r>
            <a:r>
              <a:rPr lang="en-US" sz="1800" dirty="0"/>
              <a:t> </a:t>
            </a:r>
            <a:r>
              <a:rPr lang="en-US" sz="1800" dirty="0" err="1"/>
              <a:t>samo</a:t>
            </a:r>
            <a:r>
              <a:rPr lang="en-US" sz="1800" dirty="0"/>
              <a:t>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to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opravdan</a:t>
            </a:r>
            <a:r>
              <a:rPr lang="en-US" sz="1800" dirty="0"/>
              <a:t> </a:t>
            </a:r>
            <a:r>
              <a:rPr lang="en-US" sz="1800" dirty="0" err="1"/>
              <a:t>razlog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(3)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odbije</a:t>
            </a:r>
            <a:r>
              <a:rPr lang="en-US" sz="1800" dirty="0"/>
              <a:t> </a:t>
            </a:r>
            <a:r>
              <a:rPr lang="en-US" sz="1800" dirty="0" err="1"/>
              <a:t>izdati</a:t>
            </a:r>
            <a:r>
              <a:rPr lang="en-US" sz="1800" dirty="0"/>
              <a:t> </a:t>
            </a:r>
            <a:r>
              <a:rPr lang="en-US" sz="1800" dirty="0" err="1"/>
              <a:t>priznanicu</a:t>
            </a:r>
            <a:r>
              <a:rPr lang="en-US" sz="1800" dirty="0"/>
              <a:t>,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položiti</a:t>
            </a:r>
            <a:r>
              <a:rPr lang="en-US" sz="1800" dirty="0"/>
              <a:t> </a:t>
            </a:r>
            <a:r>
              <a:rPr lang="en-US" sz="1800" dirty="0" err="1"/>
              <a:t>kod</a:t>
            </a:r>
            <a:r>
              <a:rPr lang="en-US" sz="1800" dirty="0"/>
              <a:t> </a:t>
            </a:r>
            <a:r>
              <a:rPr lang="en-US" sz="1800" dirty="0" err="1"/>
              <a:t>suda</a:t>
            </a:r>
            <a:r>
              <a:rPr lang="en-US" sz="1800" dirty="0"/>
              <a:t> </a:t>
            </a:r>
            <a:r>
              <a:rPr lang="en-US" sz="1800" dirty="0" err="1"/>
              <a:t>objekt</a:t>
            </a:r>
            <a:r>
              <a:rPr lang="en-US" sz="1800" dirty="0"/>
              <a:t> </a:t>
            </a:r>
            <a:r>
              <a:rPr lang="en-US" sz="1800" dirty="0" err="1"/>
              <a:t>svoje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 err="1" smtClean="0"/>
              <a:t>Predmnjeve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181.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izdana</a:t>
            </a:r>
            <a:r>
              <a:rPr lang="en-US" sz="1800" dirty="0"/>
              <a:t> </a:t>
            </a:r>
            <a:r>
              <a:rPr lang="en-US" sz="1800" dirty="0" err="1"/>
              <a:t>priznanica</a:t>
            </a:r>
            <a:r>
              <a:rPr lang="en-US" sz="1800" dirty="0"/>
              <a:t> o </a:t>
            </a:r>
            <a:r>
              <a:rPr lang="en-US" sz="1800" dirty="0" err="1"/>
              <a:t>isplaćenoj</a:t>
            </a:r>
            <a:r>
              <a:rPr lang="en-US" sz="1800" dirty="0"/>
              <a:t> </a:t>
            </a:r>
            <a:r>
              <a:rPr lang="en-US" sz="1800" dirty="0" err="1"/>
              <a:t>glavnici</a:t>
            </a:r>
            <a:r>
              <a:rPr lang="en-US" sz="1800" dirty="0"/>
              <a:t>, </a:t>
            </a:r>
            <a:r>
              <a:rPr lang="en-US" sz="1800" dirty="0" err="1"/>
              <a:t>predmnijeva</a:t>
            </a:r>
            <a:r>
              <a:rPr lang="en-US" sz="1800" dirty="0"/>
              <a:t> se da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isplaćene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kamate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sudski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</a:t>
            </a:r>
            <a:r>
              <a:rPr lang="en-US" sz="1800" dirty="0"/>
              <a:t> </a:t>
            </a:r>
            <a:r>
              <a:rPr lang="en-US" sz="1800" dirty="0" err="1"/>
              <a:t>troškovi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ih</a:t>
            </a:r>
            <a:r>
              <a:rPr lang="en-US" sz="1800" dirty="0"/>
              <a:t> je </a:t>
            </a:r>
            <a:r>
              <a:rPr lang="en-US" sz="1800" dirty="0" err="1"/>
              <a:t>bilo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Isto</a:t>
            </a:r>
            <a:r>
              <a:rPr lang="en-US" sz="1800" dirty="0"/>
              <a:t> </a:t>
            </a:r>
            <a:r>
              <a:rPr lang="en-US" sz="1800" dirty="0" err="1"/>
              <a:t>tako</a:t>
            </a:r>
            <a:r>
              <a:rPr lang="en-US" sz="1800" dirty="0"/>
              <a:t>,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povremenih</a:t>
            </a:r>
            <a:r>
              <a:rPr lang="en-US" sz="1800" dirty="0"/>
              <a:t> </a:t>
            </a:r>
            <a:r>
              <a:rPr lang="en-US" sz="1800" dirty="0" err="1"/>
              <a:t>davanja</a:t>
            </a:r>
            <a:r>
              <a:rPr lang="en-US" sz="1800" dirty="0"/>
              <a:t>,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zakupnine</a:t>
            </a:r>
            <a:r>
              <a:rPr lang="en-US" sz="1800" dirty="0"/>
              <a:t>,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drugih</a:t>
            </a:r>
            <a:r>
              <a:rPr lang="en-US" sz="1800" dirty="0"/>
              <a:t> </a:t>
            </a:r>
            <a:r>
              <a:rPr lang="en-US" sz="1800" dirty="0" err="1"/>
              <a:t>tražbina</a:t>
            </a:r>
            <a:r>
              <a:rPr lang="en-US" sz="1800" dirty="0"/>
              <a:t> </a:t>
            </a:r>
            <a:r>
              <a:rPr lang="en-US" sz="1800" dirty="0" err="1"/>
              <a:t>koje</a:t>
            </a:r>
            <a:r>
              <a:rPr lang="en-US" sz="1800" dirty="0"/>
              <a:t> se </a:t>
            </a:r>
            <a:r>
              <a:rPr lang="en-US" sz="1800" dirty="0" err="1"/>
              <a:t>povremeno</a:t>
            </a:r>
            <a:r>
              <a:rPr lang="en-US" sz="1800" dirty="0"/>
              <a:t> </a:t>
            </a:r>
            <a:r>
              <a:rPr lang="en-US" sz="1800" dirty="0" err="1"/>
              <a:t>obračunavaju</a:t>
            </a:r>
            <a:r>
              <a:rPr lang="en-US" sz="1800" dirty="0"/>
              <a:t>, </a:t>
            </a:r>
            <a:r>
              <a:rPr lang="en-US" sz="1800" dirty="0" err="1"/>
              <a:t>kao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, </a:t>
            </a:r>
            <a:r>
              <a:rPr lang="en-US" sz="1800" dirty="0" err="1"/>
              <a:t>primjerice</a:t>
            </a:r>
            <a:r>
              <a:rPr lang="en-US" sz="1800" dirty="0"/>
              <a:t>, </a:t>
            </a:r>
            <a:r>
              <a:rPr lang="en-US" sz="1800" dirty="0" err="1"/>
              <a:t>ona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</a:t>
            </a:r>
            <a:r>
              <a:rPr lang="en-US" sz="1800" dirty="0" err="1"/>
              <a:t>nastaju</a:t>
            </a:r>
            <a:r>
              <a:rPr lang="en-US" sz="1800" dirty="0"/>
              <a:t> </a:t>
            </a:r>
            <a:r>
              <a:rPr lang="en-US" sz="1800" dirty="0" err="1"/>
              <a:t>utroškom</a:t>
            </a:r>
            <a:r>
              <a:rPr lang="en-US" sz="1800" dirty="0"/>
              <a:t> </a:t>
            </a:r>
            <a:r>
              <a:rPr lang="en-US" sz="1800" dirty="0" err="1"/>
              <a:t>električne</a:t>
            </a:r>
            <a:r>
              <a:rPr lang="en-US" sz="1800" dirty="0"/>
              <a:t> </a:t>
            </a:r>
            <a:r>
              <a:rPr lang="en-US" sz="1800" dirty="0" err="1"/>
              <a:t>energije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vode</a:t>
            </a:r>
            <a:r>
              <a:rPr lang="en-US" sz="1800" dirty="0"/>
              <a:t>,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uporabom</a:t>
            </a:r>
            <a:r>
              <a:rPr lang="en-US" sz="1800" dirty="0"/>
              <a:t> </a:t>
            </a:r>
            <a:r>
              <a:rPr lang="en-US" sz="1800" dirty="0" err="1"/>
              <a:t>telefona</a:t>
            </a:r>
            <a:r>
              <a:rPr lang="en-US" sz="1800" dirty="0"/>
              <a:t>,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priznanicu</a:t>
            </a:r>
            <a:r>
              <a:rPr lang="en-US" sz="1800" dirty="0"/>
              <a:t> da je </a:t>
            </a:r>
            <a:r>
              <a:rPr lang="en-US" sz="1800" dirty="0" err="1"/>
              <a:t>isplatio</a:t>
            </a:r>
            <a:r>
              <a:rPr lang="en-US" sz="1800" dirty="0"/>
              <a:t> </a:t>
            </a:r>
            <a:r>
              <a:rPr lang="en-US" sz="1800" dirty="0" err="1"/>
              <a:t>kasnije</a:t>
            </a:r>
            <a:r>
              <a:rPr lang="en-US" sz="1800" dirty="0"/>
              <a:t> </a:t>
            </a:r>
            <a:r>
              <a:rPr lang="en-US" sz="1800" dirty="0" err="1"/>
              <a:t>dospjelu</a:t>
            </a:r>
            <a:r>
              <a:rPr lang="en-US" sz="1800" dirty="0"/>
              <a:t> </a:t>
            </a:r>
            <a:r>
              <a:rPr lang="en-US" sz="1800" dirty="0" err="1"/>
              <a:t>tražbinu</a:t>
            </a:r>
            <a:r>
              <a:rPr lang="en-US" sz="1800" dirty="0"/>
              <a:t>, </a:t>
            </a:r>
            <a:r>
              <a:rPr lang="en-US" sz="1800" dirty="0" err="1"/>
              <a:t>predmnijeva</a:t>
            </a:r>
            <a:r>
              <a:rPr lang="en-US" sz="1800" dirty="0"/>
              <a:t> se da je </a:t>
            </a:r>
            <a:r>
              <a:rPr lang="en-US" sz="1800" dirty="0" err="1"/>
              <a:t>isplatio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ona</a:t>
            </a:r>
            <a:r>
              <a:rPr lang="en-US" sz="1800" dirty="0"/>
              <a:t> </a:t>
            </a:r>
            <a:r>
              <a:rPr lang="en-US" sz="1800" dirty="0" err="1"/>
              <a:t>koja</a:t>
            </a:r>
            <a:r>
              <a:rPr lang="en-US" sz="1800" dirty="0"/>
              <a:t> </a:t>
            </a:r>
            <a:r>
              <a:rPr lang="en-US" sz="1800" dirty="0" err="1"/>
              <a:t>su</a:t>
            </a:r>
            <a:r>
              <a:rPr lang="en-US" sz="1800" dirty="0"/>
              <a:t> </a:t>
            </a:r>
            <a:r>
              <a:rPr lang="en-US" sz="1800" dirty="0" err="1"/>
              <a:t>prije</a:t>
            </a:r>
            <a:r>
              <a:rPr lang="en-US" sz="1800" dirty="0"/>
              <a:t> </a:t>
            </a:r>
            <a:r>
              <a:rPr lang="en-US" sz="1800" dirty="0" err="1"/>
              <a:t>dospjela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/>
              <a:t>VIII. VRAĆANJE OBVEZNICE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182.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potpuno</a:t>
            </a:r>
            <a:r>
              <a:rPr lang="en-US" sz="1800" dirty="0"/>
              <a:t> </a:t>
            </a:r>
            <a:r>
              <a:rPr lang="en-US" sz="1800" dirty="0" err="1"/>
              <a:t>ispuni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,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, pored </a:t>
            </a:r>
            <a:r>
              <a:rPr lang="en-US" sz="1800" dirty="0" err="1"/>
              <a:t>priznanice</a:t>
            </a:r>
            <a:r>
              <a:rPr lang="en-US" sz="1800" dirty="0"/>
              <a:t>, </a:t>
            </a:r>
            <a:r>
              <a:rPr lang="en-US" sz="1800" dirty="0" err="1"/>
              <a:t>zahtijevati</a:t>
            </a:r>
            <a:r>
              <a:rPr lang="en-US" sz="1800" dirty="0"/>
              <a:t> od </a:t>
            </a:r>
            <a:r>
              <a:rPr lang="en-US" sz="1800" dirty="0" err="1"/>
              <a:t>vjerovnika</a:t>
            </a:r>
            <a:r>
              <a:rPr lang="en-US" sz="1800" dirty="0"/>
              <a:t> da mu </a:t>
            </a:r>
            <a:r>
              <a:rPr lang="en-US" sz="1800" dirty="0" err="1"/>
              <a:t>vrati</a:t>
            </a:r>
            <a:r>
              <a:rPr lang="en-US" sz="1800" dirty="0"/>
              <a:t> </a:t>
            </a:r>
            <a:r>
              <a:rPr lang="en-US" sz="1800" dirty="0" err="1"/>
              <a:t>obveznicu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ne </a:t>
            </a:r>
            <a:r>
              <a:rPr lang="en-US" sz="1800" dirty="0" err="1"/>
              <a:t>vrati</a:t>
            </a:r>
            <a:r>
              <a:rPr lang="en-US" sz="1800" dirty="0"/>
              <a:t> </a:t>
            </a:r>
            <a:r>
              <a:rPr lang="en-US" sz="1800" dirty="0" err="1"/>
              <a:t>obveznicu</a:t>
            </a:r>
            <a:r>
              <a:rPr lang="en-US" sz="1800" dirty="0"/>
              <a:t>,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pravo</a:t>
            </a:r>
            <a:r>
              <a:rPr lang="en-US" sz="1800" dirty="0"/>
              <a:t> </a:t>
            </a:r>
            <a:r>
              <a:rPr lang="en-US" sz="1800" dirty="0" err="1"/>
              <a:t>zahtijevati</a:t>
            </a:r>
            <a:r>
              <a:rPr lang="en-US" sz="1800" dirty="0"/>
              <a:t> da mu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izda</a:t>
            </a:r>
            <a:r>
              <a:rPr lang="en-US" sz="1800" dirty="0"/>
              <a:t> </a:t>
            </a:r>
            <a:r>
              <a:rPr lang="en-US" sz="1800" dirty="0" err="1"/>
              <a:t>ispravu</a:t>
            </a:r>
            <a:r>
              <a:rPr lang="en-US" sz="1800" dirty="0"/>
              <a:t> o </a:t>
            </a:r>
            <a:r>
              <a:rPr lang="en-US" sz="1800" dirty="0" err="1"/>
              <a:t>prestanku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s </a:t>
            </a:r>
            <a:r>
              <a:rPr lang="en-US" sz="1800" dirty="0" err="1"/>
              <a:t>ovjerovljenim</a:t>
            </a:r>
            <a:r>
              <a:rPr lang="en-US" sz="1800" dirty="0"/>
              <a:t> </a:t>
            </a:r>
            <a:r>
              <a:rPr lang="en-US" sz="1800" dirty="0" err="1"/>
              <a:t>potpisom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(3)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koji</a:t>
            </a:r>
            <a:r>
              <a:rPr lang="en-US" sz="1800" dirty="0"/>
              <a:t> je </a:t>
            </a:r>
            <a:r>
              <a:rPr lang="en-US" sz="1800" dirty="0" err="1"/>
              <a:t>ispunio</a:t>
            </a:r>
            <a:r>
              <a:rPr lang="en-US" sz="1800" dirty="0"/>
              <a:t> </a:t>
            </a:r>
            <a:r>
              <a:rPr lang="en-US" sz="1800" dirty="0" err="1"/>
              <a:t>obvezu</a:t>
            </a:r>
            <a:r>
              <a:rPr lang="en-US" sz="1800" dirty="0"/>
              <a:t> </a:t>
            </a:r>
            <a:r>
              <a:rPr lang="en-US" sz="1800" dirty="0" err="1"/>
              <a:t>samo</a:t>
            </a:r>
            <a:r>
              <a:rPr lang="en-US" sz="1800" dirty="0"/>
              <a:t> </a:t>
            </a:r>
            <a:r>
              <a:rPr lang="en-US" sz="1800" dirty="0" err="1"/>
              <a:t>djelomično</a:t>
            </a:r>
            <a:r>
              <a:rPr lang="en-US" sz="1800" dirty="0"/>
              <a:t> </a:t>
            </a:r>
            <a:r>
              <a:rPr lang="en-US" sz="1800" dirty="0" err="1"/>
              <a:t>ima</a:t>
            </a:r>
            <a:r>
              <a:rPr lang="en-US" sz="1800" dirty="0"/>
              <a:t> </a:t>
            </a:r>
            <a:r>
              <a:rPr lang="en-US" sz="1800" dirty="0" err="1"/>
              <a:t>pravo</a:t>
            </a:r>
            <a:r>
              <a:rPr lang="en-US" sz="1800" dirty="0"/>
              <a:t> </a:t>
            </a:r>
            <a:r>
              <a:rPr lang="en-US" sz="1800" dirty="0" err="1"/>
              <a:t>zahtijevati</a:t>
            </a:r>
            <a:r>
              <a:rPr lang="en-US" sz="1800" dirty="0"/>
              <a:t> da se to </a:t>
            </a:r>
            <a:r>
              <a:rPr lang="en-US" sz="1800" dirty="0" err="1"/>
              <a:t>ispunjenje</a:t>
            </a:r>
            <a:r>
              <a:rPr lang="en-US" sz="1800" dirty="0"/>
              <a:t> </a:t>
            </a:r>
            <a:r>
              <a:rPr lang="en-US" sz="1800" dirty="0" err="1"/>
              <a:t>zabilježi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obveznici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5226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Odsjek</a:t>
            </a:r>
            <a:r>
              <a:rPr lang="en-US" sz="2000" b="1" dirty="0"/>
              <a:t> 2.   ZAKAŠNJENJE</a:t>
            </a:r>
          </a:p>
          <a:p>
            <a:pPr marL="0" indent="0">
              <a:buNone/>
            </a:pPr>
            <a:r>
              <a:rPr lang="en-US" sz="2000" b="1" dirty="0"/>
              <a:t>I. ZAKAŠNJENJE DUŽNIKA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err="1"/>
              <a:t>Kad</a:t>
            </a:r>
            <a:r>
              <a:rPr lang="en-US" sz="2000" b="1" dirty="0"/>
              <a:t> </a:t>
            </a:r>
            <a:r>
              <a:rPr lang="en-US" sz="2000" b="1" dirty="0" err="1"/>
              <a:t>dužnik</a:t>
            </a:r>
            <a:r>
              <a:rPr lang="en-US" sz="2000" b="1" dirty="0"/>
              <a:t> </a:t>
            </a:r>
            <a:r>
              <a:rPr lang="en-US" sz="2000" b="1" dirty="0" err="1"/>
              <a:t>dolazi</a:t>
            </a:r>
            <a:r>
              <a:rPr lang="en-US" sz="2000" b="1" dirty="0"/>
              <a:t> u </a:t>
            </a:r>
            <a:r>
              <a:rPr lang="en-US" sz="2000" b="1" dirty="0" err="1"/>
              <a:t>zakašnjenje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183.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u </a:t>
            </a:r>
            <a:r>
              <a:rPr lang="en-US" sz="2000" dirty="0" err="1"/>
              <a:t>zakašnjenje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ne </a:t>
            </a:r>
            <a:r>
              <a:rPr lang="en-US" sz="2000" dirty="0" err="1"/>
              <a:t>ispuni</a:t>
            </a:r>
            <a:r>
              <a:rPr lang="en-US" sz="2000" dirty="0"/>
              <a:t> </a:t>
            </a:r>
            <a:r>
              <a:rPr lang="en-US" sz="2000" dirty="0" err="1"/>
              <a:t>obvezu</a:t>
            </a:r>
            <a:r>
              <a:rPr lang="en-US" sz="2000" dirty="0"/>
              <a:t> u </a:t>
            </a:r>
            <a:r>
              <a:rPr lang="en-US" sz="2000" dirty="0" err="1"/>
              <a:t>roku</a:t>
            </a:r>
            <a:r>
              <a:rPr lang="en-US" sz="2000" dirty="0"/>
              <a:t> </a:t>
            </a:r>
            <a:r>
              <a:rPr lang="en-US" sz="2000" dirty="0" err="1"/>
              <a:t>određenom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rok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određen</a:t>
            </a:r>
            <a:r>
              <a:rPr lang="en-US" sz="2000" dirty="0"/>
              <a:t>,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u </a:t>
            </a:r>
            <a:r>
              <a:rPr lang="en-US" sz="2000" dirty="0" err="1"/>
              <a:t>zakašnjenje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vjerovnik</a:t>
            </a:r>
            <a:r>
              <a:rPr lang="en-US" sz="2000" dirty="0"/>
              <a:t> </a:t>
            </a:r>
            <a:r>
              <a:rPr lang="en-US" sz="2000" dirty="0" err="1"/>
              <a:t>pozove</a:t>
            </a:r>
            <a:r>
              <a:rPr lang="en-US" sz="2000" dirty="0"/>
              <a:t> da </a:t>
            </a:r>
            <a:r>
              <a:rPr lang="en-US" sz="2000" dirty="0" err="1"/>
              <a:t>ispuni</a:t>
            </a:r>
            <a:r>
              <a:rPr lang="en-US" sz="2000" dirty="0"/>
              <a:t> </a:t>
            </a:r>
            <a:r>
              <a:rPr lang="en-US" sz="2000" dirty="0" err="1"/>
              <a:t>obvezu</a:t>
            </a:r>
            <a:r>
              <a:rPr lang="en-US" sz="2000" dirty="0"/>
              <a:t>, </a:t>
            </a:r>
            <a:r>
              <a:rPr lang="en-US" sz="2000" dirty="0" err="1"/>
              <a:t>usmeno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pisano</a:t>
            </a:r>
            <a:r>
              <a:rPr lang="en-US" sz="2000" dirty="0"/>
              <a:t>, izvansudskom </a:t>
            </a:r>
            <a:r>
              <a:rPr lang="en-US" sz="2000" dirty="0" err="1"/>
              <a:t>opomenom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započinjanjem</a:t>
            </a:r>
            <a:r>
              <a:rPr lang="en-US" sz="2000" dirty="0"/>
              <a:t> </a:t>
            </a:r>
            <a:r>
              <a:rPr lang="en-US" sz="2000" dirty="0" err="1"/>
              <a:t>nekog</a:t>
            </a:r>
            <a:r>
              <a:rPr lang="en-US" sz="2000" dirty="0"/>
              <a:t> </a:t>
            </a:r>
            <a:r>
              <a:rPr lang="en-US" sz="2000" dirty="0" err="1"/>
              <a:t>postupka</a:t>
            </a:r>
            <a:r>
              <a:rPr lang="en-US" sz="2000" dirty="0"/>
              <a:t> </a:t>
            </a:r>
            <a:r>
              <a:rPr lang="en-US" sz="2000" dirty="0" err="1"/>
              <a:t>čiji</a:t>
            </a:r>
            <a:r>
              <a:rPr lang="en-US" sz="2000" dirty="0"/>
              <a:t> je </a:t>
            </a:r>
            <a:r>
              <a:rPr lang="en-US" sz="2000" dirty="0" err="1"/>
              <a:t>cilj</a:t>
            </a:r>
            <a:r>
              <a:rPr lang="en-US" sz="2000" dirty="0"/>
              <a:t> da se </a:t>
            </a:r>
            <a:r>
              <a:rPr lang="en-US" sz="2000" dirty="0" err="1"/>
              <a:t>postigne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 smtClean="0"/>
              <a:t>II</a:t>
            </a:r>
            <a:r>
              <a:rPr lang="en-US" sz="2000" b="1" dirty="0"/>
              <a:t>. ZAKAŠNJENJE VJEROVNIKA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err="1"/>
              <a:t>Kad</a:t>
            </a:r>
            <a:r>
              <a:rPr lang="en-US" sz="2000" b="1" dirty="0"/>
              <a:t> </a:t>
            </a:r>
            <a:r>
              <a:rPr lang="en-US" sz="2000" b="1" dirty="0" err="1"/>
              <a:t>vjerovnik</a:t>
            </a:r>
            <a:r>
              <a:rPr lang="en-US" sz="2000" b="1" dirty="0"/>
              <a:t> </a:t>
            </a:r>
            <a:r>
              <a:rPr lang="en-US" sz="2000" b="1" dirty="0" err="1"/>
              <a:t>dolazi</a:t>
            </a:r>
            <a:r>
              <a:rPr lang="en-US" sz="2000" b="1" dirty="0"/>
              <a:t> u </a:t>
            </a:r>
            <a:r>
              <a:rPr lang="en-US" sz="2000" b="1" dirty="0" err="1"/>
              <a:t>zakašnjenje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184.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Vjerovnik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u </a:t>
            </a:r>
            <a:r>
              <a:rPr lang="en-US" sz="2000" dirty="0" err="1"/>
              <a:t>zakašnjenje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bez </a:t>
            </a:r>
            <a:r>
              <a:rPr lang="en-US" sz="2000" dirty="0" err="1"/>
              <a:t>osnovanog</a:t>
            </a:r>
            <a:r>
              <a:rPr lang="en-US" sz="2000" dirty="0"/>
              <a:t> </a:t>
            </a:r>
            <a:r>
              <a:rPr lang="en-US" sz="2000" dirty="0" err="1"/>
              <a:t>razloga</a:t>
            </a:r>
            <a:r>
              <a:rPr lang="en-US" sz="2000" dirty="0"/>
              <a:t> </a:t>
            </a:r>
            <a:r>
              <a:rPr lang="en-US" sz="2000" dirty="0" err="1"/>
              <a:t>odbije</a:t>
            </a:r>
            <a:r>
              <a:rPr lang="en-US" sz="2000" dirty="0"/>
              <a:t> </a:t>
            </a:r>
            <a:r>
              <a:rPr lang="en-US" sz="2000" dirty="0" err="1"/>
              <a:t>primiti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ga</a:t>
            </a:r>
            <a:r>
              <a:rPr lang="en-US" sz="2000" dirty="0"/>
              <a:t> </a:t>
            </a:r>
            <a:r>
              <a:rPr lang="en-US" sz="2000" dirty="0" err="1"/>
              <a:t>svojim</a:t>
            </a:r>
            <a:r>
              <a:rPr lang="en-US" sz="2000" dirty="0"/>
              <a:t> </a:t>
            </a:r>
            <a:r>
              <a:rPr lang="en-US" sz="2000" dirty="0" err="1"/>
              <a:t>ponašanjem</a:t>
            </a:r>
            <a:r>
              <a:rPr lang="en-US" sz="2000" dirty="0"/>
              <a:t> </a:t>
            </a:r>
            <a:r>
              <a:rPr lang="en-US" sz="2000" dirty="0" err="1"/>
              <a:t>spriječi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Vjerovnik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u </a:t>
            </a:r>
            <a:r>
              <a:rPr lang="en-US" sz="2000" dirty="0" err="1"/>
              <a:t>zakašnjenje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je </a:t>
            </a:r>
            <a:r>
              <a:rPr lang="en-US" sz="2000" dirty="0" err="1"/>
              <a:t>spreman</a:t>
            </a:r>
            <a:r>
              <a:rPr lang="en-US" sz="2000" dirty="0"/>
              <a:t> </a:t>
            </a:r>
            <a:r>
              <a:rPr lang="en-US" sz="2000" dirty="0" err="1"/>
              <a:t>primiti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 </a:t>
            </a:r>
            <a:r>
              <a:rPr lang="en-US" sz="2000" dirty="0" err="1"/>
              <a:t>dužnikove</a:t>
            </a:r>
            <a:r>
              <a:rPr lang="en-US" sz="2000" dirty="0"/>
              <a:t> </a:t>
            </a:r>
            <a:r>
              <a:rPr lang="en-US" sz="2000" dirty="0" err="1"/>
              <a:t>istodobne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ne </a:t>
            </a:r>
            <a:r>
              <a:rPr lang="en-US" sz="2000" dirty="0" err="1"/>
              <a:t>nudi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 </a:t>
            </a:r>
            <a:r>
              <a:rPr lang="en-US" sz="2000" dirty="0" err="1"/>
              <a:t>svoje</a:t>
            </a:r>
            <a:r>
              <a:rPr lang="en-US" sz="2000" dirty="0"/>
              <a:t> </a:t>
            </a:r>
            <a:r>
              <a:rPr lang="en-US" sz="2000" dirty="0" err="1"/>
              <a:t>dospjele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(3) </a:t>
            </a:r>
            <a:r>
              <a:rPr lang="en-US" sz="2000" dirty="0" err="1"/>
              <a:t>Vjerovnik</a:t>
            </a:r>
            <a:r>
              <a:rPr lang="en-US" sz="2000" dirty="0"/>
              <a:t> ne </a:t>
            </a:r>
            <a:r>
              <a:rPr lang="en-US" sz="2000" dirty="0" err="1"/>
              <a:t>dolazi</a:t>
            </a:r>
            <a:r>
              <a:rPr lang="en-US" sz="2000" dirty="0"/>
              <a:t> u </a:t>
            </a:r>
            <a:r>
              <a:rPr lang="en-US" sz="2000" dirty="0" err="1"/>
              <a:t>zakašnjenje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dokaže</a:t>
            </a:r>
            <a:r>
              <a:rPr lang="en-US" sz="2000" dirty="0"/>
              <a:t> da u </a:t>
            </a:r>
            <a:r>
              <a:rPr lang="en-US" sz="2000" dirty="0" err="1"/>
              <a:t>vrijeme</a:t>
            </a:r>
            <a:r>
              <a:rPr lang="en-US" sz="2000" dirty="0"/>
              <a:t> </a:t>
            </a:r>
            <a:r>
              <a:rPr lang="en-US" sz="2000" dirty="0" err="1"/>
              <a:t>ponude</a:t>
            </a:r>
            <a:r>
              <a:rPr lang="en-US" sz="2000" dirty="0"/>
              <a:t> </a:t>
            </a:r>
            <a:r>
              <a:rPr lang="en-US" sz="2000" dirty="0" err="1"/>
              <a:t>ispunjenja</a:t>
            </a:r>
            <a:r>
              <a:rPr lang="en-US" sz="2000" dirty="0"/>
              <a:t>, </a:t>
            </a:r>
            <a:r>
              <a:rPr lang="en-US" sz="2000" dirty="0" err="1"/>
              <a:t>ili</a:t>
            </a:r>
            <a:r>
              <a:rPr lang="en-US" sz="2000" dirty="0"/>
              <a:t> u </a:t>
            </a:r>
            <a:r>
              <a:rPr lang="en-US" sz="2000" dirty="0" err="1"/>
              <a:t>vrijeme</a:t>
            </a:r>
            <a:r>
              <a:rPr lang="en-US" sz="2000" dirty="0"/>
              <a:t> </a:t>
            </a:r>
            <a:r>
              <a:rPr lang="en-US" sz="2000" dirty="0" err="1"/>
              <a:t>određeno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,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mogao</a:t>
            </a:r>
            <a:r>
              <a:rPr lang="en-US" sz="2000" dirty="0"/>
              <a:t> </a:t>
            </a:r>
            <a:r>
              <a:rPr lang="en-US" sz="2000" dirty="0" err="1"/>
              <a:t>ispuniti</a:t>
            </a:r>
            <a:r>
              <a:rPr lang="en-US" sz="2000" dirty="0"/>
              <a:t>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obvezu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5416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Učinci</a:t>
            </a:r>
            <a:r>
              <a:rPr lang="en-US" sz="2400" b="1" dirty="0"/>
              <a:t> </a:t>
            </a:r>
            <a:r>
              <a:rPr lang="en-US" sz="2400" b="1" dirty="0" err="1"/>
              <a:t>vjerovnikova</a:t>
            </a:r>
            <a:r>
              <a:rPr lang="en-US" sz="2400" b="1" dirty="0"/>
              <a:t> </a:t>
            </a:r>
            <a:r>
              <a:rPr lang="en-US" sz="2400" b="1" dirty="0" err="1"/>
              <a:t>zakašnjenja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185.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Dolaskom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u </a:t>
            </a:r>
            <a:r>
              <a:rPr lang="en-US" sz="2400" dirty="0" err="1"/>
              <a:t>zakašnjenje</a:t>
            </a:r>
            <a:r>
              <a:rPr lang="en-US" sz="2400" dirty="0"/>
              <a:t> </a:t>
            </a:r>
            <a:r>
              <a:rPr lang="en-US" sz="2400" dirty="0" err="1"/>
              <a:t>prestaje</a:t>
            </a:r>
            <a:r>
              <a:rPr lang="en-US" sz="2400" dirty="0"/>
              <a:t> </a:t>
            </a:r>
            <a:r>
              <a:rPr lang="en-US" sz="2400" dirty="0" err="1"/>
              <a:t>zakašnjenje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,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</a:t>
            </a:r>
            <a:r>
              <a:rPr lang="en-US" sz="2400" dirty="0" err="1"/>
              <a:t>prelazi</a:t>
            </a:r>
            <a:r>
              <a:rPr lang="en-US" sz="2400" dirty="0"/>
              <a:t> </a:t>
            </a:r>
            <a:r>
              <a:rPr lang="en-US" sz="2400" dirty="0" err="1"/>
              <a:t>rizik</a:t>
            </a:r>
            <a:r>
              <a:rPr lang="en-US" sz="2400" dirty="0"/>
              <a:t> </a:t>
            </a:r>
            <a:r>
              <a:rPr lang="en-US" sz="2400" dirty="0" err="1"/>
              <a:t>slučajne</a:t>
            </a:r>
            <a:r>
              <a:rPr lang="en-US" sz="2400" dirty="0"/>
              <a:t> </a:t>
            </a:r>
            <a:r>
              <a:rPr lang="en-US" sz="2400" dirty="0" err="1"/>
              <a:t>propasti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oštećenja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Od dana </a:t>
            </a:r>
            <a:r>
              <a:rPr lang="en-US" sz="2400" dirty="0" err="1"/>
              <a:t>vjerovnikova</a:t>
            </a:r>
            <a:r>
              <a:rPr lang="en-US" sz="2400" dirty="0"/>
              <a:t> </a:t>
            </a:r>
            <a:r>
              <a:rPr lang="en-US" sz="2400" dirty="0" err="1"/>
              <a:t>zakašnjenja</a:t>
            </a:r>
            <a:r>
              <a:rPr lang="en-US" sz="2400" dirty="0"/>
              <a:t> </a:t>
            </a:r>
            <a:r>
              <a:rPr lang="en-US" sz="2400" dirty="0" err="1"/>
              <a:t>prestaju</a:t>
            </a:r>
            <a:r>
              <a:rPr lang="en-US" sz="2400" dirty="0"/>
              <a:t> </a:t>
            </a:r>
            <a:r>
              <a:rPr lang="en-US" sz="2400" dirty="0" err="1"/>
              <a:t>teći</a:t>
            </a:r>
            <a:r>
              <a:rPr lang="en-US" sz="2400" dirty="0"/>
              <a:t> </a:t>
            </a:r>
            <a:r>
              <a:rPr lang="en-US" sz="2400" dirty="0" err="1"/>
              <a:t>kamate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Vjerovnik</a:t>
            </a:r>
            <a:r>
              <a:rPr lang="en-US" sz="2400" dirty="0"/>
              <a:t> u </a:t>
            </a:r>
            <a:r>
              <a:rPr lang="en-US" sz="2400" dirty="0" err="1"/>
              <a:t>zakašnjenju</a:t>
            </a:r>
            <a:r>
              <a:rPr lang="en-US" sz="2400" dirty="0"/>
              <a:t> </a:t>
            </a:r>
            <a:r>
              <a:rPr lang="en-US" sz="2400" dirty="0" err="1"/>
              <a:t>dužan</a:t>
            </a:r>
            <a:r>
              <a:rPr lang="en-US" sz="2400" dirty="0"/>
              <a:t> je </a:t>
            </a:r>
            <a:r>
              <a:rPr lang="en-US" sz="2400" dirty="0" err="1"/>
              <a:t>naknaditi</a:t>
            </a:r>
            <a:r>
              <a:rPr lang="en-US" sz="2400" dirty="0"/>
              <a:t> </a:t>
            </a:r>
            <a:r>
              <a:rPr lang="en-US" sz="2400" dirty="0" err="1"/>
              <a:t>dužniku</a:t>
            </a:r>
            <a:r>
              <a:rPr lang="en-US" sz="2400" dirty="0"/>
              <a:t> </a:t>
            </a:r>
            <a:r>
              <a:rPr lang="en-US" sz="2400" dirty="0" err="1"/>
              <a:t>štetu</a:t>
            </a:r>
            <a:r>
              <a:rPr lang="en-US" sz="2400" dirty="0"/>
              <a:t> </a:t>
            </a:r>
            <a:r>
              <a:rPr lang="en-US" sz="2400" dirty="0" err="1"/>
              <a:t>nastalu</a:t>
            </a:r>
            <a:r>
              <a:rPr lang="en-US" sz="2400" dirty="0"/>
              <a:t> </a:t>
            </a:r>
            <a:r>
              <a:rPr lang="en-US" sz="2400" dirty="0" err="1"/>
              <a:t>zbog</a:t>
            </a:r>
            <a:r>
              <a:rPr lang="en-US" sz="2400" dirty="0"/>
              <a:t> </a:t>
            </a:r>
            <a:r>
              <a:rPr lang="en-US" sz="2400" dirty="0" err="1"/>
              <a:t>zakašnjenja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odgovara</a:t>
            </a:r>
            <a:r>
              <a:rPr lang="en-US" sz="2400" dirty="0"/>
              <a:t>, a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troškove</a:t>
            </a:r>
            <a:r>
              <a:rPr lang="en-US" sz="2400" dirty="0"/>
              <a:t> </a:t>
            </a:r>
            <a:r>
              <a:rPr lang="en-US" sz="2400" dirty="0" err="1"/>
              <a:t>oko</a:t>
            </a:r>
            <a:r>
              <a:rPr lang="en-US" sz="2400" dirty="0"/>
              <a:t> </a:t>
            </a:r>
            <a:r>
              <a:rPr lang="en-US" sz="2400" dirty="0" err="1"/>
              <a:t>daljnjeg</a:t>
            </a:r>
            <a:r>
              <a:rPr lang="en-US" sz="2400" dirty="0"/>
              <a:t> </a:t>
            </a:r>
            <a:r>
              <a:rPr lang="en-US" sz="2400" dirty="0" err="1"/>
              <a:t>čuvanja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b="1" dirty="0" err="1"/>
              <a:t>Odsjek</a:t>
            </a:r>
            <a:r>
              <a:rPr lang="en-US" sz="2400" b="1" dirty="0"/>
              <a:t> 3.   POLAGANJE I PRODAJA DUGOVANE STVARI</a:t>
            </a:r>
          </a:p>
          <a:p>
            <a:pPr marL="0" indent="0">
              <a:buNone/>
            </a:pPr>
            <a:r>
              <a:rPr lang="en-US" sz="2400" b="1" dirty="0" err="1"/>
              <a:t>Polaganje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186.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vjerovnik</a:t>
            </a:r>
            <a:r>
              <a:rPr lang="en-US" sz="2400" dirty="0"/>
              <a:t> u </a:t>
            </a:r>
            <a:r>
              <a:rPr lang="en-US" sz="2400" dirty="0" err="1"/>
              <a:t>zakašnjenju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je </a:t>
            </a:r>
            <a:r>
              <a:rPr lang="en-US" sz="2400" dirty="0" err="1"/>
              <a:t>nepoznat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neizvjesno</a:t>
            </a:r>
            <a:r>
              <a:rPr lang="en-US" sz="2400" dirty="0"/>
              <a:t> </a:t>
            </a:r>
            <a:r>
              <a:rPr lang="en-US" sz="2400" dirty="0" err="1"/>
              <a:t>tko</a:t>
            </a:r>
            <a:r>
              <a:rPr lang="en-US" sz="2400" dirty="0"/>
              <a:t> je </a:t>
            </a:r>
            <a:r>
              <a:rPr lang="en-US" sz="2400" dirty="0" err="1"/>
              <a:t>vjerovnik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gdje</a:t>
            </a:r>
            <a:r>
              <a:rPr lang="en-US" sz="2400" dirty="0"/>
              <a:t> se </a:t>
            </a:r>
            <a:r>
              <a:rPr lang="en-US" sz="2400" dirty="0" err="1"/>
              <a:t>nalazi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poslovno</a:t>
            </a:r>
            <a:r>
              <a:rPr lang="en-US" sz="2400" dirty="0"/>
              <a:t> </a:t>
            </a:r>
            <a:r>
              <a:rPr lang="en-US" sz="2400" dirty="0" err="1"/>
              <a:t>nesposoban</a:t>
            </a:r>
            <a:r>
              <a:rPr lang="en-US" sz="2400" dirty="0"/>
              <a:t>, a </a:t>
            </a:r>
            <a:r>
              <a:rPr lang="en-US" sz="2400" dirty="0" err="1"/>
              <a:t>nema</a:t>
            </a:r>
            <a:r>
              <a:rPr lang="en-US" sz="2400" dirty="0"/>
              <a:t> </a:t>
            </a:r>
            <a:r>
              <a:rPr lang="en-US" sz="2400" dirty="0" err="1"/>
              <a:t>zastupnika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</a:t>
            </a:r>
            <a:r>
              <a:rPr lang="en-US" sz="2400" dirty="0" err="1"/>
              <a:t>položiti</a:t>
            </a:r>
            <a:r>
              <a:rPr lang="en-US" sz="2400" dirty="0"/>
              <a:t> </a:t>
            </a:r>
            <a:r>
              <a:rPr lang="en-US" sz="2400" dirty="0" err="1"/>
              <a:t>dugovanu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to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ovlaštene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Isto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pripada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trećim</a:t>
            </a:r>
            <a:r>
              <a:rPr lang="en-US" sz="2400" dirty="0"/>
              <a:t> </a:t>
            </a:r>
            <a:r>
              <a:rPr lang="en-US" sz="2400" dirty="0" err="1"/>
              <a:t>osobama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imaju</a:t>
            </a:r>
            <a:r>
              <a:rPr lang="en-US" sz="2400" dirty="0"/>
              <a:t> </a:t>
            </a:r>
            <a:r>
              <a:rPr lang="en-US" sz="2400" dirty="0" err="1"/>
              <a:t>pravni</a:t>
            </a:r>
            <a:r>
              <a:rPr lang="en-US" sz="2400" dirty="0"/>
              <a:t> </a:t>
            </a:r>
            <a:r>
              <a:rPr lang="en-US" sz="2400" dirty="0" err="1"/>
              <a:t>interes</a:t>
            </a:r>
            <a:r>
              <a:rPr lang="en-US" sz="2400" dirty="0"/>
              <a:t> da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ispunjena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O </a:t>
            </a:r>
            <a:r>
              <a:rPr lang="en-US" sz="2400" dirty="0" err="1"/>
              <a:t>polaganju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obavijestiti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zna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njega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njegovo</a:t>
            </a:r>
            <a:r>
              <a:rPr lang="en-US" sz="2400" dirty="0"/>
              <a:t> </a:t>
            </a:r>
            <a:r>
              <a:rPr lang="en-US" sz="2400" dirty="0" err="1"/>
              <a:t>boravište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502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cap="all" dirty="0" smtClean="0"/>
              <a:t>PRESTANAK </a:t>
            </a:r>
            <a:r>
              <a:rPr lang="en-US" sz="2400" b="1" cap="all" dirty="0"/>
              <a:t>OBVEZA</a:t>
            </a:r>
          </a:p>
          <a:p>
            <a:pPr marL="0" indent="0">
              <a:buNone/>
            </a:pPr>
            <a:r>
              <a:rPr lang="en-US" sz="2400" dirty="0" err="1" smtClean="0"/>
              <a:t>Članak</a:t>
            </a:r>
            <a:r>
              <a:rPr lang="en-US" sz="2400" dirty="0" smtClean="0"/>
              <a:t> </a:t>
            </a:r>
            <a:r>
              <a:rPr lang="en-US" sz="2400" dirty="0"/>
              <a:t>160.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prestaje</a:t>
            </a:r>
            <a:r>
              <a:rPr lang="en-US" sz="2400" dirty="0"/>
              <a:t> </a:t>
            </a:r>
            <a:r>
              <a:rPr lang="en-US" sz="2400" b="1" u="sng" dirty="0" err="1"/>
              <a:t>suglasnošću</a:t>
            </a:r>
            <a:r>
              <a:rPr lang="en-US" sz="2400" dirty="0"/>
              <a:t> </a:t>
            </a:r>
            <a:r>
              <a:rPr lang="en-US" sz="2400" dirty="0" err="1"/>
              <a:t>volja</a:t>
            </a:r>
            <a:r>
              <a:rPr lang="en-US" sz="2400" dirty="0"/>
              <a:t> </a:t>
            </a:r>
            <a:r>
              <a:rPr lang="en-US" sz="2400" dirty="0" err="1"/>
              <a:t>sudionika</a:t>
            </a:r>
            <a:r>
              <a:rPr lang="en-US" sz="2400" dirty="0"/>
              <a:t> u </a:t>
            </a:r>
            <a:r>
              <a:rPr lang="en-US" sz="2400" dirty="0" err="1"/>
              <a:t>obveznom</a:t>
            </a:r>
            <a:r>
              <a:rPr lang="en-US" sz="2400" dirty="0"/>
              <a:t> </a:t>
            </a:r>
            <a:r>
              <a:rPr lang="en-US" sz="2400" dirty="0" err="1"/>
              <a:t>odnosu</a:t>
            </a:r>
            <a:r>
              <a:rPr lang="en-US" sz="2400" dirty="0"/>
              <a:t>, </a:t>
            </a:r>
            <a:r>
              <a:rPr lang="en-US" sz="2400" dirty="0" err="1"/>
              <a:t>ispunjenjem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u </a:t>
            </a:r>
            <a:r>
              <a:rPr lang="en-US" sz="2400" dirty="0" err="1"/>
              <a:t>drugim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određenim</a:t>
            </a:r>
            <a:r>
              <a:rPr lang="en-US" sz="2400" dirty="0"/>
              <a:t> </a:t>
            </a:r>
            <a:r>
              <a:rPr lang="en-US" sz="2400" dirty="0" err="1"/>
              <a:t>slučajevima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Prestankom</a:t>
            </a:r>
            <a:r>
              <a:rPr lang="en-US" sz="2400" dirty="0"/>
              <a:t> </a:t>
            </a:r>
            <a:r>
              <a:rPr lang="en-US" sz="2400" dirty="0" err="1"/>
              <a:t>glavne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gase</a:t>
            </a:r>
            <a:r>
              <a:rPr lang="en-US" sz="2400" dirty="0"/>
              <a:t> se </a:t>
            </a:r>
            <a:r>
              <a:rPr lang="en-US" sz="2400" dirty="0" err="1"/>
              <a:t>jamstvo</a:t>
            </a:r>
            <a:r>
              <a:rPr lang="en-US" sz="2400" dirty="0"/>
              <a:t>, </a:t>
            </a:r>
            <a:r>
              <a:rPr lang="en-US" sz="2400" dirty="0" err="1"/>
              <a:t>zalog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druga</a:t>
            </a:r>
            <a:r>
              <a:rPr lang="en-US" sz="2400" dirty="0"/>
              <a:t> </a:t>
            </a:r>
            <a:r>
              <a:rPr lang="en-US" sz="2400" dirty="0" err="1"/>
              <a:t>sporedna</a:t>
            </a:r>
            <a:r>
              <a:rPr lang="en-US" sz="2400" dirty="0"/>
              <a:t> </a:t>
            </a:r>
            <a:r>
              <a:rPr lang="en-US" sz="2400" dirty="0" err="1"/>
              <a:t>prava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r>
              <a:rPr lang="hr-HR" sz="2400" b="1" u="sng" dirty="0" smtClean="0"/>
              <a:t>Dakle, obveze mogu prestati: 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Suglasnošću volje sudionika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Ispunjenjem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Prijeboj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Otpust duga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Sjedinjenje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Nemogućnost ispunjenja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Protek vremena, otkaz</a:t>
            </a:r>
          </a:p>
          <a:p>
            <a:pPr marL="514350" indent="-514350">
              <a:buAutoNum type="arabicPeriod"/>
            </a:pPr>
            <a:r>
              <a:rPr lang="hr-HR" sz="2400" dirty="0" smtClean="0"/>
              <a:t>Smrt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Mjesto</a:t>
            </a:r>
            <a:r>
              <a:rPr lang="en-US" sz="2400" b="1" dirty="0"/>
              <a:t> </a:t>
            </a:r>
            <a:r>
              <a:rPr lang="en-US" sz="2400" b="1" dirty="0" err="1"/>
              <a:t>polaganja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187.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Dugovana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se </a:t>
            </a:r>
            <a:r>
              <a:rPr lang="en-US" sz="2400" dirty="0" err="1"/>
              <a:t>polaže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stvarno</a:t>
            </a:r>
            <a:r>
              <a:rPr lang="en-US" sz="2400" dirty="0"/>
              <a:t> </a:t>
            </a:r>
            <a:r>
              <a:rPr lang="en-US" sz="2400" dirty="0" err="1"/>
              <a:t>nadležnog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ovlaštene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u </a:t>
            </a:r>
            <a:r>
              <a:rPr lang="en-US" sz="2400" dirty="0" err="1"/>
              <a:t>mjestu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, </a:t>
            </a:r>
            <a:r>
              <a:rPr lang="en-US" sz="2400" dirty="0" err="1"/>
              <a:t>osim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razlozi</a:t>
            </a:r>
            <a:r>
              <a:rPr lang="en-US" sz="2400" dirty="0"/>
              <a:t> </a:t>
            </a:r>
            <a:r>
              <a:rPr lang="en-US" sz="2400" dirty="0" err="1"/>
              <a:t>ekonomičnosti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narav</a:t>
            </a:r>
            <a:r>
              <a:rPr lang="en-US" sz="2400" dirty="0"/>
              <a:t> </a:t>
            </a:r>
            <a:r>
              <a:rPr lang="en-US" sz="2400" dirty="0" err="1"/>
              <a:t>posla</a:t>
            </a:r>
            <a:r>
              <a:rPr lang="en-US" sz="2400" dirty="0"/>
              <a:t> </a:t>
            </a:r>
            <a:r>
              <a:rPr lang="en-US" sz="2400" dirty="0" err="1"/>
              <a:t>zahtijevaju</a:t>
            </a:r>
            <a:r>
              <a:rPr lang="en-US" sz="2400" dirty="0"/>
              <a:t> da se </a:t>
            </a:r>
            <a:r>
              <a:rPr lang="en-US" sz="2400" dirty="0" err="1"/>
              <a:t>polaganje</a:t>
            </a:r>
            <a:r>
              <a:rPr lang="en-US" sz="2400" dirty="0"/>
              <a:t> </a:t>
            </a:r>
            <a:r>
              <a:rPr lang="en-US" sz="2400" dirty="0" err="1"/>
              <a:t>obavi</a:t>
            </a:r>
            <a:r>
              <a:rPr lang="en-US" sz="2400" dirty="0"/>
              <a:t> u </a:t>
            </a:r>
            <a:r>
              <a:rPr lang="en-US" sz="2400" dirty="0" err="1"/>
              <a:t>mjestu</a:t>
            </a:r>
            <a:r>
              <a:rPr lang="en-US" sz="2400" dirty="0"/>
              <a:t> </a:t>
            </a:r>
            <a:r>
              <a:rPr lang="en-US" sz="2400" dirty="0" err="1"/>
              <a:t>gdje</a:t>
            </a:r>
            <a:r>
              <a:rPr lang="en-US" sz="2400" dirty="0"/>
              <a:t> se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nalazi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Svaki</a:t>
            </a:r>
            <a:r>
              <a:rPr lang="en-US" sz="2400" dirty="0"/>
              <a:t> </a:t>
            </a:r>
            <a:r>
              <a:rPr lang="en-US" sz="2400" dirty="0" err="1"/>
              <a:t>drugi</a:t>
            </a:r>
            <a:r>
              <a:rPr lang="en-US" sz="2400" dirty="0"/>
              <a:t> </a:t>
            </a:r>
            <a:r>
              <a:rPr lang="en-US" sz="2400" dirty="0" err="1"/>
              <a:t>stvarno</a:t>
            </a:r>
            <a:r>
              <a:rPr lang="en-US" sz="2400" dirty="0"/>
              <a:t> </a:t>
            </a:r>
            <a:r>
              <a:rPr lang="en-US" sz="2400" dirty="0" err="1"/>
              <a:t>nadležan</a:t>
            </a:r>
            <a:r>
              <a:rPr lang="en-US" sz="2400" dirty="0"/>
              <a:t> </a:t>
            </a:r>
            <a:r>
              <a:rPr lang="en-US" sz="2400" dirty="0" err="1"/>
              <a:t>sud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ovlaštena</a:t>
            </a:r>
            <a:r>
              <a:rPr lang="en-US" sz="2400" dirty="0"/>
              <a:t> </a:t>
            </a:r>
            <a:r>
              <a:rPr lang="en-US" sz="2400" dirty="0" err="1"/>
              <a:t>osoba</a:t>
            </a:r>
            <a:r>
              <a:rPr lang="en-US" sz="2400" dirty="0"/>
              <a:t> mora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u </a:t>
            </a:r>
            <a:r>
              <a:rPr lang="en-US" sz="2400" dirty="0" err="1"/>
              <a:t>polog</a:t>
            </a:r>
            <a:r>
              <a:rPr lang="en-US" sz="2400" dirty="0"/>
              <a:t>, a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dati</a:t>
            </a:r>
            <a:r>
              <a:rPr lang="en-US" sz="2400" dirty="0"/>
              <a:t> </a:t>
            </a:r>
            <a:r>
              <a:rPr lang="en-US" sz="2400" dirty="0" err="1"/>
              <a:t>naknadu</a:t>
            </a:r>
            <a:r>
              <a:rPr lang="en-US" sz="2400" dirty="0"/>
              <a:t> </a:t>
            </a:r>
            <a:r>
              <a:rPr lang="en-US" sz="2400" dirty="0" err="1"/>
              <a:t>vjerovniku</a:t>
            </a:r>
            <a:r>
              <a:rPr lang="en-US" sz="2400" dirty="0"/>
              <a:t>,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ovaj</a:t>
            </a:r>
            <a:r>
              <a:rPr lang="en-US" sz="2400" dirty="0"/>
              <a:t> </a:t>
            </a:r>
            <a:r>
              <a:rPr lang="en-US" sz="2400" dirty="0" err="1"/>
              <a:t>polaganjem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drugog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druge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ovlaštene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</a:t>
            </a:r>
            <a:r>
              <a:rPr lang="en-US" sz="2400" dirty="0" err="1"/>
              <a:t>pretrpio</a:t>
            </a:r>
            <a:r>
              <a:rPr lang="en-US" sz="2400" dirty="0"/>
              <a:t> </a:t>
            </a:r>
            <a:r>
              <a:rPr lang="en-US" sz="2400" dirty="0" err="1"/>
              <a:t>štetu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Predaja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čuvanje</a:t>
            </a:r>
            <a:r>
              <a:rPr lang="en-US" sz="2400" b="1" dirty="0"/>
              <a:t> </a:t>
            </a:r>
            <a:r>
              <a:rPr lang="en-US" sz="2400" b="1" dirty="0" err="1"/>
              <a:t>drugoj</a:t>
            </a:r>
            <a:r>
              <a:rPr lang="en-US" sz="2400" b="1" dirty="0"/>
              <a:t> </a:t>
            </a:r>
            <a:r>
              <a:rPr lang="en-US" sz="2400" b="1" dirty="0" err="1"/>
              <a:t>osobi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188.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Kad</a:t>
            </a:r>
            <a:r>
              <a:rPr lang="en-US" sz="2400" dirty="0"/>
              <a:t> je </a:t>
            </a:r>
            <a:r>
              <a:rPr lang="en-US" sz="2400" dirty="0" err="1"/>
              <a:t>objekt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neka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se ne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čuvati</a:t>
            </a:r>
            <a:r>
              <a:rPr lang="en-US" sz="2400" dirty="0"/>
              <a:t> u </a:t>
            </a:r>
            <a:r>
              <a:rPr lang="en-US" sz="2400" dirty="0" err="1"/>
              <a:t>sudskom</a:t>
            </a:r>
            <a:r>
              <a:rPr lang="en-US" sz="2400" dirty="0"/>
              <a:t> </a:t>
            </a:r>
            <a:r>
              <a:rPr lang="en-US" sz="2400" dirty="0" err="1"/>
              <a:t>pologu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od </a:t>
            </a:r>
            <a:r>
              <a:rPr lang="en-US" sz="2400" dirty="0" err="1"/>
              <a:t>suda</a:t>
            </a:r>
            <a:r>
              <a:rPr lang="en-US" sz="2400" dirty="0"/>
              <a:t> da </a:t>
            </a:r>
            <a:r>
              <a:rPr lang="en-US" sz="2400" dirty="0" err="1"/>
              <a:t>odredi</a:t>
            </a:r>
            <a:r>
              <a:rPr lang="en-US" sz="2400" dirty="0"/>
              <a:t> </a:t>
            </a:r>
            <a:r>
              <a:rPr lang="en-US" sz="2400" dirty="0" err="1"/>
              <a:t>osobu</a:t>
            </a:r>
            <a:r>
              <a:rPr lang="en-US" sz="2400" dirty="0"/>
              <a:t>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će</a:t>
            </a:r>
            <a:r>
              <a:rPr lang="en-US" sz="2400" dirty="0"/>
              <a:t> </a:t>
            </a:r>
            <a:r>
              <a:rPr lang="en-US" sz="2400" dirty="0" err="1"/>
              <a:t>predati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da je </a:t>
            </a:r>
            <a:r>
              <a:rPr lang="en-US" sz="2400" dirty="0" err="1"/>
              <a:t>čuva</a:t>
            </a:r>
            <a:r>
              <a:rPr lang="en-US" sz="2400" dirty="0"/>
              <a:t> o </a:t>
            </a:r>
            <a:r>
              <a:rPr lang="en-US" sz="2400" dirty="0" err="1"/>
              <a:t>trošku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račun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U </a:t>
            </a:r>
            <a:r>
              <a:rPr lang="en-US" sz="2400" dirty="0" err="1"/>
              <a:t>slučaju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trgovačkog</a:t>
            </a:r>
            <a:r>
              <a:rPr lang="en-US" sz="2400" dirty="0"/>
              <a:t> </a:t>
            </a:r>
            <a:r>
              <a:rPr lang="en-US" sz="2400" dirty="0" err="1"/>
              <a:t>ugovora</a:t>
            </a:r>
            <a:r>
              <a:rPr lang="en-US" sz="2400" dirty="0"/>
              <a:t>, </a:t>
            </a:r>
            <a:r>
              <a:rPr lang="en-US" sz="2400" dirty="0" err="1"/>
              <a:t>predaja</a:t>
            </a:r>
            <a:r>
              <a:rPr lang="en-US" sz="2400" dirty="0"/>
              <a:t> </a:t>
            </a:r>
            <a:r>
              <a:rPr lang="en-US" sz="2400" dirty="0" err="1"/>
              <a:t>takve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 </a:t>
            </a:r>
            <a:r>
              <a:rPr lang="en-US" sz="2400" dirty="0" err="1"/>
              <a:t>javnom</a:t>
            </a:r>
            <a:r>
              <a:rPr lang="en-US" sz="2400" dirty="0"/>
              <a:t> </a:t>
            </a:r>
            <a:r>
              <a:rPr lang="en-US" sz="2400" dirty="0" err="1"/>
              <a:t>skladištu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čuvanje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račun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učinak</a:t>
            </a:r>
            <a:r>
              <a:rPr lang="en-US" sz="2400" dirty="0"/>
              <a:t> </a:t>
            </a:r>
            <a:r>
              <a:rPr lang="en-US" sz="2400" dirty="0" err="1"/>
              <a:t>polaganja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O </a:t>
            </a:r>
            <a:r>
              <a:rPr lang="en-US" sz="2400" dirty="0" err="1"/>
              <a:t>predaji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čuvanje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obavijestiti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2480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Uzimanje</a:t>
            </a:r>
            <a:r>
              <a:rPr lang="en-US" sz="1800" b="1" dirty="0"/>
              <a:t> </a:t>
            </a:r>
            <a:r>
              <a:rPr lang="en-US" sz="1800" b="1" dirty="0" err="1"/>
              <a:t>položene</a:t>
            </a:r>
            <a:r>
              <a:rPr lang="en-US" sz="1800" b="1" dirty="0"/>
              <a:t> </a:t>
            </a:r>
            <a:r>
              <a:rPr lang="en-US" sz="1800" b="1" dirty="0" err="1"/>
              <a:t>stvari</a:t>
            </a:r>
            <a:r>
              <a:rPr lang="en-US" sz="1800" b="1" dirty="0"/>
              <a:t> </a:t>
            </a:r>
            <a:r>
              <a:rPr lang="en-US" sz="1800" b="1" dirty="0" err="1"/>
              <a:t>natrag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189.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može</a:t>
            </a:r>
            <a:r>
              <a:rPr lang="en-US" sz="1800" dirty="0"/>
              <a:t> </a:t>
            </a:r>
            <a:r>
              <a:rPr lang="en-US" sz="1800" dirty="0" err="1"/>
              <a:t>uzeti</a:t>
            </a:r>
            <a:r>
              <a:rPr lang="en-US" sz="1800" dirty="0"/>
              <a:t> </a:t>
            </a:r>
            <a:r>
              <a:rPr lang="en-US" sz="1800" dirty="0" err="1"/>
              <a:t>natrag</a:t>
            </a:r>
            <a:r>
              <a:rPr lang="en-US" sz="1800" dirty="0"/>
              <a:t> </a:t>
            </a:r>
            <a:r>
              <a:rPr lang="en-US" sz="1800" dirty="0" err="1"/>
              <a:t>položenu</a:t>
            </a:r>
            <a:r>
              <a:rPr lang="en-US" sz="1800" dirty="0"/>
              <a:t> </a:t>
            </a:r>
            <a:r>
              <a:rPr lang="en-US" sz="1800" dirty="0" err="1"/>
              <a:t>stvar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O </a:t>
            </a:r>
            <a:r>
              <a:rPr lang="en-US" sz="1800" dirty="0" err="1"/>
              <a:t>uzimanju</a:t>
            </a:r>
            <a:r>
              <a:rPr lang="en-US" sz="1800" dirty="0"/>
              <a:t> </a:t>
            </a:r>
            <a:r>
              <a:rPr lang="en-US" sz="1800" dirty="0" err="1"/>
              <a:t>stvari</a:t>
            </a:r>
            <a:r>
              <a:rPr lang="en-US" sz="1800" dirty="0"/>
              <a:t> </a:t>
            </a:r>
            <a:r>
              <a:rPr lang="en-US" sz="1800" dirty="0" err="1"/>
              <a:t>dužnik</a:t>
            </a:r>
            <a:r>
              <a:rPr lang="en-US" sz="1800" dirty="0"/>
              <a:t> je </a:t>
            </a:r>
            <a:r>
              <a:rPr lang="en-US" sz="1800" dirty="0" err="1"/>
              <a:t>dužan</a:t>
            </a:r>
            <a:r>
              <a:rPr lang="en-US" sz="1800" dirty="0"/>
              <a:t> </a:t>
            </a:r>
            <a:r>
              <a:rPr lang="en-US" sz="1800" dirty="0" err="1"/>
              <a:t>obavijestiti</a:t>
            </a:r>
            <a:r>
              <a:rPr lang="en-US" sz="1800" dirty="0"/>
              <a:t> </a:t>
            </a:r>
            <a:r>
              <a:rPr lang="en-US" sz="1800" dirty="0" err="1"/>
              <a:t>vjerovnika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(3) </a:t>
            </a:r>
            <a:r>
              <a:rPr lang="en-US" sz="1800" dirty="0" err="1"/>
              <a:t>Pravo</a:t>
            </a:r>
            <a:r>
              <a:rPr lang="en-US" sz="1800" dirty="0"/>
              <a:t> </a:t>
            </a:r>
            <a:r>
              <a:rPr lang="en-US" sz="1800" dirty="0" err="1"/>
              <a:t>dužnika</a:t>
            </a:r>
            <a:r>
              <a:rPr lang="en-US" sz="1800" dirty="0"/>
              <a:t> da </a:t>
            </a:r>
            <a:r>
              <a:rPr lang="en-US" sz="1800" dirty="0" err="1"/>
              <a:t>uzme</a:t>
            </a:r>
            <a:r>
              <a:rPr lang="en-US" sz="1800" dirty="0"/>
              <a:t> </a:t>
            </a:r>
            <a:r>
              <a:rPr lang="en-US" sz="1800" dirty="0" err="1"/>
              <a:t>položenu</a:t>
            </a:r>
            <a:r>
              <a:rPr lang="en-US" sz="1800" dirty="0"/>
              <a:t> </a:t>
            </a:r>
            <a:r>
              <a:rPr lang="en-US" sz="1800" dirty="0" err="1"/>
              <a:t>stvar</a:t>
            </a:r>
            <a:r>
              <a:rPr lang="en-US" sz="1800" dirty="0"/>
              <a:t> </a:t>
            </a:r>
            <a:r>
              <a:rPr lang="en-US" sz="1800" dirty="0" err="1"/>
              <a:t>prestaje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dužnik</a:t>
            </a:r>
            <a:r>
              <a:rPr lang="en-US" sz="1800" dirty="0"/>
              <a:t> u </a:t>
            </a:r>
            <a:r>
              <a:rPr lang="en-US" sz="1800" dirty="0" err="1"/>
              <a:t>pisanom</a:t>
            </a:r>
            <a:r>
              <a:rPr lang="en-US" sz="1800" dirty="0"/>
              <a:t> </a:t>
            </a:r>
            <a:r>
              <a:rPr lang="en-US" sz="1800" dirty="0" err="1"/>
              <a:t>obliku</a:t>
            </a:r>
            <a:r>
              <a:rPr lang="en-US" sz="1800" dirty="0"/>
              <a:t> </a:t>
            </a:r>
            <a:r>
              <a:rPr lang="en-US" sz="1800" dirty="0" err="1"/>
              <a:t>izjavi</a:t>
            </a:r>
            <a:r>
              <a:rPr lang="en-US" sz="1800" dirty="0"/>
              <a:t> </a:t>
            </a:r>
            <a:r>
              <a:rPr lang="en-US" sz="1800" dirty="0" err="1"/>
              <a:t>sudu</a:t>
            </a:r>
            <a:r>
              <a:rPr lang="en-US" sz="1800" dirty="0"/>
              <a:t>, </a:t>
            </a:r>
            <a:r>
              <a:rPr lang="en-US" sz="1800" dirty="0" err="1"/>
              <a:t>odnosno</a:t>
            </a:r>
            <a:r>
              <a:rPr lang="en-US" sz="1800" dirty="0"/>
              <a:t> </a:t>
            </a:r>
            <a:r>
              <a:rPr lang="en-US" sz="1800" dirty="0" err="1"/>
              <a:t>zakonom</a:t>
            </a:r>
            <a:r>
              <a:rPr lang="en-US" sz="1800" dirty="0"/>
              <a:t> </a:t>
            </a:r>
            <a:r>
              <a:rPr lang="en-US" sz="1800" dirty="0" err="1"/>
              <a:t>ovlaštenoj</a:t>
            </a:r>
            <a:r>
              <a:rPr lang="en-US" sz="1800" dirty="0"/>
              <a:t> </a:t>
            </a:r>
            <a:r>
              <a:rPr lang="en-US" sz="1800" dirty="0" err="1"/>
              <a:t>osobi</a:t>
            </a:r>
            <a:r>
              <a:rPr lang="en-US" sz="1800" dirty="0"/>
              <a:t> da se </a:t>
            </a:r>
            <a:r>
              <a:rPr lang="en-US" sz="1800" dirty="0" err="1"/>
              <a:t>odriče</a:t>
            </a:r>
            <a:r>
              <a:rPr lang="en-US" sz="1800" dirty="0"/>
              <a:t> toga </a:t>
            </a:r>
            <a:r>
              <a:rPr lang="en-US" sz="1800" dirty="0" err="1"/>
              <a:t>prava</a:t>
            </a:r>
            <a:r>
              <a:rPr lang="en-US" sz="1800" dirty="0"/>
              <a:t>,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izjavi</a:t>
            </a:r>
            <a:r>
              <a:rPr lang="en-US" sz="1800" dirty="0"/>
              <a:t> da prima </a:t>
            </a:r>
            <a:r>
              <a:rPr lang="en-US" sz="1800" dirty="0" err="1"/>
              <a:t>položenu</a:t>
            </a:r>
            <a:r>
              <a:rPr lang="en-US" sz="1800" dirty="0"/>
              <a:t> </a:t>
            </a:r>
            <a:r>
              <a:rPr lang="en-US" sz="1800" dirty="0" err="1"/>
              <a:t>stvar</a:t>
            </a:r>
            <a:r>
              <a:rPr lang="en-US" sz="1800" dirty="0"/>
              <a:t>, a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</a:t>
            </a:r>
            <a:r>
              <a:rPr lang="en-US" sz="1800" dirty="0" err="1"/>
              <a:t>bude</a:t>
            </a:r>
            <a:r>
              <a:rPr lang="en-US" sz="1800" dirty="0"/>
              <a:t> </a:t>
            </a:r>
            <a:r>
              <a:rPr lang="en-US" sz="1800" dirty="0" err="1"/>
              <a:t>utvrđeno</a:t>
            </a:r>
            <a:r>
              <a:rPr lang="en-US" sz="1800" dirty="0"/>
              <a:t> </a:t>
            </a:r>
            <a:r>
              <a:rPr lang="en-US" sz="1800" dirty="0" err="1"/>
              <a:t>pravomoćnom</a:t>
            </a:r>
            <a:r>
              <a:rPr lang="en-US" sz="1800" dirty="0"/>
              <a:t> </a:t>
            </a:r>
            <a:r>
              <a:rPr lang="en-US" sz="1800" dirty="0" err="1"/>
              <a:t>odlukom</a:t>
            </a:r>
            <a:r>
              <a:rPr lang="en-US" sz="1800" dirty="0"/>
              <a:t> da </a:t>
            </a:r>
            <a:r>
              <a:rPr lang="en-US" sz="1800" dirty="0" err="1"/>
              <a:t>polaganje</a:t>
            </a:r>
            <a:r>
              <a:rPr lang="en-US" sz="1800" dirty="0"/>
              <a:t> </a:t>
            </a:r>
            <a:r>
              <a:rPr lang="en-US" sz="1800" dirty="0" err="1"/>
              <a:t>udovoljava</a:t>
            </a:r>
            <a:r>
              <a:rPr lang="en-US" sz="1800" dirty="0"/>
              <a:t> </a:t>
            </a:r>
            <a:r>
              <a:rPr lang="en-US" sz="1800" dirty="0" err="1"/>
              <a:t>uvjetima</a:t>
            </a:r>
            <a:r>
              <a:rPr lang="en-US" sz="1800" dirty="0"/>
              <a:t> </a:t>
            </a:r>
            <a:r>
              <a:rPr lang="en-US" sz="1800" dirty="0" err="1"/>
              <a:t>urednog</a:t>
            </a:r>
            <a:r>
              <a:rPr lang="en-US" sz="1800" dirty="0"/>
              <a:t> </a:t>
            </a:r>
            <a:r>
              <a:rPr lang="en-US" sz="1800" dirty="0" err="1"/>
              <a:t>ispunjenja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 err="1"/>
              <a:t>Učinak</a:t>
            </a:r>
            <a:r>
              <a:rPr lang="en-US" sz="1800" b="1" dirty="0"/>
              <a:t> </a:t>
            </a:r>
            <a:r>
              <a:rPr lang="en-US" sz="1800" b="1" dirty="0" err="1"/>
              <a:t>polaganja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190.</a:t>
            </a:r>
          </a:p>
          <a:p>
            <a:pPr marL="0" indent="0">
              <a:buNone/>
            </a:pPr>
            <a:r>
              <a:rPr lang="en-US" sz="1800" dirty="0"/>
              <a:t>(1) </a:t>
            </a:r>
            <a:r>
              <a:rPr lang="en-US" sz="1800" dirty="0" err="1"/>
              <a:t>Polaganjem</a:t>
            </a:r>
            <a:r>
              <a:rPr lang="en-US" sz="1800" dirty="0"/>
              <a:t> </a:t>
            </a:r>
            <a:r>
              <a:rPr lang="en-US" sz="1800" dirty="0" err="1"/>
              <a:t>dugovane</a:t>
            </a:r>
            <a:r>
              <a:rPr lang="en-US" sz="1800" dirty="0"/>
              <a:t> </a:t>
            </a:r>
            <a:r>
              <a:rPr lang="en-US" sz="1800" dirty="0" err="1"/>
              <a:t>stvari</a:t>
            </a:r>
            <a:r>
              <a:rPr lang="en-US" sz="1800" dirty="0"/>
              <a:t> </a:t>
            </a:r>
            <a:r>
              <a:rPr lang="en-US" sz="1800" dirty="0" err="1"/>
              <a:t>dužnik</a:t>
            </a:r>
            <a:r>
              <a:rPr lang="en-US" sz="1800" dirty="0"/>
              <a:t> se </a:t>
            </a:r>
            <a:r>
              <a:rPr lang="en-US" sz="1800" dirty="0" err="1"/>
              <a:t>oslobađa</a:t>
            </a:r>
            <a:r>
              <a:rPr lang="en-US" sz="1800" dirty="0"/>
              <a:t> </a:t>
            </a:r>
            <a:r>
              <a:rPr lang="en-US" sz="1800" dirty="0" err="1"/>
              <a:t>obveze</a:t>
            </a:r>
            <a:r>
              <a:rPr lang="en-US" sz="1800" dirty="0"/>
              <a:t> u </a:t>
            </a:r>
            <a:r>
              <a:rPr lang="en-US" sz="1800" dirty="0" err="1"/>
              <a:t>trenutku</a:t>
            </a:r>
            <a:r>
              <a:rPr lang="en-US" sz="1800" dirty="0"/>
              <a:t> </a:t>
            </a:r>
            <a:r>
              <a:rPr lang="en-US" sz="1800" dirty="0" err="1"/>
              <a:t>polaganja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(2) </a:t>
            </a:r>
            <a:r>
              <a:rPr lang="en-US" sz="1800" dirty="0" err="1"/>
              <a:t>Ako</a:t>
            </a:r>
            <a:r>
              <a:rPr lang="en-US" sz="1800" dirty="0"/>
              <a:t> je </a:t>
            </a:r>
            <a:r>
              <a:rPr lang="en-US" sz="1800" dirty="0" err="1"/>
              <a:t>dužnik</a:t>
            </a:r>
            <a:r>
              <a:rPr lang="en-US" sz="1800" dirty="0"/>
              <a:t> bio u </a:t>
            </a:r>
            <a:r>
              <a:rPr lang="en-US" sz="1800" dirty="0" err="1"/>
              <a:t>zakašnjenju</a:t>
            </a:r>
            <a:r>
              <a:rPr lang="en-US" sz="1800" dirty="0"/>
              <a:t>, </a:t>
            </a:r>
            <a:r>
              <a:rPr lang="en-US" sz="1800" dirty="0" err="1"/>
              <a:t>njegovo</a:t>
            </a:r>
            <a:r>
              <a:rPr lang="en-US" sz="1800" dirty="0"/>
              <a:t> </a:t>
            </a:r>
            <a:r>
              <a:rPr lang="en-US" sz="1800" dirty="0" err="1"/>
              <a:t>zakašnjenje</a:t>
            </a:r>
            <a:r>
              <a:rPr lang="en-US" sz="1800" dirty="0"/>
              <a:t> </a:t>
            </a:r>
            <a:r>
              <a:rPr lang="en-US" sz="1800" dirty="0" err="1"/>
              <a:t>prestaje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(3) Od </a:t>
            </a:r>
            <a:r>
              <a:rPr lang="en-US" sz="1800" dirty="0" err="1"/>
              <a:t>trenutka</a:t>
            </a:r>
            <a:r>
              <a:rPr lang="en-US" sz="1800" dirty="0"/>
              <a:t> </a:t>
            </a:r>
            <a:r>
              <a:rPr lang="en-US" sz="1800" dirty="0" err="1"/>
              <a:t>kad</a:t>
            </a:r>
            <a:r>
              <a:rPr lang="en-US" sz="1800" dirty="0"/>
              <a:t> je </a:t>
            </a:r>
            <a:r>
              <a:rPr lang="en-US" sz="1800" dirty="0" err="1"/>
              <a:t>stvar</a:t>
            </a:r>
            <a:r>
              <a:rPr lang="en-US" sz="1800" dirty="0"/>
              <a:t> </a:t>
            </a:r>
            <a:r>
              <a:rPr lang="en-US" sz="1800" dirty="0" err="1"/>
              <a:t>položena</a:t>
            </a:r>
            <a:r>
              <a:rPr lang="en-US" sz="1800" dirty="0"/>
              <a:t> </a:t>
            </a:r>
            <a:r>
              <a:rPr lang="en-US" sz="1800" dirty="0" err="1"/>
              <a:t>rizik</a:t>
            </a:r>
            <a:r>
              <a:rPr lang="en-US" sz="1800" dirty="0"/>
              <a:t> </a:t>
            </a:r>
            <a:r>
              <a:rPr lang="en-US" sz="1800" dirty="0" err="1"/>
              <a:t>slučajne</a:t>
            </a:r>
            <a:r>
              <a:rPr lang="en-US" sz="1800" dirty="0"/>
              <a:t> </a:t>
            </a:r>
            <a:r>
              <a:rPr lang="en-US" sz="1800" dirty="0" err="1"/>
              <a:t>propasti</a:t>
            </a:r>
            <a:r>
              <a:rPr lang="en-US" sz="1800" dirty="0"/>
              <a:t> </a:t>
            </a:r>
            <a:r>
              <a:rPr lang="en-US" sz="1800" dirty="0" err="1"/>
              <a:t>ili</a:t>
            </a:r>
            <a:r>
              <a:rPr lang="en-US" sz="1800" dirty="0"/>
              <a:t> </a:t>
            </a:r>
            <a:r>
              <a:rPr lang="en-US" sz="1800" dirty="0" err="1"/>
              <a:t>oštećenja</a:t>
            </a:r>
            <a:r>
              <a:rPr lang="en-US" sz="1800" dirty="0"/>
              <a:t> </a:t>
            </a:r>
            <a:r>
              <a:rPr lang="en-US" sz="1800" dirty="0" err="1"/>
              <a:t>stvari</a:t>
            </a:r>
            <a:r>
              <a:rPr lang="en-US" sz="1800" dirty="0"/>
              <a:t> </a:t>
            </a:r>
            <a:r>
              <a:rPr lang="en-US" sz="1800" dirty="0" err="1"/>
              <a:t>prelazi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vjerovnika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(4) Od dana </a:t>
            </a:r>
            <a:r>
              <a:rPr lang="en-US" sz="1800" dirty="0" err="1"/>
              <a:t>polaganja</a:t>
            </a:r>
            <a:r>
              <a:rPr lang="en-US" sz="1800" dirty="0"/>
              <a:t> </a:t>
            </a:r>
            <a:r>
              <a:rPr lang="en-US" sz="1800" dirty="0" err="1"/>
              <a:t>prestaju</a:t>
            </a:r>
            <a:r>
              <a:rPr lang="en-US" sz="1800" dirty="0"/>
              <a:t> </a:t>
            </a:r>
            <a:r>
              <a:rPr lang="en-US" sz="1800" dirty="0" err="1"/>
              <a:t>teći</a:t>
            </a:r>
            <a:r>
              <a:rPr lang="en-US" sz="1800" dirty="0"/>
              <a:t> </a:t>
            </a:r>
            <a:r>
              <a:rPr lang="en-US" sz="1800" dirty="0" err="1"/>
              <a:t>kamate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dirty="0"/>
              <a:t>(5)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dužnik</a:t>
            </a:r>
            <a:r>
              <a:rPr lang="en-US" sz="1800" dirty="0"/>
              <a:t> </a:t>
            </a:r>
            <a:r>
              <a:rPr lang="en-US" sz="1800" dirty="0" err="1"/>
              <a:t>uzme</a:t>
            </a:r>
            <a:r>
              <a:rPr lang="en-US" sz="1800" dirty="0"/>
              <a:t> </a:t>
            </a:r>
            <a:r>
              <a:rPr lang="en-US" sz="1800" dirty="0" err="1"/>
              <a:t>natrag</a:t>
            </a:r>
            <a:r>
              <a:rPr lang="en-US" sz="1800" dirty="0"/>
              <a:t> </a:t>
            </a:r>
            <a:r>
              <a:rPr lang="en-US" sz="1800" dirty="0" err="1"/>
              <a:t>položenu</a:t>
            </a:r>
            <a:r>
              <a:rPr lang="en-US" sz="1800" dirty="0"/>
              <a:t> </a:t>
            </a:r>
            <a:r>
              <a:rPr lang="en-US" sz="1800" dirty="0" err="1"/>
              <a:t>stvar</a:t>
            </a:r>
            <a:r>
              <a:rPr lang="en-US" sz="1800" dirty="0"/>
              <a:t>, </a:t>
            </a:r>
            <a:r>
              <a:rPr lang="en-US" sz="1800" dirty="0" err="1"/>
              <a:t>smatra</a:t>
            </a:r>
            <a:r>
              <a:rPr lang="en-US" sz="1800" dirty="0"/>
              <a:t> se </a:t>
            </a:r>
            <a:r>
              <a:rPr lang="en-US" sz="1800" dirty="0" err="1"/>
              <a:t>kao</a:t>
            </a:r>
            <a:r>
              <a:rPr lang="en-US" sz="1800" dirty="0"/>
              <a:t> da </a:t>
            </a:r>
            <a:r>
              <a:rPr lang="en-US" sz="1800" dirty="0" err="1"/>
              <a:t>nije</a:t>
            </a:r>
            <a:r>
              <a:rPr lang="en-US" sz="1800" dirty="0"/>
              <a:t> </a:t>
            </a:r>
            <a:r>
              <a:rPr lang="en-US" sz="1800" dirty="0" err="1"/>
              <a:t>bilo</a:t>
            </a:r>
            <a:r>
              <a:rPr lang="en-US" sz="1800" dirty="0"/>
              <a:t> </a:t>
            </a:r>
            <a:r>
              <a:rPr lang="en-US" sz="1800" dirty="0" err="1"/>
              <a:t>polaganja</a:t>
            </a:r>
            <a:r>
              <a:rPr lang="en-US" sz="1800" dirty="0"/>
              <a:t>, a </a:t>
            </a:r>
            <a:r>
              <a:rPr lang="en-US" sz="1800" dirty="0" err="1"/>
              <a:t>njegovi</a:t>
            </a:r>
            <a:r>
              <a:rPr lang="en-US" sz="1800" dirty="0"/>
              <a:t> </a:t>
            </a:r>
            <a:r>
              <a:rPr lang="en-US" sz="1800" dirty="0" err="1"/>
              <a:t>sudužnici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jamci</a:t>
            </a:r>
            <a:r>
              <a:rPr lang="en-US" sz="1800" dirty="0"/>
              <a:t> </a:t>
            </a:r>
            <a:r>
              <a:rPr lang="en-US" sz="1800" dirty="0" err="1"/>
              <a:t>ostaju</a:t>
            </a:r>
            <a:r>
              <a:rPr lang="en-US" sz="1800" dirty="0"/>
              <a:t> u </a:t>
            </a:r>
            <a:r>
              <a:rPr lang="en-US" sz="1800" dirty="0" err="1"/>
              <a:t>obvezi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r>
              <a:rPr lang="en-US" sz="1800" b="1" dirty="0" err="1"/>
              <a:t>Troškovi</a:t>
            </a:r>
            <a:r>
              <a:rPr lang="en-US" sz="1800" b="1" dirty="0"/>
              <a:t> </a:t>
            </a:r>
            <a:r>
              <a:rPr lang="en-US" sz="1800" b="1" dirty="0" err="1"/>
              <a:t>polaganja</a:t>
            </a: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Članak</a:t>
            </a:r>
            <a:r>
              <a:rPr lang="en-US" sz="1800" dirty="0"/>
              <a:t> 191.</a:t>
            </a:r>
          </a:p>
          <a:p>
            <a:pPr marL="0" indent="0">
              <a:buNone/>
            </a:pPr>
            <a:r>
              <a:rPr lang="en-US" sz="1800" dirty="0" err="1"/>
              <a:t>Troškove</a:t>
            </a:r>
            <a:r>
              <a:rPr lang="en-US" sz="1800" dirty="0"/>
              <a:t> </a:t>
            </a:r>
            <a:r>
              <a:rPr lang="en-US" sz="1800" dirty="0" err="1"/>
              <a:t>pravovaljanog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neopozvanog</a:t>
            </a:r>
            <a:r>
              <a:rPr lang="en-US" sz="1800" dirty="0"/>
              <a:t> </a:t>
            </a:r>
            <a:r>
              <a:rPr lang="en-US" sz="1800" dirty="0" err="1"/>
              <a:t>polaganja</a:t>
            </a:r>
            <a:r>
              <a:rPr lang="en-US" sz="1800" dirty="0"/>
              <a:t> </a:t>
            </a:r>
            <a:r>
              <a:rPr lang="en-US" sz="1800" dirty="0" err="1"/>
              <a:t>snosi</a:t>
            </a:r>
            <a:r>
              <a:rPr lang="en-US" sz="1800" dirty="0"/>
              <a:t> </a:t>
            </a:r>
            <a:r>
              <a:rPr lang="en-US" sz="1800" dirty="0" err="1"/>
              <a:t>vjerovnik</a:t>
            </a:r>
            <a:r>
              <a:rPr lang="en-US" sz="1800" dirty="0"/>
              <a:t> </a:t>
            </a:r>
            <a:r>
              <a:rPr lang="en-US" sz="1800" dirty="0" err="1"/>
              <a:t>ako</a:t>
            </a:r>
            <a:r>
              <a:rPr lang="en-US" sz="1800" dirty="0"/>
              <a:t> </a:t>
            </a:r>
            <a:r>
              <a:rPr lang="en-US" sz="1800" dirty="0" err="1"/>
              <a:t>prelaze</a:t>
            </a:r>
            <a:r>
              <a:rPr lang="en-US" sz="1800" dirty="0"/>
              <a:t> </a:t>
            </a:r>
            <a:r>
              <a:rPr lang="en-US" sz="1800" dirty="0" err="1"/>
              <a:t>troškove</a:t>
            </a:r>
            <a:r>
              <a:rPr lang="en-US" sz="1800" dirty="0"/>
              <a:t> </a:t>
            </a:r>
            <a:r>
              <a:rPr lang="en-US" sz="1800" dirty="0" err="1"/>
              <a:t>ispunjenja</a:t>
            </a:r>
            <a:r>
              <a:rPr lang="en-US" sz="1800" dirty="0"/>
              <a:t> </a:t>
            </a:r>
            <a:r>
              <a:rPr lang="en-US" sz="1800" dirty="0" err="1"/>
              <a:t>što</a:t>
            </a:r>
            <a:r>
              <a:rPr lang="en-US" sz="1800" dirty="0"/>
              <a:t> </a:t>
            </a:r>
            <a:r>
              <a:rPr lang="en-US" sz="1800" dirty="0" err="1"/>
              <a:t>ih</a:t>
            </a:r>
            <a:r>
              <a:rPr lang="en-US" sz="1800" dirty="0"/>
              <a:t> je </a:t>
            </a:r>
            <a:r>
              <a:rPr lang="en-US" sz="1800" dirty="0" err="1"/>
              <a:t>dužan</a:t>
            </a:r>
            <a:r>
              <a:rPr lang="en-US" sz="1800" dirty="0"/>
              <a:t> </a:t>
            </a:r>
            <a:r>
              <a:rPr lang="en-US" sz="1800" dirty="0" err="1"/>
              <a:t>snositi</a:t>
            </a:r>
            <a:r>
              <a:rPr lang="en-US" sz="1800" dirty="0"/>
              <a:t> </a:t>
            </a:r>
            <a:r>
              <a:rPr lang="en-US" sz="1800" dirty="0" err="1"/>
              <a:t>dužnik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0399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Prodaja</a:t>
            </a:r>
            <a:r>
              <a:rPr lang="en-US" sz="2400" b="1" dirty="0"/>
              <a:t> </a:t>
            </a:r>
            <a:r>
              <a:rPr lang="en-US" sz="2400" b="1" dirty="0" err="1"/>
              <a:t>umjesto</a:t>
            </a:r>
            <a:r>
              <a:rPr lang="en-US" sz="2400" b="1" dirty="0"/>
              <a:t> </a:t>
            </a:r>
            <a:r>
              <a:rPr lang="en-US" sz="2400" b="1" dirty="0" err="1"/>
              <a:t>polaganja</a:t>
            </a:r>
            <a:r>
              <a:rPr lang="en-US" sz="2400" b="1" dirty="0"/>
              <a:t> </a:t>
            </a:r>
            <a:r>
              <a:rPr lang="en-US" sz="2400" b="1" dirty="0" err="1"/>
              <a:t>stvari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192.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prikladna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čuvanje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njezino</a:t>
            </a:r>
            <a:r>
              <a:rPr lang="en-US" sz="2400" dirty="0"/>
              <a:t> </a:t>
            </a:r>
            <a:r>
              <a:rPr lang="en-US" sz="2400" dirty="0" err="1"/>
              <a:t>čuvanje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održavanje</a:t>
            </a:r>
            <a:r>
              <a:rPr lang="en-US" sz="2400" dirty="0"/>
              <a:t> </a:t>
            </a:r>
            <a:r>
              <a:rPr lang="en-US" sz="2400" dirty="0" err="1"/>
              <a:t>potrebni</a:t>
            </a:r>
            <a:r>
              <a:rPr lang="en-US" sz="2400" dirty="0"/>
              <a:t> </a:t>
            </a:r>
            <a:r>
              <a:rPr lang="en-US" sz="2400" dirty="0" err="1"/>
              <a:t>troškovi</a:t>
            </a:r>
            <a:r>
              <a:rPr lang="en-US" sz="2400" dirty="0"/>
              <a:t> </a:t>
            </a:r>
            <a:r>
              <a:rPr lang="en-US" sz="2400" dirty="0" err="1"/>
              <a:t>nerazmjerni</a:t>
            </a:r>
            <a:r>
              <a:rPr lang="en-US" sz="2400" dirty="0"/>
              <a:t> s </a:t>
            </a:r>
            <a:r>
              <a:rPr lang="en-US" sz="2400" dirty="0" err="1"/>
              <a:t>njezinom</a:t>
            </a:r>
            <a:r>
              <a:rPr lang="en-US" sz="2400" dirty="0"/>
              <a:t> </a:t>
            </a:r>
            <a:r>
              <a:rPr lang="en-US" sz="2400" dirty="0" err="1"/>
              <a:t>vrijednošću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prodati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javnoj</a:t>
            </a:r>
            <a:r>
              <a:rPr lang="en-US" sz="2400" dirty="0"/>
              <a:t> </a:t>
            </a:r>
            <a:r>
              <a:rPr lang="en-US" sz="2400" dirty="0" err="1"/>
              <a:t>prodaji</a:t>
            </a:r>
            <a:r>
              <a:rPr lang="en-US" sz="2400" dirty="0"/>
              <a:t> u </a:t>
            </a:r>
            <a:r>
              <a:rPr lang="en-US" sz="2400" dirty="0" err="1"/>
              <a:t>mjestu</a:t>
            </a:r>
            <a:r>
              <a:rPr lang="en-US" sz="2400" dirty="0"/>
              <a:t> </a:t>
            </a:r>
            <a:r>
              <a:rPr lang="en-US" sz="2400" dirty="0" err="1"/>
              <a:t>određenom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,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nekom</a:t>
            </a:r>
            <a:r>
              <a:rPr lang="en-US" sz="2400" dirty="0"/>
              <a:t> </a:t>
            </a:r>
            <a:r>
              <a:rPr lang="en-US" sz="2400" dirty="0" err="1"/>
              <a:t>drugom</a:t>
            </a:r>
            <a:r>
              <a:rPr lang="en-US" sz="2400" dirty="0"/>
              <a:t> </a:t>
            </a:r>
            <a:r>
              <a:rPr lang="en-US" sz="2400" dirty="0" err="1"/>
              <a:t>mjestu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je to u </a:t>
            </a:r>
            <a:r>
              <a:rPr lang="en-US" sz="2400" dirty="0" err="1"/>
              <a:t>interesu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, a </a:t>
            </a:r>
            <a:r>
              <a:rPr lang="en-US" sz="2400" dirty="0" err="1"/>
              <a:t>postignuti</a:t>
            </a:r>
            <a:r>
              <a:rPr lang="en-US" sz="2400" dirty="0"/>
              <a:t> </a:t>
            </a:r>
            <a:r>
              <a:rPr lang="en-US" sz="2400" dirty="0" err="1"/>
              <a:t>iznos</a:t>
            </a:r>
            <a:r>
              <a:rPr lang="en-US" sz="2400" dirty="0"/>
              <a:t>,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odbitka</a:t>
            </a:r>
            <a:r>
              <a:rPr lang="en-US" sz="2400" dirty="0"/>
              <a:t> </a:t>
            </a:r>
            <a:r>
              <a:rPr lang="en-US" sz="2400" dirty="0" err="1"/>
              <a:t>troškova</a:t>
            </a:r>
            <a:r>
              <a:rPr lang="en-US" sz="2400" dirty="0"/>
              <a:t> </a:t>
            </a:r>
            <a:r>
              <a:rPr lang="en-US" sz="2400" dirty="0" err="1"/>
              <a:t>prodaje</a:t>
            </a:r>
            <a:r>
              <a:rPr lang="en-US" sz="2400" dirty="0"/>
              <a:t>, </a:t>
            </a:r>
            <a:r>
              <a:rPr lang="en-US" sz="2400" dirty="0" err="1"/>
              <a:t>položiti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to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ovlaštene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tekuću</a:t>
            </a:r>
            <a:r>
              <a:rPr lang="en-US" sz="2400" dirty="0"/>
              <a:t> </a:t>
            </a:r>
            <a:r>
              <a:rPr lang="en-US" sz="2400" dirty="0" err="1"/>
              <a:t>cijenu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je male </a:t>
            </a:r>
            <a:r>
              <a:rPr lang="en-US" sz="2400" dirty="0" err="1"/>
              <a:t>vrijednosti</a:t>
            </a:r>
            <a:r>
              <a:rPr lang="en-US" sz="2400" dirty="0"/>
              <a:t> u </a:t>
            </a:r>
            <a:r>
              <a:rPr lang="en-US" sz="2400" dirty="0" err="1"/>
              <a:t>usporedbi</a:t>
            </a:r>
            <a:r>
              <a:rPr lang="en-US" sz="2400" dirty="0"/>
              <a:t> s </a:t>
            </a:r>
            <a:r>
              <a:rPr lang="en-US" sz="2400" dirty="0" err="1"/>
              <a:t>troškovima</a:t>
            </a:r>
            <a:r>
              <a:rPr lang="en-US" sz="2400" dirty="0"/>
              <a:t> </a:t>
            </a:r>
            <a:r>
              <a:rPr lang="en-US" sz="2400" dirty="0" err="1"/>
              <a:t>javne</a:t>
            </a:r>
            <a:r>
              <a:rPr lang="en-US" sz="2400" dirty="0"/>
              <a:t> </a:t>
            </a:r>
            <a:r>
              <a:rPr lang="en-US" sz="2400" dirty="0" err="1"/>
              <a:t>prodaje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prodati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slobodne</a:t>
            </a:r>
            <a:r>
              <a:rPr lang="en-US" sz="2400" dirty="0"/>
              <a:t> </a:t>
            </a:r>
            <a:r>
              <a:rPr lang="en-US" sz="2400" dirty="0" err="1"/>
              <a:t>ruke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takva</a:t>
            </a:r>
            <a:r>
              <a:rPr lang="en-US" sz="2400" dirty="0"/>
              <a:t> da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brzo</a:t>
            </a:r>
            <a:r>
              <a:rPr lang="en-US" sz="2400" dirty="0"/>
              <a:t> </a:t>
            </a:r>
            <a:r>
              <a:rPr lang="en-US" sz="2400" dirty="0" err="1"/>
              <a:t>propasti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se </a:t>
            </a:r>
            <a:r>
              <a:rPr lang="en-US" sz="2400" dirty="0" err="1"/>
              <a:t>pokvariti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prodati</a:t>
            </a:r>
            <a:r>
              <a:rPr lang="en-US" sz="2400" dirty="0"/>
              <a:t> je bez </a:t>
            </a:r>
            <a:r>
              <a:rPr lang="en-US" sz="2400" dirty="0" err="1"/>
              <a:t>odgađanja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najpogodniji</a:t>
            </a:r>
            <a:r>
              <a:rPr lang="en-US" sz="2400" dirty="0"/>
              <a:t> </a:t>
            </a:r>
            <a:r>
              <a:rPr lang="en-US" sz="2400" dirty="0" err="1"/>
              <a:t>način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(4) U </a:t>
            </a:r>
            <a:r>
              <a:rPr lang="en-US" sz="2400" dirty="0" err="1"/>
              <a:t>svakom</a:t>
            </a:r>
            <a:r>
              <a:rPr lang="en-US" sz="2400" dirty="0"/>
              <a:t> </a:t>
            </a:r>
            <a:r>
              <a:rPr lang="en-US" sz="2400" dirty="0" err="1"/>
              <a:t>slučaju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obavijestiti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o </a:t>
            </a:r>
            <a:r>
              <a:rPr lang="en-US" sz="2400" dirty="0" err="1"/>
              <a:t>namjeravanoj</a:t>
            </a:r>
            <a:r>
              <a:rPr lang="en-US" sz="2400" dirty="0"/>
              <a:t> </a:t>
            </a:r>
            <a:r>
              <a:rPr lang="en-US" sz="2400" dirty="0" err="1"/>
              <a:t>prodaji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god je to </a:t>
            </a:r>
            <a:r>
              <a:rPr lang="en-US" sz="2400" dirty="0" err="1"/>
              <a:t>moguće</a:t>
            </a:r>
            <a:r>
              <a:rPr lang="en-US" sz="2400" dirty="0"/>
              <a:t>, a </a:t>
            </a:r>
            <a:r>
              <a:rPr lang="en-US" sz="2400" dirty="0" err="1"/>
              <a:t>nakon</a:t>
            </a:r>
            <a:r>
              <a:rPr lang="en-US" sz="2400" dirty="0"/>
              <a:t> </a:t>
            </a:r>
            <a:r>
              <a:rPr lang="en-US" sz="2400" dirty="0" err="1"/>
              <a:t>prodaje</a:t>
            </a:r>
            <a:r>
              <a:rPr lang="en-US" sz="2400" dirty="0"/>
              <a:t> o </a:t>
            </a:r>
            <a:r>
              <a:rPr lang="en-US" sz="2400" dirty="0" err="1"/>
              <a:t>postignutoj</a:t>
            </a:r>
            <a:r>
              <a:rPr lang="en-US" sz="2400" dirty="0"/>
              <a:t> </a:t>
            </a:r>
            <a:r>
              <a:rPr lang="en-US" sz="2400" dirty="0" err="1"/>
              <a:t>cijeni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njezinu</a:t>
            </a:r>
            <a:r>
              <a:rPr lang="en-US" sz="2400" dirty="0"/>
              <a:t> </a:t>
            </a:r>
            <a:r>
              <a:rPr lang="en-US" sz="2400" dirty="0" err="1"/>
              <a:t>polaganju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suda</a:t>
            </a:r>
            <a:r>
              <a:rPr lang="en-US" sz="2400" dirty="0"/>
              <a:t>, </a:t>
            </a:r>
            <a:r>
              <a:rPr lang="en-US" sz="2400" dirty="0" err="1"/>
              <a:t>odnosno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zakonom</a:t>
            </a:r>
            <a:r>
              <a:rPr lang="en-US" sz="2400" dirty="0"/>
              <a:t> </a:t>
            </a:r>
            <a:r>
              <a:rPr lang="en-US" sz="2400" dirty="0" err="1"/>
              <a:t>ovlaštene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Predaja</a:t>
            </a:r>
            <a:r>
              <a:rPr lang="en-US" sz="2400" b="1" dirty="0"/>
              <a:t> </a:t>
            </a:r>
            <a:r>
              <a:rPr lang="en-US" sz="2400" b="1" dirty="0" err="1"/>
              <a:t>stvari</a:t>
            </a:r>
            <a:r>
              <a:rPr lang="en-US" sz="2400" b="1" dirty="0"/>
              <a:t> </a:t>
            </a:r>
            <a:r>
              <a:rPr lang="en-US" sz="2400" b="1" dirty="0" err="1"/>
              <a:t>vjerovniku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193.</a:t>
            </a:r>
          </a:p>
          <a:p>
            <a:pPr marL="0" indent="0">
              <a:buNone/>
            </a:pPr>
            <a:r>
              <a:rPr lang="en-US" sz="2400" dirty="0" err="1"/>
              <a:t>Sud</a:t>
            </a:r>
            <a:r>
              <a:rPr lang="en-US" sz="2400" dirty="0"/>
              <a:t> </a:t>
            </a:r>
            <a:r>
              <a:rPr lang="en-US" sz="2400" dirty="0" err="1"/>
              <a:t>će</a:t>
            </a:r>
            <a:r>
              <a:rPr lang="en-US" sz="2400" dirty="0"/>
              <a:t> </a:t>
            </a:r>
            <a:r>
              <a:rPr lang="en-US" sz="2400" dirty="0" err="1"/>
              <a:t>predati</a:t>
            </a:r>
            <a:r>
              <a:rPr lang="en-US" sz="2400" dirty="0"/>
              <a:t> </a:t>
            </a:r>
            <a:r>
              <a:rPr lang="en-US" sz="2400" dirty="0" err="1"/>
              <a:t>vjerovniku</a:t>
            </a:r>
            <a:r>
              <a:rPr lang="en-US" sz="2400" dirty="0"/>
              <a:t> </a:t>
            </a:r>
            <a:r>
              <a:rPr lang="en-US" sz="2400" dirty="0" err="1"/>
              <a:t>položenu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pod </a:t>
            </a:r>
            <a:r>
              <a:rPr lang="en-US" sz="2400" dirty="0" err="1"/>
              <a:t>uvjetima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ih</a:t>
            </a:r>
            <a:r>
              <a:rPr lang="en-US" sz="2400" dirty="0"/>
              <a:t> je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postavio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3247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Prodaja</a:t>
            </a:r>
            <a:r>
              <a:rPr lang="en-US" b="1" dirty="0"/>
              <a:t> </a:t>
            </a:r>
            <a:r>
              <a:rPr lang="en-US" b="1" dirty="0" err="1"/>
              <a:t>radi</a:t>
            </a:r>
            <a:r>
              <a:rPr lang="en-US" b="1" dirty="0"/>
              <a:t> </a:t>
            </a:r>
            <a:r>
              <a:rPr lang="en-US" b="1" dirty="0" err="1"/>
              <a:t>pokrića</a:t>
            </a:r>
            <a:r>
              <a:rPr lang="en-US" b="1" dirty="0"/>
              <a:t> </a:t>
            </a:r>
            <a:r>
              <a:rPr lang="en-US" b="1" dirty="0" err="1"/>
              <a:t>troškova</a:t>
            </a:r>
            <a:r>
              <a:rPr lang="en-US" b="1" dirty="0"/>
              <a:t> </a:t>
            </a:r>
            <a:r>
              <a:rPr lang="en-US" b="1" dirty="0" err="1"/>
              <a:t>čuvanja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194.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 ne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isplaćeni</a:t>
            </a:r>
            <a:r>
              <a:rPr lang="en-US" dirty="0"/>
              <a:t> u </a:t>
            </a:r>
            <a:r>
              <a:rPr lang="en-US" dirty="0" err="1"/>
              <a:t>razumnom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,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izvanparničnom</a:t>
            </a:r>
            <a:r>
              <a:rPr lang="en-US" dirty="0"/>
              <a:t> </a:t>
            </a:r>
            <a:r>
              <a:rPr lang="en-US" dirty="0" err="1"/>
              <a:t>postupku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zahtjev</a:t>
            </a:r>
            <a:r>
              <a:rPr lang="en-US" dirty="0"/>
              <a:t> </a:t>
            </a:r>
            <a:r>
              <a:rPr lang="en-US" dirty="0" err="1"/>
              <a:t>čuvara</a:t>
            </a:r>
            <a:r>
              <a:rPr lang="en-US" dirty="0"/>
              <a:t>, </a:t>
            </a:r>
            <a:r>
              <a:rPr lang="en-US" dirty="0" err="1"/>
              <a:t>narediti</a:t>
            </a:r>
            <a:r>
              <a:rPr lang="en-US" dirty="0"/>
              <a:t> da se </a:t>
            </a:r>
            <a:r>
              <a:rPr lang="en-US" dirty="0" err="1"/>
              <a:t>stvar</a:t>
            </a:r>
            <a:r>
              <a:rPr lang="en-US" dirty="0"/>
              <a:t> </a:t>
            </a:r>
            <a:r>
              <a:rPr lang="en-US" dirty="0" err="1"/>
              <a:t>proda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odrediti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Od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dobivenog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odbit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čuvanja</a:t>
            </a:r>
            <a:r>
              <a:rPr lang="en-US" dirty="0"/>
              <a:t>, a </a:t>
            </a:r>
            <a:r>
              <a:rPr lang="en-US" dirty="0" err="1"/>
              <a:t>ostatak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, </a:t>
            </a:r>
            <a:r>
              <a:rPr lang="en-US" dirty="0" err="1"/>
              <a:t>položit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suda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ovlaštene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26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8000" b="1" dirty="0" smtClean="0"/>
              <a:t>HVALA NA PAŽNJI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323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1183" y="0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  ISPUNJENJE</a:t>
            </a:r>
          </a:p>
          <a:p>
            <a:pPr marL="0" indent="0">
              <a:buNone/>
            </a:pPr>
            <a:r>
              <a:rPr lang="hr-HR" sz="2400" b="1" dirty="0" smtClean="0"/>
              <a:t>O</a:t>
            </a:r>
            <a:r>
              <a:rPr lang="en-US" sz="2400" b="1" dirty="0" smtClean="0"/>
              <a:t>PĆA </a:t>
            </a:r>
            <a:r>
              <a:rPr lang="en-US" sz="2400" b="1" dirty="0"/>
              <a:t>PRAVILA O ISPUNJENJU</a:t>
            </a:r>
          </a:p>
          <a:p>
            <a:pPr marL="0" indent="0">
              <a:buNone/>
            </a:pPr>
            <a:r>
              <a:rPr lang="en-US" sz="2400" b="1" dirty="0"/>
              <a:t>I. TKO MOŽE ISPUNITI I TROŠKOVI ISPUNJENJA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r>
              <a:rPr lang="en-US" sz="2400" b="1" dirty="0" err="1"/>
              <a:t>Ispunjenje</a:t>
            </a:r>
            <a:r>
              <a:rPr lang="en-US" sz="2400" b="1" dirty="0"/>
              <a:t> od </a:t>
            </a:r>
            <a:r>
              <a:rPr lang="en-US" sz="2400" b="1" dirty="0" err="1"/>
              <a:t>strane</a:t>
            </a:r>
            <a:r>
              <a:rPr lang="en-US" sz="2400" b="1" dirty="0"/>
              <a:t> </a:t>
            </a:r>
            <a:r>
              <a:rPr lang="en-US" sz="2400" b="1" dirty="0" err="1"/>
              <a:t>dužnika</a:t>
            </a:r>
            <a:r>
              <a:rPr lang="en-US" sz="2400" b="1" dirty="0"/>
              <a:t> </a:t>
            </a:r>
            <a:r>
              <a:rPr lang="en-US" sz="2400" b="1" dirty="0" err="1"/>
              <a:t>ili</a:t>
            </a:r>
            <a:r>
              <a:rPr lang="en-US" sz="2400" b="1" dirty="0"/>
              <a:t> </a:t>
            </a:r>
            <a:r>
              <a:rPr lang="en-US" sz="2400" b="1" dirty="0" err="1"/>
              <a:t>treće</a:t>
            </a:r>
            <a:r>
              <a:rPr lang="en-US" sz="2400" b="1" dirty="0"/>
              <a:t> </a:t>
            </a:r>
            <a:r>
              <a:rPr lang="en-US" sz="2400" b="1" dirty="0" err="1"/>
              <a:t>osobe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161.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Obvezu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ispuniti</a:t>
            </a:r>
            <a:r>
              <a:rPr lang="en-US" sz="2400" dirty="0"/>
              <a:t> ne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nego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treća</a:t>
            </a:r>
            <a:r>
              <a:rPr lang="en-US" sz="2400" dirty="0"/>
              <a:t> </a:t>
            </a:r>
            <a:r>
              <a:rPr lang="en-US" sz="2400" dirty="0" err="1"/>
              <a:t>osoba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Vjerovnik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od </a:t>
            </a:r>
            <a:r>
              <a:rPr lang="en-US" sz="2400" dirty="0" err="1"/>
              <a:t>svake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neki</a:t>
            </a:r>
            <a:r>
              <a:rPr lang="en-US" sz="2400" dirty="0"/>
              <a:t> </a:t>
            </a:r>
            <a:r>
              <a:rPr lang="en-US" sz="2400" dirty="0" err="1"/>
              <a:t>pravni</a:t>
            </a:r>
            <a:r>
              <a:rPr lang="en-US" sz="2400" dirty="0"/>
              <a:t> </a:t>
            </a:r>
            <a:r>
              <a:rPr lang="en-US" sz="2400" dirty="0" err="1"/>
              <a:t>interes</a:t>
            </a:r>
            <a:r>
              <a:rPr lang="en-US" sz="2400" dirty="0"/>
              <a:t> da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bude</a:t>
            </a:r>
            <a:r>
              <a:rPr lang="en-US" sz="2400" dirty="0"/>
              <a:t> </a:t>
            </a:r>
            <a:r>
              <a:rPr lang="en-US" sz="2400" dirty="0" err="1"/>
              <a:t>ispunjena</a:t>
            </a:r>
            <a:r>
              <a:rPr lang="en-US" sz="2400" dirty="0"/>
              <a:t>, </a:t>
            </a:r>
            <a:r>
              <a:rPr lang="en-US" sz="2400" dirty="0" err="1"/>
              <a:t>čak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se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protivi</a:t>
            </a:r>
            <a:r>
              <a:rPr lang="en-US" sz="2400" dirty="0"/>
              <a:t> tom </a:t>
            </a:r>
            <a:r>
              <a:rPr lang="en-US" sz="2400" dirty="0" err="1"/>
              <a:t>ispunjenju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Vjerovnik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od </a:t>
            </a:r>
            <a:r>
              <a:rPr lang="en-US" sz="2400" dirty="0" err="1"/>
              <a:t>treće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dužnik</a:t>
            </a:r>
            <a:r>
              <a:rPr lang="en-US" sz="2400" dirty="0"/>
              <a:t> s </a:t>
            </a:r>
            <a:r>
              <a:rPr lang="en-US" sz="2400" dirty="0" err="1"/>
              <a:t>tim</a:t>
            </a:r>
            <a:r>
              <a:rPr lang="en-US" sz="2400" dirty="0"/>
              <a:t> </a:t>
            </a:r>
            <a:r>
              <a:rPr lang="en-US" sz="2400" dirty="0" err="1"/>
              <a:t>suglasan</a:t>
            </a:r>
            <a:r>
              <a:rPr lang="en-US" sz="2400" dirty="0"/>
              <a:t>, </a:t>
            </a:r>
            <a:r>
              <a:rPr lang="en-US" sz="2400" dirty="0" err="1"/>
              <a:t>osim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prema</a:t>
            </a:r>
            <a:r>
              <a:rPr lang="en-US" sz="2400" dirty="0"/>
              <a:t> </a:t>
            </a:r>
            <a:r>
              <a:rPr lang="en-US" sz="2400" dirty="0" err="1"/>
              <a:t>ugovoru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naravi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ovu</a:t>
            </a:r>
            <a:r>
              <a:rPr lang="en-US" sz="2400" dirty="0"/>
              <a:t> </a:t>
            </a:r>
            <a:r>
              <a:rPr lang="en-US" sz="2400" dirty="0" err="1"/>
              <a:t>treba</a:t>
            </a:r>
            <a:r>
              <a:rPr lang="en-US" sz="2400" dirty="0"/>
              <a:t> </a:t>
            </a:r>
            <a:r>
              <a:rPr lang="en-US" sz="2400" dirty="0" err="1"/>
              <a:t>ispuniti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osobno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(4)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od </a:t>
            </a:r>
            <a:r>
              <a:rPr lang="en-US" sz="2400" dirty="0" err="1"/>
              <a:t>treće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 bez </a:t>
            </a:r>
            <a:r>
              <a:rPr lang="en-US" sz="2400" dirty="0" err="1"/>
              <a:t>dužnikova</a:t>
            </a:r>
            <a:r>
              <a:rPr lang="en-US" sz="2400" dirty="0"/>
              <a:t> </a:t>
            </a:r>
            <a:r>
              <a:rPr lang="en-US" sz="2400" dirty="0" err="1"/>
              <a:t>znanja</a:t>
            </a:r>
            <a:r>
              <a:rPr lang="en-US" sz="2400" dirty="0"/>
              <a:t>, pa </a:t>
            </a:r>
            <a:r>
              <a:rPr lang="en-US" sz="2400" dirty="0" err="1"/>
              <a:t>i</a:t>
            </a:r>
            <a:r>
              <a:rPr lang="en-US" sz="2400" dirty="0"/>
              <a:t> u </a:t>
            </a:r>
            <a:r>
              <a:rPr lang="en-US" sz="2400" dirty="0" err="1"/>
              <a:t>slučaju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ga</a:t>
            </a:r>
            <a:r>
              <a:rPr lang="en-US" sz="2400" dirty="0"/>
              <a:t> je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obavijestio</a:t>
            </a:r>
            <a:r>
              <a:rPr lang="en-US" sz="2400" dirty="0"/>
              <a:t> da ne </a:t>
            </a:r>
            <a:r>
              <a:rPr lang="en-US" sz="2400" dirty="0" err="1"/>
              <a:t>pristaje</a:t>
            </a:r>
            <a:r>
              <a:rPr lang="en-US" sz="2400" dirty="0"/>
              <a:t> da </a:t>
            </a:r>
            <a:r>
              <a:rPr lang="en-US" sz="2400" dirty="0" err="1"/>
              <a:t>treći</a:t>
            </a:r>
            <a:r>
              <a:rPr lang="en-US" sz="2400" dirty="0"/>
              <a:t> </a:t>
            </a:r>
            <a:r>
              <a:rPr lang="en-US" sz="2400" dirty="0" err="1"/>
              <a:t>ispuni</a:t>
            </a:r>
            <a:r>
              <a:rPr lang="en-US" sz="2400" dirty="0"/>
              <a:t> </a:t>
            </a:r>
            <a:r>
              <a:rPr lang="en-US" sz="2400" dirty="0" err="1"/>
              <a:t>njegovu</a:t>
            </a:r>
            <a:r>
              <a:rPr lang="en-US" sz="2400" dirty="0"/>
              <a:t> </a:t>
            </a:r>
            <a:r>
              <a:rPr lang="en-US" sz="2400" dirty="0" err="1"/>
              <a:t>obvezu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(5) Ali </a:t>
            </a:r>
            <a:r>
              <a:rPr lang="en-US" sz="2400" dirty="0" err="1"/>
              <a:t>ako</a:t>
            </a:r>
            <a:r>
              <a:rPr lang="en-US" sz="2400" dirty="0"/>
              <a:t> mu je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ponudio</a:t>
            </a:r>
            <a:r>
              <a:rPr lang="en-US" sz="2400" dirty="0"/>
              <a:t> da </a:t>
            </a:r>
            <a:r>
              <a:rPr lang="en-US" sz="2400" dirty="0" err="1"/>
              <a:t>sam</a:t>
            </a:r>
            <a:r>
              <a:rPr lang="en-US" sz="2400" dirty="0"/>
              <a:t> </a:t>
            </a:r>
            <a:r>
              <a:rPr lang="en-US" sz="2400" dirty="0" err="1"/>
              <a:t>ispuni</a:t>
            </a:r>
            <a:r>
              <a:rPr lang="en-US" sz="2400" dirty="0"/>
              <a:t> </a:t>
            </a:r>
            <a:r>
              <a:rPr lang="en-US" sz="2400" dirty="0" err="1"/>
              <a:t>odmah</a:t>
            </a:r>
            <a:r>
              <a:rPr lang="en-US" sz="2400" dirty="0"/>
              <a:t> </a:t>
            </a:r>
            <a:r>
              <a:rPr lang="en-US" sz="2400" dirty="0" err="1"/>
              <a:t>svoju</a:t>
            </a:r>
            <a:r>
              <a:rPr lang="en-US" sz="2400" dirty="0"/>
              <a:t> </a:t>
            </a:r>
            <a:r>
              <a:rPr lang="en-US" sz="2400" dirty="0" err="1"/>
              <a:t>obvezu</a:t>
            </a:r>
            <a:r>
              <a:rPr lang="en-US" sz="2400" dirty="0"/>
              <a:t>, </a:t>
            </a:r>
            <a:r>
              <a:rPr lang="en-US" sz="2400" dirty="0" err="1"/>
              <a:t>vjerovnik</a:t>
            </a:r>
            <a:r>
              <a:rPr lang="en-US" sz="2400" dirty="0"/>
              <a:t> ne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od </a:t>
            </a:r>
            <a:r>
              <a:rPr lang="en-US" sz="2400" dirty="0" err="1"/>
              <a:t>treće</a:t>
            </a:r>
            <a:r>
              <a:rPr lang="en-US" sz="2400" dirty="0"/>
              <a:t> </a:t>
            </a:r>
            <a:r>
              <a:rPr lang="en-US" sz="2400" dirty="0" err="1"/>
              <a:t>osobe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1994" y="20583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Ispunjenje</a:t>
            </a:r>
            <a:r>
              <a:rPr lang="en-US" b="1" dirty="0"/>
              <a:t> </a:t>
            </a:r>
            <a:r>
              <a:rPr lang="en-US" b="1" dirty="0" err="1"/>
              <a:t>poslovno</a:t>
            </a:r>
            <a:r>
              <a:rPr lang="en-US" b="1" dirty="0"/>
              <a:t> </a:t>
            </a:r>
            <a:r>
              <a:rPr lang="en-US" b="1" dirty="0" err="1"/>
              <a:t>nesposobnog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162.</a:t>
            </a:r>
          </a:p>
          <a:p>
            <a:pPr marL="0" indent="0">
              <a:buNone/>
            </a:pPr>
            <a:r>
              <a:rPr lang="en-US" dirty="0"/>
              <a:t>(1) I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nesposobni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pravovaljano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njezino</a:t>
            </a:r>
            <a:r>
              <a:rPr lang="en-US" dirty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nesumnjivo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dospjela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Ali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osporavati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isplatila</a:t>
            </a:r>
            <a:r>
              <a:rPr lang="en-US" dirty="0"/>
              <a:t> </a:t>
            </a:r>
            <a:r>
              <a:rPr lang="en-US" dirty="0" err="1"/>
              <a:t>zastarjeli</a:t>
            </a:r>
            <a:r>
              <a:rPr lang="en-US" dirty="0"/>
              <a:t> dug </a:t>
            </a:r>
            <a:r>
              <a:rPr lang="en-US" dirty="0" err="1"/>
              <a:t>ili</a:t>
            </a:r>
            <a:r>
              <a:rPr lang="en-US" dirty="0"/>
              <a:t> dug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potječe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igre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oklade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Troškovi</a:t>
            </a:r>
            <a:r>
              <a:rPr lang="en-US" b="1" dirty="0"/>
              <a:t> </a:t>
            </a:r>
            <a:r>
              <a:rPr lang="en-US" b="1" dirty="0" err="1"/>
              <a:t>ispunjenja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163.</a:t>
            </a:r>
          </a:p>
          <a:p>
            <a:pPr marL="0" indent="0">
              <a:buNone/>
            </a:pP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snosi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prouzročio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II. KOME SE MOŽE ISPUNITI </a:t>
            </a:r>
            <a:r>
              <a:rPr lang="en-US" b="1" dirty="0" smtClean="0"/>
              <a:t>OBVEZA</a:t>
            </a:r>
            <a:r>
              <a:rPr lang="hr-HR" b="1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Ovlaštena</a:t>
            </a:r>
            <a:r>
              <a:rPr lang="en-US" b="1" dirty="0"/>
              <a:t> </a:t>
            </a:r>
            <a:r>
              <a:rPr lang="en-US" b="1" dirty="0" err="1"/>
              <a:t>osoba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164.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Obveza</a:t>
            </a:r>
            <a:r>
              <a:rPr lang="en-US" dirty="0"/>
              <a:t> se mora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osobi</a:t>
            </a:r>
            <a:r>
              <a:rPr lang="en-US" dirty="0"/>
              <a:t> </a:t>
            </a:r>
            <a:r>
              <a:rPr lang="en-US" dirty="0" err="1"/>
              <a:t>određenoj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</a:t>
            </a:r>
            <a:r>
              <a:rPr lang="en-US" dirty="0" err="1"/>
              <a:t>sudskom</a:t>
            </a:r>
            <a:r>
              <a:rPr lang="en-US" dirty="0"/>
              <a:t> </a:t>
            </a:r>
            <a:r>
              <a:rPr lang="en-US" dirty="0" err="1"/>
              <a:t>odlukom</a:t>
            </a:r>
            <a:r>
              <a:rPr lang="en-US" dirty="0"/>
              <a:t>,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onoj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odredi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Ispunjenje</a:t>
            </a:r>
            <a:r>
              <a:rPr lang="en-US" dirty="0"/>
              <a:t> je </a:t>
            </a:r>
            <a:r>
              <a:rPr lang="en-US" dirty="0" err="1"/>
              <a:t>pravovaljano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učinjeno</a:t>
            </a:r>
            <a:r>
              <a:rPr lang="en-US" dirty="0"/>
              <a:t> </a:t>
            </a:r>
            <a:r>
              <a:rPr lang="en-US" dirty="0" err="1"/>
              <a:t>trećoj</a:t>
            </a:r>
            <a:r>
              <a:rPr lang="en-US" dirty="0"/>
              <a:t> </a:t>
            </a:r>
            <a:r>
              <a:rPr lang="en-US" dirty="0" err="1"/>
              <a:t>osobi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je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naknadno</a:t>
            </a:r>
            <a:r>
              <a:rPr lang="en-US" dirty="0"/>
              <a:t> </a:t>
            </a:r>
            <a:r>
              <a:rPr lang="en-US" dirty="0" err="1"/>
              <a:t>odobrio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njime</a:t>
            </a:r>
            <a:r>
              <a:rPr lang="en-US" dirty="0"/>
              <a:t> </a:t>
            </a:r>
            <a:r>
              <a:rPr lang="en-US" dirty="0" err="1"/>
              <a:t>koristio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Ispunjenje</a:t>
            </a:r>
            <a:r>
              <a:rPr lang="en-US" b="1" dirty="0" smtClean="0"/>
              <a:t> </a:t>
            </a:r>
            <a:r>
              <a:rPr lang="en-US" b="1" dirty="0" err="1"/>
              <a:t>poslovno</a:t>
            </a:r>
            <a:r>
              <a:rPr lang="en-US" b="1" dirty="0"/>
              <a:t> </a:t>
            </a:r>
            <a:r>
              <a:rPr lang="en-US" b="1" dirty="0" err="1"/>
              <a:t>nesposobnom</a:t>
            </a:r>
            <a:r>
              <a:rPr lang="en-US" b="1" dirty="0"/>
              <a:t> </a:t>
            </a:r>
            <a:r>
              <a:rPr lang="en-US" b="1" dirty="0" err="1"/>
              <a:t>vjerovniku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165.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ispunjena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nesposobnom</a:t>
            </a:r>
            <a:r>
              <a:rPr lang="en-US" dirty="0"/>
              <a:t> </a:t>
            </a:r>
            <a:r>
              <a:rPr lang="en-US" dirty="0" err="1"/>
              <a:t>vjerovniku</a:t>
            </a:r>
            <a:r>
              <a:rPr lang="en-US" dirty="0"/>
              <a:t> </a:t>
            </a:r>
            <a:r>
              <a:rPr lang="en-US" dirty="0" err="1"/>
              <a:t>oslobađa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korisno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se </a:t>
            </a:r>
            <a:r>
              <a:rPr lang="en-US" dirty="0" err="1"/>
              <a:t>predmet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nesposoban</a:t>
            </a:r>
            <a:r>
              <a:rPr lang="en-US" dirty="0"/>
              <a:t>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odobriti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poslovno</a:t>
            </a:r>
            <a:r>
              <a:rPr lang="en-US" dirty="0"/>
              <a:t> </a:t>
            </a:r>
            <a:r>
              <a:rPr lang="en-US" dirty="0" err="1"/>
              <a:t>sposoban</a:t>
            </a:r>
            <a:r>
              <a:rPr lang="en-US" dirty="0"/>
              <a:t>,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primio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nesposobnosti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III. PREDMET ISPUNJENJA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Sadržaj</a:t>
            </a:r>
            <a:r>
              <a:rPr lang="en-US" sz="2400" b="1" dirty="0"/>
              <a:t> </a:t>
            </a:r>
            <a:r>
              <a:rPr lang="en-US" sz="2400" b="1" dirty="0" err="1"/>
              <a:t>obveze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166.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Ispunjenje</a:t>
            </a:r>
            <a:r>
              <a:rPr lang="en-US" sz="2400" dirty="0"/>
              <a:t> se </a:t>
            </a:r>
            <a:r>
              <a:rPr lang="en-US" sz="2400" dirty="0" err="1"/>
              <a:t>sastoji</a:t>
            </a:r>
            <a:r>
              <a:rPr lang="en-US" sz="2400" dirty="0"/>
              <a:t> u </a:t>
            </a:r>
            <a:r>
              <a:rPr lang="en-US" sz="2400" dirty="0" err="1"/>
              <a:t>izvršenju</a:t>
            </a:r>
            <a:r>
              <a:rPr lang="en-US" sz="2400" dirty="0"/>
              <a:t> </a:t>
            </a:r>
            <a:r>
              <a:rPr lang="en-US" sz="2400" dirty="0" err="1"/>
              <a:t>onoga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čini</a:t>
            </a:r>
            <a:r>
              <a:rPr lang="en-US" sz="2400" dirty="0"/>
              <a:t> </a:t>
            </a:r>
            <a:r>
              <a:rPr lang="en-US" sz="2400" dirty="0" err="1"/>
              <a:t>sadržaj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,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niti</a:t>
            </a:r>
            <a:r>
              <a:rPr lang="en-US" sz="2400" dirty="0"/>
              <a:t>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ispuniti</a:t>
            </a:r>
            <a:r>
              <a:rPr lang="en-US" sz="2400" dirty="0"/>
              <a:t> </a:t>
            </a:r>
            <a:r>
              <a:rPr lang="en-US" sz="2400" dirty="0" err="1"/>
              <a:t>nečim</a:t>
            </a:r>
            <a:r>
              <a:rPr lang="en-US" sz="2400" dirty="0"/>
              <a:t> </a:t>
            </a:r>
            <a:r>
              <a:rPr lang="en-US" sz="2400" dirty="0" err="1"/>
              <a:t>drugim</a:t>
            </a:r>
            <a:r>
              <a:rPr lang="en-US" sz="2400" dirty="0"/>
              <a:t>, </a:t>
            </a:r>
            <a:r>
              <a:rPr lang="en-US" sz="2400" dirty="0" err="1"/>
              <a:t>niti</a:t>
            </a:r>
            <a:r>
              <a:rPr lang="en-US" sz="2400" dirty="0"/>
              <a:t>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</a:t>
            </a:r>
            <a:r>
              <a:rPr lang="en-US" sz="2400" dirty="0" err="1"/>
              <a:t>nešto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Nema</a:t>
            </a:r>
            <a:r>
              <a:rPr lang="en-US" sz="2400" dirty="0"/>
              <a:t> </a:t>
            </a:r>
            <a:r>
              <a:rPr lang="en-US" sz="2400" dirty="0" err="1"/>
              <a:t>pravovaljanog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ono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predao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dugovanu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, a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takvu</a:t>
            </a:r>
            <a:r>
              <a:rPr lang="en-US" sz="2400" dirty="0"/>
              <a:t> </a:t>
            </a:r>
            <a:r>
              <a:rPr lang="en-US" sz="2400" dirty="0" err="1"/>
              <a:t>primio</a:t>
            </a:r>
            <a:r>
              <a:rPr lang="en-US" sz="2400" dirty="0"/>
              <a:t>, to </a:t>
            </a:r>
            <a:r>
              <a:rPr lang="en-US" sz="2400" dirty="0" err="1"/>
              <a:t>uistinu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,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</a:t>
            </a:r>
            <a:r>
              <a:rPr lang="en-US" sz="2400" dirty="0" err="1"/>
              <a:t>vratiti</a:t>
            </a:r>
            <a:r>
              <a:rPr lang="en-US" sz="2400" dirty="0"/>
              <a:t> ono </a:t>
            </a:r>
            <a:r>
              <a:rPr lang="en-US" sz="2400" dirty="0" err="1"/>
              <a:t>što</a:t>
            </a:r>
            <a:r>
              <a:rPr lang="en-US" sz="2400" dirty="0"/>
              <a:t> mu je </a:t>
            </a:r>
            <a:r>
              <a:rPr lang="en-US" sz="2400" dirty="0" err="1"/>
              <a:t>predano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</a:t>
            </a:r>
            <a:r>
              <a:rPr lang="en-US" sz="2400" dirty="0" err="1"/>
              <a:t>dugovanu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Zamjena</a:t>
            </a:r>
            <a:r>
              <a:rPr lang="en-US" sz="2400" b="1" dirty="0" smtClean="0"/>
              <a:t> </a:t>
            </a:r>
            <a:r>
              <a:rPr lang="en-US" sz="2400" b="1" dirty="0" err="1"/>
              <a:t>ispunjenja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167.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prestaje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vjerovnik</a:t>
            </a:r>
            <a:r>
              <a:rPr lang="en-US" sz="2400" dirty="0"/>
              <a:t> u </a:t>
            </a:r>
            <a:r>
              <a:rPr lang="en-US" sz="2400" dirty="0" err="1"/>
              <a:t>sporazumu</a:t>
            </a:r>
            <a:r>
              <a:rPr lang="en-US" sz="2400" dirty="0"/>
              <a:t> s </a:t>
            </a:r>
            <a:r>
              <a:rPr lang="en-US" sz="2400" dirty="0" err="1"/>
              <a:t>dužnikom</a:t>
            </a:r>
            <a:r>
              <a:rPr lang="en-US" sz="2400" dirty="0"/>
              <a:t> </a:t>
            </a:r>
            <a:r>
              <a:rPr lang="en-US" sz="2400" dirty="0" err="1"/>
              <a:t>primi</a:t>
            </a:r>
            <a:r>
              <a:rPr lang="en-US" sz="2400" dirty="0"/>
              <a:t> </a:t>
            </a:r>
            <a:r>
              <a:rPr lang="en-US" sz="2400" dirty="0" err="1"/>
              <a:t>nešto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 </a:t>
            </a:r>
            <a:r>
              <a:rPr lang="en-US" sz="2400" dirty="0" err="1"/>
              <a:t>umjesto</a:t>
            </a:r>
            <a:r>
              <a:rPr lang="en-US" sz="2400" dirty="0"/>
              <a:t> </a:t>
            </a:r>
            <a:r>
              <a:rPr lang="en-US" sz="2400" dirty="0" err="1"/>
              <a:t>onoga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mu se </a:t>
            </a:r>
            <a:r>
              <a:rPr lang="en-US" sz="2400" dirty="0" err="1"/>
              <a:t>duguje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U tom </a:t>
            </a:r>
            <a:r>
              <a:rPr lang="en-US" sz="2400" dirty="0" err="1"/>
              <a:t>slučaju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odgovara</a:t>
            </a:r>
            <a:r>
              <a:rPr lang="en-US" sz="2400" dirty="0"/>
              <a:t> </a:t>
            </a:r>
            <a:r>
              <a:rPr lang="en-US" sz="2400" dirty="0" err="1"/>
              <a:t>isto</a:t>
            </a:r>
            <a:r>
              <a:rPr lang="en-US" sz="2400" dirty="0"/>
              <a:t> </a:t>
            </a:r>
            <a:r>
              <a:rPr lang="en-US" sz="2400" dirty="0" err="1"/>
              <a:t>kao</a:t>
            </a:r>
            <a:r>
              <a:rPr lang="en-US" sz="2400" dirty="0"/>
              <a:t> </a:t>
            </a:r>
            <a:r>
              <a:rPr lang="en-US" sz="2400" dirty="0" err="1"/>
              <a:t>prodavatelj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materijalne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pravne</a:t>
            </a:r>
            <a:r>
              <a:rPr lang="en-US" sz="2400" dirty="0"/>
              <a:t> </a:t>
            </a:r>
            <a:r>
              <a:rPr lang="en-US" sz="2400" dirty="0" err="1"/>
              <a:t>nedostatke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 </a:t>
            </a:r>
            <a:r>
              <a:rPr lang="en-US" sz="2400" dirty="0" err="1"/>
              <a:t>dane</a:t>
            </a:r>
            <a:r>
              <a:rPr lang="en-US" sz="2400" dirty="0"/>
              <a:t> </a:t>
            </a:r>
            <a:r>
              <a:rPr lang="en-US" sz="2400" dirty="0" err="1"/>
              <a:t>umjesto</a:t>
            </a:r>
            <a:r>
              <a:rPr lang="en-US" sz="2400" dirty="0"/>
              <a:t> </a:t>
            </a:r>
            <a:r>
              <a:rPr lang="en-US" sz="2400" dirty="0" err="1"/>
              <a:t>onoga</a:t>
            </a:r>
            <a:r>
              <a:rPr lang="en-US" sz="2400" dirty="0"/>
              <a:t>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dugovao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Ali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umjesto</a:t>
            </a:r>
            <a:r>
              <a:rPr lang="en-US" sz="2400" dirty="0"/>
              <a:t> </a:t>
            </a:r>
            <a:r>
              <a:rPr lang="en-US" sz="2400" dirty="0" err="1"/>
              <a:t>zahtjeva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osnovi</a:t>
            </a:r>
            <a:r>
              <a:rPr lang="en-US" sz="2400" dirty="0"/>
              <a:t> </a:t>
            </a:r>
            <a:r>
              <a:rPr lang="en-US" sz="2400" dirty="0" err="1"/>
              <a:t>odgovornosti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materijalne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pravne</a:t>
            </a:r>
            <a:r>
              <a:rPr lang="en-US" sz="2400" dirty="0"/>
              <a:t> </a:t>
            </a:r>
            <a:r>
              <a:rPr lang="en-US" sz="2400" dirty="0" err="1"/>
              <a:t>nedostatke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 </a:t>
            </a:r>
            <a:r>
              <a:rPr lang="en-US" sz="2400" dirty="0" err="1"/>
              <a:t>može</a:t>
            </a:r>
            <a:r>
              <a:rPr lang="en-US" sz="2400" dirty="0"/>
              <a:t> </a:t>
            </a:r>
            <a:r>
              <a:rPr lang="en-US" sz="2400" dirty="0" err="1"/>
              <a:t>zahtijevati</a:t>
            </a:r>
            <a:r>
              <a:rPr lang="en-US" sz="2400" dirty="0"/>
              <a:t> od </a:t>
            </a:r>
            <a:r>
              <a:rPr lang="en-US" sz="2400" dirty="0" err="1"/>
              <a:t>dužnika</a:t>
            </a:r>
            <a:r>
              <a:rPr lang="en-US" sz="2400" dirty="0"/>
              <a:t>, </a:t>
            </a:r>
            <a:r>
              <a:rPr lang="en-US" sz="2400" dirty="0" err="1"/>
              <a:t>ali</a:t>
            </a:r>
            <a:r>
              <a:rPr lang="en-US" sz="2400" dirty="0"/>
              <a:t> ne </a:t>
            </a:r>
            <a:r>
              <a:rPr lang="en-US" sz="2400" dirty="0" err="1"/>
              <a:t>više</a:t>
            </a:r>
            <a:r>
              <a:rPr lang="en-US" sz="2400" dirty="0"/>
              <a:t> od </a:t>
            </a:r>
            <a:r>
              <a:rPr lang="en-US" sz="2400" dirty="0" err="1"/>
              <a:t>jamca</a:t>
            </a:r>
            <a:r>
              <a:rPr lang="en-US" sz="2400" dirty="0"/>
              <a:t>,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prvotne</a:t>
            </a:r>
            <a:r>
              <a:rPr lang="en-US" sz="2400" dirty="0"/>
              <a:t> </a:t>
            </a:r>
            <a:r>
              <a:rPr lang="en-US" sz="2400" dirty="0" err="1"/>
              <a:t>tražbine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naknadu</a:t>
            </a:r>
            <a:r>
              <a:rPr lang="en-US" sz="2400" dirty="0"/>
              <a:t> </a:t>
            </a:r>
            <a:r>
              <a:rPr lang="en-US" sz="2400" dirty="0" err="1"/>
              <a:t>štete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Predaja</a:t>
            </a:r>
            <a:r>
              <a:rPr lang="en-US" sz="2400" b="1" dirty="0"/>
              <a:t> </a:t>
            </a:r>
            <a:r>
              <a:rPr lang="en-US" sz="2400" b="1" dirty="0" err="1"/>
              <a:t>radi</a:t>
            </a:r>
            <a:r>
              <a:rPr lang="en-US" sz="2400" b="1" dirty="0"/>
              <a:t> </a:t>
            </a:r>
            <a:r>
              <a:rPr lang="en-US" sz="2400" b="1" dirty="0" err="1"/>
              <a:t>prodaje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168.</a:t>
            </a:r>
          </a:p>
          <a:p>
            <a:pPr marL="0" indent="0">
              <a:buNone/>
            </a:pP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predao</a:t>
            </a:r>
            <a:r>
              <a:rPr lang="en-US" sz="2400" dirty="0"/>
              <a:t> </a:t>
            </a:r>
            <a:r>
              <a:rPr lang="en-US" sz="2400" dirty="0" err="1"/>
              <a:t>vjerovniku</a:t>
            </a:r>
            <a:r>
              <a:rPr lang="en-US" sz="2400" dirty="0"/>
              <a:t> </a:t>
            </a:r>
            <a:r>
              <a:rPr lang="en-US" sz="2400" dirty="0" err="1"/>
              <a:t>stvar</a:t>
            </a:r>
            <a:r>
              <a:rPr lang="en-US" sz="2400" dirty="0"/>
              <a:t> </a:t>
            </a:r>
            <a:r>
              <a:rPr lang="en-US" sz="2400" dirty="0" err="1"/>
              <a:t>ili</a:t>
            </a:r>
            <a:r>
              <a:rPr lang="en-US" sz="2400" dirty="0"/>
              <a:t>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drugo</a:t>
            </a:r>
            <a:r>
              <a:rPr lang="en-US" sz="2400" dirty="0"/>
              <a:t> </a:t>
            </a:r>
            <a:r>
              <a:rPr lang="en-US" sz="2400" dirty="0" err="1"/>
              <a:t>pravo</a:t>
            </a:r>
            <a:r>
              <a:rPr lang="en-US" sz="2400" dirty="0"/>
              <a:t> da </a:t>
            </a:r>
            <a:r>
              <a:rPr lang="en-US" sz="2400" dirty="0" err="1"/>
              <a:t>ih</a:t>
            </a:r>
            <a:r>
              <a:rPr lang="en-US" sz="2400" dirty="0"/>
              <a:t> </a:t>
            </a:r>
            <a:r>
              <a:rPr lang="en-US" sz="2400" dirty="0" err="1"/>
              <a:t>proda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da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postignutog</a:t>
            </a:r>
            <a:r>
              <a:rPr lang="en-US" sz="2400" dirty="0"/>
              <a:t> </a:t>
            </a:r>
            <a:r>
              <a:rPr lang="en-US" sz="2400" dirty="0" err="1"/>
              <a:t>iznosa</a:t>
            </a:r>
            <a:r>
              <a:rPr lang="en-US" sz="2400" dirty="0"/>
              <a:t> </a:t>
            </a:r>
            <a:r>
              <a:rPr lang="en-US" sz="2400" dirty="0" err="1"/>
              <a:t>naplati</a:t>
            </a:r>
            <a:r>
              <a:rPr lang="en-US" sz="2400" dirty="0"/>
              <a:t> </a:t>
            </a:r>
            <a:r>
              <a:rPr lang="en-US" sz="2400" dirty="0" err="1"/>
              <a:t>svoju</a:t>
            </a:r>
            <a:r>
              <a:rPr lang="en-US" sz="2400" dirty="0"/>
              <a:t> </a:t>
            </a:r>
            <a:r>
              <a:rPr lang="en-US" sz="2400" dirty="0" err="1"/>
              <a:t>tražbinu</a:t>
            </a:r>
            <a:r>
              <a:rPr lang="en-US" sz="2400" dirty="0"/>
              <a:t>, a </a:t>
            </a:r>
            <a:r>
              <a:rPr lang="en-US" sz="2400" dirty="0" err="1"/>
              <a:t>ostatak</a:t>
            </a:r>
            <a:r>
              <a:rPr lang="en-US" sz="2400" dirty="0"/>
              <a:t> mu </a:t>
            </a:r>
            <a:r>
              <a:rPr lang="en-US" sz="2400" dirty="0" err="1"/>
              <a:t>preda</a:t>
            </a:r>
            <a:r>
              <a:rPr lang="en-US" sz="2400" dirty="0"/>
              <a:t>,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prestaje</a:t>
            </a:r>
            <a:r>
              <a:rPr lang="en-US" sz="2400" dirty="0"/>
              <a:t> </a:t>
            </a:r>
            <a:r>
              <a:rPr lang="en-US" sz="2400" dirty="0" err="1"/>
              <a:t>tek</a:t>
            </a:r>
            <a:r>
              <a:rPr lang="en-US" sz="2400" dirty="0"/>
              <a:t> </a:t>
            </a:r>
            <a:r>
              <a:rPr lang="en-US" sz="2400" dirty="0" err="1"/>
              <a:t>kad</a:t>
            </a:r>
            <a:r>
              <a:rPr lang="en-US" sz="2400" dirty="0"/>
              <a:t> se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naplati</a:t>
            </a:r>
            <a:r>
              <a:rPr lang="en-US" sz="2400" dirty="0"/>
              <a:t> </a:t>
            </a:r>
            <a:r>
              <a:rPr lang="en-US" sz="2400" dirty="0" err="1"/>
              <a:t>iz</a:t>
            </a:r>
            <a:r>
              <a:rPr lang="en-US" sz="2400" dirty="0"/>
              <a:t> </a:t>
            </a:r>
            <a:r>
              <a:rPr lang="en-US" sz="2400" dirty="0" err="1"/>
              <a:t>postignutog</a:t>
            </a:r>
            <a:r>
              <a:rPr lang="en-US" sz="2400" dirty="0"/>
              <a:t> </a:t>
            </a:r>
            <a:r>
              <a:rPr lang="en-US" sz="2400" dirty="0" err="1"/>
              <a:t>iznosa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Djelomično</a:t>
            </a:r>
            <a:r>
              <a:rPr lang="en-US" sz="2400" b="1" dirty="0"/>
              <a:t> </a:t>
            </a:r>
            <a:r>
              <a:rPr lang="en-US" sz="2400" b="1" dirty="0" err="1"/>
              <a:t>ispunjenje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169.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djelomično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, </a:t>
            </a:r>
            <a:r>
              <a:rPr lang="en-US" sz="2400" dirty="0" err="1"/>
              <a:t>osim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narav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drukčije</a:t>
            </a:r>
            <a:r>
              <a:rPr lang="en-US" sz="2400" dirty="0"/>
              <a:t> ne </a:t>
            </a:r>
            <a:r>
              <a:rPr lang="en-US" sz="2400" dirty="0" err="1"/>
              <a:t>nalaže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Ali je </a:t>
            </a:r>
            <a:r>
              <a:rPr lang="en-US" sz="2400" dirty="0" err="1"/>
              <a:t>vjerovnik</a:t>
            </a:r>
            <a:r>
              <a:rPr lang="en-US" sz="2400" dirty="0"/>
              <a:t>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primiti</a:t>
            </a:r>
            <a:r>
              <a:rPr lang="en-US" sz="2400" dirty="0"/>
              <a:t> </a:t>
            </a:r>
            <a:r>
              <a:rPr lang="en-US" sz="2400" dirty="0" err="1"/>
              <a:t>djelomično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 </a:t>
            </a:r>
            <a:r>
              <a:rPr lang="en-US" sz="2400" dirty="0" err="1"/>
              <a:t>novčane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, </a:t>
            </a:r>
            <a:r>
              <a:rPr lang="en-US" sz="2400" dirty="0" err="1"/>
              <a:t>osim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ima</a:t>
            </a:r>
            <a:r>
              <a:rPr lang="en-US" sz="2400" dirty="0"/>
              <a:t> </a:t>
            </a:r>
            <a:r>
              <a:rPr lang="en-US" sz="2400" dirty="0" err="1"/>
              <a:t>poseban</a:t>
            </a:r>
            <a:r>
              <a:rPr lang="en-US" sz="2400" dirty="0"/>
              <a:t> </a:t>
            </a:r>
            <a:r>
              <a:rPr lang="en-US" sz="2400" dirty="0" err="1"/>
              <a:t>interes</a:t>
            </a:r>
            <a:r>
              <a:rPr lang="en-US" sz="2400" dirty="0"/>
              <a:t> da </a:t>
            </a:r>
            <a:r>
              <a:rPr lang="en-US" sz="2400" dirty="0" err="1"/>
              <a:t>ga</a:t>
            </a:r>
            <a:r>
              <a:rPr lang="en-US" sz="2400" dirty="0"/>
              <a:t> </a:t>
            </a:r>
            <a:r>
              <a:rPr lang="en-US" sz="2400" dirty="0" err="1"/>
              <a:t>odbije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 err="1"/>
              <a:t>Obveza</a:t>
            </a:r>
            <a:r>
              <a:rPr lang="en-US" sz="2400" b="1" dirty="0"/>
              <a:t> </a:t>
            </a:r>
            <a:r>
              <a:rPr lang="en-US" sz="2400" b="1" dirty="0" err="1"/>
              <a:t>davanja</a:t>
            </a:r>
            <a:r>
              <a:rPr lang="en-US" sz="2400" b="1" dirty="0"/>
              <a:t> </a:t>
            </a:r>
            <a:r>
              <a:rPr lang="en-US" sz="2400" b="1" dirty="0" err="1"/>
              <a:t>stvari</a:t>
            </a:r>
            <a:r>
              <a:rPr lang="en-US" sz="2400" b="1" dirty="0"/>
              <a:t> </a:t>
            </a:r>
            <a:r>
              <a:rPr lang="en-US" sz="2400" b="1" dirty="0" err="1"/>
              <a:t>određenih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rodu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170.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 </a:t>
            </a:r>
            <a:r>
              <a:rPr lang="en-US" sz="2400" dirty="0" err="1"/>
              <a:t>određene</a:t>
            </a:r>
            <a:r>
              <a:rPr lang="en-US" sz="2400" dirty="0"/>
              <a:t> </a:t>
            </a:r>
            <a:r>
              <a:rPr lang="en-US" sz="2400" dirty="0" err="1"/>
              <a:t>samo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rodu</a:t>
            </a:r>
            <a:r>
              <a:rPr lang="en-US" sz="2400" dirty="0"/>
              <a:t>, </a:t>
            </a:r>
            <a:r>
              <a:rPr lang="en-US" sz="2400" dirty="0" err="1"/>
              <a:t>dužnik</a:t>
            </a:r>
            <a:r>
              <a:rPr lang="en-US" sz="2400" dirty="0"/>
              <a:t> je </a:t>
            </a:r>
            <a:r>
              <a:rPr lang="en-US" sz="2400" dirty="0" err="1"/>
              <a:t>dužan</a:t>
            </a:r>
            <a:r>
              <a:rPr lang="en-US" sz="2400" dirty="0"/>
              <a:t> </a:t>
            </a:r>
            <a:r>
              <a:rPr lang="en-US" sz="2400" dirty="0" err="1"/>
              <a:t>dati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 </a:t>
            </a:r>
            <a:r>
              <a:rPr lang="en-US" sz="2400" dirty="0" err="1"/>
              <a:t>barem</a:t>
            </a:r>
            <a:r>
              <a:rPr lang="en-US" sz="2400" dirty="0"/>
              <a:t> </a:t>
            </a:r>
            <a:r>
              <a:rPr lang="en-US" sz="2400" dirty="0" err="1"/>
              <a:t>srednje</a:t>
            </a:r>
            <a:r>
              <a:rPr lang="en-US" sz="2400" dirty="0"/>
              <a:t> </a:t>
            </a:r>
            <a:r>
              <a:rPr lang="en-US" sz="2400" dirty="0" err="1"/>
              <a:t>kakvoće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Ali </a:t>
            </a:r>
            <a:r>
              <a:rPr lang="en-US" sz="2400" dirty="0" err="1"/>
              <a:t>ako</a:t>
            </a:r>
            <a:r>
              <a:rPr lang="en-US" sz="2400" dirty="0"/>
              <a:t> mu je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poznata</a:t>
            </a:r>
            <a:r>
              <a:rPr lang="en-US" sz="2400" dirty="0"/>
              <a:t> </a:t>
            </a:r>
            <a:r>
              <a:rPr lang="en-US" sz="2400" dirty="0" err="1"/>
              <a:t>namjena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, </a:t>
            </a:r>
            <a:r>
              <a:rPr lang="en-US" sz="2400" dirty="0" err="1"/>
              <a:t>dužan</a:t>
            </a:r>
            <a:r>
              <a:rPr lang="en-US" sz="2400" dirty="0"/>
              <a:t> je </a:t>
            </a:r>
            <a:r>
              <a:rPr lang="en-US" sz="2400" dirty="0" err="1"/>
              <a:t>dati</a:t>
            </a:r>
            <a:r>
              <a:rPr lang="en-US" sz="2400" dirty="0"/>
              <a:t> </a:t>
            </a:r>
            <a:r>
              <a:rPr lang="en-US" sz="2400" dirty="0" err="1"/>
              <a:t>stvari</a:t>
            </a:r>
            <a:r>
              <a:rPr lang="en-US" sz="2400" dirty="0"/>
              <a:t> </a:t>
            </a:r>
            <a:r>
              <a:rPr lang="en-US" sz="2400" dirty="0" err="1"/>
              <a:t>odgovarajuće</a:t>
            </a:r>
            <a:r>
              <a:rPr lang="en-US" sz="2400" dirty="0"/>
              <a:t> </a:t>
            </a:r>
            <a:r>
              <a:rPr lang="en-US" sz="2400" dirty="0" err="1"/>
              <a:t>kakvoće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IV. URAČUNAVANJE ISPUNJENJA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Red </a:t>
            </a:r>
            <a:r>
              <a:rPr lang="en-US" sz="2400" b="1" dirty="0" err="1"/>
              <a:t>uračunavanja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171.</a:t>
            </a:r>
          </a:p>
          <a:p>
            <a:pPr marL="0" indent="0">
              <a:buNone/>
            </a:pPr>
            <a:r>
              <a:rPr lang="en-US" sz="2400" dirty="0"/>
              <a:t>(1)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između</a:t>
            </a:r>
            <a:r>
              <a:rPr lang="en-US" sz="2400" dirty="0"/>
              <a:t> </a:t>
            </a:r>
            <a:r>
              <a:rPr lang="en-US" sz="2400" dirty="0" err="1"/>
              <a:t>istih</a:t>
            </a:r>
            <a:r>
              <a:rPr lang="en-US" sz="2400" dirty="0"/>
              <a:t> </a:t>
            </a:r>
            <a:r>
              <a:rPr lang="en-US" sz="2400" dirty="0" err="1"/>
              <a:t>osoba</a:t>
            </a:r>
            <a:r>
              <a:rPr lang="en-US" sz="2400" dirty="0"/>
              <a:t> </a:t>
            </a:r>
            <a:r>
              <a:rPr lang="en-US" sz="2400" dirty="0" err="1"/>
              <a:t>postoji</a:t>
            </a:r>
            <a:r>
              <a:rPr lang="en-US" sz="2400" dirty="0"/>
              <a:t>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istorodnih</a:t>
            </a:r>
            <a:r>
              <a:rPr lang="en-US" sz="2400" dirty="0"/>
              <a:t> </a:t>
            </a:r>
            <a:r>
              <a:rPr lang="en-US" sz="2400" dirty="0" err="1"/>
              <a:t>obveza</a:t>
            </a:r>
            <a:r>
              <a:rPr lang="en-US" sz="2400" dirty="0"/>
              <a:t>, pa ono </a:t>
            </a:r>
            <a:r>
              <a:rPr lang="en-US" sz="2400" dirty="0" err="1"/>
              <a:t>što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ispuni</a:t>
            </a:r>
            <a:r>
              <a:rPr lang="en-US" sz="2400" dirty="0"/>
              <a:t> </a:t>
            </a:r>
            <a:r>
              <a:rPr lang="en-US" sz="2400" dirty="0" err="1"/>
              <a:t>nije</a:t>
            </a:r>
            <a:r>
              <a:rPr lang="en-US" sz="2400" dirty="0"/>
              <a:t> </a:t>
            </a:r>
            <a:r>
              <a:rPr lang="en-US" sz="2400" dirty="0" err="1"/>
              <a:t>dovoljno</a:t>
            </a:r>
            <a:r>
              <a:rPr lang="en-US" sz="2400" dirty="0"/>
              <a:t> da bi se </a:t>
            </a:r>
            <a:r>
              <a:rPr lang="en-US" sz="2400" dirty="0" err="1"/>
              <a:t>mogle</a:t>
            </a:r>
            <a:r>
              <a:rPr lang="en-US" sz="2400" dirty="0"/>
              <a:t> </a:t>
            </a:r>
            <a:r>
              <a:rPr lang="en-US" sz="2400" dirty="0" err="1"/>
              <a:t>namiriti</a:t>
            </a:r>
            <a:r>
              <a:rPr lang="en-US" sz="2400" dirty="0"/>
              <a:t> </a:t>
            </a:r>
            <a:r>
              <a:rPr lang="en-US" sz="2400" dirty="0" err="1"/>
              <a:t>sve</a:t>
            </a:r>
            <a:r>
              <a:rPr lang="en-US" sz="2400" dirty="0"/>
              <a:t>, </a:t>
            </a:r>
            <a:r>
              <a:rPr lang="en-US" sz="2400" dirty="0" err="1"/>
              <a:t>onda</a:t>
            </a:r>
            <a:r>
              <a:rPr lang="en-US" sz="2400" dirty="0"/>
              <a:t> </a:t>
            </a:r>
            <a:r>
              <a:rPr lang="en-US" sz="2400" dirty="0" err="1"/>
              <a:t>će</a:t>
            </a:r>
            <a:r>
              <a:rPr lang="en-US" sz="2400" dirty="0"/>
              <a:t> se, </a:t>
            </a:r>
            <a:r>
              <a:rPr lang="en-US" sz="2400" dirty="0" err="1"/>
              <a:t>ako</a:t>
            </a:r>
            <a:r>
              <a:rPr lang="en-US" sz="2400" dirty="0"/>
              <a:t> o tome ne </a:t>
            </a:r>
            <a:r>
              <a:rPr lang="en-US" sz="2400" dirty="0" err="1"/>
              <a:t>postoji</a:t>
            </a:r>
            <a:r>
              <a:rPr lang="en-US" sz="2400" dirty="0"/>
              <a:t> </a:t>
            </a:r>
            <a:r>
              <a:rPr lang="en-US" sz="2400" dirty="0" err="1"/>
              <a:t>sporazum</a:t>
            </a:r>
            <a:r>
              <a:rPr lang="en-US" sz="2400" dirty="0"/>
              <a:t> </a:t>
            </a:r>
            <a:r>
              <a:rPr lang="en-US" sz="2400" dirty="0" err="1"/>
              <a:t>vjerovnika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dužnika</a:t>
            </a:r>
            <a:r>
              <a:rPr lang="en-US" sz="2400" dirty="0"/>
              <a:t>, </a:t>
            </a:r>
            <a:r>
              <a:rPr lang="en-US" sz="2400" dirty="0" err="1"/>
              <a:t>uračunavanje</a:t>
            </a:r>
            <a:r>
              <a:rPr lang="en-US" sz="2400" dirty="0"/>
              <a:t> </a:t>
            </a:r>
            <a:r>
              <a:rPr lang="en-US" sz="2400" dirty="0" err="1"/>
              <a:t>obaviti</a:t>
            </a:r>
            <a:r>
              <a:rPr lang="en-US" sz="2400" dirty="0"/>
              <a:t> </a:t>
            </a:r>
            <a:r>
              <a:rPr lang="en-US" sz="2400" dirty="0" err="1"/>
              <a:t>onim</a:t>
            </a:r>
            <a:r>
              <a:rPr lang="en-US" sz="2400" dirty="0"/>
              <a:t> </a:t>
            </a:r>
            <a:r>
              <a:rPr lang="en-US" sz="2400" dirty="0" err="1"/>
              <a:t>redom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odredi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</a:t>
            </a:r>
            <a:r>
              <a:rPr lang="en-US" sz="2400" dirty="0" err="1"/>
              <a:t>najkasnije</a:t>
            </a:r>
            <a:r>
              <a:rPr lang="en-US" sz="2400" dirty="0"/>
              <a:t> </a:t>
            </a:r>
            <a:r>
              <a:rPr lang="en-US" sz="2400" dirty="0" err="1"/>
              <a:t>prilikom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(2)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nema</a:t>
            </a:r>
            <a:r>
              <a:rPr lang="en-US" sz="2400" dirty="0"/>
              <a:t> </a:t>
            </a:r>
            <a:r>
              <a:rPr lang="en-US" sz="2400" dirty="0" err="1"/>
              <a:t>dužnikove</a:t>
            </a:r>
            <a:r>
              <a:rPr lang="en-US" sz="2400" dirty="0"/>
              <a:t> </a:t>
            </a:r>
            <a:r>
              <a:rPr lang="en-US" sz="2400" dirty="0" err="1"/>
              <a:t>izjave</a:t>
            </a:r>
            <a:r>
              <a:rPr lang="en-US" sz="2400" dirty="0"/>
              <a:t> o </a:t>
            </a:r>
            <a:r>
              <a:rPr lang="en-US" sz="2400" dirty="0" err="1"/>
              <a:t>uračunavanju</a:t>
            </a:r>
            <a:r>
              <a:rPr lang="en-US" sz="2400" dirty="0"/>
              <a:t>, </a:t>
            </a:r>
            <a:r>
              <a:rPr lang="en-US" sz="2400" dirty="0" err="1"/>
              <a:t>obveze</a:t>
            </a:r>
            <a:r>
              <a:rPr lang="en-US" sz="2400" dirty="0"/>
              <a:t> se </a:t>
            </a:r>
            <a:r>
              <a:rPr lang="en-US" sz="2400" dirty="0" err="1"/>
              <a:t>namiruju</a:t>
            </a:r>
            <a:r>
              <a:rPr lang="en-US" sz="2400" dirty="0"/>
              <a:t> </a:t>
            </a:r>
            <a:r>
              <a:rPr lang="en-US" sz="2400" dirty="0" err="1"/>
              <a:t>redom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je </a:t>
            </a:r>
            <a:r>
              <a:rPr lang="en-US" sz="2400" dirty="0" err="1"/>
              <a:t>koja</a:t>
            </a:r>
            <a:r>
              <a:rPr lang="en-US" sz="2400" dirty="0"/>
              <a:t> </a:t>
            </a:r>
            <a:r>
              <a:rPr lang="en-US" sz="2400" dirty="0" err="1"/>
              <a:t>dospjela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ispunjenje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(3) </a:t>
            </a:r>
            <a:r>
              <a:rPr lang="en-US" sz="2400" dirty="0" err="1"/>
              <a:t>Ako</a:t>
            </a:r>
            <a:r>
              <a:rPr lang="en-US" sz="2400" dirty="0"/>
              <a:t> je </a:t>
            </a:r>
            <a:r>
              <a:rPr lang="en-US" sz="2400" dirty="0" err="1"/>
              <a:t>više</a:t>
            </a:r>
            <a:r>
              <a:rPr lang="en-US" sz="2400" dirty="0"/>
              <a:t> </a:t>
            </a:r>
            <a:r>
              <a:rPr lang="en-US" sz="2400" dirty="0" err="1"/>
              <a:t>obveza</a:t>
            </a:r>
            <a:r>
              <a:rPr lang="en-US" sz="2400" dirty="0"/>
              <a:t> </a:t>
            </a:r>
            <a:r>
              <a:rPr lang="en-US" sz="2400" dirty="0" err="1"/>
              <a:t>istodobno</a:t>
            </a:r>
            <a:r>
              <a:rPr lang="en-US" sz="2400" dirty="0"/>
              <a:t> </a:t>
            </a:r>
            <a:r>
              <a:rPr lang="en-US" sz="2400" dirty="0" err="1"/>
              <a:t>dospjelo</a:t>
            </a:r>
            <a:r>
              <a:rPr lang="en-US" sz="2400" dirty="0"/>
              <a:t>, </a:t>
            </a:r>
            <a:r>
              <a:rPr lang="en-US" sz="2400" dirty="0" err="1"/>
              <a:t>prvo</a:t>
            </a:r>
            <a:r>
              <a:rPr lang="en-US" sz="2400" dirty="0"/>
              <a:t> se </a:t>
            </a:r>
            <a:r>
              <a:rPr lang="en-US" sz="2400" dirty="0" err="1"/>
              <a:t>namiruju</a:t>
            </a:r>
            <a:r>
              <a:rPr lang="en-US" sz="2400" dirty="0"/>
              <a:t> one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najmanje</a:t>
            </a:r>
            <a:r>
              <a:rPr lang="en-US" sz="2400" dirty="0"/>
              <a:t> </a:t>
            </a:r>
            <a:r>
              <a:rPr lang="en-US" sz="2400" dirty="0" err="1"/>
              <a:t>osigurane</a:t>
            </a:r>
            <a:r>
              <a:rPr lang="en-US" sz="2400" dirty="0"/>
              <a:t>, a </a:t>
            </a:r>
            <a:r>
              <a:rPr lang="en-US" sz="2400" dirty="0" err="1"/>
              <a:t>kad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sve</a:t>
            </a:r>
            <a:r>
              <a:rPr lang="en-US" sz="2400" dirty="0"/>
              <a:t> </a:t>
            </a:r>
            <a:r>
              <a:rPr lang="en-US" sz="2400" dirty="0" err="1"/>
              <a:t>podjednako</a:t>
            </a:r>
            <a:r>
              <a:rPr lang="en-US" sz="2400" dirty="0"/>
              <a:t> </a:t>
            </a:r>
            <a:r>
              <a:rPr lang="en-US" sz="2400" dirty="0" err="1"/>
              <a:t>osigurane</a:t>
            </a:r>
            <a:r>
              <a:rPr lang="en-US" sz="2400" dirty="0"/>
              <a:t>, </a:t>
            </a:r>
            <a:r>
              <a:rPr lang="en-US" sz="2400" dirty="0" err="1"/>
              <a:t>prvo</a:t>
            </a:r>
            <a:r>
              <a:rPr lang="en-US" sz="2400" dirty="0"/>
              <a:t> se </a:t>
            </a:r>
            <a:r>
              <a:rPr lang="en-US" sz="2400" dirty="0" err="1"/>
              <a:t>namiruju</a:t>
            </a:r>
            <a:r>
              <a:rPr lang="en-US" sz="2400" dirty="0"/>
              <a:t> one </a:t>
            </a:r>
            <a:r>
              <a:rPr lang="en-US" sz="2400" dirty="0" err="1"/>
              <a:t>koje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dužniku</a:t>
            </a:r>
            <a:r>
              <a:rPr lang="en-US" sz="2400" dirty="0"/>
              <a:t> </a:t>
            </a:r>
            <a:r>
              <a:rPr lang="en-US" sz="2400" dirty="0" err="1"/>
              <a:t>najtegotnije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(4)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u </a:t>
            </a:r>
            <a:r>
              <a:rPr lang="en-US" sz="2400" dirty="0" err="1"/>
              <a:t>svemu</a:t>
            </a:r>
            <a:r>
              <a:rPr lang="en-US" sz="2400" dirty="0"/>
              <a:t> </a:t>
            </a:r>
            <a:r>
              <a:rPr lang="en-US" sz="2400" dirty="0" err="1"/>
              <a:t>naprijed</a:t>
            </a:r>
            <a:r>
              <a:rPr lang="en-US" sz="2400" dirty="0"/>
              <a:t> </a:t>
            </a:r>
            <a:r>
              <a:rPr lang="en-US" sz="2400" dirty="0" err="1"/>
              <a:t>rečenom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jednake</a:t>
            </a:r>
            <a:r>
              <a:rPr lang="en-US" sz="2400" dirty="0"/>
              <a:t>, </a:t>
            </a:r>
            <a:r>
              <a:rPr lang="en-US" sz="2400" dirty="0" err="1"/>
              <a:t>namiruju</a:t>
            </a:r>
            <a:r>
              <a:rPr lang="en-US" sz="2400" dirty="0"/>
              <a:t> se </a:t>
            </a:r>
            <a:r>
              <a:rPr lang="en-US" sz="2400" dirty="0" err="1"/>
              <a:t>redom</a:t>
            </a:r>
            <a:r>
              <a:rPr lang="en-US" sz="2400" dirty="0"/>
              <a:t> </a:t>
            </a:r>
            <a:r>
              <a:rPr lang="en-US" sz="2400" dirty="0" err="1"/>
              <a:t>kako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nastale</a:t>
            </a:r>
            <a:r>
              <a:rPr lang="en-US" sz="2400" dirty="0"/>
              <a:t>, a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istodobno</a:t>
            </a:r>
            <a:r>
              <a:rPr lang="en-US" sz="2400" dirty="0"/>
              <a:t> </a:t>
            </a:r>
            <a:r>
              <a:rPr lang="en-US" sz="2400" dirty="0" err="1"/>
              <a:t>nastale</a:t>
            </a:r>
            <a:r>
              <a:rPr lang="en-US" sz="2400" dirty="0"/>
              <a:t>, ono </a:t>
            </a:r>
            <a:r>
              <a:rPr lang="en-US" sz="2400" dirty="0" err="1"/>
              <a:t>što</a:t>
            </a:r>
            <a:r>
              <a:rPr lang="en-US" sz="2400" dirty="0"/>
              <a:t> je </a:t>
            </a:r>
            <a:r>
              <a:rPr lang="en-US" sz="2400" dirty="0" err="1"/>
              <a:t>dano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ime</a:t>
            </a:r>
            <a:r>
              <a:rPr lang="en-US" sz="2400" dirty="0"/>
              <a:t> </a:t>
            </a:r>
            <a:r>
              <a:rPr lang="en-US" sz="2400" dirty="0" err="1"/>
              <a:t>ispunjenja</a:t>
            </a:r>
            <a:r>
              <a:rPr lang="en-US" sz="2400" dirty="0"/>
              <a:t> </a:t>
            </a:r>
            <a:r>
              <a:rPr lang="en-US" sz="2400" dirty="0" err="1"/>
              <a:t>raspoređuje</a:t>
            </a:r>
            <a:r>
              <a:rPr lang="en-US" sz="2400" dirty="0"/>
              <a:t> se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sve</a:t>
            </a:r>
            <a:r>
              <a:rPr lang="en-US" sz="2400" dirty="0"/>
              <a:t> </a:t>
            </a:r>
            <a:r>
              <a:rPr lang="en-US" sz="2400" dirty="0" err="1"/>
              <a:t>obveze</a:t>
            </a:r>
            <a:r>
              <a:rPr lang="en-US" sz="2400" dirty="0"/>
              <a:t> </a:t>
            </a:r>
            <a:r>
              <a:rPr lang="en-US" sz="2400" dirty="0" err="1"/>
              <a:t>razmjerno</a:t>
            </a:r>
            <a:r>
              <a:rPr lang="en-US" sz="2400" dirty="0"/>
              <a:t> </a:t>
            </a:r>
            <a:r>
              <a:rPr lang="en-US" sz="2400" dirty="0" err="1"/>
              <a:t>njihovim</a:t>
            </a:r>
            <a:r>
              <a:rPr lang="en-US" sz="2400" dirty="0"/>
              <a:t> </a:t>
            </a:r>
            <a:r>
              <a:rPr lang="en-US" sz="2400" dirty="0" err="1"/>
              <a:t>iznosima</a:t>
            </a:r>
            <a:r>
              <a:rPr lang="en-US" sz="2400" dirty="0" smtClean="0"/>
              <a:t>.</a:t>
            </a:r>
            <a:endParaRPr lang="hr-HR" sz="2400" dirty="0" smtClean="0"/>
          </a:p>
          <a:p>
            <a:pPr marL="0" indent="0">
              <a:buNone/>
            </a:pPr>
            <a:r>
              <a:rPr lang="en-US" sz="2400" b="1" dirty="0" err="1"/>
              <a:t>Uračunavanje</a:t>
            </a:r>
            <a:r>
              <a:rPr lang="en-US" sz="2400" b="1" dirty="0"/>
              <a:t> </a:t>
            </a:r>
            <a:r>
              <a:rPr lang="en-US" sz="2400" b="1" dirty="0" err="1"/>
              <a:t>kamata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troškova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Članak</a:t>
            </a:r>
            <a:r>
              <a:rPr lang="en-US" sz="2400" dirty="0"/>
              <a:t> 172.</a:t>
            </a:r>
          </a:p>
          <a:p>
            <a:pPr marL="0" indent="0">
              <a:buNone/>
            </a:pP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dužnik</a:t>
            </a:r>
            <a:r>
              <a:rPr lang="en-US" sz="2400" dirty="0"/>
              <a:t> pored </a:t>
            </a:r>
            <a:r>
              <a:rPr lang="en-US" sz="2400" dirty="0" err="1"/>
              <a:t>glavnice</a:t>
            </a:r>
            <a:r>
              <a:rPr lang="en-US" sz="2400" dirty="0"/>
              <a:t> </a:t>
            </a:r>
            <a:r>
              <a:rPr lang="en-US" sz="2400" dirty="0" err="1"/>
              <a:t>duguje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kamate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troškove</a:t>
            </a:r>
            <a:r>
              <a:rPr lang="en-US" sz="2400" dirty="0"/>
              <a:t>, </a:t>
            </a:r>
            <a:r>
              <a:rPr lang="en-US" sz="2400" dirty="0" err="1"/>
              <a:t>prvo</a:t>
            </a:r>
            <a:r>
              <a:rPr lang="en-US" sz="2400" dirty="0"/>
              <a:t> se </a:t>
            </a:r>
            <a:r>
              <a:rPr lang="en-US" sz="2400" dirty="0" err="1"/>
              <a:t>namiruju</a:t>
            </a:r>
            <a:r>
              <a:rPr lang="en-US" sz="2400" dirty="0"/>
              <a:t> </a:t>
            </a:r>
            <a:r>
              <a:rPr lang="en-US" sz="2400" dirty="0" err="1"/>
              <a:t>troškovi</a:t>
            </a:r>
            <a:r>
              <a:rPr lang="en-US" sz="2400" dirty="0"/>
              <a:t>, </a:t>
            </a:r>
            <a:r>
              <a:rPr lang="en-US" sz="2400" dirty="0" err="1"/>
              <a:t>zatim</a:t>
            </a:r>
            <a:r>
              <a:rPr lang="en-US" sz="2400" dirty="0"/>
              <a:t> </a:t>
            </a:r>
            <a:r>
              <a:rPr lang="en-US" sz="2400" dirty="0" err="1"/>
              <a:t>kamate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napokon</a:t>
            </a:r>
            <a:r>
              <a:rPr lang="en-US" sz="2400" dirty="0"/>
              <a:t> </a:t>
            </a:r>
            <a:r>
              <a:rPr lang="en-US" sz="2400" dirty="0" err="1"/>
              <a:t>glavnica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V. VRIJEME ISPUNJENJA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Određivanje</a:t>
            </a:r>
            <a:r>
              <a:rPr lang="en-US" b="1" dirty="0"/>
              <a:t> </a:t>
            </a:r>
            <a:r>
              <a:rPr lang="en-US" b="1" dirty="0" err="1"/>
              <a:t>roka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173.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Dužnik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, </a:t>
            </a:r>
            <a:r>
              <a:rPr lang="en-US" dirty="0" err="1"/>
              <a:t>dužnik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</a:t>
            </a:r>
            <a:r>
              <a:rPr lang="en-US" dirty="0" err="1"/>
              <a:t>ispuniti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predviđen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ugovorom</a:t>
            </a:r>
            <a:r>
              <a:rPr lang="en-US" dirty="0"/>
              <a:t>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, a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posla</a:t>
            </a:r>
            <a:r>
              <a:rPr lang="en-US" dirty="0"/>
              <a:t>, </a:t>
            </a:r>
            <a:r>
              <a:rPr lang="en-US" dirty="0" err="1"/>
              <a:t>narav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ne </a:t>
            </a:r>
            <a:r>
              <a:rPr lang="en-US" dirty="0" err="1"/>
              <a:t>zahtijevaju</a:t>
            </a:r>
            <a:r>
              <a:rPr lang="en-US" dirty="0"/>
              <a:t> </a:t>
            </a:r>
            <a:r>
              <a:rPr lang="en-US" dirty="0" err="1"/>
              <a:t>stanovit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,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, a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zahtijevati</a:t>
            </a:r>
            <a:r>
              <a:rPr lang="en-US" dirty="0"/>
              <a:t> od </a:t>
            </a:r>
            <a:r>
              <a:rPr lang="en-US" dirty="0" err="1"/>
              <a:t>vjerovnika</a:t>
            </a:r>
            <a:r>
              <a:rPr lang="en-US" dirty="0"/>
              <a:t> da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primi</a:t>
            </a:r>
            <a:r>
              <a:rPr lang="en-US" dirty="0"/>
              <a:t> </a:t>
            </a:r>
            <a:r>
              <a:rPr lang="en-US" dirty="0" err="1"/>
              <a:t>ispunjenje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48162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2950</Words>
  <Application>Microsoft Office PowerPoint</Application>
  <PresentationFormat>Široki zaslon</PresentationFormat>
  <Paragraphs>213</Paragraphs>
  <Slides>24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sustava Office</vt:lpstr>
      <vt:lpstr>TRGOVAČKO PRAVO  PRESTANAK OBVEZA 1.dio ISPUNJENJE NASTAVNI MATERIJALI ZA PREDAVANJE 28.4.2020. I 30.4.2020.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23</cp:revision>
  <dcterms:created xsi:type="dcterms:W3CDTF">2020-03-26T13:37:12Z</dcterms:created>
  <dcterms:modified xsi:type="dcterms:W3CDTF">2020-04-23T10:23:17Z</dcterms:modified>
</cp:coreProperties>
</file>