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2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5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3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4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6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2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3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5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2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2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C91D6-F11C-47C2-A20A-E87919FE4B1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68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Pobijanje dužnikovih pravnih radnji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4686256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E-predavanja </a:t>
            </a:r>
            <a:endParaRPr lang="hr-HR" dirty="0" smtClean="0"/>
          </a:p>
          <a:p>
            <a:r>
              <a:rPr lang="hr-HR" dirty="0" smtClean="0"/>
              <a:t>31.3.2020.</a:t>
            </a:r>
          </a:p>
          <a:p>
            <a:endParaRPr lang="hr-HR" dirty="0"/>
          </a:p>
          <a:p>
            <a:pPr algn="r"/>
            <a:r>
              <a:rPr lang="hr-HR" dirty="0"/>
              <a:t>d</a:t>
            </a:r>
            <a:r>
              <a:rPr lang="hr-HR" dirty="0" smtClean="0"/>
              <a:t>r.sc. Lidija Šimunović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2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Poštovani studenti, 	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78823" y="1825625"/>
            <a:ext cx="11639006" cy="488868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dirty="0" smtClean="0"/>
              <a:t>u nastavku se nalaze materijali za nastavnu cjelinu Pobijanje pravnih radnji dužnika. 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Molim Vas proučite prezentaciju i odgovorite na pitanja iz hipotetskog slučaja i </a:t>
            </a:r>
            <a:r>
              <a:rPr lang="hr-HR" dirty="0" smtClean="0"/>
              <a:t>pitanja </a:t>
            </a:r>
            <a:r>
              <a:rPr lang="hr-HR" dirty="0" smtClean="0"/>
              <a:t>koja se nalaze na kraju prezentacije.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Odgovore na pitanja pišite rukom i kolektirajte ih s prethodnim zadaćama/odgovorima. Naknadno ćemo dogovoriti način na koji ćete mi ih predati ovisno o razvoju epidemiološke situacije. Nemojte mi slati odgovore e-mailom.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Lijep pozdrav</a:t>
            </a:r>
          </a:p>
          <a:p>
            <a:pPr marL="0" indent="0">
              <a:buNone/>
            </a:pPr>
            <a:r>
              <a:rPr lang="hr-HR" dirty="0" smtClean="0"/>
              <a:t>Lidija Šimunović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17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Odjeljak 2.   POBIJANJE DUŽNIKOVIH PRAVNIH RADNJI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Opće pravilo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Članak 66.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(1) Svaki vjerovnik čija je tražbina dospjela za isplatu, i bez obzira kad je nastala može pobijati pravnu radnju svog dužnika koja je poduzeta na štetu vjerovnika.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(2) Smatra se da je pravna radnja poduzeta na štetu vjerovnika ako zbog nje dužnik nema dovoljno sredstava za ispunjenje vjerovnikove tražbine.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(3) Pod pravnom radnjom razumijeva se i propuštanje zbog kojega je dužnik izgubio kakvo materijalno pravo ili kojim je za njega nastala kakva materijalna obveza.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43691"/>
            <a:ext cx="11353800" cy="60332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Pretpostavke pobijanja</a:t>
            </a:r>
            <a:endParaRPr lang="en-US" dirty="0" smtClean="0"/>
          </a:p>
          <a:p>
            <a:pPr marL="0" indent="0">
              <a:buNone/>
            </a:pPr>
            <a:r>
              <a:rPr lang="hr-HR" dirty="0" smtClean="0"/>
              <a:t>Članak 67.</a:t>
            </a:r>
            <a:endParaRPr lang="en-US" dirty="0" smtClean="0"/>
          </a:p>
          <a:p>
            <a:pPr marL="0" indent="0">
              <a:buNone/>
            </a:pPr>
            <a:r>
              <a:rPr lang="hr-HR" dirty="0" smtClean="0"/>
              <a:t>(1) Naplatno raspolaganje može se pobijati ako je u vrijeme raspolaganja dužnik znao ili mogao znati da poduzetim raspolaganjem nanosi štetu svojim vjerovnicima i ako je trećoj osobi s kojom je ili u čiju je korist pravna radnja poduzeta to bilo poznato ili moglo biti poznato.</a:t>
            </a:r>
            <a:endParaRPr lang="en-US" dirty="0" smtClean="0"/>
          </a:p>
          <a:p>
            <a:pPr marL="0" indent="0">
              <a:buNone/>
            </a:pPr>
            <a:r>
              <a:rPr lang="hr-HR" dirty="0" smtClean="0"/>
              <a:t>(2) Ako je treća osoba dužnikov bračni drug, ili krvni srodnik u ravnoj liniji, ili u pobočnoj liniji do četvrtog stupnja, ili po tazbini do istog stupnja, smatra se da joj je bilo poznato da dužnik poduzetim raspolaganjem nanosi štetu vjerovniku, osim ako dokaže suprotno.</a:t>
            </a:r>
            <a:endParaRPr lang="en-US" dirty="0" smtClean="0"/>
          </a:p>
          <a:p>
            <a:pPr marL="0" indent="0">
              <a:buNone/>
            </a:pPr>
            <a:r>
              <a:rPr lang="hr-HR" dirty="0" smtClean="0"/>
              <a:t>(3) Kod besplatnih raspolaganja i s njima izjednačenih pravnih radnji smatra se da je dužnik znao da poduzetim raspolaganjem nanosi štetu vjerovniku, i za pobijanje tih radnji ne zahtijeva se da je trećoj osobi to bilo poznato ili moglo biti poznato.</a:t>
            </a:r>
            <a:endParaRPr lang="en-US" dirty="0" smtClean="0"/>
          </a:p>
          <a:p>
            <a:pPr marL="0" indent="0">
              <a:buNone/>
            </a:pPr>
            <a:r>
              <a:rPr lang="hr-HR" dirty="0" smtClean="0"/>
              <a:t>(4) Odricanje od nasljedstva smatra se besplatnim raspolaganjem.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716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07126" y="493212"/>
            <a:ext cx="11689080" cy="58161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3600" dirty="0"/>
              <a:t>Isključenje pobijanja</a:t>
            </a:r>
            <a:endParaRPr lang="en-US" sz="3600" dirty="0"/>
          </a:p>
          <a:p>
            <a:pPr marL="0" indent="0">
              <a:buNone/>
            </a:pPr>
            <a:r>
              <a:rPr lang="hr-HR" sz="3600" dirty="0"/>
              <a:t>Članak 68.</a:t>
            </a:r>
            <a:endParaRPr lang="en-US" sz="3600" dirty="0"/>
          </a:p>
          <a:p>
            <a:pPr marL="0" indent="0">
              <a:buNone/>
            </a:pPr>
            <a:r>
              <a:rPr lang="hr-HR" sz="3600" dirty="0"/>
              <a:t>Ne mogu se pobijati zbog oštećenja vjerovnika uobičajeni prigodni darovi, nagradni darovi, a ni darovi učinjeni iz zahvalnosti, razmjerni materijalnim mogućnostima dužnika.</a:t>
            </a:r>
            <a:endParaRPr lang="en-US" sz="3600" dirty="0"/>
          </a:p>
          <a:p>
            <a:pPr marL="0" indent="0">
              <a:buNone/>
            </a:pPr>
            <a:r>
              <a:rPr lang="hr-HR" sz="3600" dirty="0"/>
              <a:t> </a:t>
            </a:r>
            <a:endParaRPr lang="en-US" sz="3600" dirty="0"/>
          </a:p>
          <a:p>
            <a:pPr marL="0" indent="0">
              <a:buNone/>
            </a:pPr>
            <a:r>
              <a:rPr lang="hr-HR" sz="3600" dirty="0"/>
              <a:t>Sredstva pobijanja</a:t>
            </a:r>
            <a:endParaRPr lang="en-US" sz="3600" dirty="0"/>
          </a:p>
          <a:p>
            <a:pPr marL="0" indent="0">
              <a:buNone/>
            </a:pPr>
            <a:r>
              <a:rPr lang="hr-HR" sz="3600" dirty="0"/>
              <a:t>Članak 69.</a:t>
            </a:r>
            <a:endParaRPr lang="en-US" sz="3600" dirty="0"/>
          </a:p>
          <a:p>
            <a:pPr marL="0" indent="0">
              <a:buNone/>
            </a:pPr>
            <a:r>
              <a:rPr lang="hr-HR" sz="3600" dirty="0"/>
              <a:t>(1) Pravna radnja dužnika pobija se tužbom ili prigovorom.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60675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4000" dirty="0"/>
              <a:t>(2) Tužba za pobijanje podnosi se protiv dužnika i treće osobe s kojom je ili u čiju je korist poduzeta pravna radnja koja se pobija, odnosno protiv njezinih sveopćih pravnih sljednika.</a:t>
            </a:r>
            <a:endParaRPr lang="en-US" sz="4000" dirty="0"/>
          </a:p>
          <a:p>
            <a:pPr marL="0" indent="0">
              <a:buNone/>
            </a:pPr>
            <a:r>
              <a:rPr lang="hr-HR" sz="4000" dirty="0"/>
              <a:t>(3) Ako je treći otuđio nekim naplatnim poslom korist pribavljenu raspolaganjem koje se pobija, tužba se može podnijeti protiv </a:t>
            </a:r>
            <a:r>
              <a:rPr lang="hr-HR" sz="4000" dirty="0" err="1"/>
              <a:t>pribavitelja</a:t>
            </a:r>
            <a:r>
              <a:rPr lang="hr-HR" sz="4000" dirty="0"/>
              <a:t> samo ako je ovaj znao da se pribavljanje njegovih prednika moglo pobijati, a ako je tu korist otuđio besplatnim poslom, tužba se može podnijeti protiv </a:t>
            </a:r>
            <a:r>
              <a:rPr lang="hr-HR" sz="4000" dirty="0" err="1"/>
              <a:t>pribavitelja</a:t>
            </a:r>
            <a:r>
              <a:rPr lang="hr-HR" sz="4000" dirty="0"/>
              <a:t> i ako on to nije znao.</a:t>
            </a:r>
            <a:endParaRPr lang="en-US" sz="4000" dirty="0"/>
          </a:p>
          <a:p>
            <a:pPr marL="0" indent="0">
              <a:buNone/>
            </a:pPr>
            <a:r>
              <a:rPr lang="hr-HR" sz="4000" dirty="0"/>
              <a:t>(4) Tuženik može izbjeći pobijanje ako ispuni dužnikovu obvezu.</a:t>
            </a:r>
            <a:endParaRPr lang="en-US" sz="4000" dirty="0"/>
          </a:p>
          <a:p>
            <a:pPr marL="0" indent="0">
              <a:buNone/>
            </a:pPr>
            <a:r>
              <a:rPr lang="hr-HR" sz="4000" dirty="0"/>
              <a:t> 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8332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5058" y="127454"/>
            <a:ext cx="11858896" cy="67305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Učinak pobijanja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Članak 70.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Ako sud usvoji tužbeni zahtjev, pravna radnja gubi učinak samo prema tužitelju i samo koliko je potrebno za namirenje njegovih tražbina.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Rok za podnošenje tužbe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Članak 71.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(1) Tužba za pobijanje može se podnijeti u roku od jedne godine za raspolaganje iz članka 67. stavka 1. ovoga </a:t>
            </a:r>
            <a:r>
              <a:rPr lang="hr-HR" dirty="0" err="1"/>
              <a:t>Zakona,za</a:t>
            </a:r>
            <a:r>
              <a:rPr lang="hr-HR" dirty="0"/>
              <a:t> za ostale slučajeve u roku od tri godine.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(2) Rok se računa od dana kad je poduzeta pravna radnja koja se pobija, odnosno od dana kad je trebalo poduzeti propuštenu radnju.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470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hr-HR" dirty="0" smtClean="0"/>
              <a:t>Hipotetski slučaj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094106"/>
            <a:ext cx="12070080" cy="4351338"/>
          </a:xfrm>
        </p:spPr>
        <p:txBody>
          <a:bodyPr>
            <a:noAutofit/>
          </a:bodyPr>
          <a:lstStyle/>
          <a:p>
            <a:pPr algn="just"/>
            <a:r>
              <a:rPr lang="hr-HR" sz="3200" dirty="0" smtClean="0"/>
              <a:t>Zamislite situaciju u kojoj je trgovačko društvo </a:t>
            </a:r>
            <a:r>
              <a:rPr lang="hr-HR" sz="3200" dirty="0" err="1" smtClean="0"/>
              <a:t>Klimt</a:t>
            </a:r>
            <a:r>
              <a:rPr lang="hr-HR" sz="3200" dirty="0" smtClean="0"/>
              <a:t> </a:t>
            </a:r>
            <a:r>
              <a:rPr lang="hr-HR" sz="3200" dirty="0" err="1" smtClean="0"/>
              <a:t>doo</a:t>
            </a:r>
            <a:r>
              <a:rPr lang="hr-HR" sz="3200" dirty="0" smtClean="0"/>
              <a:t> dužno vratiti 100.000 kn trgovačkom društvu Vjenčić </a:t>
            </a:r>
            <a:r>
              <a:rPr lang="hr-HR" sz="3200" dirty="0" err="1" smtClean="0"/>
              <a:t>doo</a:t>
            </a:r>
            <a:r>
              <a:rPr lang="hr-HR" sz="3200" dirty="0" smtClean="0"/>
              <a:t> do 1.3.2020.</a:t>
            </a:r>
          </a:p>
          <a:p>
            <a:pPr marL="0" indent="0" algn="just">
              <a:buNone/>
            </a:pPr>
            <a:endParaRPr lang="hr-HR" sz="3200" dirty="0" smtClean="0"/>
          </a:p>
          <a:p>
            <a:pPr algn="just"/>
            <a:r>
              <a:rPr lang="hr-HR" sz="3200" dirty="0" smtClean="0"/>
              <a:t>Dana 28.2.2020. trgovačko društvo </a:t>
            </a:r>
            <a:r>
              <a:rPr lang="hr-HR" sz="3200" dirty="0" err="1" smtClean="0"/>
              <a:t>Klimt</a:t>
            </a:r>
            <a:r>
              <a:rPr lang="hr-HR" sz="3200" dirty="0" smtClean="0"/>
              <a:t> </a:t>
            </a:r>
            <a:r>
              <a:rPr lang="hr-HR" sz="3200" dirty="0" err="1" smtClean="0"/>
              <a:t>doo</a:t>
            </a:r>
            <a:r>
              <a:rPr lang="hr-HR" sz="3200" dirty="0" smtClean="0"/>
              <a:t> je imalo 100.000 kn na računu i direktor tog društva je ponukan situacijom s CORONA VIRUSOM odlučio taj iznos novca darovati svojoj supruzi. Nakon učinjenog darovanja trgovačko društvo </a:t>
            </a:r>
            <a:r>
              <a:rPr lang="hr-HR" sz="3200" dirty="0" err="1" smtClean="0"/>
              <a:t>Klimt</a:t>
            </a:r>
            <a:r>
              <a:rPr lang="hr-HR" sz="3200" dirty="0" smtClean="0"/>
              <a:t> </a:t>
            </a:r>
            <a:r>
              <a:rPr lang="hr-HR" sz="3200" dirty="0" err="1" smtClean="0"/>
              <a:t>doo</a:t>
            </a:r>
            <a:r>
              <a:rPr lang="hr-HR" sz="3200" dirty="0" smtClean="0"/>
              <a:t> nije više imalo </a:t>
            </a:r>
            <a:r>
              <a:rPr lang="hr-HR" sz="3200" dirty="0" smtClean="0"/>
              <a:t>dovoljno sredstava, odnosno </a:t>
            </a:r>
            <a:r>
              <a:rPr lang="hr-HR" sz="3200" dirty="0" smtClean="0"/>
              <a:t>novca za vraćanje duga trgovačkom društvu Vjenčić </a:t>
            </a:r>
            <a:r>
              <a:rPr lang="hr-HR" sz="3200" dirty="0" err="1" smtClean="0"/>
              <a:t>doo</a:t>
            </a:r>
            <a:r>
              <a:rPr lang="hr-HR" sz="3200" dirty="0" smtClean="0"/>
              <a:t>. </a:t>
            </a:r>
          </a:p>
          <a:p>
            <a:pPr algn="just"/>
            <a:endParaRPr lang="hr-HR" sz="3200" dirty="0" smtClean="0"/>
          </a:p>
          <a:p>
            <a:pPr algn="just"/>
            <a:r>
              <a:rPr lang="hr-HR" sz="3200" b="1" i="1" dirty="0" smtClean="0"/>
              <a:t>Saznavši za besplatno raspolaganje </a:t>
            </a:r>
            <a:r>
              <a:rPr lang="hr-HR" sz="3200" b="1" i="1" dirty="0" err="1" smtClean="0"/>
              <a:t>Klimt</a:t>
            </a:r>
            <a:r>
              <a:rPr lang="hr-HR" sz="3200" b="1" i="1" dirty="0" smtClean="0"/>
              <a:t> </a:t>
            </a:r>
            <a:r>
              <a:rPr lang="hr-HR" sz="3200" b="1" i="1" dirty="0" err="1" smtClean="0"/>
              <a:t>doo-a</a:t>
            </a:r>
            <a:r>
              <a:rPr lang="hr-HR" sz="3200" b="1" i="1" dirty="0" smtClean="0"/>
              <a:t>, Vjenčić </a:t>
            </a:r>
            <a:r>
              <a:rPr lang="hr-HR" sz="3200" b="1" i="1" dirty="0" err="1" smtClean="0"/>
              <a:t>doo</a:t>
            </a:r>
            <a:r>
              <a:rPr lang="hr-HR" sz="3200" b="1" i="1" dirty="0" smtClean="0"/>
              <a:t> je odlučio tužiti </a:t>
            </a:r>
            <a:r>
              <a:rPr lang="hr-HR" sz="3200" b="1" i="1" dirty="0" err="1" smtClean="0"/>
              <a:t>Klimt</a:t>
            </a:r>
            <a:r>
              <a:rPr lang="hr-HR" sz="3200" b="1" i="1" dirty="0" smtClean="0"/>
              <a:t> </a:t>
            </a:r>
            <a:r>
              <a:rPr lang="hr-HR" sz="3200" b="1" i="1" dirty="0" err="1" smtClean="0"/>
              <a:t>doo</a:t>
            </a:r>
            <a:r>
              <a:rPr lang="hr-HR" sz="3200" b="1" i="1" dirty="0" smtClean="0"/>
              <a:t> i njegovu suprugu. Je li to dopušteno?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2603508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Pitanja za ponavljanje…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7111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Tko može zahtijevati pobijanje pravnih radnji dužnika?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Kada se smatra da je pravna radnja dužnika poduzeta na štetu vjerovnika?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Što se smatra pravnom radnjom u smislu pobijanja pravnih radnji dužnika?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Koje su pretpostavke pobijanja pravnih radnji dužnika? Razgraničite pretpostavke ovisno o tome je li bila riječ o naplatnom, besplatnom raspolaganju i tzv. obiteljskom raspolaganju.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Kada je isključeno pobijanje?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Koja su sredstva pobijanja?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Protiv koga i u kojim rokovima se može podnijeti tužba radi pobijanja pravnih radnji dužnika?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7914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698</Words>
  <Application>Microsoft Office PowerPoint</Application>
  <PresentationFormat>Široki zaslon</PresentationFormat>
  <Paragraphs>59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sustava Office</vt:lpstr>
      <vt:lpstr>Pobijanje dužnikovih pravnih radnji</vt:lpstr>
      <vt:lpstr>Poštovani studenti, 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Hipotetski slučaj</vt:lpstr>
      <vt:lpstr>Pitanja za ponavljanje…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Pobijanje dužnikovih pravnih radnji</dc:title>
  <dc:creator>Lidija</dc:creator>
  <cp:lastModifiedBy>Lidija</cp:lastModifiedBy>
  <cp:revision>8</cp:revision>
  <dcterms:created xsi:type="dcterms:W3CDTF">2020-03-26T13:37:12Z</dcterms:created>
  <dcterms:modified xsi:type="dcterms:W3CDTF">2020-03-30T09:33:11Z</dcterms:modified>
</cp:coreProperties>
</file>