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76" r:id="rId10"/>
    <p:sldId id="277" r:id="rId11"/>
    <p:sldId id="27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4900" dirty="0" smtClean="0"/>
              <a:t>PRESTANAK OBVEZA </a:t>
            </a:r>
            <a:r>
              <a:rPr lang="hr-HR" sz="4900" dirty="0"/>
              <a:t>2</a:t>
            </a:r>
            <a:r>
              <a:rPr lang="hr-HR" sz="4900" dirty="0" smtClean="0"/>
              <a:t>.dio</a:t>
            </a: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b="1" dirty="0" smtClean="0"/>
              <a:t>OSTALI NAČINI PRESTANKA OBVEZA</a:t>
            </a:r>
            <a:r>
              <a:rPr lang="hr-HR" dirty="0"/>
              <a:t/>
            </a:r>
            <a:br>
              <a:rPr lang="hr-HR" dirty="0"/>
            </a:br>
            <a:r>
              <a:rPr lang="hr-HR" sz="4000" dirty="0" smtClean="0"/>
              <a:t>NASTAVNI MATERIJALI ZA </a:t>
            </a:r>
            <a:r>
              <a:rPr lang="hr-HR" sz="4000" dirty="0" smtClean="0"/>
              <a:t>PREDAVANJE</a:t>
            </a:r>
            <a:br>
              <a:rPr lang="hr-HR" sz="4000" dirty="0" smtClean="0"/>
            </a:br>
            <a:r>
              <a:rPr lang="hr-HR" sz="4000" dirty="0" smtClean="0"/>
              <a:t>5.5</a:t>
            </a:r>
            <a:r>
              <a:rPr lang="hr-HR" sz="4000" dirty="0" smtClean="0"/>
              <a:t>.2020</a:t>
            </a:r>
            <a:r>
              <a:rPr lang="hr-HR" sz="4000" dirty="0" smtClean="0"/>
              <a:t>. 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 smtClean="0"/>
              <a:t>5</a:t>
            </a:r>
            <a:r>
              <a:rPr lang="en-US" sz="2000" b="1" u="sng" dirty="0"/>
              <a:t>.   PROTEK VREMENA, </a:t>
            </a:r>
            <a:r>
              <a:rPr lang="en-US" sz="2000" b="1" u="sng" dirty="0" smtClean="0"/>
              <a:t>OTKAZ</a:t>
            </a:r>
            <a:r>
              <a:rPr lang="hr-HR" sz="2000" b="1" u="sng" dirty="0" smtClean="0"/>
              <a:t> VAŽNO!!!!!</a:t>
            </a:r>
            <a:endParaRPr lang="en-US" sz="2000" b="1" u="sng" dirty="0"/>
          </a:p>
          <a:p>
            <a:pPr marL="0" indent="0">
              <a:buNone/>
            </a:pPr>
            <a:r>
              <a:rPr lang="en-US" sz="2000" b="1" dirty="0" err="1"/>
              <a:t>Rok</a:t>
            </a:r>
            <a:r>
              <a:rPr lang="en-US" sz="2000" b="1" dirty="0"/>
              <a:t> u </a:t>
            </a:r>
            <a:r>
              <a:rPr lang="en-US" sz="2000" b="1" dirty="0" err="1"/>
              <a:t>trajnom</a:t>
            </a:r>
            <a:r>
              <a:rPr lang="en-US" sz="2000" b="1" dirty="0"/>
              <a:t> </a:t>
            </a:r>
            <a:r>
              <a:rPr lang="en-US" sz="2000" b="1" dirty="0" err="1"/>
              <a:t>obveznom</a:t>
            </a:r>
            <a:r>
              <a:rPr lang="en-US" sz="2000" b="1" dirty="0"/>
              <a:t> </a:t>
            </a:r>
            <a:r>
              <a:rPr lang="en-US" sz="2000" b="1" dirty="0" err="1"/>
              <a:t>odnosu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211.</a:t>
            </a:r>
          </a:p>
          <a:p>
            <a:pPr marL="0" indent="0">
              <a:buNone/>
            </a:pPr>
            <a:r>
              <a:rPr lang="en-US" sz="2000" dirty="0" err="1"/>
              <a:t>Trajni</a:t>
            </a:r>
            <a:r>
              <a:rPr lang="en-US" sz="2000" dirty="0"/>
              <a:t> </a:t>
            </a:r>
            <a:r>
              <a:rPr lang="en-US" sz="2000" dirty="0" err="1"/>
              <a:t>obvezni</a:t>
            </a:r>
            <a:r>
              <a:rPr lang="en-US" sz="2000" dirty="0"/>
              <a:t> </a:t>
            </a:r>
            <a:r>
              <a:rPr lang="en-US" sz="2000" dirty="0" err="1"/>
              <a:t>odnos</a:t>
            </a:r>
            <a:r>
              <a:rPr lang="en-US" sz="2000" dirty="0"/>
              <a:t> s </a:t>
            </a:r>
            <a:r>
              <a:rPr lang="en-US" sz="2000" dirty="0" err="1"/>
              <a:t>određenim</a:t>
            </a:r>
            <a:r>
              <a:rPr lang="en-US" sz="2000" dirty="0"/>
              <a:t> </a:t>
            </a:r>
            <a:r>
              <a:rPr lang="en-US" sz="2000" dirty="0" err="1"/>
              <a:t>rokom</a:t>
            </a:r>
            <a:r>
              <a:rPr lang="en-US" sz="2000" dirty="0"/>
              <a:t> </a:t>
            </a:r>
            <a:r>
              <a:rPr lang="en-US" sz="2000" dirty="0" err="1"/>
              <a:t>trajanja</a:t>
            </a:r>
            <a:r>
              <a:rPr lang="en-US" sz="2000" dirty="0"/>
              <a:t> </a:t>
            </a:r>
            <a:r>
              <a:rPr lang="en-US" sz="2000" dirty="0" err="1"/>
              <a:t>prestaje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istekne</a:t>
            </a:r>
            <a:r>
              <a:rPr lang="en-US" sz="2000" dirty="0"/>
              <a:t>, </a:t>
            </a:r>
            <a:r>
              <a:rPr lang="en-US" sz="2000" dirty="0" err="1"/>
              <a:t>osim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je </a:t>
            </a:r>
            <a:r>
              <a:rPr lang="en-US" sz="2000" dirty="0" err="1"/>
              <a:t>ugovoreno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zakonom</a:t>
            </a:r>
            <a:r>
              <a:rPr lang="en-US" sz="2000" dirty="0"/>
              <a:t> </a:t>
            </a:r>
            <a:r>
              <a:rPr lang="en-US" sz="2000" dirty="0" err="1"/>
              <a:t>određeno</a:t>
            </a:r>
            <a:r>
              <a:rPr lang="en-US" sz="2000" dirty="0"/>
              <a:t> da se </a:t>
            </a:r>
            <a:r>
              <a:rPr lang="en-US" sz="2000" dirty="0" err="1"/>
              <a:t>poslije</a:t>
            </a:r>
            <a:r>
              <a:rPr lang="en-US" sz="2000" dirty="0"/>
              <a:t> </a:t>
            </a:r>
            <a:r>
              <a:rPr lang="en-US" sz="2000" dirty="0" err="1"/>
              <a:t>isteka</a:t>
            </a:r>
            <a:r>
              <a:rPr lang="en-US" sz="2000" dirty="0"/>
              <a:t> </a:t>
            </a:r>
            <a:r>
              <a:rPr lang="en-US" sz="2000" dirty="0" err="1"/>
              <a:t>roka</a:t>
            </a:r>
            <a:r>
              <a:rPr lang="en-US" sz="2000" dirty="0"/>
              <a:t> </a:t>
            </a:r>
            <a:r>
              <a:rPr lang="en-US" sz="2000" dirty="0" err="1"/>
              <a:t>obvezni</a:t>
            </a:r>
            <a:r>
              <a:rPr lang="en-US" sz="2000" dirty="0"/>
              <a:t> </a:t>
            </a:r>
            <a:r>
              <a:rPr lang="en-US" sz="2000" dirty="0" err="1"/>
              <a:t>odnos</a:t>
            </a:r>
            <a:r>
              <a:rPr lang="en-US" sz="2000" dirty="0"/>
              <a:t> </a:t>
            </a:r>
            <a:r>
              <a:rPr lang="en-US" sz="2000" dirty="0" err="1"/>
              <a:t>produljuje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neodređeno</a:t>
            </a:r>
            <a:r>
              <a:rPr lang="en-US" sz="2000" dirty="0"/>
              <a:t> </a:t>
            </a:r>
            <a:r>
              <a:rPr lang="en-US" sz="2000" dirty="0" err="1"/>
              <a:t>vrijeme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ne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pravodobno</a:t>
            </a:r>
            <a:r>
              <a:rPr lang="en-US" sz="2000" dirty="0"/>
              <a:t> </a:t>
            </a:r>
            <a:r>
              <a:rPr lang="en-US" sz="2000" dirty="0" err="1"/>
              <a:t>otkazan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err="1"/>
              <a:t>Otkaz</a:t>
            </a:r>
            <a:r>
              <a:rPr lang="en-US" sz="2000" b="1" dirty="0"/>
              <a:t> </a:t>
            </a:r>
            <a:r>
              <a:rPr lang="en-US" sz="2000" b="1" dirty="0" err="1"/>
              <a:t>trajnoga</a:t>
            </a:r>
            <a:r>
              <a:rPr lang="en-US" sz="2000" b="1" dirty="0"/>
              <a:t> </a:t>
            </a:r>
            <a:r>
              <a:rPr lang="en-US" sz="2000" b="1" dirty="0" err="1"/>
              <a:t>obveznog</a:t>
            </a:r>
            <a:r>
              <a:rPr lang="en-US" sz="2000" b="1" dirty="0"/>
              <a:t> </a:t>
            </a:r>
            <a:r>
              <a:rPr lang="en-US" sz="2000" b="1" dirty="0" err="1"/>
              <a:t>odnosa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212.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trajanje</a:t>
            </a:r>
            <a:r>
              <a:rPr lang="en-US" sz="2000" dirty="0"/>
              <a:t> </a:t>
            </a:r>
            <a:r>
              <a:rPr lang="en-US" sz="2000" dirty="0" err="1"/>
              <a:t>obveznog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određeno</a:t>
            </a:r>
            <a:r>
              <a:rPr lang="en-US" sz="2000" dirty="0"/>
              <a:t>, </a:t>
            </a:r>
            <a:r>
              <a:rPr lang="en-US" sz="2000" dirty="0" err="1"/>
              <a:t>svaka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strana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okončati</a:t>
            </a:r>
            <a:r>
              <a:rPr lang="en-US" sz="2000" dirty="0"/>
              <a:t> </a:t>
            </a:r>
            <a:r>
              <a:rPr lang="en-US" sz="2000" dirty="0" err="1"/>
              <a:t>otkazom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Otkaz</a:t>
            </a:r>
            <a:r>
              <a:rPr lang="en-US" sz="2000" dirty="0"/>
              <a:t> mora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dostavljen</a:t>
            </a:r>
            <a:r>
              <a:rPr lang="en-US" sz="2000" dirty="0"/>
              <a:t> </a:t>
            </a:r>
            <a:r>
              <a:rPr lang="en-US" sz="2000" dirty="0" err="1"/>
              <a:t>drugoj</a:t>
            </a:r>
            <a:r>
              <a:rPr lang="en-US" sz="2000" dirty="0"/>
              <a:t> </a:t>
            </a:r>
            <a:r>
              <a:rPr lang="en-US" sz="2000" dirty="0" err="1"/>
              <a:t>strani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dirty="0" err="1"/>
              <a:t>Otkaz</a:t>
            </a:r>
            <a:r>
              <a:rPr lang="en-US" sz="2000" dirty="0"/>
              <a:t> se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dati</a:t>
            </a:r>
            <a:r>
              <a:rPr lang="en-US" sz="2000" dirty="0"/>
              <a:t> u </a:t>
            </a:r>
            <a:r>
              <a:rPr lang="en-US" sz="2000" dirty="0" err="1"/>
              <a:t>svako</a:t>
            </a:r>
            <a:r>
              <a:rPr lang="en-US" sz="2000" dirty="0"/>
              <a:t> </a:t>
            </a:r>
            <a:r>
              <a:rPr lang="en-US" sz="2000" dirty="0" err="1"/>
              <a:t>doba</a:t>
            </a:r>
            <a:r>
              <a:rPr lang="en-US" sz="2000" dirty="0"/>
              <a:t>, </a:t>
            </a:r>
            <a:r>
              <a:rPr lang="en-US" sz="2000" dirty="0" err="1"/>
              <a:t>samo</a:t>
            </a:r>
            <a:r>
              <a:rPr lang="en-US" sz="2000" dirty="0"/>
              <a:t> ne u </a:t>
            </a:r>
            <a:r>
              <a:rPr lang="en-US" sz="2000" dirty="0" err="1"/>
              <a:t>nevrijeme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(4) </a:t>
            </a:r>
            <a:r>
              <a:rPr lang="en-US" sz="2000" dirty="0" err="1"/>
              <a:t>Otkazani</a:t>
            </a:r>
            <a:r>
              <a:rPr lang="en-US" sz="2000" dirty="0"/>
              <a:t> </a:t>
            </a:r>
            <a:r>
              <a:rPr lang="en-US" sz="2000" dirty="0" err="1"/>
              <a:t>obvezni</a:t>
            </a:r>
            <a:r>
              <a:rPr lang="en-US" sz="2000" dirty="0"/>
              <a:t> </a:t>
            </a:r>
            <a:r>
              <a:rPr lang="en-US" sz="2000" dirty="0" err="1"/>
              <a:t>odnos</a:t>
            </a:r>
            <a:r>
              <a:rPr lang="en-US" sz="2000" dirty="0"/>
              <a:t> </a:t>
            </a:r>
            <a:r>
              <a:rPr lang="en-US" sz="2000" dirty="0" err="1"/>
              <a:t>prestaje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istekne</a:t>
            </a:r>
            <a:r>
              <a:rPr lang="en-US" sz="2000" dirty="0"/>
              <a:t> </a:t>
            </a:r>
            <a:r>
              <a:rPr lang="en-US" sz="2000" dirty="0" err="1"/>
              <a:t>otkazni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određen</a:t>
            </a:r>
            <a:r>
              <a:rPr lang="en-US" sz="2000" dirty="0"/>
              <a:t> </a:t>
            </a:r>
            <a:r>
              <a:rPr lang="en-US" sz="2000" dirty="0" err="1"/>
              <a:t>ugovorom</a:t>
            </a:r>
            <a:r>
              <a:rPr lang="en-US" sz="2000" dirty="0"/>
              <a:t>, a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takav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određen</a:t>
            </a:r>
            <a:r>
              <a:rPr lang="en-US" sz="2000" dirty="0"/>
              <a:t> </a:t>
            </a:r>
            <a:r>
              <a:rPr lang="en-US" sz="2000" dirty="0" err="1"/>
              <a:t>ugovorom</a:t>
            </a:r>
            <a:r>
              <a:rPr lang="en-US" sz="2000" dirty="0"/>
              <a:t>, </a:t>
            </a:r>
            <a:r>
              <a:rPr lang="en-US" sz="2000" dirty="0" err="1"/>
              <a:t>odnos</a:t>
            </a:r>
            <a:r>
              <a:rPr lang="en-US" sz="2000" dirty="0"/>
              <a:t> </a:t>
            </a:r>
            <a:r>
              <a:rPr lang="en-US" sz="2000" dirty="0" err="1"/>
              <a:t>prestaje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isteka</a:t>
            </a:r>
            <a:r>
              <a:rPr lang="en-US" sz="2000" dirty="0"/>
              <a:t> </a:t>
            </a:r>
            <a:r>
              <a:rPr lang="en-US" sz="2000" dirty="0" err="1"/>
              <a:t>roka</a:t>
            </a:r>
            <a:r>
              <a:rPr lang="en-US" sz="2000" dirty="0"/>
              <a:t> </a:t>
            </a:r>
            <a:r>
              <a:rPr lang="en-US" sz="2000" dirty="0" err="1"/>
              <a:t>određenog</a:t>
            </a:r>
            <a:r>
              <a:rPr lang="en-US" sz="2000" dirty="0"/>
              <a:t> </a:t>
            </a:r>
            <a:r>
              <a:rPr lang="en-US" sz="2000" dirty="0" err="1"/>
              <a:t>zakonom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običajem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istekom</a:t>
            </a:r>
            <a:r>
              <a:rPr lang="en-US" sz="2000" dirty="0"/>
              <a:t> </a:t>
            </a:r>
            <a:r>
              <a:rPr lang="en-US" sz="2000" dirty="0" err="1"/>
              <a:t>primjerenog</a:t>
            </a:r>
            <a:r>
              <a:rPr lang="en-US" sz="2000" dirty="0"/>
              <a:t> </a:t>
            </a:r>
            <a:r>
              <a:rPr lang="en-US" sz="2000" dirty="0" err="1"/>
              <a:t>roka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(5) </a:t>
            </a:r>
            <a:r>
              <a:rPr lang="en-US" sz="2000" dirty="0" err="1"/>
              <a:t>Strane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ugovoriti</a:t>
            </a:r>
            <a:r>
              <a:rPr lang="en-US" sz="2000" dirty="0"/>
              <a:t> da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njihov</a:t>
            </a:r>
            <a:r>
              <a:rPr lang="en-US" sz="2000" dirty="0"/>
              <a:t> </a:t>
            </a:r>
            <a:r>
              <a:rPr lang="en-US" sz="2000" dirty="0" err="1"/>
              <a:t>obvezni</a:t>
            </a:r>
            <a:r>
              <a:rPr lang="en-US" sz="2000" dirty="0"/>
              <a:t> </a:t>
            </a:r>
            <a:r>
              <a:rPr lang="en-US" sz="2000" dirty="0" err="1"/>
              <a:t>odnos</a:t>
            </a:r>
            <a:r>
              <a:rPr lang="en-US" sz="2000" dirty="0"/>
              <a:t> </a:t>
            </a:r>
            <a:r>
              <a:rPr lang="en-US" sz="2000" dirty="0" err="1"/>
              <a:t>prestati</a:t>
            </a:r>
            <a:r>
              <a:rPr lang="en-US" sz="2000" dirty="0"/>
              <a:t> </a:t>
            </a:r>
            <a:r>
              <a:rPr lang="en-US" sz="2000" dirty="0" err="1"/>
              <a:t>samom</a:t>
            </a:r>
            <a:r>
              <a:rPr lang="en-US" sz="2000" dirty="0"/>
              <a:t> </a:t>
            </a:r>
            <a:r>
              <a:rPr lang="en-US" sz="2000" dirty="0" err="1"/>
              <a:t>dostavom</a:t>
            </a:r>
            <a:r>
              <a:rPr lang="en-US" sz="2000" dirty="0"/>
              <a:t> </a:t>
            </a:r>
            <a:r>
              <a:rPr lang="en-US" sz="2000" dirty="0" err="1"/>
              <a:t>otkaza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određeni</a:t>
            </a:r>
            <a:r>
              <a:rPr lang="en-US" sz="2000" dirty="0"/>
              <a:t> </a:t>
            </a:r>
            <a:r>
              <a:rPr lang="en-US" sz="2000" dirty="0" err="1"/>
              <a:t>slučaj</a:t>
            </a:r>
            <a:r>
              <a:rPr lang="en-US" sz="2000" dirty="0"/>
              <a:t> </a:t>
            </a:r>
            <a:r>
              <a:rPr lang="en-US" sz="2000" dirty="0" err="1"/>
              <a:t>zakon</a:t>
            </a:r>
            <a:r>
              <a:rPr lang="en-US" sz="2000" dirty="0"/>
              <a:t> ne </a:t>
            </a:r>
            <a:r>
              <a:rPr lang="en-US" sz="2000" dirty="0" err="1"/>
              <a:t>naređuje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drugo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(6) </a:t>
            </a:r>
            <a:r>
              <a:rPr lang="en-US" sz="2000" dirty="0" err="1"/>
              <a:t>Vjerovnik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pravo</a:t>
            </a:r>
            <a:r>
              <a:rPr lang="en-US" sz="2000" dirty="0"/>
              <a:t> </a:t>
            </a:r>
            <a:r>
              <a:rPr lang="en-US" sz="2000" dirty="0" err="1"/>
              <a:t>zahtijevati</a:t>
            </a:r>
            <a:r>
              <a:rPr lang="en-US" sz="2000" dirty="0"/>
              <a:t> od </a:t>
            </a:r>
            <a:r>
              <a:rPr lang="en-US" sz="2000" dirty="0" err="1"/>
              <a:t>dužnika</a:t>
            </a:r>
            <a:r>
              <a:rPr lang="en-US" sz="2000" dirty="0"/>
              <a:t> ono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dospjelo</a:t>
            </a:r>
            <a:r>
              <a:rPr lang="en-US" sz="2000" dirty="0"/>
              <a:t> </a:t>
            </a:r>
            <a:r>
              <a:rPr lang="en-US" sz="2000" dirty="0" err="1"/>
              <a:t>prije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obveza</a:t>
            </a:r>
            <a:r>
              <a:rPr lang="en-US" sz="2000" dirty="0"/>
              <a:t> </a:t>
            </a:r>
            <a:r>
              <a:rPr lang="en-US" sz="2000" dirty="0" err="1"/>
              <a:t>prestala</a:t>
            </a:r>
            <a:r>
              <a:rPr lang="en-US" sz="2000" dirty="0"/>
              <a:t> </a:t>
            </a:r>
            <a:r>
              <a:rPr lang="en-US" sz="2000" dirty="0" err="1"/>
              <a:t>protekom</a:t>
            </a:r>
            <a:r>
              <a:rPr lang="en-US" sz="2000" dirty="0"/>
              <a:t> </a:t>
            </a:r>
            <a:r>
              <a:rPr lang="en-US" sz="2000" dirty="0" err="1"/>
              <a:t>roka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otkazom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7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   SMRT</a:t>
            </a:r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213.</a:t>
            </a:r>
          </a:p>
          <a:p>
            <a:pPr marL="0" indent="0">
              <a:buNone/>
            </a:pPr>
            <a:r>
              <a:rPr lang="en-US" dirty="0" err="1"/>
              <a:t>Smrću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osobna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od </a:t>
            </a:r>
            <a:r>
              <a:rPr lang="en-US" dirty="0" err="1"/>
              <a:t>ugovornih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01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8000" b="1" dirty="0" smtClean="0"/>
              <a:t>HVALA NA PAŽNJI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   OSTALI NAČINI PRESTANKA OBVEZA</a:t>
            </a:r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hr-HR" b="1" dirty="0" smtClean="0"/>
              <a:t>1.</a:t>
            </a:r>
            <a:r>
              <a:rPr lang="en-US" b="1" dirty="0" smtClean="0"/>
              <a:t> </a:t>
            </a:r>
            <a:r>
              <a:rPr lang="en-US" b="1" dirty="0"/>
              <a:t>PRIJEBOJ (KOMPENZACIJA)</a:t>
            </a:r>
          </a:p>
          <a:p>
            <a:pPr marL="0" indent="0">
              <a:buNone/>
            </a:pPr>
            <a:r>
              <a:rPr lang="en-US" b="1" dirty="0" err="1"/>
              <a:t>Opće</a:t>
            </a:r>
            <a:r>
              <a:rPr lang="en-US" b="1" dirty="0"/>
              <a:t> </a:t>
            </a:r>
            <a:r>
              <a:rPr lang="en-US" b="1" dirty="0" err="1"/>
              <a:t>pretpostavke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195.</a:t>
            </a:r>
          </a:p>
          <a:p>
            <a:pPr marL="0" indent="0">
              <a:buNone/>
            </a:pP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s protutražbinom </a:t>
            </a:r>
            <a:r>
              <a:rPr lang="en-US" dirty="0" err="1"/>
              <a:t>vjerovnika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glase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zamjenljive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kakvoće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dospjele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Izjava</a:t>
            </a:r>
            <a:r>
              <a:rPr lang="en-US" b="1" dirty="0" smtClean="0"/>
              <a:t> </a:t>
            </a:r>
            <a:r>
              <a:rPr lang="en-US" b="1" dirty="0"/>
              <a:t>o </a:t>
            </a:r>
            <a:r>
              <a:rPr lang="en-US" b="1" dirty="0" err="1"/>
              <a:t>prijeboju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196.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Prijeboj</a:t>
            </a:r>
            <a:r>
              <a:rPr lang="en-US" dirty="0"/>
              <a:t> ne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se </a:t>
            </a:r>
            <a:r>
              <a:rPr lang="en-US" dirty="0" err="1"/>
              <a:t>ispune</a:t>
            </a:r>
            <a:r>
              <a:rPr lang="en-US" dirty="0"/>
              <a:t> </a:t>
            </a:r>
            <a:r>
              <a:rPr lang="en-US" dirty="0" err="1"/>
              <a:t>pretpostavke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izjavom</a:t>
            </a:r>
            <a:r>
              <a:rPr lang="en-US" dirty="0"/>
              <a:t> o </a:t>
            </a:r>
            <a:r>
              <a:rPr lang="en-US" dirty="0" err="1"/>
              <a:t>prijeboju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izjave</a:t>
            </a:r>
            <a:r>
              <a:rPr lang="en-US" dirty="0"/>
              <a:t> o </a:t>
            </a:r>
            <a:r>
              <a:rPr lang="en-US" dirty="0" err="1"/>
              <a:t>prijeboju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ispunile</a:t>
            </a:r>
            <a:r>
              <a:rPr lang="en-US" dirty="0"/>
              <a:t> </a:t>
            </a:r>
            <a:r>
              <a:rPr lang="en-US" dirty="0" err="1"/>
              <a:t>pretpostavke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Odsutnost</a:t>
            </a:r>
            <a:r>
              <a:rPr lang="en-US" b="1" dirty="0"/>
              <a:t> </a:t>
            </a:r>
            <a:r>
              <a:rPr lang="en-US" b="1" dirty="0" err="1"/>
              <a:t>uzajamnosti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197.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duguje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s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duguje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jamcu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Ali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dužnikove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s </a:t>
            </a:r>
            <a:r>
              <a:rPr lang="en-US" dirty="0" err="1"/>
              <a:t>dužnikovom</a:t>
            </a:r>
            <a:r>
              <a:rPr lang="en-US" dirty="0"/>
              <a:t> </a:t>
            </a:r>
            <a:r>
              <a:rPr lang="en-US" dirty="0" err="1"/>
              <a:t>tražbinom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Tko</a:t>
            </a:r>
            <a:r>
              <a:rPr lang="en-US" dirty="0"/>
              <a:t> je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stvar</a:t>
            </a:r>
            <a:r>
              <a:rPr lang="en-US" dirty="0"/>
              <a:t> u </a:t>
            </a:r>
            <a:r>
              <a:rPr lang="en-US" dirty="0" err="1"/>
              <a:t>zalog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tuđu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vjerovnika</a:t>
            </a:r>
            <a:r>
              <a:rPr lang="en-US" dirty="0"/>
              <a:t> da mu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založenu</a:t>
            </a:r>
            <a:r>
              <a:rPr lang="en-US" dirty="0"/>
              <a:t> </a:t>
            </a:r>
            <a:r>
              <a:rPr lang="en-US" dirty="0" err="1"/>
              <a:t>stvar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udovolji</a:t>
            </a:r>
            <a:r>
              <a:rPr lang="en-US" dirty="0"/>
              <a:t> </a:t>
            </a:r>
            <a:r>
              <a:rPr lang="en-US" dirty="0" err="1"/>
              <a:t>pretpostavkama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prijebojem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propusti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krivnjom</a:t>
            </a:r>
            <a:r>
              <a:rPr lang="en-US" dirty="0"/>
              <a:t>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prijeboj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Zastarjela</a:t>
            </a:r>
            <a:r>
              <a:rPr lang="en-US" b="1" dirty="0" smtClean="0"/>
              <a:t> </a:t>
            </a:r>
            <a:r>
              <a:rPr lang="en-US" b="1" dirty="0" err="1"/>
              <a:t>tražbina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198.</a:t>
            </a:r>
          </a:p>
          <a:p>
            <a:pPr marL="0" indent="0">
              <a:buNone/>
            </a:pPr>
            <a:r>
              <a:rPr lang="en-US" dirty="0"/>
              <a:t>(1) Dug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zastarjelom</a:t>
            </a:r>
            <a:r>
              <a:rPr lang="en-US" dirty="0"/>
              <a:t> </a:t>
            </a:r>
            <a:r>
              <a:rPr lang="en-US" dirty="0" err="1"/>
              <a:t>tražbinom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zastarjela</a:t>
            </a:r>
            <a:r>
              <a:rPr lang="en-US" dirty="0"/>
              <a:t> u </a:t>
            </a:r>
            <a:r>
              <a:rPr lang="en-US" dirty="0" err="1"/>
              <a:t>času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stekle</a:t>
            </a:r>
            <a:r>
              <a:rPr lang="en-US" dirty="0"/>
              <a:t> </a:t>
            </a:r>
            <a:r>
              <a:rPr lang="en-US" dirty="0" err="1"/>
              <a:t>pretpostavke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pretpostavke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nastale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zastarjela</a:t>
            </a:r>
            <a:r>
              <a:rPr lang="en-US" dirty="0"/>
              <a:t>, </a:t>
            </a:r>
            <a:r>
              <a:rPr lang="en-US" dirty="0" err="1"/>
              <a:t>prijeboj</a:t>
            </a:r>
            <a:r>
              <a:rPr lang="en-US" dirty="0"/>
              <a:t> ne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zastarjele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istakao</a:t>
            </a:r>
            <a:r>
              <a:rPr lang="en-US" dirty="0"/>
              <a:t> </a:t>
            </a:r>
            <a:r>
              <a:rPr lang="en-US" dirty="0" err="1"/>
              <a:t>prigovor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2020006" cy="6652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Prijeboj</a:t>
            </a:r>
            <a:r>
              <a:rPr lang="en-US" b="1" dirty="0"/>
              <a:t> s </a:t>
            </a:r>
            <a:r>
              <a:rPr lang="en-US" b="1" dirty="0" err="1"/>
              <a:t>ustupljenom</a:t>
            </a:r>
            <a:r>
              <a:rPr lang="en-US" b="1" dirty="0"/>
              <a:t> </a:t>
            </a:r>
            <a:r>
              <a:rPr lang="en-US" b="1" dirty="0" err="1"/>
              <a:t>tražbinom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199.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ustupljene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primatelju</a:t>
            </a:r>
            <a:r>
              <a:rPr lang="en-US" dirty="0"/>
              <a:t> one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do </a:t>
            </a:r>
            <a:r>
              <a:rPr lang="en-US" dirty="0" err="1"/>
              <a:t>obavijesti</a:t>
            </a:r>
            <a:r>
              <a:rPr lang="en-US" dirty="0"/>
              <a:t> o </a:t>
            </a:r>
            <a:r>
              <a:rPr lang="en-US" dirty="0" err="1"/>
              <a:t>ustupu</a:t>
            </a:r>
            <a:r>
              <a:rPr lang="en-US" dirty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ustupitelju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On mu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ustupitelju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stekao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o </a:t>
            </a:r>
            <a:r>
              <a:rPr lang="en-US" dirty="0" err="1"/>
              <a:t>ustupu</a:t>
            </a:r>
            <a:r>
              <a:rPr lang="en-US" dirty="0"/>
              <a:t>, a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bio </a:t>
            </a:r>
            <a:r>
              <a:rPr lang="en-US" dirty="0" err="1"/>
              <a:t>dospio</a:t>
            </a:r>
            <a:r>
              <a:rPr lang="en-US" dirty="0"/>
              <a:t> u </a:t>
            </a:r>
            <a:r>
              <a:rPr lang="en-US" dirty="0" err="1"/>
              <a:t>času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obaviješten</a:t>
            </a:r>
            <a:r>
              <a:rPr lang="en-US" dirty="0"/>
              <a:t> o </a:t>
            </a:r>
            <a:r>
              <a:rPr lang="en-US" dirty="0" err="1"/>
              <a:t>ustupu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ustupljene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bez </a:t>
            </a:r>
            <a:r>
              <a:rPr lang="en-US" dirty="0" err="1"/>
              <a:t>ograde</a:t>
            </a:r>
            <a:r>
              <a:rPr lang="en-US" dirty="0"/>
              <a:t> </a:t>
            </a:r>
            <a:r>
              <a:rPr lang="en-US" dirty="0" err="1"/>
              <a:t>izjavio</a:t>
            </a:r>
            <a:r>
              <a:rPr lang="en-US" dirty="0"/>
              <a:t> </a:t>
            </a:r>
            <a:r>
              <a:rPr lang="en-US" dirty="0" err="1"/>
              <a:t>primatelju</a:t>
            </a:r>
            <a:r>
              <a:rPr lang="en-US" dirty="0"/>
              <a:t> da </a:t>
            </a:r>
            <a:r>
              <a:rPr lang="en-US" dirty="0" err="1"/>
              <a:t>pristaje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ustup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mu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prebiti</a:t>
            </a:r>
            <a:r>
              <a:rPr lang="en-US" dirty="0"/>
              <a:t> </a:t>
            </a:r>
            <a:r>
              <a:rPr lang="en-US" dirty="0" err="1"/>
              <a:t>nikakve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ustupitelju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ustupljena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upisana</a:t>
            </a:r>
            <a:r>
              <a:rPr lang="en-US" dirty="0"/>
              <a:t> u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,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prijeboj</a:t>
            </a:r>
            <a:r>
              <a:rPr lang="en-US" dirty="0"/>
              <a:t> </a:t>
            </a:r>
            <a:r>
              <a:rPr lang="en-US" dirty="0" err="1"/>
              <a:t>primatelju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upisana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ustupljene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primatelj</a:t>
            </a:r>
            <a:r>
              <a:rPr lang="en-US" dirty="0"/>
              <a:t> </a:t>
            </a:r>
            <a:r>
              <a:rPr lang="en-US" dirty="0" err="1"/>
              <a:t>obaviješten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ustupanja</a:t>
            </a:r>
            <a:r>
              <a:rPr lang="en-US" dirty="0"/>
              <a:t> 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Slučajevi</a:t>
            </a:r>
            <a:r>
              <a:rPr lang="en-US" b="1" dirty="0"/>
              <a:t> </a:t>
            </a:r>
            <a:r>
              <a:rPr lang="en-US" b="1" dirty="0" err="1"/>
              <a:t>kad</a:t>
            </a:r>
            <a:r>
              <a:rPr lang="en-US" b="1" dirty="0"/>
              <a:t> je </a:t>
            </a:r>
            <a:r>
              <a:rPr lang="en-US" b="1" dirty="0" err="1"/>
              <a:t>prijeboj</a:t>
            </a:r>
            <a:r>
              <a:rPr lang="en-US" b="1" dirty="0"/>
              <a:t> </a:t>
            </a:r>
            <a:r>
              <a:rPr lang="en-US" b="1" dirty="0" err="1"/>
              <a:t>isključen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200.</a:t>
            </a:r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prestati</a:t>
            </a:r>
            <a:r>
              <a:rPr lang="en-US" dirty="0"/>
              <a:t> </a:t>
            </a:r>
            <a:r>
              <a:rPr lang="en-US" dirty="0" err="1"/>
              <a:t>prijebojem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zaplijeniti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dužniku</a:t>
            </a:r>
            <a:r>
              <a:rPr lang="en-US" dirty="0"/>
              <a:t> bile </a:t>
            </a:r>
            <a:r>
              <a:rPr lang="en-US" dirty="0" err="1"/>
              <a:t>dane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posudbu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uzeo</a:t>
            </a:r>
            <a:r>
              <a:rPr lang="en-US" dirty="0"/>
              <a:t> </a:t>
            </a:r>
            <a:r>
              <a:rPr lang="en-US" dirty="0" err="1"/>
              <a:t>bespravno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bespravno</a:t>
            </a:r>
            <a:r>
              <a:rPr lang="en-US" dirty="0"/>
              <a:t> </a:t>
            </a:r>
            <a:r>
              <a:rPr lang="en-US" dirty="0" err="1"/>
              <a:t>zadržao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namjernim</a:t>
            </a:r>
            <a:r>
              <a:rPr lang="en-US" dirty="0"/>
              <a:t> prouzročenjem </a:t>
            </a:r>
            <a:r>
              <a:rPr lang="en-US" dirty="0" err="1"/>
              <a:t>štete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nanesene</a:t>
            </a:r>
            <a:r>
              <a:rPr lang="en-US" dirty="0"/>
              <a:t> </a:t>
            </a:r>
            <a:r>
              <a:rPr lang="en-US" dirty="0" err="1"/>
              <a:t>oštećenjem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prouzročenjem </a:t>
            </a:r>
            <a:r>
              <a:rPr lang="en-US" dirty="0" err="1"/>
              <a:t>smrti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potječe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uzdržavanja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Zabrana</a:t>
            </a:r>
            <a:r>
              <a:rPr lang="en-US" b="1" dirty="0" smtClean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tražbinu</a:t>
            </a:r>
            <a:r>
              <a:rPr lang="en-US" b="1" dirty="0"/>
              <a:t> </a:t>
            </a:r>
            <a:r>
              <a:rPr lang="en-US" b="1" dirty="0" err="1"/>
              <a:t>druge</a:t>
            </a:r>
            <a:r>
              <a:rPr lang="en-US" b="1" dirty="0"/>
              <a:t> </a:t>
            </a:r>
            <a:r>
              <a:rPr lang="en-US" b="1" dirty="0" err="1"/>
              <a:t>strane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201.</a:t>
            </a:r>
          </a:p>
          <a:p>
            <a:pPr marL="0" indent="0">
              <a:buNone/>
            </a:pP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prijeboj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dospjela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je </a:t>
            </a:r>
            <a:r>
              <a:rPr lang="en-US" dirty="0" err="1"/>
              <a:t>netko</a:t>
            </a:r>
            <a:r>
              <a:rPr lang="en-US" dirty="0"/>
              <a:t> </a:t>
            </a:r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err="1"/>
              <a:t>stavio</a:t>
            </a:r>
            <a:r>
              <a:rPr lang="en-US" dirty="0"/>
              <a:t> </a:t>
            </a:r>
            <a:r>
              <a:rPr lang="en-US" dirty="0" err="1"/>
              <a:t>zabranu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vjerovnikovu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Uračunavanje</a:t>
            </a:r>
            <a:r>
              <a:rPr lang="en-US" b="1" dirty="0"/>
              <a:t> </a:t>
            </a:r>
            <a:r>
              <a:rPr lang="en-US" b="1" dirty="0" err="1"/>
              <a:t>prijebojem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202.</a:t>
            </a:r>
          </a:p>
          <a:p>
            <a:pPr marL="0" indent="0">
              <a:buNone/>
            </a:pP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prestati</a:t>
            </a:r>
            <a:r>
              <a:rPr lang="en-US" dirty="0"/>
              <a:t> </a:t>
            </a:r>
            <a:r>
              <a:rPr lang="en-US" dirty="0" err="1"/>
              <a:t>prijebojem</a:t>
            </a:r>
            <a:r>
              <a:rPr lang="en-US" dirty="0"/>
              <a:t>, </a:t>
            </a:r>
            <a:r>
              <a:rPr lang="en-US" dirty="0" err="1"/>
              <a:t>prijeboj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vrijede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uračunavanje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27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800" b="1" dirty="0" smtClean="0"/>
              <a:t>2. </a:t>
            </a:r>
            <a:r>
              <a:rPr lang="en-US" sz="1800" b="1" dirty="0" smtClean="0"/>
              <a:t> </a:t>
            </a:r>
            <a:r>
              <a:rPr lang="en-US" sz="1800" b="1" dirty="0"/>
              <a:t>OTPUST DUGA</a:t>
            </a:r>
          </a:p>
          <a:p>
            <a:pPr marL="0" indent="0">
              <a:buNone/>
            </a:pPr>
            <a:r>
              <a:rPr lang="en-US" sz="1800" b="1" dirty="0" err="1"/>
              <a:t>Sporazum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203.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Obveza</a:t>
            </a:r>
            <a:r>
              <a:rPr lang="en-US" sz="1800" dirty="0"/>
              <a:t> </a:t>
            </a:r>
            <a:r>
              <a:rPr lang="en-US" sz="1800" dirty="0" err="1"/>
              <a:t>prestaje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izjavi</a:t>
            </a:r>
            <a:r>
              <a:rPr lang="en-US" sz="1800" dirty="0"/>
              <a:t> </a:t>
            </a:r>
            <a:r>
              <a:rPr lang="en-US" sz="1800" dirty="0" err="1"/>
              <a:t>dužniku</a:t>
            </a:r>
            <a:r>
              <a:rPr lang="en-US" sz="1800" dirty="0"/>
              <a:t> da </a:t>
            </a:r>
            <a:r>
              <a:rPr lang="en-US" sz="1800" dirty="0" err="1"/>
              <a:t>neće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</a:t>
            </a:r>
            <a:r>
              <a:rPr lang="en-US" sz="1800" dirty="0" err="1"/>
              <a:t>njezino</a:t>
            </a:r>
            <a:r>
              <a:rPr lang="en-US" sz="1800" dirty="0"/>
              <a:t> </a:t>
            </a:r>
            <a:r>
              <a:rPr lang="en-US" sz="1800" dirty="0" err="1"/>
              <a:t>ispunjenje</a:t>
            </a:r>
            <a:r>
              <a:rPr lang="en-US" sz="1800" dirty="0"/>
              <a:t>, a </a:t>
            </a:r>
            <a:r>
              <a:rPr lang="en-US" sz="1800" dirty="0" err="1"/>
              <a:t>dužnik</a:t>
            </a:r>
            <a:r>
              <a:rPr lang="en-US" sz="1800" dirty="0"/>
              <a:t> se s </a:t>
            </a:r>
            <a:r>
              <a:rPr lang="en-US" sz="1800" dirty="0" err="1"/>
              <a:t>tim</a:t>
            </a:r>
            <a:r>
              <a:rPr lang="en-US" sz="1800" dirty="0"/>
              <a:t> </a:t>
            </a:r>
            <a:r>
              <a:rPr lang="en-US" sz="1800" dirty="0" err="1"/>
              <a:t>suglasi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pravovaljanost</a:t>
            </a:r>
            <a:r>
              <a:rPr lang="en-US" sz="1800" dirty="0"/>
              <a:t> toga </a:t>
            </a:r>
            <a:r>
              <a:rPr lang="en-US" sz="1800" dirty="0" err="1"/>
              <a:t>sporazuma</a:t>
            </a:r>
            <a:r>
              <a:rPr lang="en-US" sz="1800" dirty="0"/>
              <a:t>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potrebno</a:t>
            </a:r>
            <a:r>
              <a:rPr lang="en-US" sz="1800" dirty="0"/>
              <a:t> da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sklopljen</a:t>
            </a:r>
            <a:r>
              <a:rPr lang="en-US" sz="1800" dirty="0"/>
              <a:t> u </a:t>
            </a:r>
            <a:r>
              <a:rPr lang="en-US" sz="1800" dirty="0" err="1"/>
              <a:t>obliku</a:t>
            </a:r>
            <a:r>
              <a:rPr lang="en-US" sz="1800" dirty="0"/>
              <a:t> u </a:t>
            </a:r>
            <a:r>
              <a:rPr lang="en-US" sz="1800" dirty="0" err="1"/>
              <a:t>kojem</a:t>
            </a:r>
            <a:r>
              <a:rPr lang="en-US" sz="1800" dirty="0"/>
              <a:t> je </a:t>
            </a:r>
            <a:r>
              <a:rPr lang="en-US" sz="1800" dirty="0" err="1"/>
              <a:t>sklopljen</a:t>
            </a:r>
            <a:r>
              <a:rPr lang="en-US" sz="1800" dirty="0"/>
              <a:t> </a:t>
            </a:r>
            <a:r>
              <a:rPr lang="en-US" sz="1800" dirty="0" err="1"/>
              <a:t>posao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kojega</a:t>
            </a:r>
            <a:r>
              <a:rPr lang="en-US" sz="1800" dirty="0"/>
              <a:t> je </a:t>
            </a:r>
            <a:r>
              <a:rPr lang="en-US" sz="1800" dirty="0" err="1"/>
              <a:t>obveza</a:t>
            </a:r>
            <a:r>
              <a:rPr lang="en-US" sz="1800" dirty="0"/>
              <a:t> </a:t>
            </a:r>
            <a:r>
              <a:rPr lang="en-US" sz="1800" dirty="0" err="1"/>
              <a:t>nastala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/>
              <a:t>Odricanje</a:t>
            </a:r>
            <a:r>
              <a:rPr lang="en-US" sz="1800" b="1" dirty="0"/>
              <a:t> od </a:t>
            </a:r>
            <a:r>
              <a:rPr lang="en-US" sz="1800" b="1" dirty="0" err="1"/>
              <a:t>sredstava</a:t>
            </a:r>
            <a:r>
              <a:rPr lang="en-US" sz="1800" b="1" dirty="0"/>
              <a:t> </a:t>
            </a:r>
            <a:r>
              <a:rPr lang="en-US" sz="1800" b="1" dirty="0" err="1"/>
              <a:t>osiguranja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204.</a:t>
            </a:r>
          </a:p>
          <a:p>
            <a:pPr marL="0" indent="0">
              <a:buNone/>
            </a:pPr>
            <a:r>
              <a:rPr lang="en-US" sz="1800" dirty="0" err="1"/>
              <a:t>Vraćanje</a:t>
            </a:r>
            <a:r>
              <a:rPr lang="en-US" sz="1800" dirty="0"/>
              <a:t> </a:t>
            </a:r>
            <a:r>
              <a:rPr lang="en-US" sz="1800" dirty="0" err="1"/>
              <a:t>zaloga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odricanje</a:t>
            </a:r>
            <a:r>
              <a:rPr lang="en-US" sz="1800" dirty="0"/>
              <a:t> od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sredstava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je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osigurano</a:t>
            </a:r>
            <a:r>
              <a:rPr lang="en-US" sz="1800" dirty="0"/>
              <a:t> </a:t>
            </a:r>
            <a:r>
              <a:rPr lang="en-US" sz="1800" dirty="0" err="1"/>
              <a:t>ispunjenje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ne </a:t>
            </a:r>
            <a:r>
              <a:rPr lang="en-US" sz="1800" dirty="0" err="1"/>
              <a:t>znači</a:t>
            </a:r>
            <a:r>
              <a:rPr lang="en-US" sz="1800" dirty="0"/>
              <a:t> </a:t>
            </a:r>
            <a:r>
              <a:rPr lang="en-US" sz="1800" dirty="0" err="1"/>
              <a:t>vjerovnikovo</a:t>
            </a:r>
            <a:r>
              <a:rPr lang="en-US" sz="1800" dirty="0"/>
              <a:t> </a:t>
            </a:r>
            <a:r>
              <a:rPr lang="en-US" sz="1800" dirty="0" err="1"/>
              <a:t>odricanje</a:t>
            </a:r>
            <a:r>
              <a:rPr lang="en-US" sz="1800" dirty="0"/>
              <a:t> od </a:t>
            </a:r>
            <a:r>
              <a:rPr lang="en-US" sz="1800" dirty="0" err="1"/>
              <a:t>prava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</a:t>
            </a:r>
            <a:r>
              <a:rPr lang="en-US" sz="1800" dirty="0" err="1"/>
              <a:t>njezino</a:t>
            </a:r>
            <a:r>
              <a:rPr lang="en-US" sz="1800" dirty="0"/>
              <a:t> </a:t>
            </a:r>
            <a:r>
              <a:rPr lang="en-US" sz="1800" dirty="0" err="1"/>
              <a:t>ispunjenje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/>
              <a:t>Otpust</a:t>
            </a:r>
            <a:r>
              <a:rPr lang="en-US" sz="1800" b="1" dirty="0"/>
              <a:t> </a:t>
            </a:r>
            <a:r>
              <a:rPr lang="en-US" sz="1800" b="1" dirty="0" err="1"/>
              <a:t>duga</a:t>
            </a:r>
            <a:r>
              <a:rPr lang="en-US" sz="1800" b="1" dirty="0"/>
              <a:t> </a:t>
            </a:r>
            <a:r>
              <a:rPr lang="en-US" sz="1800" b="1" dirty="0" err="1"/>
              <a:t>jamcu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205.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Otpust</a:t>
            </a:r>
            <a:r>
              <a:rPr lang="en-US" sz="1800" dirty="0"/>
              <a:t> </a:t>
            </a:r>
            <a:r>
              <a:rPr lang="en-US" sz="1800" dirty="0" err="1"/>
              <a:t>duga</a:t>
            </a:r>
            <a:r>
              <a:rPr lang="en-US" sz="1800" dirty="0"/>
              <a:t> </a:t>
            </a:r>
            <a:r>
              <a:rPr lang="en-US" sz="1800" dirty="0" err="1"/>
              <a:t>jamcu</a:t>
            </a:r>
            <a:r>
              <a:rPr lang="en-US" sz="1800" dirty="0"/>
              <a:t> ne </a:t>
            </a:r>
            <a:r>
              <a:rPr lang="en-US" sz="1800" dirty="0" err="1"/>
              <a:t>oslobađa</a:t>
            </a:r>
            <a:r>
              <a:rPr lang="en-US" sz="1800" dirty="0"/>
              <a:t> </a:t>
            </a:r>
            <a:r>
              <a:rPr lang="en-US" sz="1800" dirty="0" err="1"/>
              <a:t>glavnog</a:t>
            </a:r>
            <a:r>
              <a:rPr lang="en-US" sz="1800" dirty="0"/>
              <a:t> </a:t>
            </a:r>
            <a:r>
              <a:rPr lang="en-US" sz="1800" dirty="0" err="1"/>
              <a:t>dužnika</a:t>
            </a:r>
            <a:r>
              <a:rPr lang="en-US" sz="1800" dirty="0"/>
              <a:t>, a </a:t>
            </a:r>
            <a:r>
              <a:rPr lang="en-US" sz="1800" dirty="0" err="1"/>
              <a:t>otpust</a:t>
            </a:r>
            <a:r>
              <a:rPr lang="en-US" sz="1800" dirty="0"/>
              <a:t> </a:t>
            </a:r>
            <a:r>
              <a:rPr lang="en-US" sz="1800" dirty="0" err="1"/>
              <a:t>duga</a:t>
            </a:r>
            <a:r>
              <a:rPr lang="en-US" sz="1800" dirty="0"/>
              <a:t> </a:t>
            </a:r>
            <a:r>
              <a:rPr lang="en-US" sz="1800" dirty="0" err="1"/>
              <a:t>glavnom</a:t>
            </a:r>
            <a:r>
              <a:rPr lang="en-US" sz="1800" dirty="0"/>
              <a:t> </a:t>
            </a:r>
            <a:r>
              <a:rPr lang="en-US" sz="1800" dirty="0" err="1"/>
              <a:t>dužniku</a:t>
            </a:r>
            <a:r>
              <a:rPr lang="en-US" sz="1800" dirty="0"/>
              <a:t> </a:t>
            </a:r>
            <a:r>
              <a:rPr lang="en-US" sz="1800" dirty="0" err="1"/>
              <a:t>oslobađa</a:t>
            </a:r>
            <a:r>
              <a:rPr lang="en-US" sz="1800" dirty="0"/>
              <a:t> </a:t>
            </a:r>
            <a:r>
              <a:rPr lang="en-US" sz="1800" dirty="0" err="1"/>
              <a:t>jamca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više</a:t>
            </a:r>
            <a:r>
              <a:rPr lang="en-US" sz="1800" dirty="0"/>
              <a:t> </a:t>
            </a:r>
            <a:r>
              <a:rPr lang="en-US" sz="1800" dirty="0" err="1"/>
              <a:t>jamaca</a:t>
            </a:r>
            <a:r>
              <a:rPr lang="en-US" sz="1800" dirty="0"/>
              <a:t>, pa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oslobodi</a:t>
            </a:r>
            <a:r>
              <a:rPr lang="en-US" sz="1800" dirty="0"/>
              <a:t> </a:t>
            </a:r>
            <a:r>
              <a:rPr lang="en-US" sz="1800" dirty="0" err="1"/>
              <a:t>jednog</a:t>
            </a:r>
            <a:r>
              <a:rPr lang="en-US" sz="1800" dirty="0"/>
              <a:t> od </a:t>
            </a:r>
            <a:r>
              <a:rPr lang="en-US" sz="1800" dirty="0" err="1"/>
              <a:t>njih</a:t>
            </a:r>
            <a:r>
              <a:rPr lang="en-US" sz="1800" dirty="0"/>
              <a:t>, </a:t>
            </a:r>
            <a:r>
              <a:rPr lang="en-US" sz="1800" dirty="0" err="1"/>
              <a:t>ostali</a:t>
            </a:r>
            <a:r>
              <a:rPr lang="en-US" sz="1800" dirty="0"/>
              <a:t> </a:t>
            </a:r>
            <a:r>
              <a:rPr lang="en-US" sz="1800" dirty="0" err="1"/>
              <a:t>ostaju</a:t>
            </a:r>
            <a:r>
              <a:rPr lang="en-US" sz="1800" dirty="0"/>
              <a:t> u </a:t>
            </a:r>
            <a:r>
              <a:rPr lang="en-US" sz="1800" dirty="0" err="1"/>
              <a:t>obvezi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se </a:t>
            </a:r>
            <a:r>
              <a:rPr lang="en-US" sz="1800" dirty="0" err="1"/>
              <a:t>njihova</a:t>
            </a:r>
            <a:r>
              <a:rPr lang="en-US" sz="1800" dirty="0"/>
              <a:t> </a:t>
            </a:r>
            <a:r>
              <a:rPr lang="en-US" sz="1800" dirty="0" err="1"/>
              <a:t>obveza</a:t>
            </a:r>
            <a:r>
              <a:rPr lang="en-US" sz="1800" dirty="0"/>
              <a:t> </a:t>
            </a:r>
            <a:r>
              <a:rPr lang="en-US" sz="1800" dirty="0" err="1"/>
              <a:t>smanjuje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dio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otpada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oslobođenog</a:t>
            </a:r>
            <a:r>
              <a:rPr lang="en-US" sz="1800" dirty="0"/>
              <a:t> </a:t>
            </a:r>
            <a:r>
              <a:rPr lang="en-US" sz="1800" dirty="0" err="1"/>
              <a:t>jamca</a:t>
            </a:r>
            <a:r>
              <a:rPr lang="en-US" sz="1800" dirty="0" smtClean="0"/>
              <a:t>.</a:t>
            </a:r>
            <a:endParaRPr lang="hr-HR" sz="1800" dirty="0" smtClean="0"/>
          </a:p>
          <a:p>
            <a:pPr marL="0" indent="0">
              <a:buNone/>
            </a:pPr>
            <a:r>
              <a:rPr lang="en-US" sz="1800" b="1" dirty="0" err="1"/>
              <a:t>Opći</a:t>
            </a:r>
            <a:r>
              <a:rPr lang="en-US" sz="1800" b="1" dirty="0"/>
              <a:t> </a:t>
            </a:r>
            <a:r>
              <a:rPr lang="en-US" sz="1800" b="1" dirty="0" err="1"/>
              <a:t>otpust</a:t>
            </a:r>
            <a:r>
              <a:rPr lang="en-US" sz="1800" b="1" dirty="0"/>
              <a:t> </a:t>
            </a:r>
            <a:r>
              <a:rPr lang="en-US" sz="1800" b="1" dirty="0" err="1"/>
              <a:t>dugova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206.</a:t>
            </a:r>
          </a:p>
          <a:p>
            <a:pPr marL="0" indent="0">
              <a:buNone/>
            </a:pPr>
            <a:r>
              <a:rPr lang="en-US" sz="1800" dirty="0" err="1"/>
              <a:t>Opći</a:t>
            </a:r>
            <a:r>
              <a:rPr lang="en-US" sz="1800" dirty="0"/>
              <a:t> </a:t>
            </a:r>
            <a:r>
              <a:rPr lang="en-US" sz="1800" dirty="0" err="1"/>
              <a:t>otpust</a:t>
            </a:r>
            <a:r>
              <a:rPr lang="en-US" sz="1800" dirty="0"/>
              <a:t> </a:t>
            </a:r>
            <a:r>
              <a:rPr lang="en-US" sz="1800" dirty="0" err="1"/>
              <a:t>dugova</a:t>
            </a:r>
            <a:r>
              <a:rPr lang="en-US" sz="1800" dirty="0"/>
              <a:t> </a:t>
            </a:r>
            <a:r>
              <a:rPr lang="en-US" sz="1800" dirty="0" err="1"/>
              <a:t>gasi</a:t>
            </a:r>
            <a:r>
              <a:rPr lang="en-US" sz="1800" dirty="0"/>
              <a:t> </a:t>
            </a:r>
            <a:r>
              <a:rPr lang="en-US" sz="1800" dirty="0" err="1"/>
              <a:t>sve</a:t>
            </a:r>
            <a:r>
              <a:rPr lang="en-US" sz="1800" dirty="0"/>
              <a:t> </a:t>
            </a:r>
            <a:r>
              <a:rPr lang="en-US" sz="1800" dirty="0" err="1"/>
              <a:t>vjerovnikove</a:t>
            </a:r>
            <a:r>
              <a:rPr lang="en-US" sz="1800" dirty="0"/>
              <a:t> </a:t>
            </a:r>
            <a:r>
              <a:rPr lang="en-US" sz="1800" dirty="0" err="1"/>
              <a:t>tražbine</a:t>
            </a:r>
            <a:r>
              <a:rPr lang="en-US" sz="1800" dirty="0"/>
              <a:t>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dužniku</a:t>
            </a:r>
            <a:r>
              <a:rPr lang="en-US" sz="1800" dirty="0"/>
              <a:t>, </a:t>
            </a:r>
            <a:r>
              <a:rPr lang="en-US" sz="1800" dirty="0" err="1"/>
              <a:t>osim</a:t>
            </a:r>
            <a:r>
              <a:rPr lang="en-US" sz="1800" dirty="0"/>
              <a:t> </a:t>
            </a:r>
            <a:r>
              <a:rPr lang="en-US" sz="1800" dirty="0" err="1"/>
              <a:t>onih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znao</a:t>
            </a:r>
            <a:r>
              <a:rPr lang="en-US" sz="1800" dirty="0"/>
              <a:t> da </a:t>
            </a:r>
            <a:r>
              <a:rPr lang="en-US" sz="1800" dirty="0" err="1"/>
              <a:t>postoje</a:t>
            </a:r>
            <a:r>
              <a:rPr lang="en-US" sz="1800" dirty="0"/>
              <a:t> u </a:t>
            </a:r>
            <a:r>
              <a:rPr lang="en-US" sz="1800" dirty="0" err="1"/>
              <a:t>trenutku</a:t>
            </a:r>
            <a:r>
              <a:rPr lang="en-US" sz="1800" dirty="0"/>
              <a:t> </a:t>
            </a:r>
            <a:r>
              <a:rPr lang="en-US" sz="1800" dirty="0" err="1"/>
              <a:t>otpusta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   SJEDINJENJE</a:t>
            </a:r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207.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sjedinjenjem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,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ne </a:t>
            </a:r>
            <a:r>
              <a:rPr lang="en-US" dirty="0" err="1"/>
              <a:t>prestaje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upisana</a:t>
            </a:r>
            <a:r>
              <a:rPr lang="en-US" dirty="0"/>
              <a:t> u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knjizi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sjedinjenjem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brisanja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   NEMOGUĆNOST ISPUNJENJA</a:t>
            </a:r>
          </a:p>
          <a:p>
            <a:pPr marL="0" indent="0">
              <a:buNone/>
            </a:pPr>
            <a:r>
              <a:rPr lang="en-US" b="1" dirty="0" err="1"/>
              <a:t>Prestanak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njezino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nemoguće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odgovara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Dužnik</a:t>
            </a:r>
            <a:r>
              <a:rPr lang="en-US" dirty="0"/>
              <a:t> mora </a:t>
            </a:r>
            <a:r>
              <a:rPr lang="en-US" dirty="0" err="1"/>
              <a:t>dokazati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isključuju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Kad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objekt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r>
              <a:rPr lang="en-US" b="1" dirty="0"/>
              <a:t> </a:t>
            </a:r>
            <a:r>
              <a:rPr lang="en-US" b="1" dirty="0" err="1"/>
              <a:t>stvari</a:t>
            </a:r>
            <a:r>
              <a:rPr lang="en-US" b="1" dirty="0"/>
              <a:t> </a:t>
            </a:r>
            <a:r>
              <a:rPr lang="en-US" b="1" dirty="0" err="1"/>
              <a:t>određene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rodu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209.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rodu</a:t>
            </a:r>
            <a:r>
              <a:rPr lang="en-US" dirty="0"/>
              <a:t>, </a:t>
            </a:r>
            <a:r>
              <a:rPr lang="en-US" dirty="0" err="1"/>
              <a:t>obveza</a:t>
            </a:r>
            <a:r>
              <a:rPr lang="en-US" dirty="0"/>
              <a:t> ne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od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propadne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on ne </a:t>
            </a:r>
            <a:r>
              <a:rPr lang="en-US" dirty="0" err="1"/>
              <a:t>odgovara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Ali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rodu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propadne</a:t>
            </a:r>
            <a:r>
              <a:rPr lang="en-US" dirty="0"/>
              <a:t> </a:t>
            </a:r>
            <a:r>
              <a:rPr lang="en-US" dirty="0" err="1"/>
              <a:t>cijela</a:t>
            </a:r>
            <a:r>
              <a:rPr lang="en-US" dirty="0"/>
              <a:t> ta masa.</a:t>
            </a:r>
          </a:p>
          <a:p>
            <a:pPr marL="0" indent="0">
              <a:buNone/>
            </a:pPr>
            <a:r>
              <a:rPr lang="en-US" b="1" dirty="0" err="1"/>
              <a:t>Ustupanje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prema</a:t>
            </a:r>
            <a:r>
              <a:rPr lang="en-US" b="1" dirty="0"/>
              <a:t> </a:t>
            </a:r>
            <a:r>
              <a:rPr lang="en-US" b="1" dirty="0" err="1"/>
              <a:t>trećemu</a:t>
            </a:r>
            <a:r>
              <a:rPr lang="en-US" b="1" dirty="0"/>
              <a:t> </a:t>
            </a:r>
            <a:r>
              <a:rPr lang="en-US" b="1" dirty="0" err="1"/>
              <a:t>odgovornom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nemogućnost</a:t>
            </a:r>
            <a:r>
              <a:rPr lang="en-US" b="1" dirty="0"/>
              <a:t> </a:t>
            </a:r>
            <a:r>
              <a:rPr lang="en-US" b="1" dirty="0" err="1"/>
              <a:t>ispunjenja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210.</a:t>
            </a:r>
          </a:p>
          <a:p>
            <a:pPr marL="0" indent="0">
              <a:buNone/>
            </a:pP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oslobođen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nemogućnosti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dužan</a:t>
            </a:r>
            <a:r>
              <a:rPr lang="en-US" dirty="0"/>
              <a:t> je </a:t>
            </a:r>
            <a:r>
              <a:rPr lang="en-US" dirty="0" err="1"/>
              <a:t>ustupiti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trećoj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nastale</a:t>
            </a:r>
            <a:r>
              <a:rPr lang="en-US" dirty="0"/>
              <a:t> </a:t>
            </a:r>
            <a:r>
              <a:rPr lang="en-US" dirty="0" err="1"/>
              <a:t>nemogućnosti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162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724</Words>
  <Application>Microsoft Office PowerPoint</Application>
  <PresentationFormat>Široki zaslon</PresentationFormat>
  <Paragraphs>92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TRGOVAČKO PRAVO  PRESTANAK OBVEZA 2.dio OSTALI NAČINI PRESTANKA OBVEZA NASTAVNI MATERIJALI ZA PREDAVANJE 5.5.2020.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25</cp:revision>
  <dcterms:created xsi:type="dcterms:W3CDTF">2020-03-26T13:37:12Z</dcterms:created>
  <dcterms:modified xsi:type="dcterms:W3CDTF">2020-04-29T17:39:39Z</dcterms:modified>
</cp:coreProperties>
</file>