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  <p:sldId id="265" r:id="rId9"/>
    <p:sldId id="266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90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Kliknite da biste uredili stil podnaslova matrice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728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959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64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135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943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161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221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93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253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024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124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2C91D6-F11C-47C2-A20A-E87919FE4B1F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668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PROMJENE NA STRANI VJEROVNIKA</a:t>
            </a:r>
            <a:br>
              <a:rPr lang="hr-HR" dirty="0" smtClean="0"/>
            </a:br>
            <a:r>
              <a:rPr lang="hr-HR" dirty="0" smtClean="0"/>
              <a:t>CESIJA 1. DIO</a:t>
            </a:r>
            <a:endParaRPr lang="en-US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4686256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hr-HR" dirty="0" smtClean="0"/>
              <a:t>E-prezentacija </a:t>
            </a:r>
          </a:p>
          <a:p>
            <a:r>
              <a:rPr lang="hr-HR" dirty="0" smtClean="0"/>
              <a:t>7.4.2020</a:t>
            </a:r>
            <a:r>
              <a:rPr lang="hr-HR" dirty="0" smtClean="0"/>
              <a:t>.</a:t>
            </a:r>
          </a:p>
          <a:p>
            <a:endParaRPr lang="hr-HR" dirty="0"/>
          </a:p>
          <a:p>
            <a:pPr algn="r"/>
            <a:r>
              <a:rPr lang="hr-HR" dirty="0"/>
              <a:t>d</a:t>
            </a:r>
            <a:r>
              <a:rPr lang="hr-HR" dirty="0" smtClean="0"/>
              <a:t>r.sc. Lidija Šimunović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0239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Pitanja za ponavljanje…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23986" y="1690688"/>
            <a:ext cx="11229814" cy="4771118"/>
          </a:xfrm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hr-HR" sz="3200" dirty="0" smtClean="0"/>
              <a:t>ŠTO JE CESIJA ILI USTUP TRAŽBINE? </a:t>
            </a:r>
            <a:endParaRPr lang="hr-HR" sz="3200" dirty="0" smtClean="0"/>
          </a:p>
          <a:p>
            <a:pPr marL="514350" indent="-514350">
              <a:buAutoNum type="arabicPeriod"/>
            </a:pPr>
            <a:r>
              <a:rPr lang="hr-HR" sz="3200" dirty="0" smtClean="0"/>
              <a:t>MORA LI UGOVOR O CESIJI BITI SKLOPLJEN U PISANOM OBLIKU? </a:t>
            </a:r>
            <a:r>
              <a:rPr lang="hr-HR" sz="3200" dirty="0" smtClean="0"/>
              <a:t>OBJASNITE SVOJ ODOGOVOR</a:t>
            </a:r>
            <a:r>
              <a:rPr lang="hr-HR" sz="3200" dirty="0" smtClean="0"/>
              <a:t>?</a:t>
            </a:r>
          </a:p>
          <a:p>
            <a:pPr marL="514350" indent="-514350">
              <a:buAutoNum type="arabicPeriod"/>
            </a:pPr>
            <a:r>
              <a:rPr lang="hr-HR" sz="3200" dirty="0" smtClean="0"/>
              <a:t>ŠTO SE DOGAĐA SA SPOREDNIM PRAVIMA KOD CESIJE?</a:t>
            </a:r>
            <a:endParaRPr lang="hr-HR" sz="3200" dirty="0" smtClean="0"/>
          </a:p>
          <a:p>
            <a:pPr marL="514350" indent="-514350">
              <a:buAutoNum type="arabicPeriod"/>
            </a:pPr>
            <a:r>
              <a:rPr lang="hr-HR" sz="3200" dirty="0" smtClean="0"/>
              <a:t>JE LI SLANJE OBAVIJESTI DUŽNIKU O OBAVLJENOJ CESIJI PREDUVJET VALJANOSTI CESIJE?OBJASNITE SVOJ ODGOVOR!</a:t>
            </a:r>
            <a:endParaRPr lang="hr-HR" sz="3200" dirty="0" smtClean="0"/>
          </a:p>
          <a:p>
            <a:pPr marL="514350" indent="-514350">
              <a:buAutoNum type="arabicPeriod"/>
            </a:pPr>
            <a:r>
              <a:rPr lang="hr-HR" sz="3200" dirty="0" smtClean="0"/>
              <a:t>ZA ŠTO ODGOVARA USTUPITELJ AKO NIŠTA NIJE IZRIJEKOM UGOVORENO</a:t>
            </a:r>
            <a:r>
              <a:rPr lang="hr-HR" sz="3200" dirty="0" smtClean="0"/>
              <a:t>?</a:t>
            </a:r>
            <a:endParaRPr lang="hr-HR" sz="3200" dirty="0" smtClean="0"/>
          </a:p>
          <a:p>
            <a:pPr marL="514350" indent="-514350">
              <a:buAutoNum type="arabicPeriod"/>
            </a:pPr>
            <a:r>
              <a:rPr lang="hr-HR" sz="3200" dirty="0" smtClean="0"/>
              <a:t>NAVEDITE I OBJASNITE POSEBNE SLUČAJEVE </a:t>
            </a:r>
            <a:r>
              <a:rPr lang="hr-HR" sz="3200" dirty="0" smtClean="0"/>
              <a:t>USTUPANJA IZ ZOO-a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10008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Poštovani studenti, 	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78823" y="1825625"/>
            <a:ext cx="11639006" cy="488868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hr-HR" dirty="0" smtClean="0"/>
              <a:t>u nastavku se nalaze materijali za nastavnu cjelinu </a:t>
            </a:r>
            <a:r>
              <a:rPr lang="hr-HR" dirty="0" smtClean="0"/>
              <a:t>Promjene na strani vjerovnika. </a:t>
            </a:r>
            <a:endParaRPr lang="hr-HR" dirty="0"/>
          </a:p>
          <a:p>
            <a:pPr marL="0" indent="0">
              <a:buNone/>
            </a:pPr>
            <a:r>
              <a:rPr lang="hr-HR" dirty="0" smtClean="0"/>
              <a:t>Molim Vas proučite prezentaciju i odgovorite na pitanja koja se nalaze na kraju prezentacije. 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 smtClean="0"/>
              <a:t>Odgovore na pitanja pišite rukom i kolektirajte ih s prethodnim zadaćama/odgovorima. Naknadno ćemo dogovoriti način na koji ćete mi ih predati ovisno o razvoju epidemiološke situacije. Nemojte mi slati odgovore e-mailom. 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 smtClean="0"/>
              <a:t>Lijep pozdrav</a:t>
            </a:r>
          </a:p>
          <a:p>
            <a:pPr marL="0" indent="0">
              <a:buNone/>
            </a:pPr>
            <a:r>
              <a:rPr lang="hr-HR" dirty="0" smtClean="0"/>
              <a:t>Lidija Šimunović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172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 smtClean="0"/>
              <a:t>CESIJA</a:t>
            </a:r>
          </a:p>
          <a:p>
            <a:pPr marL="0" indent="0">
              <a:buNone/>
            </a:pPr>
            <a:r>
              <a:rPr lang="hr-HR" dirty="0" smtClean="0"/>
              <a:t>I</a:t>
            </a:r>
            <a:r>
              <a:rPr lang="hr-HR" dirty="0"/>
              <a:t>. OPĆE </a:t>
            </a:r>
            <a:r>
              <a:rPr lang="hr-HR" dirty="0" smtClean="0"/>
              <a:t>ODREDBE</a:t>
            </a:r>
            <a:r>
              <a:rPr lang="hr-HR" dirty="0"/>
              <a:t> 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Koje se tražbine mogu prenijeti </a:t>
            </a:r>
            <a:r>
              <a:rPr lang="hr-HR" dirty="0" smtClean="0"/>
              <a:t>ugovorom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Članak 80</a:t>
            </a:r>
            <a:r>
              <a:rPr lang="hr-HR" dirty="0" smtClean="0"/>
              <a:t>.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(1) Vjerovnik može ugovorom sklopljenim s trećim prenijeti na ovoga svoju tražbinu, osim one čiji je prijenos zabranjen zakonom ili koja je strogo osobne naravi, ili koja se po svojoj naravi protivi prenošenju na drugoga.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 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(2) Ugovor o ustupanju nema učinak prema dužniku ako su on i vjerovnik ugovorili da ovaj neće moći prenijeti tražbinu na drugoga ili da je neće moći prenijeti bez dužnikova pristanka.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5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143691"/>
            <a:ext cx="11353800" cy="603327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hr-HR" dirty="0"/>
              <a:t>Sporedna prava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 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Članak 81.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 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(1) S tražbinom prelaze na primatelja sporedna prava, kao što su pravo prvenstvene naplate, hipoteka, založno pravo, prava iz ugovora s jamcem, prava na kamate, ugovornu kaznu i sl.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 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(2) Ipak, ustupitelj može predati založenu stvar primatelju samo ako zalogodavac pristane na to, inače ona ostaje kod ustupitelja da je čuva za račun primatelja.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 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(3) Smatra se da su dospjele a neisplaćene kamate ustupljene s glavnom tražbinom.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 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716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07126" y="493212"/>
            <a:ext cx="11689080" cy="581614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r-HR" dirty="0"/>
              <a:t>Obavješćivanje </a:t>
            </a:r>
            <a:r>
              <a:rPr lang="hr-HR" dirty="0" smtClean="0"/>
              <a:t>dužnika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Članak 82</a:t>
            </a:r>
            <a:r>
              <a:rPr lang="hr-HR" dirty="0" smtClean="0"/>
              <a:t>.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(1) Za ustup tražbine nije potreban pristanak dužnika, ali je ustupitelj dužan obavijestiti dužnika o ustupanju.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 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(2) Ispunjenje ustupitelju prije obavijesti o ustupanju pravovaljano je i oslobađa dužnika obveze, ali samo ako nije znao za ustupanje, inače obveza ostaje i on ju je dužan ispuniti.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  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Višestruko </a:t>
            </a:r>
            <a:r>
              <a:rPr lang="hr-HR" dirty="0" smtClean="0"/>
              <a:t>ustupanje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Članak 83</a:t>
            </a:r>
            <a:r>
              <a:rPr lang="hr-HR" dirty="0" smtClean="0"/>
              <a:t>.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Ako je vjerovnik ustupio istu tražbinu raznim osobama, tražbina pripada primatelju o kome je ustupitelj prvo obavijestio dužnika, odnosno koji se prvi javio dužniku.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 </a:t>
            </a:r>
            <a:endParaRPr lang="en-US" dirty="0"/>
          </a:p>
          <a:p>
            <a:pPr marL="0" indent="0">
              <a:buNone/>
            </a:pP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560675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r-HR" sz="2400" dirty="0"/>
              <a:t>II. ODNOS PRIMATELJA I DUŽNIKA</a:t>
            </a:r>
            <a:endParaRPr lang="en-US" sz="2400" dirty="0"/>
          </a:p>
          <a:p>
            <a:pPr marL="0" indent="0">
              <a:buNone/>
            </a:pPr>
            <a:r>
              <a:rPr lang="hr-HR" sz="2400" dirty="0"/>
              <a:t>Članak 84.</a:t>
            </a:r>
            <a:endParaRPr lang="en-US" sz="2400" dirty="0"/>
          </a:p>
          <a:p>
            <a:pPr marL="0" indent="0">
              <a:buNone/>
            </a:pPr>
            <a:r>
              <a:rPr lang="hr-HR" sz="2400" dirty="0"/>
              <a:t>(1) Primatelj ima prema dužniku ista prava koja je ustupitelj imao prema dužniku do ustupanja.</a:t>
            </a:r>
            <a:endParaRPr lang="en-US" sz="2400" dirty="0"/>
          </a:p>
          <a:p>
            <a:pPr marL="0" indent="0">
              <a:buNone/>
            </a:pPr>
            <a:r>
              <a:rPr lang="hr-HR" sz="2400" dirty="0"/>
              <a:t> </a:t>
            </a:r>
            <a:endParaRPr lang="en-US" sz="2400" dirty="0"/>
          </a:p>
          <a:p>
            <a:pPr marL="0" indent="0">
              <a:buNone/>
            </a:pPr>
            <a:r>
              <a:rPr lang="hr-HR" sz="2400" dirty="0"/>
              <a:t>(2) Dužnik može isticati primatelju, pored prigovora koje ima prema njemu, i one prigovore koje je mogao istaknuti ustupitelju do časa kad je saznao za ustupanje.</a:t>
            </a:r>
            <a:endParaRPr lang="en-US" sz="2400" dirty="0"/>
          </a:p>
          <a:p>
            <a:pPr marL="0" indent="0">
              <a:buNone/>
            </a:pPr>
            <a:r>
              <a:rPr lang="hr-HR" sz="2400" dirty="0"/>
              <a:t> </a:t>
            </a:r>
            <a:endParaRPr lang="en-US" sz="2400" dirty="0"/>
          </a:p>
          <a:p>
            <a:pPr marL="0" indent="0">
              <a:buNone/>
            </a:pPr>
            <a:r>
              <a:rPr lang="hr-HR" sz="2400" dirty="0"/>
              <a:t>III. ODNOS USTUPITELJA I PRIMATELJA</a:t>
            </a:r>
            <a:endParaRPr lang="en-US" sz="2400" dirty="0"/>
          </a:p>
          <a:p>
            <a:pPr marL="0" indent="0">
              <a:buNone/>
            </a:pPr>
            <a:r>
              <a:rPr lang="hr-HR" sz="2400" dirty="0"/>
              <a:t>Predaja isprava o dugu</a:t>
            </a:r>
            <a:endParaRPr lang="en-US" sz="2400" dirty="0"/>
          </a:p>
          <a:p>
            <a:pPr marL="0" indent="0">
              <a:buNone/>
            </a:pPr>
            <a:r>
              <a:rPr lang="hr-HR" sz="2400" dirty="0"/>
              <a:t>Članak 85.</a:t>
            </a:r>
            <a:endParaRPr lang="en-US" sz="2400" dirty="0"/>
          </a:p>
          <a:p>
            <a:pPr marL="0" indent="0">
              <a:buNone/>
            </a:pPr>
            <a:r>
              <a:rPr lang="hr-HR" sz="2400" dirty="0"/>
              <a:t>(1) Ustupitelj je dužan predati primatelju obveznicu ili drugu ispravu o dugu, ako ih ima, te druge dokaze o ustupljenoj tražbini i sporednim pravima.</a:t>
            </a:r>
            <a:endParaRPr lang="en-US" sz="2400" dirty="0"/>
          </a:p>
          <a:p>
            <a:pPr marL="0" indent="0">
              <a:buNone/>
            </a:pPr>
            <a:r>
              <a:rPr lang="hr-HR" sz="2400" dirty="0"/>
              <a:t>(2) Ako je ustupitelj prenio na primatelja samo jedan dio tražbine, dužan je predati mu ovjerovljeni prijepis obveznice ili koje druge isprave kojom se dokazuje postojanje ustupljene tražbine.</a:t>
            </a:r>
            <a:endParaRPr lang="en-US" sz="2400" dirty="0"/>
          </a:p>
          <a:p>
            <a:pPr marL="0" indent="0">
              <a:buNone/>
            </a:pPr>
            <a:r>
              <a:rPr lang="hr-HR" sz="2400" dirty="0"/>
              <a:t>(3) Ustupitelj je dužan primatelju, na njegov zahtjev, izdati ovjerovljenu potvrdu o ustupanju.</a:t>
            </a:r>
            <a:endParaRPr lang="en-US" sz="2400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483323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85058" y="127454"/>
            <a:ext cx="11858896" cy="67305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/>
              <a:t> 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Odgovornost za postojanje tražbine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Članak 86.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Kad je tražbina ustupljena naplatnim ugovorom, ustupitelj odgovara za postojanje tražbine u vrijeme ustupanja.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 </a:t>
            </a:r>
            <a:endParaRPr lang="en-US" dirty="0"/>
          </a:p>
          <a:p>
            <a:pPr marL="0" indent="0">
              <a:buNone/>
            </a:pPr>
            <a:r>
              <a:rPr lang="hr-HR" b="1" dirty="0"/>
              <a:t>Odgovornost za naplativost</a:t>
            </a:r>
            <a:endParaRPr lang="en-US" b="1" dirty="0"/>
          </a:p>
          <a:p>
            <a:pPr marL="0" indent="0">
              <a:buNone/>
            </a:pPr>
            <a:r>
              <a:rPr lang="hr-HR" dirty="0"/>
              <a:t>Članak 87.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 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(1) Ustupitelj odgovara za naplativost ustupljene tražbine ako je to bilo ugovoreno, ali samo do visine onoga što je primio od primatelja, te za naplativost kamata, troškova oko ustupanja i troškova postupka protiv dužnika.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(2) Veća odgovornost savjesnog ustupitelja ne može se ugovoriti.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64703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85058" y="127454"/>
            <a:ext cx="11858896" cy="673054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r-HR" dirty="0"/>
              <a:t>IV. POSEBNI SLUČAJEVI USTUPANJA TRAŽBINE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 </a:t>
            </a:r>
            <a:endParaRPr lang="en-US" dirty="0"/>
          </a:p>
          <a:p>
            <a:pPr marL="0" indent="0">
              <a:buNone/>
            </a:pPr>
            <a:r>
              <a:rPr lang="hr-HR" b="1" dirty="0"/>
              <a:t>Ustupanje umjesto ispunjenja ili radi </a:t>
            </a:r>
            <a:r>
              <a:rPr lang="hr-HR" b="1" dirty="0" smtClean="0"/>
              <a:t>ispunjenja</a:t>
            </a:r>
            <a:endParaRPr lang="en-US" b="1" dirty="0"/>
          </a:p>
          <a:p>
            <a:pPr marL="0" indent="0">
              <a:buNone/>
            </a:pPr>
            <a:r>
              <a:rPr lang="hr-HR" dirty="0"/>
              <a:t>Članak 88.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hr-HR" dirty="0"/>
              <a:t>(1) Kad dužnik umjesto ispunjenja svoje obveze ustupi vjerovniku svoju tražbinu ili jedan njezin dio, sklapanjem ugovora o ustupanju dužnikova obveza se gasi do iznosa ustupljene tražbine.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 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(2) Ali kad dužnik ustupi svome vjerovniku svoju tražbinu samo radi ispunjenja, njegova se obveza gasi, odnosno smanjuje tek kad vjerovnik naplati ustupljenu tražbinu.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 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(3) U oba slučaja primatelj je dužan predati ustupitelju sve što je primio preko iznosa svoje tražbine prema ustupitelju.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 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(4) U slučaju ustupanja radi ispunjenja dužnik ustupljene tražbine može ispuniti svoju obvezu i prema ustupitelju, čak i kad je obaviješten o ustupanju.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575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85058" y="127454"/>
            <a:ext cx="11858896" cy="67305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b="1" dirty="0"/>
              <a:t>Ustupanje radi </a:t>
            </a:r>
            <a:r>
              <a:rPr lang="hr-HR" b="1" dirty="0" smtClean="0"/>
              <a:t>osiguranja</a:t>
            </a:r>
            <a:endParaRPr lang="en-US" b="1" dirty="0"/>
          </a:p>
          <a:p>
            <a:pPr marL="0" indent="0">
              <a:buNone/>
            </a:pPr>
            <a:r>
              <a:rPr lang="hr-HR" dirty="0"/>
              <a:t>Članak 89</a:t>
            </a:r>
            <a:r>
              <a:rPr lang="hr-HR" dirty="0" smtClean="0"/>
              <a:t>.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Kad je ustupanje učinjeno radi osiguranja primateljeve tražbine prema ustupitelju, primatelj je dužan brinuti se s pažnjom dobrog gospodarstvenika, odnosno dobrog domaćina o naplati ustupljene tražbine te nakon naplate, pošto zadrži koliko je potrebno za namirenje vlastite tražbine prema ustupitelju, ovome predati višak.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20101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266</Words>
  <Application>Microsoft Office PowerPoint</Application>
  <PresentationFormat>Široki zaslon</PresentationFormat>
  <Paragraphs>84</Paragraphs>
  <Slides>10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sustava Office</vt:lpstr>
      <vt:lpstr>PROMJENE NA STRANI VJEROVNIKA CESIJA 1. DIO</vt:lpstr>
      <vt:lpstr>Poštovani studenti,  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Pitanja za ponavljanje…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Pobijanje dužnikovih pravnih radnji</dc:title>
  <dc:creator>Lidija</dc:creator>
  <cp:lastModifiedBy>Lidija</cp:lastModifiedBy>
  <cp:revision>11</cp:revision>
  <dcterms:created xsi:type="dcterms:W3CDTF">2020-03-26T13:37:12Z</dcterms:created>
  <dcterms:modified xsi:type="dcterms:W3CDTF">2020-04-02T09:32:34Z</dcterms:modified>
</cp:coreProperties>
</file>