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PROMJENE NA STRANI VJEROVNIKA</a:t>
            </a:r>
            <a:br>
              <a:rPr lang="hr-HR" dirty="0" smtClean="0"/>
            </a:br>
            <a:r>
              <a:rPr lang="hr-HR" b="1" dirty="0" smtClean="0"/>
              <a:t>SUBROGACIJA</a:t>
            </a:r>
            <a:r>
              <a:rPr lang="hr-HR" dirty="0" smtClean="0"/>
              <a:t> </a:t>
            </a:r>
            <a:r>
              <a:rPr lang="hr-HR" dirty="0"/>
              <a:t>2</a:t>
            </a:r>
            <a:r>
              <a:rPr lang="hr-HR" dirty="0" smtClean="0"/>
              <a:t>. DIO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E-prezentacija </a:t>
            </a:r>
          </a:p>
          <a:p>
            <a:r>
              <a:rPr lang="hr-HR" dirty="0" smtClean="0"/>
              <a:t>7.4.2020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Poštovani studenti, 	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78823" y="1825625"/>
            <a:ext cx="11639006" cy="48886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 smtClean="0"/>
              <a:t>u nastavku se nalaze materijali za nastavnu cjelinu </a:t>
            </a:r>
            <a:r>
              <a:rPr lang="hr-HR" dirty="0" smtClean="0"/>
              <a:t>Promjene na strani vjerovnika. 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Molim Vas proučite prezentaciju i odgovorite na pitanja koja se nalaze na kraju prezentacije.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Odgovore na pitanja pišite rukom i kolektirajte ih s prethodnim zadaćama/odgovorima. Naknadno ćemo dogovoriti način na koji ćete mi ih predati ovisno o razvoju epidemiološke situacije. Nemojte mi slati odgovore e-mailom.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Lijep pozdrav</a:t>
            </a:r>
          </a:p>
          <a:p>
            <a:pPr marL="0" indent="0">
              <a:buNone/>
            </a:pPr>
            <a:r>
              <a:rPr lang="hr-HR" dirty="0" smtClean="0"/>
              <a:t>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7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Odsjek 2.   SUBROGACIJA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Pojam i sadržaj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90.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U slučaju ispunjenja tuđe obveze svaki ispunitelj može ugovoriti s vjerovnikom prije ispunjenja ili pri ispunjenju, da ispunjena tražbina prijeđe na njega sa svima ili samo s nekim sporednim pravima.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Vjerovnikova prava mogu prijeći na </a:t>
            </a:r>
            <a:r>
              <a:rPr lang="hr-HR" dirty="0" err="1"/>
              <a:t>ispunitelja</a:t>
            </a:r>
            <a:r>
              <a:rPr lang="hr-HR" dirty="0"/>
              <a:t> i na temelju ugovora između dužnika i </a:t>
            </a:r>
            <a:r>
              <a:rPr lang="hr-HR" dirty="0" err="1"/>
              <a:t>ispunitelja</a:t>
            </a:r>
            <a:r>
              <a:rPr lang="hr-HR" dirty="0"/>
              <a:t>, sklopljenog prije ispunjenja.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(3) U ovim slučajevima </a:t>
            </a:r>
            <a:r>
              <a:rPr lang="hr-HR" dirty="0" err="1"/>
              <a:t>subrogacija</a:t>
            </a:r>
            <a:r>
              <a:rPr lang="hr-HR" dirty="0"/>
              <a:t> </a:t>
            </a:r>
            <a:r>
              <a:rPr lang="hr-HR" dirty="0" err="1"/>
              <a:t>ispunitelja</a:t>
            </a:r>
            <a:r>
              <a:rPr lang="hr-HR" dirty="0"/>
              <a:t> u prava vjerovnika nastaje ispunjenjem.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1"/>
            <a:ext cx="11353800" cy="60332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/>
              <a:t>Zakonska </a:t>
            </a:r>
            <a:r>
              <a:rPr lang="hr-HR" dirty="0" err="1"/>
              <a:t>subrogacija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91.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Kad obvezu ispuni osoba koja ima neki pravni interes u tome, samim ispunjenjem obveze na nju prelazi vjerovnikova tražbina sa svim sporednim pravima.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 err="1" smtClean="0"/>
              <a:t>Subrogacija</a:t>
            </a:r>
            <a:r>
              <a:rPr lang="hr-HR" dirty="0" smtClean="0"/>
              <a:t> </a:t>
            </a:r>
            <a:r>
              <a:rPr lang="hr-HR" dirty="0"/>
              <a:t>u slučaju djelomičnog ispunjenja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92.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U slučaju djelomičnog ispunjenja vjerovnikove tražbine na </a:t>
            </a:r>
            <a:r>
              <a:rPr lang="hr-HR" dirty="0" err="1"/>
              <a:t>ispunitelja</a:t>
            </a:r>
            <a:r>
              <a:rPr lang="hr-HR" dirty="0"/>
              <a:t> prelaze sporedna prava kojima je osigurano ispunjenje te tražbine samo ako nisu potrebna za ispunjenje ostatka vjerovnikove tražbine.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Ali vjerovnik i ispunitelj mogu ugovoriti da će se koristiti jamstvima razmjerno svojim tražbinama, a mogu ugovoriti i da će ispunitelj imati pravo prvenstvene naplate.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07126" y="493212"/>
            <a:ext cx="11689080" cy="5816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dirty="0"/>
              <a:t>Dokazi i sredstva </a:t>
            </a:r>
            <a:r>
              <a:rPr lang="hr-HR" dirty="0" smtClean="0"/>
              <a:t>osiguranja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93</a:t>
            </a:r>
            <a:r>
              <a:rPr lang="hr-HR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Vjerovnik je dužan predati </a:t>
            </a:r>
            <a:r>
              <a:rPr lang="hr-HR" dirty="0" err="1"/>
              <a:t>ispunitelju</a:t>
            </a:r>
            <a:r>
              <a:rPr lang="hr-HR" dirty="0"/>
              <a:t> sredstva kojima se tražbina dokazuje ili osigurava.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Iznimno, vjerovnik može predati </a:t>
            </a:r>
            <a:r>
              <a:rPr lang="hr-HR" dirty="0" err="1"/>
              <a:t>ispunitelju</a:t>
            </a:r>
            <a:r>
              <a:rPr lang="hr-HR" dirty="0"/>
              <a:t> stvar koju je primio u zalog od dužnika ili nekoga drugog samo ako zalogodavac pristane na to, inače ona ostaje kod vjerovnika da je drži i čuva za račun </a:t>
            </a:r>
            <a:r>
              <a:rPr lang="hr-HR" dirty="0" err="1"/>
              <a:t>ispunitelja</a:t>
            </a:r>
            <a:r>
              <a:rPr lang="hr-HR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hr-HR" dirty="0"/>
              <a:t>Koliko se može zahtijevati od </a:t>
            </a:r>
            <a:r>
              <a:rPr lang="hr-HR" dirty="0" smtClean="0"/>
              <a:t>dužnika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94</a:t>
            </a:r>
            <a:r>
              <a:rPr lang="hr-HR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Ispunitelj na kojega je prešla tražbina ne može zahtijevati od dužnika više nego što je isplatio vjerovniku.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dirty="0"/>
              <a:t>Isključenje odgovornosti vjerovnika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95.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Vjerovnik koji je primio ispunjenje od treće osobe ne odgovara za postojanje i naplativost tražbine u vrijeme ispunjenja.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Ovim se ne isključuje primjena pravila o stjecanju bez osnove.</a:t>
            </a:r>
            <a:endParaRPr lang="en-US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3986" y="70657"/>
            <a:ext cx="10515600" cy="1325563"/>
          </a:xfrm>
        </p:spPr>
        <p:txBody>
          <a:bodyPr/>
          <a:lstStyle/>
          <a:p>
            <a:r>
              <a:rPr lang="hr-HR" dirty="0" smtClean="0"/>
              <a:t>Pitanja za ponavljanje…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986" y="1396220"/>
            <a:ext cx="11229814" cy="477111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r-HR" sz="3200" dirty="0" smtClean="0"/>
              <a:t>ŠTO JE SUBROGACIJA? U KOJEM TRENUTKU NASTUPA?</a:t>
            </a:r>
            <a:endParaRPr lang="hr-HR" sz="3200" dirty="0" smtClean="0"/>
          </a:p>
          <a:p>
            <a:pPr marL="514350" indent="-514350">
              <a:buAutoNum type="arabicPeriod"/>
            </a:pPr>
            <a:r>
              <a:rPr lang="hr-HR" sz="3200" dirty="0" smtClean="0"/>
              <a:t>KOJA JE RAZLIKA IZMEĐU ZAKONSKE, UGOVORNE SUBROGACIJE I SUBROGACIJE U SLUČAJU DJELOMIČNOG ISPUNJENJA?</a:t>
            </a:r>
          </a:p>
          <a:p>
            <a:pPr marL="514350" indent="-514350">
              <a:buAutoNum type="arabicPeriod"/>
            </a:pPr>
            <a:r>
              <a:rPr lang="hr-HR" sz="3200" dirty="0" smtClean="0"/>
              <a:t>ŠTO SE DOGAĐA SA SPOREDNIM PRAVIMA KOD SUBROGGACIJE?</a:t>
            </a:r>
            <a:endParaRPr lang="hr-HR" sz="3200" dirty="0" smtClean="0"/>
          </a:p>
          <a:p>
            <a:pPr marL="514350" indent="-514350">
              <a:buAutoNum type="arabicPeriod"/>
            </a:pPr>
            <a:r>
              <a:rPr lang="hr-HR" sz="3200" dirty="0" smtClean="0"/>
              <a:t>KOJE SU OBVEZE U POGLEDU DOKAZA I SREDSTAVA OSIGRUANJA?</a:t>
            </a:r>
            <a:endParaRPr lang="hr-HR" sz="3200" dirty="0" smtClean="0"/>
          </a:p>
          <a:p>
            <a:pPr marL="514350" indent="-514350">
              <a:buAutoNum type="arabicPeriod"/>
            </a:pPr>
            <a:r>
              <a:rPr lang="hr-HR" sz="3200" dirty="0" smtClean="0"/>
              <a:t>KOLIKO SE MOŽE ZAHTIJEVATI OD DUŽNIKA NAKON ŠTO NASTUPI SUBROGACIJA?</a:t>
            </a:r>
            <a:endParaRPr lang="hr-HR" sz="3200" dirty="0" smtClean="0"/>
          </a:p>
          <a:p>
            <a:pPr marL="514350" indent="-514350">
              <a:buAutoNum type="arabicPeriod"/>
            </a:pPr>
            <a:r>
              <a:rPr lang="hr-HR" sz="3200" dirty="0" smtClean="0"/>
              <a:t>KADA SE MOŽE ISKLJUČITI ODGOVORNOST VJERONIKA KOD SUBROGACIJE?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0008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182</Words>
  <Application>Microsoft Office PowerPoint</Application>
  <PresentationFormat>Široki zaslon</PresentationFormat>
  <Paragraphs>61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sustava Office</vt:lpstr>
      <vt:lpstr>PROMJENE NA STRANI VJEROVNIKA SUBROGACIJA 2. DIO</vt:lpstr>
      <vt:lpstr>Poštovani studenti,  </vt:lpstr>
      <vt:lpstr>PowerPoint prezentacija</vt:lpstr>
      <vt:lpstr>PowerPoint prezentacija</vt:lpstr>
      <vt:lpstr>PowerPoint prezentacija</vt:lpstr>
      <vt:lpstr>PowerPoint prezentacija</vt:lpstr>
      <vt:lpstr>Pitanja za ponavljanje…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12</cp:revision>
  <dcterms:created xsi:type="dcterms:W3CDTF">2020-03-26T13:37:12Z</dcterms:created>
  <dcterms:modified xsi:type="dcterms:W3CDTF">2020-04-02T09:39:42Z</dcterms:modified>
</cp:coreProperties>
</file>