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849" r:id="rId3"/>
  </p:sldMasterIdLst>
  <p:sldIdLst>
    <p:sldId id="299" r:id="rId4"/>
    <p:sldId id="308" r:id="rId5"/>
    <p:sldId id="301" r:id="rId6"/>
    <p:sldId id="311" r:id="rId7"/>
    <p:sldId id="323" r:id="rId8"/>
    <p:sldId id="309" r:id="rId9"/>
    <p:sldId id="307" r:id="rId10"/>
    <p:sldId id="326" r:id="rId11"/>
    <p:sldId id="314" r:id="rId12"/>
    <p:sldId id="325" r:id="rId13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736"/>
    <a:srgbClr val="FF3300"/>
    <a:srgbClr val="000000"/>
    <a:srgbClr val="FF6565"/>
    <a:srgbClr val="FF5B5B"/>
    <a:srgbClr val="E83618"/>
    <a:srgbClr val="A2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33" autoAdjust="0"/>
  </p:normalViewPr>
  <p:slideViewPr>
    <p:cSldViewPr snapToGrid="0">
      <p:cViewPr varScale="1">
        <p:scale>
          <a:sx n="109" d="100"/>
          <a:sy n="109" d="100"/>
        </p:scale>
        <p:origin x="1638" y="102"/>
      </p:cViewPr>
      <p:guideLst>
        <p:guide orient="horz" pos="4319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BF16D-FC9B-43D5-B134-69B3782916B9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F43F8E34-1FB9-4A01-AB45-7D20037EE7E5}">
      <dgm:prSet phldrT="[Text]" custT="1"/>
      <dgm:spPr/>
      <dgm:t>
        <a:bodyPr/>
        <a:lstStyle/>
        <a:p>
          <a:pPr algn="l"/>
          <a:r>
            <a:rPr lang="hr-HR" sz="1400" b="1" dirty="0" smtClean="0">
              <a:solidFill>
                <a:srgbClr val="000000"/>
              </a:solidFill>
            </a:rPr>
            <a:t>Mala nesigurnost</a:t>
          </a:r>
        </a:p>
        <a:p>
          <a:pPr algn="l"/>
          <a:r>
            <a:rPr lang="hr-HR" sz="1400" dirty="0" smtClean="0">
              <a:solidFill>
                <a:srgbClr val="000000"/>
              </a:solidFill>
            </a:rPr>
            <a:t>- Postoji mali broj faktora okoline</a:t>
          </a:r>
        </a:p>
        <a:p>
          <a:pPr algn="l"/>
          <a:r>
            <a:rPr lang="hr-HR" sz="1400" dirty="0" smtClean="0">
              <a:solidFill>
                <a:srgbClr val="000000"/>
              </a:solidFill>
            </a:rPr>
            <a:t>- Faktori i sastavni dijelovi su međusobno slični</a:t>
          </a:r>
        </a:p>
        <a:p>
          <a:pPr algn="l"/>
          <a:r>
            <a:rPr lang="hr-HR" sz="1400" dirty="0" smtClean="0">
              <a:solidFill>
                <a:srgbClr val="000000"/>
              </a:solidFill>
            </a:rPr>
            <a:t>- Faktori ostaju u osnovi slični</a:t>
          </a:r>
          <a:endParaRPr lang="hr-HR" sz="1400" dirty="0">
            <a:solidFill>
              <a:srgbClr val="000000"/>
            </a:solidFill>
          </a:endParaRPr>
        </a:p>
      </dgm:t>
    </dgm:pt>
    <dgm:pt modelId="{88462FF3-79D0-4CE8-B95B-6775B6744F89}" type="parTrans" cxnId="{43E4700A-D9A0-4DBC-9402-FCC26029F78E}">
      <dgm:prSet/>
      <dgm:spPr/>
      <dgm:t>
        <a:bodyPr/>
        <a:lstStyle/>
        <a:p>
          <a:endParaRPr lang="hr-HR">
            <a:solidFill>
              <a:srgbClr val="000000"/>
            </a:solidFill>
          </a:endParaRPr>
        </a:p>
      </dgm:t>
    </dgm:pt>
    <dgm:pt modelId="{80AE4A26-2BEF-49D0-B091-14CBF13B0388}" type="sibTrans" cxnId="{43E4700A-D9A0-4DBC-9402-FCC26029F78E}">
      <dgm:prSet/>
      <dgm:spPr/>
      <dgm:t>
        <a:bodyPr/>
        <a:lstStyle/>
        <a:p>
          <a:endParaRPr lang="hr-HR">
            <a:solidFill>
              <a:srgbClr val="000000"/>
            </a:solidFill>
          </a:endParaRPr>
        </a:p>
      </dgm:t>
    </dgm:pt>
    <dgm:pt modelId="{47A33670-CDF0-45D6-8973-44917DFFD58B}">
      <dgm:prSet phldrT="[Text]" custT="1"/>
      <dgm:spPr/>
      <dgm:t>
        <a:bodyPr/>
        <a:lstStyle/>
        <a:p>
          <a:pPr algn="l"/>
          <a:r>
            <a:rPr lang="hr-HR" sz="1400" b="1" dirty="0" smtClean="0">
              <a:solidFill>
                <a:srgbClr val="000000"/>
              </a:solidFill>
            </a:rPr>
            <a:t>Umjereno mala nesigurnost</a:t>
          </a:r>
        </a:p>
        <a:p>
          <a:pPr algn="l"/>
          <a:r>
            <a:rPr lang="hr-HR" sz="1400" dirty="0" smtClean="0">
              <a:solidFill>
                <a:srgbClr val="000000"/>
              </a:solidFill>
            </a:rPr>
            <a:t>- Postoje mnogobrojni faktori okoline</a:t>
          </a:r>
        </a:p>
        <a:p>
          <a:pPr algn="l"/>
          <a:r>
            <a:rPr lang="hr-HR" sz="1400" dirty="0" smtClean="0">
              <a:solidFill>
                <a:srgbClr val="000000"/>
              </a:solidFill>
            </a:rPr>
            <a:t>- Faktori i sastavni dijelovi su međusobno različiti</a:t>
          </a:r>
        </a:p>
        <a:p>
          <a:pPr algn="l"/>
          <a:r>
            <a:rPr lang="hr-HR" sz="1400" dirty="0" smtClean="0">
              <a:solidFill>
                <a:srgbClr val="000000"/>
              </a:solidFill>
            </a:rPr>
            <a:t>- Faktori ostaju u osnovi isti</a:t>
          </a:r>
          <a:endParaRPr lang="hr-HR" sz="1400" dirty="0">
            <a:solidFill>
              <a:srgbClr val="000000"/>
            </a:solidFill>
          </a:endParaRPr>
        </a:p>
      </dgm:t>
    </dgm:pt>
    <dgm:pt modelId="{B80F704C-B50B-47A1-96D3-E0E6F83BA6D0}" type="parTrans" cxnId="{A96018FC-CAAF-4B4E-9D0E-4D38606E4971}">
      <dgm:prSet/>
      <dgm:spPr/>
      <dgm:t>
        <a:bodyPr/>
        <a:lstStyle/>
        <a:p>
          <a:endParaRPr lang="hr-HR">
            <a:solidFill>
              <a:srgbClr val="000000"/>
            </a:solidFill>
          </a:endParaRPr>
        </a:p>
      </dgm:t>
    </dgm:pt>
    <dgm:pt modelId="{CF764191-7F94-4FFE-954F-E4C830729BB5}" type="sibTrans" cxnId="{A96018FC-CAAF-4B4E-9D0E-4D38606E4971}">
      <dgm:prSet/>
      <dgm:spPr/>
      <dgm:t>
        <a:bodyPr/>
        <a:lstStyle/>
        <a:p>
          <a:endParaRPr lang="hr-HR">
            <a:solidFill>
              <a:srgbClr val="000000"/>
            </a:solidFill>
          </a:endParaRPr>
        </a:p>
      </dgm:t>
    </dgm:pt>
    <dgm:pt modelId="{008EC885-D634-4D3A-B0F8-758E25CA9236}">
      <dgm:prSet phldrT="[Text]" custT="1"/>
      <dgm:spPr/>
      <dgm:t>
        <a:bodyPr/>
        <a:lstStyle/>
        <a:p>
          <a:pPr algn="l"/>
          <a:r>
            <a:rPr lang="hr-HR" sz="1400" b="1" dirty="0" smtClean="0">
              <a:solidFill>
                <a:srgbClr val="000000"/>
              </a:solidFill>
            </a:rPr>
            <a:t>Umjereno velika nesigurnost</a:t>
          </a:r>
        </a:p>
        <a:p>
          <a:pPr algn="l"/>
          <a:r>
            <a:rPr lang="hr-HR" sz="1400" dirty="0" smtClean="0">
              <a:solidFill>
                <a:srgbClr val="000000"/>
              </a:solidFill>
            </a:rPr>
            <a:t>- Postoji mali broj faktora okoline</a:t>
          </a:r>
        </a:p>
        <a:p>
          <a:pPr algn="l"/>
          <a:r>
            <a:rPr lang="hr-HR" sz="1400" dirty="0" smtClean="0">
              <a:solidFill>
                <a:srgbClr val="000000"/>
              </a:solidFill>
            </a:rPr>
            <a:t>- Faktori su međusobno slični</a:t>
          </a:r>
        </a:p>
        <a:p>
          <a:pPr algn="l"/>
          <a:r>
            <a:rPr lang="hr-HR" sz="1400" dirty="0" smtClean="0">
              <a:solidFill>
                <a:srgbClr val="000000"/>
              </a:solidFill>
            </a:rPr>
            <a:t>- Faktori se neprestano mijenjaju</a:t>
          </a:r>
          <a:endParaRPr lang="hr-HR" sz="1400" dirty="0">
            <a:solidFill>
              <a:srgbClr val="000000"/>
            </a:solidFill>
          </a:endParaRPr>
        </a:p>
      </dgm:t>
    </dgm:pt>
    <dgm:pt modelId="{4BB190A6-059E-40C1-9BD0-F274986A37DD}" type="parTrans" cxnId="{0709F246-753E-4FD7-87B1-3DAD78EF5AA2}">
      <dgm:prSet/>
      <dgm:spPr/>
      <dgm:t>
        <a:bodyPr/>
        <a:lstStyle/>
        <a:p>
          <a:endParaRPr lang="hr-HR">
            <a:solidFill>
              <a:srgbClr val="000000"/>
            </a:solidFill>
          </a:endParaRPr>
        </a:p>
      </dgm:t>
    </dgm:pt>
    <dgm:pt modelId="{F3B174B8-940A-4FBE-B5E3-36C1B4DBE781}" type="sibTrans" cxnId="{0709F246-753E-4FD7-87B1-3DAD78EF5AA2}">
      <dgm:prSet/>
      <dgm:spPr/>
      <dgm:t>
        <a:bodyPr/>
        <a:lstStyle/>
        <a:p>
          <a:endParaRPr lang="hr-HR">
            <a:solidFill>
              <a:srgbClr val="000000"/>
            </a:solidFill>
          </a:endParaRPr>
        </a:p>
      </dgm:t>
    </dgm:pt>
    <dgm:pt modelId="{365A893C-4637-4630-9CD8-F40F3E76C6ED}">
      <dgm:prSet phldrT="[Text]" custT="1"/>
      <dgm:spPr/>
      <dgm:t>
        <a:bodyPr/>
        <a:lstStyle/>
        <a:p>
          <a:pPr algn="l"/>
          <a:r>
            <a:rPr lang="hr-HR" sz="1400" b="1" dirty="0" smtClean="0">
              <a:solidFill>
                <a:srgbClr val="000000"/>
              </a:solidFill>
            </a:rPr>
            <a:t>Velika nesigurnost</a:t>
          </a:r>
        </a:p>
        <a:p>
          <a:pPr algn="l"/>
          <a:r>
            <a:rPr lang="hr-HR" sz="1400" dirty="0" smtClean="0">
              <a:solidFill>
                <a:srgbClr val="000000"/>
              </a:solidFill>
            </a:rPr>
            <a:t>- Postoje mnogobrojni faktori okoline</a:t>
          </a:r>
        </a:p>
        <a:p>
          <a:pPr algn="l"/>
          <a:r>
            <a:rPr lang="hr-HR" sz="1400" dirty="0" smtClean="0">
              <a:solidFill>
                <a:srgbClr val="000000"/>
              </a:solidFill>
            </a:rPr>
            <a:t>- Faktori su međusobno različiti</a:t>
          </a:r>
        </a:p>
        <a:p>
          <a:pPr algn="l"/>
          <a:r>
            <a:rPr lang="hr-HR" sz="1400" dirty="0" smtClean="0">
              <a:solidFill>
                <a:srgbClr val="000000"/>
              </a:solidFill>
            </a:rPr>
            <a:t>- Faktori se neprestano mijenjaju</a:t>
          </a:r>
          <a:endParaRPr lang="hr-HR" sz="1400" dirty="0">
            <a:solidFill>
              <a:srgbClr val="000000"/>
            </a:solidFill>
          </a:endParaRPr>
        </a:p>
      </dgm:t>
    </dgm:pt>
    <dgm:pt modelId="{94906CB8-76FE-4241-B4B4-5CDF570A911E}" type="parTrans" cxnId="{7C2BD9AA-CAF2-4B45-9B39-DDDF433300BE}">
      <dgm:prSet/>
      <dgm:spPr/>
      <dgm:t>
        <a:bodyPr/>
        <a:lstStyle/>
        <a:p>
          <a:endParaRPr lang="hr-HR">
            <a:solidFill>
              <a:srgbClr val="000000"/>
            </a:solidFill>
          </a:endParaRPr>
        </a:p>
      </dgm:t>
    </dgm:pt>
    <dgm:pt modelId="{8A3DD7EA-1AD3-41CE-84E7-915070CB6FA2}" type="sibTrans" cxnId="{7C2BD9AA-CAF2-4B45-9B39-DDDF433300BE}">
      <dgm:prSet/>
      <dgm:spPr/>
      <dgm:t>
        <a:bodyPr/>
        <a:lstStyle/>
        <a:p>
          <a:endParaRPr lang="hr-HR">
            <a:solidFill>
              <a:srgbClr val="000000"/>
            </a:solidFill>
          </a:endParaRPr>
        </a:p>
      </dgm:t>
    </dgm:pt>
    <dgm:pt modelId="{A854F8ED-2660-4578-B04E-CB0E160FF57B}" type="pres">
      <dgm:prSet presAssocID="{A61BF16D-FC9B-43D5-B134-69B3782916B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B778AFB-CC02-4065-954C-2BC27673B55B}" type="pres">
      <dgm:prSet presAssocID="{A61BF16D-FC9B-43D5-B134-69B3782916B9}" presName="diamond" presStyleLbl="bgShp" presStyleIdx="0" presStyleCnt="1"/>
      <dgm:spPr/>
    </dgm:pt>
    <dgm:pt modelId="{AB1A3044-6ADD-4724-8789-586B87B34C2F}" type="pres">
      <dgm:prSet presAssocID="{A61BF16D-FC9B-43D5-B134-69B3782916B9}" presName="quad1" presStyleLbl="node1" presStyleIdx="0" presStyleCnt="4" custScaleX="193139" custScaleY="106364" custLinFactNeighborX="-50281" custLinFactNeighborY="-1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3A689F-8868-4DFC-9E59-C7878C492F96}" type="pres">
      <dgm:prSet presAssocID="{A61BF16D-FC9B-43D5-B134-69B3782916B9}" presName="quad2" presStyleLbl="node1" presStyleIdx="1" presStyleCnt="4" custScaleX="217787" custLinFactNeighborX="61931" custLinFactNeighborY="-1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DC166C-11B0-4536-ADB8-D78E33EF35C1}" type="pres">
      <dgm:prSet presAssocID="{A61BF16D-FC9B-43D5-B134-69B3782916B9}" presName="quad3" presStyleLbl="node1" presStyleIdx="2" presStyleCnt="4" custScaleX="183736" custLinFactNeighborX="-46601" custLinFactNeighborY="-18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99D586-2D1D-45B6-8E17-EA5F8C5EC405}" type="pres">
      <dgm:prSet presAssocID="{A61BF16D-FC9B-43D5-B134-69B3782916B9}" presName="quad4" presStyleLbl="node1" presStyleIdx="3" presStyleCnt="4" custScaleX="207579" custLinFactNeighborX="58558" custLinFactNeighborY="-1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C2BD9AA-CAF2-4B45-9B39-DDDF433300BE}" srcId="{A61BF16D-FC9B-43D5-B134-69B3782916B9}" destId="{365A893C-4637-4630-9CD8-F40F3E76C6ED}" srcOrd="3" destOrd="0" parTransId="{94906CB8-76FE-4241-B4B4-5CDF570A911E}" sibTransId="{8A3DD7EA-1AD3-41CE-84E7-915070CB6FA2}"/>
    <dgm:cxn modelId="{A7658B51-2753-4315-9CDB-DD412BF3AB59}" type="presOf" srcId="{47A33670-CDF0-45D6-8973-44917DFFD58B}" destId="{FF3A689F-8868-4DFC-9E59-C7878C492F96}" srcOrd="0" destOrd="0" presId="urn:microsoft.com/office/officeart/2005/8/layout/matrix3"/>
    <dgm:cxn modelId="{5832A5AC-B2DB-466B-8A69-993B6E4518EA}" type="presOf" srcId="{A61BF16D-FC9B-43D5-B134-69B3782916B9}" destId="{A854F8ED-2660-4578-B04E-CB0E160FF57B}" srcOrd="0" destOrd="0" presId="urn:microsoft.com/office/officeart/2005/8/layout/matrix3"/>
    <dgm:cxn modelId="{0709F246-753E-4FD7-87B1-3DAD78EF5AA2}" srcId="{A61BF16D-FC9B-43D5-B134-69B3782916B9}" destId="{008EC885-D634-4D3A-B0F8-758E25CA9236}" srcOrd="2" destOrd="0" parTransId="{4BB190A6-059E-40C1-9BD0-F274986A37DD}" sibTransId="{F3B174B8-940A-4FBE-B5E3-36C1B4DBE781}"/>
    <dgm:cxn modelId="{39CB4198-B5D9-49B6-BAED-E403F7263A22}" type="presOf" srcId="{365A893C-4637-4630-9CD8-F40F3E76C6ED}" destId="{AD99D586-2D1D-45B6-8E17-EA5F8C5EC405}" srcOrd="0" destOrd="0" presId="urn:microsoft.com/office/officeart/2005/8/layout/matrix3"/>
    <dgm:cxn modelId="{9C430D27-C9D5-44A5-A349-2E3705A15DF2}" type="presOf" srcId="{F43F8E34-1FB9-4A01-AB45-7D20037EE7E5}" destId="{AB1A3044-6ADD-4724-8789-586B87B34C2F}" srcOrd="0" destOrd="0" presId="urn:microsoft.com/office/officeart/2005/8/layout/matrix3"/>
    <dgm:cxn modelId="{43E4700A-D9A0-4DBC-9402-FCC26029F78E}" srcId="{A61BF16D-FC9B-43D5-B134-69B3782916B9}" destId="{F43F8E34-1FB9-4A01-AB45-7D20037EE7E5}" srcOrd="0" destOrd="0" parTransId="{88462FF3-79D0-4CE8-B95B-6775B6744F89}" sibTransId="{80AE4A26-2BEF-49D0-B091-14CBF13B0388}"/>
    <dgm:cxn modelId="{DAF5FC88-1398-4ADD-A88E-1D294A2F9D51}" type="presOf" srcId="{008EC885-D634-4D3A-B0F8-758E25CA9236}" destId="{25DC166C-11B0-4536-ADB8-D78E33EF35C1}" srcOrd="0" destOrd="0" presId="urn:microsoft.com/office/officeart/2005/8/layout/matrix3"/>
    <dgm:cxn modelId="{A96018FC-CAAF-4B4E-9D0E-4D38606E4971}" srcId="{A61BF16D-FC9B-43D5-B134-69B3782916B9}" destId="{47A33670-CDF0-45D6-8973-44917DFFD58B}" srcOrd="1" destOrd="0" parTransId="{B80F704C-B50B-47A1-96D3-E0E6F83BA6D0}" sibTransId="{CF764191-7F94-4FFE-954F-E4C830729BB5}"/>
    <dgm:cxn modelId="{C2DEC28F-FFA2-4B98-AF9B-F6E2C20F4BB6}" type="presParOf" srcId="{A854F8ED-2660-4578-B04E-CB0E160FF57B}" destId="{BB778AFB-CC02-4065-954C-2BC27673B55B}" srcOrd="0" destOrd="0" presId="urn:microsoft.com/office/officeart/2005/8/layout/matrix3"/>
    <dgm:cxn modelId="{443D8144-18C1-48B0-89C8-FFE591A3D147}" type="presParOf" srcId="{A854F8ED-2660-4578-B04E-CB0E160FF57B}" destId="{AB1A3044-6ADD-4724-8789-586B87B34C2F}" srcOrd="1" destOrd="0" presId="urn:microsoft.com/office/officeart/2005/8/layout/matrix3"/>
    <dgm:cxn modelId="{3DF44A3F-4D42-466F-A621-C57D1B24E410}" type="presParOf" srcId="{A854F8ED-2660-4578-B04E-CB0E160FF57B}" destId="{FF3A689F-8868-4DFC-9E59-C7878C492F96}" srcOrd="2" destOrd="0" presId="urn:microsoft.com/office/officeart/2005/8/layout/matrix3"/>
    <dgm:cxn modelId="{BBEBE860-6A55-4142-8B90-D39D936C5528}" type="presParOf" srcId="{A854F8ED-2660-4578-B04E-CB0E160FF57B}" destId="{25DC166C-11B0-4536-ADB8-D78E33EF35C1}" srcOrd="3" destOrd="0" presId="urn:microsoft.com/office/officeart/2005/8/layout/matrix3"/>
    <dgm:cxn modelId="{0341B68C-80F6-4B1D-886D-4342817169B3}" type="presParOf" srcId="{A854F8ED-2660-4578-B04E-CB0E160FF57B}" destId="{AD99D586-2D1D-45B6-8E17-EA5F8C5EC4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78AFB-CC02-4065-954C-2BC27673B55B}">
      <dsp:nvSpPr>
        <dsp:cNvPr id="0" name=""/>
        <dsp:cNvSpPr/>
      </dsp:nvSpPr>
      <dsp:spPr>
        <a:xfrm>
          <a:off x="1818659" y="0"/>
          <a:ext cx="3790949" cy="3790949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A3044-6ADD-4724-8789-586B87B34C2F}">
      <dsp:nvSpPr>
        <dsp:cNvPr id="0" name=""/>
        <dsp:cNvSpPr/>
      </dsp:nvSpPr>
      <dsp:spPr>
        <a:xfrm>
          <a:off x="746894" y="285891"/>
          <a:ext cx="2855502" cy="15725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rgbClr val="000000"/>
              </a:solidFill>
            </a:rPr>
            <a:t>Mala nesigurnost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0000"/>
              </a:solidFill>
            </a:rPr>
            <a:t>- Postoji mali broj faktora okoline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0000"/>
              </a:solidFill>
            </a:rPr>
            <a:t>- Faktori i sastavni dijelovi su međusobno slični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0000"/>
              </a:solidFill>
            </a:rPr>
            <a:t>- Faktori ostaju u osnovi slični</a:t>
          </a:r>
          <a:endParaRPr lang="hr-HR" sz="1400" kern="1200" dirty="0">
            <a:solidFill>
              <a:srgbClr val="000000"/>
            </a:solidFill>
          </a:endParaRPr>
        </a:p>
      </dsp:txBody>
      <dsp:txXfrm>
        <a:off x="823660" y="362657"/>
        <a:ext cx="2701970" cy="1419027"/>
      </dsp:txXfrm>
    </dsp:sp>
    <dsp:sp modelId="{FF3A689F-8868-4DFC-9E59-C7878C492F96}">
      <dsp:nvSpPr>
        <dsp:cNvPr id="0" name=""/>
        <dsp:cNvSpPr/>
      </dsp:nvSpPr>
      <dsp:spPr>
        <a:xfrm>
          <a:off x="3815906" y="332936"/>
          <a:ext cx="3219915" cy="1478470"/>
        </a:xfrm>
        <a:prstGeom prst="roundRect">
          <a:avLst/>
        </a:prstGeom>
        <a:solidFill>
          <a:schemeClr val="accent4">
            <a:hueOff val="-3097257"/>
            <a:satOff val="0"/>
            <a:lumOff val="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rgbClr val="000000"/>
              </a:solidFill>
            </a:rPr>
            <a:t>Umjereno mala nesigurnost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0000"/>
              </a:solidFill>
            </a:rPr>
            <a:t>- Postoje mnogobrojni faktori okoline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0000"/>
              </a:solidFill>
            </a:rPr>
            <a:t>- Faktori i sastavni dijelovi su međusobno različiti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0000"/>
              </a:solidFill>
            </a:rPr>
            <a:t>- Faktori ostaju u osnovi isti</a:t>
          </a:r>
          <a:endParaRPr lang="hr-HR" sz="1400" kern="1200" dirty="0">
            <a:solidFill>
              <a:srgbClr val="000000"/>
            </a:solidFill>
          </a:endParaRPr>
        </a:p>
      </dsp:txBody>
      <dsp:txXfrm>
        <a:off x="3888079" y="405109"/>
        <a:ext cx="3075569" cy="1334124"/>
      </dsp:txXfrm>
    </dsp:sp>
    <dsp:sp modelId="{25DC166C-11B0-4536-ADB8-D78E33EF35C1}">
      <dsp:nvSpPr>
        <dsp:cNvPr id="0" name=""/>
        <dsp:cNvSpPr/>
      </dsp:nvSpPr>
      <dsp:spPr>
        <a:xfrm>
          <a:off x="870812" y="1925149"/>
          <a:ext cx="2716481" cy="1478470"/>
        </a:xfrm>
        <a:prstGeom prst="roundRect">
          <a:avLst/>
        </a:prstGeom>
        <a:solidFill>
          <a:schemeClr val="accent4">
            <a:hueOff val="-6194514"/>
            <a:satOff val="0"/>
            <a:lumOff val="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rgbClr val="000000"/>
              </a:solidFill>
            </a:rPr>
            <a:t>Umjereno velika nesigurnost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0000"/>
              </a:solidFill>
            </a:rPr>
            <a:t>- Postoji mali broj faktora okoline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0000"/>
              </a:solidFill>
            </a:rPr>
            <a:t>- Faktori su međusobno slični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0000"/>
              </a:solidFill>
            </a:rPr>
            <a:t>- Faktori se neprestano mijenjaju</a:t>
          </a:r>
          <a:endParaRPr lang="hr-HR" sz="1400" kern="1200" dirty="0">
            <a:solidFill>
              <a:srgbClr val="000000"/>
            </a:solidFill>
          </a:endParaRPr>
        </a:p>
      </dsp:txBody>
      <dsp:txXfrm>
        <a:off x="942985" y="1997322"/>
        <a:ext cx="2572135" cy="1334124"/>
      </dsp:txXfrm>
    </dsp:sp>
    <dsp:sp modelId="{AD99D586-2D1D-45B6-8E17-EA5F8C5EC405}">
      <dsp:nvSpPr>
        <dsp:cNvPr id="0" name=""/>
        <dsp:cNvSpPr/>
      </dsp:nvSpPr>
      <dsp:spPr>
        <a:xfrm>
          <a:off x="3841499" y="1925134"/>
          <a:ext cx="3068993" cy="1478470"/>
        </a:xfrm>
        <a:prstGeom prst="roundRect">
          <a:avLst/>
        </a:prstGeom>
        <a:solidFill>
          <a:schemeClr val="accent4">
            <a:hueOff val="-9291771"/>
            <a:satOff val="0"/>
            <a:lumOff val="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rgbClr val="000000"/>
              </a:solidFill>
            </a:rPr>
            <a:t>Velika nesigurnost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0000"/>
              </a:solidFill>
            </a:rPr>
            <a:t>- Postoje mnogobrojni faktori okoline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0000"/>
              </a:solidFill>
            </a:rPr>
            <a:t>- Faktori su međusobno različiti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0000"/>
              </a:solidFill>
            </a:rPr>
            <a:t>- Faktori se neprestano mijenjaju</a:t>
          </a:r>
          <a:endParaRPr lang="hr-HR" sz="1400" kern="1200" dirty="0">
            <a:solidFill>
              <a:srgbClr val="000000"/>
            </a:solidFill>
          </a:endParaRPr>
        </a:p>
      </dsp:txBody>
      <dsp:txXfrm>
        <a:off x="3913672" y="1997307"/>
        <a:ext cx="2924647" cy="1334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6C8125A-09C3-4DBC-8A5C-29402D5D47E0}" type="datetime1">
              <a:rPr lang="da-DK"/>
              <a:pPr>
                <a:defRPr/>
              </a:pPr>
              <a:t>04-05-2020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C3A940E-EAB0-4807-93BE-D2325BCD85E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4BF76721-D0C0-403B-AFD9-459364324B9D}" type="datetime1">
              <a:rPr lang="da-DK"/>
              <a:pPr>
                <a:defRPr/>
              </a:pPr>
              <a:t>04-05-2020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E093995-4E24-4618-BC82-CE44AFD9B4B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68350"/>
            <a:ext cx="9144000" cy="1235075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Billede 3" descr="dreamstime_Handshak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34250" y="777875"/>
            <a:ext cx="18097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8FB96CD-58AB-49A9-BA92-C08ADA2A606C}" type="datetime1">
              <a:rPr lang="da-DK"/>
              <a:pPr>
                <a:defRPr/>
              </a:pPr>
              <a:t>04-05-2020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CEF220A-DA4D-448D-89BC-A80683699D9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0FE62E8E-340B-484D-9686-7D77C33E5B76}" type="datetime1">
              <a:rPr lang="da-DK"/>
              <a:pPr>
                <a:defRPr/>
              </a:pPr>
              <a:t>04-05-2020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F060FF9-55E2-44B4-8449-7EA3CCF24219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DE3437E-8BCF-42E5-8D85-5CD3608FA968}" type="datetime1">
              <a:rPr lang="da-DK"/>
              <a:pPr>
                <a:defRPr/>
              </a:pPr>
              <a:t>04-05-2020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265DB8C-E4EE-4019-92BF-2BE6D02FC9B6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0133DF6-E522-4C3B-8E66-0C3132ACFBC9}" type="datetime1">
              <a:rPr lang="da-DK"/>
              <a:pPr>
                <a:defRPr/>
              </a:pPr>
              <a:t>04-05-2020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E4774C3-3163-4889-ADE4-31A8C15C38A1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1C8734A-7CE1-4688-805B-0E6DE19ED0B6}" type="datetime1">
              <a:rPr lang="da-DK"/>
              <a:pPr>
                <a:defRPr/>
              </a:pPr>
              <a:t>04-05-2020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5BB1D8B-CA9D-42C3-B005-8E2D3D0027F5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4"/>
          <p:cNvGrpSpPr/>
          <p:nvPr userDrawn="1"/>
        </p:nvGrpSpPr>
        <p:grpSpPr>
          <a:xfrm>
            <a:off x="0" y="800100"/>
            <a:ext cx="9144000" cy="1224422"/>
            <a:chOff x="0" y="800100"/>
            <a:chExt cx="9144000" cy="12244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0100"/>
              <a:ext cx="9144000" cy="12240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7" name="Billede 3" descr="dreamstime_Handshak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334250" y="800100"/>
              <a:ext cx="1809750" cy="1224422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01EF4ABB-9189-41FA-B1FA-B1A3E89D5EA1}" type="datetime1">
              <a:rPr lang="da-DK"/>
              <a:pPr>
                <a:defRPr/>
              </a:pPr>
              <a:t>04-05-2020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CD148C0-DDFE-4DC6-8AAA-A0B76B8F1630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DD47EBC-FF46-44CF-BAF4-CE5F44738B6D}" type="datetime1">
              <a:rPr lang="da-DK"/>
              <a:pPr>
                <a:defRPr/>
              </a:pPr>
              <a:t>04-05-2020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3887C57-64BC-4425-8209-BF6C965DDAE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4DF397D4-2FD8-4B57-BAF9-3E89A2348D60}" type="datetime1">
              <a:rPr lang="da-DK"/>
              <a:pPr>
                <a:defRPr/>
              </a:pPr>
              <a:t>04-05-2020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89B3901-5957-41E4-BB63-441B494EB0B5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A2DBC02-530B-46AC-AE89-615B9CF6B656}" type="datetime1">
              <a:rPr lang="da-DK"/>
              <a:pPr>
                <a:defRPr/>
              </a:pPr>
              <a:t>04-05-2020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D578506-4270-40D2-9919-7162664C971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54546AD-5DB5-4E0B-B847-60D836DCD182}" type="datetime1">
              <a:rPr lang="da-DK"/>
              <a:pPr>
                <a:defRPr/>
              </a:pPr>
              <a:t>04-05-2020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BEB7762-8C3D-49C9-8EF9-6CBDFC5BB09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3712080-0910-45AC-ABF4-AC33E5ECBB03}" type="datetime1">
              <a:rPr lang="da-DK"/>
              <a:pPr>
                <a:defRPr/>
              </a:pPr>
              <a:t>04-05-2020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567A2A1-D156-44EA-948C-F356C7AA8BD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54AC250-846A-48F8-BB14-372ADB45104B}" type="datetime1">
              <a:rPr lang="da-DK"/>
              <a:pPr>
                <a:defRPr/>
              </a:pPr>
              <a:t>04-05-2020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F6E50EA-49C8-4392-B46A-5A90A2FDA3B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6538522-622F-48E3-B2DB-B794625C7BFA}" type="datetime1">
              <a:rPr lang="da-DK"/>
              <a:pPr>
                <a:defRPr/>
              </a:pPr>
              <a:t>04-05-2020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2FA1181-06C8-467E-8609-B5E3873FDB8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D262304-7D56-4B39-A20D-152694EC6669}" type="datetime1">
              <a:rPr lang="da-DK"/>
              <a:pPr>
                <a:defRPr/>
              </a:pPr>
              <a:t>04-05-2020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CB64F55-B5E2-45D7-A695-BF8EFBEE953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8" descr="dreamstime_Handshak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519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/>
          <p:cNvSpPr/>
          <p:nvPr/>
        </p:nvSpPr>
        <p:spPr>
          <a:xfrm>
            <a:off x="-14288" y="6115050"/>
            <a:ext cx="9180513" cy="742950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257787" y="4191246"/>
            <a:ext cx="51435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hr-HR" sz="2000" dirty="0" smtClean="0">
                <a:solidFill>
                  <a:srgbClr val="171717"/>
                </a:solidFill>
              </a:rPr>
              <a:t>KOLEGIJ </a:t>
            </a:r>
          </a:p>
          <a:p>
            <a:pPr defTabSz="801688"/>
            <a:r>
              <a:rPr lang="hr-HR" sz="2000" dirty="0" smtClean="0">
                <a:solidFill>
                  <a:srgbClr val="171717"/>
                </a:solidFill>
              </a:rPr>
              <a:t>Organizacija i menadžment u socijalnom radu</a:t>
            </a:r>
          </a:p>
          <a:p>
            <a:pPr defTabSz="801688"/>
            <a:endParaRPr lang="hr-HR" sz="2000" dirty="0">
              <a:solidFill>
                <a:srgbClr val="171717"/>
              </a:solidFill>
            </a:endParaRPr>
          </a:p>
          <a:p>
            <a:pPr defTabSz="801688"/>
            <a:r>
              <a:rPr lang="hr-HR" sz="2000" dirty="0" smtClean="0">
                <a:solidFill>
                  <a:srgbClr val="171717"/>
                </a:solidFill>
              </a:rPr>
              <a:t>Predavanje_2 </a:t>
            </a:r>
          </a:p>
          <a:p>
            <a:pPr defTabSz="801688"/>
            <a:r>
              <a:rPr lang="hr-HR" sz="2000" dirty="0" smtClean="0">
                <a:solidFill>
                  <a:srgbClr val="171717"/>
                </a:solidFill>
              </a:rPr>
              <a:t>Okolina menadžmenta</a:t>
            </a:r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gray">
          <a:xfrm>
            <a:off x="2242404" y="144586"/>
            <a:ext cx="5073651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hr-HR" sz="2400" b="1" dirty="0" smtClean="0">
                <a:solidFill>
                  <a:srgbClr val="171717"/>
                </a:solidFill>
              </a:rPr>
              <a:t>Preddiplomski sveučilišni studij Socijalni rad</a:t>
            </a:r>
            <a:endParaRPr lang="en-US" sz="2400" b="1" dirty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4747"/>
            </a:gs>
            <a:gs pos="100000">
              <a:srgbClr val="C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283051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hr-HR" sz="6000" b="1" dirty="0" smtClean="0">
                <a:solidFill>
                  <a:schemeClr val="tx2"/>
                </a:solidFill>
                <a:cs typeface="Arial" charset="0"/>
              </a:rPr>
              <a:t>HVALA NA PAŽNJI</a:t>
            </a:r>
            <a:r>
              <a:rPr lang="en-US" sz="6000" b="1" dirty="0" smtClean="0">
                <a:solidFill>
                  <a:schemeClr val="tx2"/>
                </a:solidFill>
                <a:cs typeface="Arial" charset="0"/>
              </a:rPr>
              <a:t>!</a:t>
            </a:r>
            <a:endParaRPr lang="en-US" sz="6000" b="1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lede 11" descr="dreamstime_Handshak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28575"/>
            <a:ext cx="9153526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914400" y="884238"/>
            <a:ext cx="7380288" cy="73501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914400" y="1722438"/>
            <a:ext cx="7380288" cy="373221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23559" name="Tekstboks 9"/>
          <p:cNvSpPr txBox="1">
            <a:spLocks noChangeArrowheads="1"/>
          </p:cNvSpPr>
          <p:nvPr/>
        </p:nvSpPr>
        <p:spPr bwMode="auto">
          <a:xfrm>
            <a:off x="161925" y="2209800"/>
            <a:ext cx="79898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algn="just"/>
            <a:r>
              <a:rPr lang="hr-H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OKOLINU MENADŽMENTA moguće je definirati kao vanjski svijet, odnosno kao dio vanjskoga svijeta s kojim menadžment dolazi u kontakt. Taj vanjski svijet, odnosno okolina menadžmenta, ima snažan utjecaj na menadžere.</a:t>
            </a:r>
            <a:endParaRPr lang="da-DK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just">
              <a:buFont typeface="Wingdings" pitchFamily="2" charset="2"/>
              <a:buChar char="ü"/>
            </a:pPr>
            <a:endParaRPr lang="da-D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1" name="Rectangle 5"/>
          <p:cNvSpPr txBox="1">
            <a:spLocks noChangeArrowheads="1"/>
          </p:cNvSpPr>
          <p:nvPr/>
        </p:nvSpPr>
        <p:spPr bwMode="gray">
          <a:xfrm>
            <a:off x="1198563" y="836613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 smtClean="0">
                <a:solidFill>
                  <a:srgbClr val="FF0000"/>
                </a:solidFill>
              </a:rPr>
              <a:t>DEFINICIJA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 txBox="1">
            <a:spLocks noChangeArrowheads="1"/>
          </p:cNvSpPr>
          <p:nvPr/>
        </p:nvSpPr>
        <p:spPr bwMode="gray">
          <a:xfrm>
            <a:off x="874712" y="779463"/>
            <a:ext cx="57673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 smtClean="0">
                <a:solidFill>
                  <a:srgbClr val="171717"/>
                </a:solidFill>
              </a:rPr>
              <a:t>Interesno – utjecajne skupine</a:t>
            </a:r>
            <a:endParaRPr lang="en-US" sz="3000" b="1" dirty="0">
              <a:solidFill>
                <a:srgbClr val="171717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3600" y="2201863"/>
            <a:ext cx="7378700" cy="3563937"/>
            <a:chOff x="863600" y="2201863"/>
            <a:chExt cx="7378700" cy="3563937"/>
          </a:xfrm>
        </p:grpSpPr>
        <p:sp>
          <p:nvSpPr>
            <p:cNvPr id="33" name="Rektangel 32"/>
            <p:cNvSpPr>
              <a:spLocks noChangeArrowheads="1"/>
            </p:cNvSpPr>
            <p:nvPr/>
          </p:nvSpPr>
          <p:spPr bwMode="auto">
            <a:xfrm>
              <a:off x="4686300" y="2201863"/>
              <a:ext cx="3556000" cy="354012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2" name="Rektangel 51"/>
            <p:cNvSpPr>
              <a:spLocks noChangeArrowheads="1"/>
            </p:cNvSpPr>
            <p:nvPr/>
          </p:nvSpPr>
          <p:spPr bwMode="auto">
            <a:xfrm>
              <a:off x="4686300" y="2628900"/>
              <a:ext cx="3543300" cy="31369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9001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4586" name="Tekstboks 68"/>
            <p:cNvSpPr txBox="1">
              <a:spLocks noChangeArrowheads="1"/>
            </p:cNvSpPr>
            <p:nvPr/>
          </p:nvSpPr>
          <p:spPr bwMode="auto">
            <a:xfrm>
              <a:off x="4937919" y="3002665"/>
              <a:ext cx="3267075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hr-HR" sz="1400" dirty="0" smtClean="0">
                  <a:solidFill>
                    <a:schemeClr val="bg1">
                      <a:lumMod val="10000"/>
                    </a:schemeClr>
                  </a:solidFill>
                </a:rPr>
                <a:t>-   Zaposleni</a:t>
              </a:r>
            </a:p>
            <a:p>
              <a:pPr marL="171450" indent="-171450" algn="just">
                <a:buFontTx/>
                <a:buChar char="-"/>
              </a:pPr>
              <a:r>
                <a:rPr lang="hr-HR" sz="1400" dirty="0" smtClean="0">
                  <a:solidFill>
                    <a:schemeClr val="bg1">
                      <a:lumMod val="10000"/>
                    </a:schemeClr>
                  </a:solidFill>
                </a:rPr>
                <a:t>Menadžerski tim</a:t>
              </a:r>
            </a:p>
            <a:p>
              <a:pPr marL="171450" indent="-171450" algn="just">
                <a:buFontTx/>
                <a:buChar char="-"/>
              </a:pPr>
              <a:r>
                <a:rPr lang="hr-HR" sz="1400" dirty="0" smtClean="0">
                  <a:solidFill>
                    <a:schemeClr val="bg1">
                      <a:lumMod val="10000"/>
                    </a:schemeClr>
                  </a:solidFill>
                </a:rPr>
                <a:t>Dioničari</a:t>
              </a:r>
            </a:p>
            <a:p>
              <a:pPr marL="171450" indent="-171450" algn="just">
                <a:buFontTx/>
                <a:buChar char="-"/>
              </a:pPr>
              <a:r>
                <a:rPr lang="hr-HR" sz="1400" dirty="0" smtClean="0">
                  <a:solidFill>
                    <a:schemeClr val="bg1">
                      <a:lumMod val="10000"/>
                    </a:schemeClr>
                  </a:solidFill>
                </a:rPr>
                <a:t>Lokalna zajednica</a:t>
              </a:r>
            </a:p>
            <a:p>
              <a:pPr marL="171450" indent="-171450" algn="just">
                <a:buFontTx/>
                <a:buChar char="-"/>
              </a:pPr>
              <a:r>
                <a:rPr lang="hr-HR" sz="1400" dirty="0" smtClean="0">
                  <a:solidFill>
                    <a:schemeClr val="bg1">
                      <a:lumMod val="10000"/>
                    </a:schemeClr>
                  </a:solidFill>
                </a:rPr>
                <a:t>Kupci</a:t>
              </a:r>
            </a:p>
            <a:p>
              <a:pPr marL="171450" indent="-171450" algn="just">
                <a:buFontTx/>
                <a:buChar char="-"/>
              </a:pPr>
              <a:r>
                <a:rPr lang="hr-HR" sz="1400" dirty="0" smtClean="0">
                  <a:solidFill>
                    <a:schemeClr val="bg1">
                      <a:lumMod val="10000"/>
                    </a:schemeClr>
                  </a:solidFill>
                </a:rPr>
                <a:t>Dobavljači</a:t>
              </a:r>
            </a:p>
            <a:p>
              <a:pPr marL="171450" indent="-171450" algn="just">
                <a:buFontTx/>
                <a:buChar char="-"/>
              </a:pPr>
              <a:r>
                <a:rPr lang="hr-HR" sz="1400" dirty="0" smtClean="0">
                  <a:solidFill>
                    <a:schemeClr val="bg1">
                      <a:lumMod val="10000"/>
                    </a:schemeClr>
                  </a:solidFill>
                </a:rPr>
                <a:t>Vlada</a:t>
              </a:r>
            </a:p>
            <a:p>
              <a:pPr marL="171450" indent="-171450" algn="just">
                <a:buFontTx/>
                <a:buChar char="-"/>
              </a:pPr>
              <a:r>
                <a:rPr lang="hr-HR" sz="1400" dirty="0" smtClean="0">
                  <a:solidFill>
                    <a:schemeClr val="bg1">
                      <a:lumMod val="10000"/>
                    </a:schemeClr>
                  </a:solidFill>
                </a:rPr>
                <a:t>Lokalno nezaposleno stanovništvo</a:t>
              </a:r>
            </a:p>
            <a:p>
              <a:pPr marL="171450" indent="-171450" algn="just">
                <a:buFontTx/>
                <a:buChar char="-"/>
              </a:pPr>
              <a:r>
                <a:rPr lang="hr-HR" sz="1400" dirty="0" smtClean="0">
                  <a:solidFill>
                    <a:schemeClr val="bg1">
                      <a:lumMod val="10000"/>
                    </a:schemeClr>
                  </a:solidFill>
                </a:rPr>
                <a:t>Međunarodna okolina</a:t>
              </a:r>
            </a:p>
            <a:p>
              <a:pPr marL="171450" indent="-171450" algn="just">
                <a:buFontTx/>
                <a:buChar char="-"/>
              </a:pPr>
              <a:endParaRPr lang="da-DK" sz="1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24587" name="Rectangle 5"/>
            <p:cNvSpPr txBox="1">
              <a:spLocks noChangeArrowheads="1"/>
            </p:cNvSpPr>
            <p:nvPr/>
          </p:nvSpPr>
          <p:spPr bwMode="gray">
            <a:xfrm>
              <a:off x="4799013" y="2278063"/>
              <a:ext cx="2671762" cy="22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hr-HR" sz="1200" b="1" dirty="0" smtClean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INTERESI</a:t>
              </a:r>
              <a:endParaRPr lang="en-US" sz="1200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Højrepil 75"/>
            <p:cNvSpPr/>
            <p:nvPr/>
          </p:nvSpPr>
          <p:spPr bwMode="auto">
            <a:xfrm>
              <a:off x="4318000" y="2778840"/>
              <a:ext cx="533400" cy="388041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100000">
                  <a:schemeClr val="accent1">
                    <a:lumMod val="10000"/>
                  </a:schemeClr>
                </a:gs>
                <a:gs pos="0">
                  <a:schemeClr val="accent1">
                    <a:lumMod val="25000"/>
                  </a:schemeClr>
                </a:gs>
              </a:gsLst>
              <a:lin ang="0" scaled="0"/>
              <a:tileRect/>
            </a:gradFill>
            <a:ln w="6350">
              <a:solidFill>
                <a:schemeClr val="bg2">
                  <a:lumMod val="75000"/>
                </a:schemeClr>
              </a:solidFill>
            </a:ln>
            <a:effectLst>
              <a:innerShdw blurRad="66675" dist="50800" dir="13500000">
                <a:srgbClr val="000000">
                  <a:alpha val="18000"/>
                </a:srgbClr>
              </a:innerShdw>
            </a:effectLst>
            <a:scene3d>
              <a:camera prst="orthographicFront"/>
              <a:lightRig rig="threePt" dir="t"/>
            </a:scene3d>
            <a:sp3d prstMaterial="matte">
              <a:contourClr>
                <a:schemeClr val="accent6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1200" dirty="0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 </a:t>
              </a:r>
            </a:p>
          </p:txBody>
        </p:sp>
        <p:sp>
          <p:nvSpPr>
            <p:cNvPr id="64" name="Rektangel 63"/>
            <p:cNvSpPr>
              <a:spLocks noChangeArrowheads="1"/>
            </p:cNvSpPr>
            <p:nvPr/>
          </p:nvSpPr>
          <p:spPr bwMode="auto">
            <a:xfrm>
              <a:off x="863600" y="2214563"/>
              <a:ext cx="3556000" cy="354012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5" name="Rektangel 64"/>
            <p:cNvSpPr>
              <a:spLocks noChangeArrowheads="1"/>
            </p:cNvSpPr>
            <p:nvPr/>
          </p:nvSpPr>
          <p:spPr bwMode="auto">
            <a:xfrm>
              <a:off x="863600" y="2628900"/>
              <a:ext cx="3543300" cy="31369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1" name="Rektangel 70"/>
            <p:cNvSpPr>
              <a:spLocks noChangeArrowheads="1"/>
            </p:cNvSpPr>
            <p:nvPr/>
          </p:nvSpPr>
          <p:spPr bwMode="auto">
            <a:xfrm>
              <a:off x="915197" y="2801938"/>
              <a:ext cx="344488" cy="344487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4595" name="Rectangle 5"/>
            <p:cNvSpPr txBox="1">
              <a:spLocks noChangeArrowheads="1"/>
            </p:cNvSpPr>
            <p:nvPr/>
          </p:nvSpPr>
          <p:spPr bwMode="gray">
            <a:xfrm>
              <a:off x="950913" y="2278063"/>
              <a:ext cx="2671762" cy="22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endParaRPr 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Tekstboks 29"/>
            <p:cNvSpPr txBox="1">
              <a:spLocks noChangeArrowheads="1"/>
            </p:cNvSpPr>
            <p:nvPr/>
          </p:nvSpPr>
          <p:spPr bwMode="auto">
            <a:xfrm>
              <a:off x="950122" y="2822575"/>
              <a:ext cx="322263" cy="2762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kern="0" noProof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</p:grpSp>
      <p:sp>
        <p:nvSpPr>
          <p:cNvPr id="21" name="Rektangel 70"/>
          <p:cNvSpPr>
            <a:spLocks noChangeArrowheads="1"/>
          </p:cNvSpPr>
          <p:nvPr/>
        </p:nvSpPr>
        <p:spPr bwMode="auto">
          <a:xfrm>
            <a:off x="915989" y="3450431"/>
            <a:ext cx="344488" cy="344487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2" name="Tekstboks 29"/>
          <p:cNvSpPr txBox="1">
            <a:spLocks noChangeArrowheads="1"/>
          </p:cNvSpPr>
          <p:nvPr/>
        </p:nvSpPr>
        <p:spPr bwMode="auto">
          <a:xfrm>
            <a:off x="950914" y="3471068"/>
            <a:ext cx="322263" cy="2762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kern="0" noProof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2</a:t>
            </a:r>
            <a:endParaRPr lang="da-DK" sz="1200" kern="0" noProof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3" name="Rektangel 70"/>
          <p:cNvSpPr>
            <a:spLocks noChangeArrowheads="1"/>
          </p:cNvSpPr>
          <p:nvPr/>
        </p:nvSpPr>
        <p:spPr bwMode="auto">
          <a:xfrm>
            <a:off x="903289" y="4144962"/>
            <a:ext cx="344488" cy="344487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4" name="Tekstboks 29"/>
          <p:cNvSpPr txBox="1">
            <a:spLocks noChangeArrowheads="1"/>
          </p:cNvSpPr>
          <p:nvPr/>
        </p:nvSpPr>
        <p:spPr bwMode="auto">
          <a:xfrm>
            <a:off x="938214" y="4165599"/>
            <a:ext cx="322263" cy="2762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kern="0" noProof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3</a:t>
            </a:r>
            <a:endParaRPr lang="da-DK" sz="1200" kern="0" noProof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6" name="Rektangel 70"/>
          <p:cNvSpPr>
            <a:spLocks noChangeArrowheads="1"/>
          </p:cNvSpPr>
          <p:nvPr/>
        </p:nvSpPr>
        <p:spPr bwMode="auto">
          <a:xfrm>
            <a:off x="923132" y="4849813"/>
            <a:ext cx="344488" cy="344487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7" name="Tekstboks 29"/>
          <p:cNvSpPr txBox="1">
            <a:spLocks noChangeArrowheads="1"/>
          </p:cNvSpPr>
          <p:nvPr/>
        </p:nvSpPr>
        <p:spPr bwMode="auto">
          <a:xfrm>
            <a:off x="958057" y="4870450"/>
            <a:ext cx="322263" cy="2762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kern="0" noProof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4</a:t>
            </a:r>
            <a:endParaRPr lang="da-DK" sz="1200" kern="0" noProof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5190" y="2838450"/>
            <a:ext cx="2301080" cy="328431"/>
          </a:xfrm>
          <a:prstGeom prst="rect">
            <a:avLst/>
          </a:prstGeom>
          <a:solidFill>
            <a:srgbClr val="FF65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IDENTIFICIRATI</a:t>
            </a:r>
            <a:endParaRPr lang="hr-HR" dirty="0"/>
          </a:p>
        </p:txBody>
      </p:sp>
      <p:sp>
        <p:nvSpPr>
          <p:cNvPr id="28" name="Rectangle 27"/>
          <p:cNvSpPr/>
          <p:nvPr/>
        </p:nvSpPr>
        <p:spPr>
          <a:xfrm>
            <a:off x="1502965" y="3450431"/>
            <a:ext cx="2301080" cy="328431"/>
          </a:xfrm>
          <a:prstGeom prst="rect">
            <a:avLst/>
          </a:prstGeom>
          <a:solidFill>
            <a:srgbClr val="FF65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SPOZNATI</a:t>
            </a:r>
            <a:endParaRPr lang="hr-HR" dirty="0"/>
          </a:p>
        </p:txBody>
      </p:sp>
      <p:sp>
        <p:nvSpPr>
          <p:cNvPr id="29" name="Rectangle 28"/>
          <p:cNvSpPr/>
          <p:nvPr/>
        </p:nvSpPr>
        <p:spPr>
          <a:xfrm>
            <a:off x="1491060" y="4165599"/>
            <a:ext cx="2301080" cy="328431"/>
          </a:xfrm>
          <a:prstGeom prst="rect">
            <a:avLst/>
          </a:prstGeom>
          <a:solidFill>
            <a:srgbClr val="FF65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UTVRDITI</a:t>
            </a:r>
            <a:endParaRPr lang="hr-HR" dirty="0"/>
          </a:p>
        </p:txBody>
      </p:sp>
      <p:sp>
        <p:nvSpPr>
          <p:cNvPr id="31" name="Rectangle 30"/>
          <p:cNvSpPr/>
          <p:nvPr/>
        </p:nvSpPr>
        <p:spPr>
          <a:xfrm>
            <a:off x="1491060" y="4841876"/>
            <a:ext cx="2301080" cy="328431"/>
          </a:xfrm>
          <a:prstGeom prst="rect">
            <a:avLst/>
          </a:prstGeom>
          <a:solidFill>
            <a:srgbClr val="FF65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ODGOVORITI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auto">
          <a:xfrm>
            <a:off x="1141413" y="1844675"/>
            <a:ext cx="7431087" cy="523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141413" y="5657850"/>
            <a:ext cx="7431087" cy="523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141413" y="3116263"/>
            <a:ext cx="7431087" cy="523875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1141413" y="3751263"/>
            <a:ext cx="7431087" cy="523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1141413" y="2479675"/>
            <a:ext cx="7431087" cy="523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1141413" y="4386263"/>
            <a:ext cx="7431087" cy="523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1141413" y="5022850"/>
            <a:ext cx="7431087" cy="523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3801" name="Tekstboks 6"/>
          <p:cNvSpPr txBox="1">
            <a:spLocks noChangeArrowheads="1"/>
          </p:cNvSpPr>
          <p:nvPr/>
        </p:nvSpPr>
        <p:spPr bwMode="auto">
          <a:xfrm>
            <a:off x="1192213" y="1905000"/>
            <a:ext cx="5932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dirty="0" smtClean="0">
                <a:solidFill>
                  <a:srgbClr val="171717"/>
                </a:solidFill>
              </a:rPr>
              <a:t>Daju otpremninu radnicima koji su proglašeni tehnološkim viškom</a:t>
            </a:r>
            <a:endParaRPr lang="da-DK" sz="1400" dirty="0"/>
          </a:p>
        </p:txBody>
      </p:sp>
      <p:sp>
        <p:nvSpPr>
          <p:cNvPr id="33802" name="Tekstboks 7"/>
          <p:cNvSpPr txBox="1">
            <a:spLocks noChangeArrowheads="1"/>
          </p:cNvSpPr>
          <p:nvPr/>
        </p:nvSpPr>
        <p:spPr bwMode="auto">
          <a:xfrm>
            <a:off x="1192213" y="5726113"/>
            <a:ext cx="7227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200" b="1" dirty="0" smtClean="0">
                <a:solidFill>
                  <a:srgbClr val="171717"/>
                </a:solidFill>
              </a:rPr>
              <a:t>Odluče uložiti novac u poboljšanje rada tvornice radi zaštite okoliša</a:t>
            </a:r>
            <a:endParaRPr lang="da-DK" sz="1200" b="1" dirty="0"/>
          </a:p>
          <a:p>
            <a:endParaRPr lang="da-DK" sz="1200" b="1" dirty="0"/>
          </a:p>
        </p:txBody>
      </p:sp>
      <p:sp>
        <p:nvSpPr>
          <p:cNvPr id="33803" name="Tekstboks 8"/>
          <p:cNvSpPr txBox="1">
            <a:spLocks noChangeArrowheads="1"/>
          </p:cNvSpPr>
          <p:nvPr/>
        </p:nvSpPr>
        <p:spPr bwMode="auto">
          <a:xfrm>
            <a:off x="1192213" y="3178175"/>
            <a:ext cx="5932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dirty="0" smtClean="0">
                <a:solidFill>
                  <a:schemeClr val="tx2"/>
                </a:solidFill>
              </a:rPr>
              <a:t>Dopuštaju zaposlenima da uzmu slobodno vrijeme koje im je potrebno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33804" name="Tekstboks 9"/>
          <p:cNvSpPr txBox="1">
            <a:spLocks noChangeArrowheads="1"/>
          </p:cNvSpPr>
          <p:nvPr/>
        </p:nvSpPr>
        <p:spPr bwMode="auto">
          <a:xfrm>
            <a:off x="1192213" y="4452938"/>
            <a:ext cx="7227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200" b="1" dirty="0" smtClean="0">
                <a:solidFill>
                  <a:schemeClr val="bg1">
                    <a:lumMod val="10000"/>
                  </a:schemeClr>
                </a:solidFill>
              </a:rPr>
              <a:t>Donesu odluku da njihova tvornica i dalje radi s obzirom na to da bi njezino zatvaranje imalo pogubne posljedice za lokalnu zajednicu</a:t>
            </a:r>
            <a:endParaRPr lang="da-DK" sz="12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3805" name="Tekstboks 10"/>
          <p:cNvSpPr txBox="1">
            <a:spLocks noChangeArrowheads="1"/>
          </p:cNvSpPr>
          <p:nvPr/>
        </p:nvSpPr>
        <p:spPr bwMode="auto">
          <a:xfrm>
            <a:off x="1192213" y="2587723"/>
            <a:ext cx="7313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 smtClean="0">
                <a:solidFill>
                  <a:schemeClr val="bg1">
                    <a:lumMod val="10000"/>
                  </a:schemeClr>
                </a:solidFill>
              </a:rPr>
              <a:t>Pružaju radnicima mogućnost da unaprijede svoje vještine i steknu dodatno obrazovanje</a:t>
            </a:r>
            <a:endParaRPr lang="da-DK" sz="1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3806" name="Tekstboks 11"/>
          <p:cNvSpPr txBox="1">
            <a:spLocks noChangeArrowheads="1"/>
          </p:cNvSpPr>
          <p:nvPr/>
        </p:nvSpPr>
        <p:spPr bwMode="auto">
          <a:xfrm>
            <a:off x="1192213" y="3814763"/>
            <a:ext cx="72278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200" b="1" dirty="0" smtClean="0">
                <a:solidFill>
                  <a:schemeClr val="bg1">
                    <a:lumMod val="10000"/>
                  </a:schemeClr>
                </a:solidFill>
              </a:rPr>
              <a:t>Financijski podupiru različite građanske inicijative u gradovima i mjestima u kojima su locirani</a:t>
            </a:r>
            <a:endParaRPr lang="da-DK" sz="12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3807" name="Tekstboks 12"/>
          <p:cNvSpPr txBox="1">
            <a:spLocks noChangeArrowheads="1"/>
          </p:cNvSpPr>
          <p:nvPr/>
        </p:nvSpPr>
        <p:spPr bwMode="auto">
          <a:xfrm>
            <a:off x="1192213" y="5089525"/>
            <a:ext cx="72278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200" b="1" dirty="0" smtClean="0">
                <a:solidFill>
                  <a:srgbClr val="171717"/>
                </a:solidFill>
              </a:rPr>
              <a:t>Odluče zadržati poslovanje u svojoj zemlji kako bi zaštitili radna mjesta umjesto da ga presele u inozemstvo</a:t>
            </a:r>
            <a:endParaRPr lang="da-DK" sz="1200" b="1" dirty="0"/>
          </a:p>
          <a:p>
            <a:endParaRPr lang="da-DK" sz="1200" b="1" dirty="0"/>
          </a:p>
        </p:txBody>
      </p:sp>
      <p:sp>
        <p:nvSpPr>
          <p:cNvPr id="33811" name="Rectangle 5"/>
          <p:cNvSpPr txBox="1">
            <a:spLocks noChangeArrowheads="1"/>
          </p:cNvSpPr>
          <p:nvPr/>
        </p:nvSpPr>
        <p:spPr bwMode="gray">
          <a:xfrm>
            <a:off x="874712" y="779463"/>
            <a:ext cx="75453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 smtClean="0">
                <a:solidFill>
                  <a:schemeClr val="bg1">
                    <a:lumMod val="10000"/>
                  </a:schemeClr>
                </a:solidFill>
              </a:rPr>
              <a:t>Društveno odgovorno ponašanje (DOP)</a:t>
            </a:r>
            <a:endParaRPr lang="en-US" sz="3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33812" name="Gruppe 55"/>
          <p:cNvGrpSpPr>
            <a:grpSpLocks/>
          </p:cNvGrpSpPr>
          <p:nvPr/>
        </p:nvGrpSpPr>
        <p:grpSpPr bwMode="auto">
          <a:xfrm>
            <a:off x="571500" y="1858963"/>
            <a:ext cx="511175" cy="4313237"/>
            <a:chOff x="571500" y="1858963"/>
            <a:chExt cx="511175" cy="4313237"/>
          </a:xfrm>
        </p:grpSpPr>
        <p:sp>
          <p:nvSpPr>
            <p:cNvPr id="43" name="Rektangel 7"/>
            <p:cNvSpPr>
              <a:spLocks noChangeArrowheads="1"/>
            </p:cNvSpPr>
            <p:nvPr/>
          </p:nvSpPr>
          <p:spPr bwMode="auto">
            <a:xfrm>
              <a:off x="571500" y="1858963"/>
              <a:ext cx="511175" cy="512762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10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41" name="Rektangel 40"/>
            <p:cNvSpPr>
              <a:spLocks noChangeArrowheads="1"/>
            </p:cNvSpPr>
            <p:nvPr/>
          </p:nvSpPr>
          <p:spPr bwMode="auto">
            <a:xfrm>
              <a:off x="571500" y="2492375"/>
              <a:ext cx="511175" cy="511175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10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9" name="Rektangel 11"/>
            <p:cNvSpPr>
              <a:spLocks noChangeArrowheads="1"/>
            </p:cNvSpPr>
            <p:nvPr/>
          </p:nvSpPr>
          <p:spPr bwMode="auto">
            <a:xfrm>
              <a:off x="571500" y="3125788"/>
              <a:ext cx="511175" cy="511175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10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7" name="Rektangel 13"/>
            <p:cNvSpPr>
              <a:spLocks noChangeArrowheads="1"/>
            </p:cNvSpPr>
            <p:nvPr/>
          </p:nvSpPr>
          <p:spPr bwMode="auto">
            <a:xfrm>
              <a:off x="571500" y="3762375"/>
              <a:ext cx="511175" cy="508000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10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5" name="Rektangel 34"/>
            <p:cNvSpPr>
              <a:spLocks noChangeArrowheads="1"/>
            </p:cNvSpPr>
            <p:nvPr/>
          </p:nvSpPr>
          <p:spPr bwMode="auto">
            <a:xfrm>
              <a:off x="571500" y="4395788"/>
              <a:ext cx="511175" cy="511175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10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3" name="Rektangel 23"/>
            <p:cNvSpPr>
              <a:spLocks noChangeArrowheads="1"/>
            </p:cNvSpPr>
            <p:nvPr/>
          </p:nvSpPr>
          <p:spPr bwMode="auto">
            <a:xfrm>
              <a:off x="571500" y="5027613"/>
              <a:ext cx="511175" cy="512762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10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1" name="Rektangel 26"/>
            <p:cNvSpPr>
              <a:spLocks noChangeArrowheads="1"/>
            </p:cNvSpPr>
            <p:nvPr/>
          </p:nvSpPr>
          <p:spPr bwMode="auto">
            <a:xfrm>
              <a:off x="571500" y="5661025"/>
              <a:ext cx="511175" cy="511175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10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49" name="Tekstboks 8"/>
            <p:cNvSpPr txBox="1">
              <a:spLocks noChangeArrowheads="1"/>
            </p:cNvSpPr>
            <p:nvPr/>
          </p:nvSpPr>
          <p:spPr bwMode="auto">
            <a:xfrm>
              <a:off x="592138" y="1989138"/>
              <a:ext cx="479425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  <p:sp>
          <p:nvSpPr>
            <p:cNvPr id="50" name="Tekstboks 49"/>
            <p:cNvSpPr txBox="1">
              <a:spLocks noChangeArrowheads="1"/>
            </p:cNvSpPr>
            <p:nvPr/>
          </p:nvSpPr>
          <p:spPr bwMode="auto">
            <a:xfrm>
              <a:off x="592138" y="2641600"/>
              <a:ext cx="479425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  <p:sp>
          <p:nvSpPr>
            <p:cNvPr id="51" name="Tekstboks 50"/>
            <p:cNvSpPr txBox="1">
              <a:spLocks noChangeArrowheads="1"/>
            </p:cNvSpPr>
            <p:nvPr/>
          </p:nvSpPr>
          <p:spPr bwMode="auto">
            <a:xfrm>
              <a:off x="592138" y="3255963"/>
              <a:ext cx="4794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3</a:t>
              </a:r>
            </a:p>
          </p:txBody>
        </p:sp>
        <p:sp>
          <p:nvSpPr>
            <p:cNvPr id="52" name="Tekstboks 51"/>
            <p:cNvSpPr txBox="1">
              <a:spLocks noChangeArrowheads="1"/>
            </p:cNvSpPr>
            <p:nvPr/>
          </p:nvSpPr>
          <p:spPr bwMode="auto">
            <a:xfrm>
              <a:off x="592138" y="3884613"/>
              <a:ext cx="4794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4</a:t>
              </a:r>
            </a:p>
          </p:txBody>
        </p:sp>
        <p:sp>
          <p:nvSpPr>
            <p:cNvPr id="53" name="Tekstboks 21"/>
            <p:cNvSpPr txBox="1">
              <a:spLocks noChangeArrowheads="1"/>
            </p:cNvSpPr>
            <p:nvPr/>
          </p:nvSpPr>
          <p:spPr bwMode="auto">
            <a:xfrm>
              <a:off x="592138" y="4525963"/>
              <a:ext cx="4794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5</a:t>
              </a:r>
            </a:p>
          </p:txBody>
        </p:sp>
        <p:sp>
          <p:nvSpPr>
            <p:cNvPr id="54" name="Tekstboks 24"/>
            <p:cNvSpPr txBox="1">
              <a:spLocks noChangeArrowheads="1"/>
            </p:cNvSpPr>
            <p:nvPr/>
          </p:nvSpPr>
          <p:spPr bwMode="auto">
            <a:xfrm>
              <a:off x="592138" y="5157788"/>
              <a:ext cx="479425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6</a:t>
              </a:r>
            </a:p>
          </p:txBody>
        </p:sp>
        <p:sp>
          <p:nvSpPr>
            <p:cNvPr id="55" name="Tekstboks 27"/>
            <p:cNvSpPr txBox="1">
              <a:spLocks noChangeArrowheads="1"/>
            </p:cNvSpPr>
            <p:nvPr/>
          </p:nvSpPr>
          <p:spPr bwMode="auto">
            <a:xfrm>
              <a:off x="592138" y="5783263"/>
              <a:ext cx="4794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itel 1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dirty="0" smtClean="0">
                <a:latin typeface="Arial" charset="0"/>
                <a:ea typeface="ＭＳ Ｐゴシック" charset="-128"/>
              </a:rPr>
              <a:t>Okolina poduzeća</a:t>
            </a:r>
            <a:endParaRPr lang="da-DK" dirty="0" smtClean="0">
              <a:latin typeface="Arial" charset="0"/>
              <a:ea typeface="ＭＳ Ｐゴシック" charset="-128"/>
            </a:endParaRPr>
          </a:p>
        </p:txBody>
      </p:sp>
      <p:grpSp>
        <p:nvGrpSpPr>
          <p:cNvPr id="40969" name="Group 26"/>
          <p:cNvGrpSpPr>
            <a:grpSpLocks/>
          </p:cNvGrpSpPr>
          <p:nvPr/>
        </p:nvGrpSpPr>
        <p:grpSpPr bwMode="auto">
          <a:xfrm>
            <a:off x="628651" y="2095500"/>
            <a:ext cx="4981574" cy="4476750"/>
            <a:chOff x="2845003" y="1954619"/>
            <a:chExt cx="3492500" cy="34925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gray">
            <a:xfrm rot="5400000">
              <a:off x="2845003" y="1954619"/>
              <a:ext cx="3492500" cy="3492500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293"/>
                </a:cxn>
                <a:cxn ang="0">
                  <a:pos x="292" y="585"/>
                </a:cxn>
                <a:cxn ang="0">
                  <a:pos x="585" y="293"/>
                </a:cxn>
                <a:cxn ang="0">
                  <a:pos x="292" y="0"/>
                </a:cxn>
                <a:cxn ang="0">
                  <a:pos x="292" y="539"/>
                </a:cxn>
                <a:cxn ang="0">
                  <a:pos x="46" y="293"/>
                </a:cxn>
                <a:cxn ang="0">
                  <a:pos x="292" y="46"/>
                </a:cxn>
                <a:cxn ang="0">
                  <a:pos x="539" y="293"/>
                </a:cxn>
                <a:cxn ang="0">
                  <a:pos x="292" y="539"/>
                </a:cxn>
              </a:cxnLst>
              <a:rect l="0" t="0" r="r" b="b"/>
              <a:pathLst>
                <a:path w="585" h="585">
                  <a:moveTo>
                    <a:pt x="292" y="0"/>
                  </a:moveTo>
                  <a:cubicBezTo>
                    <a:pt x="131" y="0"/>
                    <a:pt x="0" y="131"/>
                    <a:pt x="0" y="293"/>
                  </a:cubicBezTo>
                  <a:cubicBezTo>
                    <a:pt x="0" y="454"/>
                    <a:pt x="131" y="585"/>
                    <a:pt x="292" y="585"/>
                  </a:cubicBezTo>
                  <a:cubicBezTo>
                    <a:pt x="454" y="585"/>
                    <a:pt x="585" y="454"/>
                    <a:pt x="585" y="293"/>
                  </a:cubicBezTo>
                  <a:cubicBezTo>
                    <a:pt x="585" y="131"/>
                    <a:pt x="454" y="0"/>
                    <a:pt x="292" y="0"/>
                  </a:cubicBezTo>
                  <a:close/>
                  <a:moveTo>
                    <a:pt x="292" y="539"/>
                  </a:moveTo>
                  <a:cubicBezTo>
                    <a:pt x="156" y="539"/>
                    <a:pt x="46" y="429"/>
                    <a:pt x="46" y="293"/>
                  </a:cubicBezTo>
                  <a:cubicBezTo>
                    <a:pt x="46" y="156"/>
                    <a:pt x="156" y="46"/>
                    <a:pt x="292" y="46"/>
                  </a:cubicBezTo>
                  <a:cubicBezTo>
                    <a:pt x="429" y="46"/>
                    <a:pt x="539" y="156"/>
                    <a:pt x="539" y="293"/>
                  </a:cubicBezTo>
                  <a:cubicBezTo>
                    <a:pt x="539" y="429"/>
                    <a:pt x="429" y="539"/>
                    <a:pt x="292" y="53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10000"/>
                  </a:schemeClr>
                </a:gs>
                <a:gs pos="100000">
                  <a:schemeClr val="accent1">
                    <a:lumMod val="25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40976" name="Grupper 14"/>
            <p:cNvGrpSpPr>
              <a:grpSpLocks/>
            </p:cNvGrpSpPr>
            <p:nvPr/>
          </p:nvGrpSpPr>
          <p:grpSpPr bwMode="auto">
            <a:xfrm rot="5400000">
              <a:off x="3179172" y="2280850"/>
              <a:ext cx="2803524" cy="2795589"/>
              <a:chOff x="3176994" y="2284210"/>
              <a:chExt cx="2803524" cy="2795589"/>
            </a:xfrm>
          </p:grpSpPr>
          <p:sp>
            <p:nvSpPr>
              <p:cNvPr id="23" name="Freeform 8"/>
              <p:cNvSpPr>
                <a:spLocks/>
              </p:cNvSpPr>
              <p:nvPr/>
            </p:nvSpPr>
            <p:spPr bwMode="gray">
              <a:xfrm>
                <a:off x="3176993" y="2284211"/>
                <a:ext cx="1357313" cy="2795588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27" y="468"/>
                  </a:cxn>
                  <a:cxn ang="0">
                    <a:pos x="227" y="357"/>
                  </a:cxn>
                  <a:cxn ang="0">
                    <a:pos x="111" y="234"/>
                  </a:cxn>
                  <a:cxn ang="0">
                    <a:pos x="227" y="112"/>
                  </a:cxn>
                  <a:cxn ang="0">
                    <a:pos x="227" y="0"/>
                  </a:cxn>
                  <a:cxn ang="0">
                    <a:pos x="0" y="234"/>
                  </a:cxn>
                </a:cxnLst>
                <a:rect l="0" t="0" r="r" b="b"/>
                <a:pathLst>
                  <a:path w="227" h="468">
                    <a:moveTo>
                      <a:pt x="0" y="234"/>
                    </a:moveTo>
                    <a:cubicBezTo>
                      <a:pt x="0" y="361"/>
                      <a:pt x="101" y="465"/>
                      <a:pt x="227" y="468"/>
                    </a:cubicBezTo>
                    <a:cubicBezTo>
                      <a:pt x="227" y="357"/>
                      <a:pt x="227" y="357"/>
                      <a:pt x="227" y="357"/>
                    </a:cubicBezTo>
                    <a:cubicBezTo>
                      <a:pt x="163" y="354"/>
                      <a:pt x="111" y="300"/>
                      <a:pt x="111" y="234"/>
                    </a:cubicBezTo>
                    <a:cubicBezTo>
                      <a:pt x="111" y="169"/>
                      <a:pt x="163" y="115"/>
                      <a:pt x="227" y="112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101" y="4"/>
                      <a:pt x="0" y="107"/>
                      <a:pt x="0" y="2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0"/>
              </a:gradFill>
              <a:ln w="317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ＭＳ Ｐゴシック" charset="-128"/>
                </a:endParaRPr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gray">
              <a:xfrm>
                <a:off x="4623206" y="2284211"/>
                <a:ext cx="1357312" cy="2795588"/>
              </a:xfrm>
              <a:custGeom>
                <a:avLst/>
                <a:gdLst/>
                <a:ahLst/>
                <a:cxnLst>
                  <a:cxn ang="0">
                    <a:pos x="115" y="234"/>
                  </a:cxn>
                  <a:cxn ang="0">
                    <a:pos x="0" y="357"/>
                  </a:cxn>
                  <a:cxn ang="0">
                    <a:pos x="0" y="468"/>
                  </a:cxn>
                  <a:cxn ang="0">
                    <a:pos x="227" y="234"/>
                  </a:cxn>
                  <a:cxn ang="0">
                    <a:pos x="0" y="0"/>
                  </a:cxn>
                  <a:cxn ang="0">
                    <a:pos x="0" y="112"/>
                  </a:cxn>
                  <a:cxn ang="0">
                    <a:pos x="115" y="234"/>
                  </a:cxn>
                </a:cxnLst>
                <a:rect l="0" t="0" r="r" b="b"/>
                <a:pathLst>
                  <a:path w="227" h="468">
                    <a:moveTo>
                      <a:pt x="115" y="234"/>
                    </a:moveTo>
                    <a:cubicBezTo>
                      <a:pt x="115" y="300"/>
                      <a:pt x="64" y="353"/>
                      <a:pt x="0" y="357"/>
                    </a:cubicBezTo>
                    <a:cubicBezTo>
                      <a:pt x="0" y="468"/>
                      <a:pt x="0" y="468"/>
                      <a:pt x="0" y="468"/>
                    </a:cubicBezTo>
                    <a:cubicBezTo>
                      <a:pt x="126" y="465"/>
                      <a:pt x="227" y="361"/>
                      <a:pt x="227" y="234"/>
                    </a:cubicBezTo>
                    <a:cubicBezTo>
                      <a:pt x="227" y="108"/>
                      <a:pt x="126" y="4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64" y="115"/>
                      <a:pt x="115" y="169"/>
                      <a:pt x="115" y="234"/>
                    </a:cubicBezTo>
                    <a:close/>
                  </a:path>
                </a:pathLst>
              </a:custGeom>
              <a:gradFill rotWithShape="1">
                <a:gsLst>
                  <a:gs pos="100000">
                    <a:srgbClr val="C00000"/>
                  </a:gs>
                  <a:gs pos="0">
                    <a:srgbClr val="FF0000"/>
                  </a:gs>
                </a:gsLst>
                <a:lin ang="240000" scaled="0"/>
              </a:gradFill>
              <a:ln w="317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u="sng" dirty="0">
                  <a:latin typeface="Arial" pitchFamily="34" charset="0"/>
                  <a:cs typeface="ＭＳ Ｐゴシック" charset="-128"/>
                </a:endParaRPr>
              </a:p>
            </p:txBody>
          </p:sp>
        </p:grpSp>
        <p:sp>
          <p:nvSpPr>
            <p:cNvPr id="19" name="Ellipse 18"/>
            <p:cNvSpPr/>
            <p:nvPr/>
          </p:nvSpPr>
          <p:spPr bwMode="auto">
            <a:xfrm>
              <a:off x="3581603" y="2356256"/>
              <a:ext cx="2070100" cy="153035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alpha val="0"/>
                  </a:schemeClr>
                </a:gs>
                <a:gs pos="100000">
                  <a:schemeClr val="bg1">
                    <a:alpha val="77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40978" name="Grupper 13"/>
            <p:cNvGrpSpPr>
              <a:grpSpLocks/>
            </p:cNvGrpSpPr>
            <p:nvPr/>
          </p:nvGrpSpPr>
          <p:grpSpPr bwMode="auto">
            <a:xfrm>
              <a:off x="3941965" y="3042056"/>
              <a:ext cx="1279525" cy="1279525"/>
              <a:chOff x="5957720" y="2822332"/>
              <a:chExt cx="974510" cy="974510"/>
            </a:xfrm>
          </p:grpSpPr>
          <p:sp>
            <p:nvSpPr>
              <p:cNvPr id="21" name="Ellipse 11"/>
              <p:cNvSpPr>
                <a:spLocks noChangeArrowheads="1"/>
              </p:cNvSpPr>
              <p:nvPr/>
            </p:nvSpPr>
            <p:spPr bwMode="auto">
              <a:xfrm>
                <a:off x="5957720" y="2822332"/>
                <a:ext cx="974510" cy="974510"/>
              </a:xfrm>
              <a:prstGeom prst="ellipse">
                <a:avLst/>
              </a:prstGeom>
              <a:gradFill rotWithShape="1">
                <a:gsLst>
                  <a:gs pos="0">
                    <a:srgbClr val="353637"/>
                  </a:gs>
                  <a:gs pos="100000">
                    <a:srgbClr val="15161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191919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 pitchFamily="34" charset="0"/>
                  <a:cs typeface="ＭＳ Ｐゴシック" charset="-128"/>
                </a:endParaRPr>
              </a:p>
            </p:txBody>
          </p:sp>
          <p:sp>
            <p:nvSpPr>
              <p:cNvPr id="22" name="Ellipse 12"/>
              <p:cNvSpPr/>
              <p:nvPr/>
            </p:nvSpPr>
            <p:spPr>
              <a:xfrm>
                <a:off x="6079836" y="2859814"/>
                <a:ext cx="714560" cy="5283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alpha val="0"/>
                    </a:schemeClr>
                  </a:gs>
                  <a:gs pos="100000">
                    <a:schemeClr val="bg1">
                      <a:alpha val="77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40970" name="Tekstboks 23"/>
          <p:cNvSpPr txBox="1">
            <a:spLocks noChangeArrowheads="1"/>
          </p:cNvSpPr>
          <p:nvPr/>
        </p:nvSpPr>
        <p:spPr bwMode="auto">
          <a:xfrm>
            <a:off x="2501617" y="3659727"/>
            <a:ext cx="1308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400" b="1" dirty="0" smtClean="0"/>
              <a:t>INTERNA OKOLINA</a:t>
            </a:r>
            <a:endParaRPr lang="da-DK" sz="1400" b="1" dirty="0"/>
          </a:p>
        </p:txBody>
      </p:sp>
      <p:sp>
        <p:nvSpPr>
          <p:cNvPr id="40971" name="TextBox 23"/>
          <p:cNvSpPr txBox="1">
            <a:spLocks noChangeArrowheads="1"/>
          </p:cNvSpPr>
          <p:nvPr/>
        </p:nvSpPr>
        <p:spPr bwMode="auto">
          <a:xfrm>
            <a:off x="2422017" y="2741208"/>
            <a:ext cx="1334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1400" b="1" dirty="0" smtClean="0">
                <a:solidFill>
                  <a:srgbClr val="151616"/>
                </a:solidFill>
              </a:rPr>
              <a:t>OKOLINA ZADATKA</a:t>
            </a:r>
            <a:endParaRPr lang="da-DK" sz="1400" b="1" dirty="0">
              <a:solidFill>
                <a:srgbClr val="151616"/>
              </a:solidFill>
            </a:endParaRPr>
          </a:p>
        </p:txBody>
      </p:sp>
      <p:sp>
        <p:nvSpPr>
          <p:cNvPr id="40972" name="TextBox 25"/>
          <p:cNvSpPr txBox="1">
            <a:spLocks noChangeArrowheads="1"/>
          </p:cNvSpPr>
          <p:nvPr/>
        </p:nvSpPr>
        <p:spPr bwMode="auto">
          <a:xfrm rot="21044967">
            <a:off x="1428115" y="4914634"/>
            <a:ext cx="1004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1400" b="1" dirty="0" smtClean="0">
                <a:solidFill>
                  <a:srgbClr val="151616"/>
                </a:solidFill>
              </a:rPr>
              <a:t>2. tržište rada</a:t>
            </a:r>
            <a:endParaRPr lang="da-DK" sz="1400" b="1" dirty="0">
              <a:solidFill>
                <a:srgbClr val="15161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5975" y="2147499"/>
            <a:ext cx="1983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bg1"/>
                </a:solidFill>
              </a:rPr>
              <a:t>    OPĆA OKOLINA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4450043" y="3715823"/>
            <a:ext cx="1742428" cy="451395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ounded Rectangle 4"/>
          <p:cNvSpPr/>
          <p:nvPr/>
        </p:nvSpPr>
        <p:spPr>
          <a:xfrm>
            <a:off x="6410324" y="2301387"/>
            <a:ext cx="2562225" cy="31636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accent4">
                    <a:lumMod val="75000"/>
                  </a:schemeClr>
                </a:solidFill>
              </a:rPr>
              <a:t>Michael Porter, </a:t>
            </a:r>
          </a:p>
          <a:p>
            <a:r>
              <a:rPr lang="hr-HR" sz="1400" b="1" dirty="0" smtClean="0">
                <a:solidFill>
                  <a:schemeClr val="accent4">
                    <a:lumMod val="75000"/>
                  </a:schemeClr>
                </a:solidFill>
              </a:rPr>
              <a:t>pet konkurentskih snaga:</a:t>
            </a:r>
          </a:p>
          <a:p>
            <a:endParaRPr lang="hr-HR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hr-HR" sz="1400" b="1" dirty="0" smtClean="0">
                <a:solidFill>
                  <a:schemeClr val="accent4">
                    <a:lumMod val="75000"/>
                  </a:schemeClr>
                </a:solidFill>
              </a:rPr>
              <a:t>Novi konkurenti</a:t>
            </a:r>
          </a:p>
          <a:p>
            <a:pPr marL="342900" indent="-342900">
              <a:buAutoNum type="arabicPeriod"/>
            </a:pPr>
            <a:r>
              <a:rPr lang="hr-HR" sz="1400" b="1" dirty="0" smtClean="0">
                <a:solidFill>
                  <a:schemeClr val="accent4">
                    <a:lumMod val="75000"/>
                  </a:schemeClr>
                </a:solidFill>
              </a:rPr>
              <a:t>Zamjenski proizvodi ili usluge</a:t>
            </a:r>
          </a:p>
          <a:p>
            <a:pPr marL="342900" indent="-342900">
              <a:buAutoNum type="arabicPeriod"/>
            </a:pPr>
            <a:r>
              <a:rPr lang="hr-HR" sz="1400" b="1" dirty="0" smtClean="0">
                <a:solidFill>
                  <a:schemeClr val="accent4">
                    <a:lumMod val="75000"/>
                  </a:schemeClr>
                </a:solidFill>
              </a:rPr>
              <a:t>Pregovaračka moć dobavljača</a:t>
            </a:r>
          </a:p>
          <a:p>
            <a:pPr marL="342900" indent="-342900">
              <a:buAutoNum type="arabicPeriod"/>
            </a:pPr>
            <a:r>
              <a:rPr lang="hr-HR" sz="1400" b="1" dirty="0" smtClean="0">
                <a:solidFill>
                  <a:schemeClr val="accent4">
                    <a:lumMod val="75000"/>
                  </a:schemeClr>
                </a:solidFill>
              </a:rPr>
              <a:t>Pregovaračka moć kupaca</a:t>
            </a:r>
          </a:p>
          <a:p>
            <a:pPr marL="342900" indent="-342900">
              <a:buAutoNum type="arabicPeriod"/>
            </a:pPr>
            <a:r>
              <a:rPr lang="hr-HR" sz="1400" b="1" dirty="0" smtClean="0">
                <a:solidFill>
                  <a:schemeClr val="accent4">
                    <a:lumMod val="75000"/>
                  </a:schemeClr>
                </a:solidFill>
              </a:rPr>
              <a:t>Jakost sadašnjeg suparništva u toj djelatnosti</a:t>
            </a:r>
            <a:endParaRPr lang="hr-HR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 rot="21132100">
            <a:off x="1465802" y="3398492"/>
            <a:ext cx="884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400" b="1" dirty="0" smtClean="0">
                <a:solidFill>
                  <a:srgbClr val="151616"/>
                </a:solidFill>
              </a:rPr>
              <a:t>1. kupci</a:t>
            </a:r>
            <a:endParaRPr lang="da-DK" sz="1400" b="1" dirty="0">
              <a:solidFill>
                <a:srgbClr val="151616"/>
              </a:solidFill>
            </a:endParaRPr>
          </a:p>
        </p:txBody>
      </p:sp>
      <p:sp>
        <p:nvSpPr>
          <p:cNvPr id="29" name="TextBox 25"/>
          <p:cNvSpPr txBox="1">
            <a:spLocks noChangeArrowheads="1"/>
          </p:cNvSpPr>
          <p:nvPr/>
        </p:nvSpPr>
        <p:spPr bwMode="auto">
          <a:xfrm>
            <a:off x="3409117" y="5129515"/>
            <a:ext cx="13507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1400" b="1" dirty="0" smtClean="0">
                <a:solidFill>
                  <a:srgbClr val="151616"/>
                </a:solidFill>
              </a:rPr>
              <a:t>3. dobavljači</a:t>
            </a:r>
            <a:endParaRPr lang="da-DK" sz="1400" b="1" dirty="0">
              <a:solidFill>
                <a:srgbClr val="151616"/>
              </a:solidFill>
            </a:endParaRPr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 rot="483139">
            <a:off x="3806084" y="3434352"/>
            <a:ext cx="12879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1400" b="1" dirty="0" smtClean="0">
                <a:solidFill>
                  <a:srgbClr val="000000"/>
                </a:solidFill>
              </a:rPr>
              <a:t>4. konkurenti</a:t>
            </a:r>
            <a:endParaRPr lang="da-DK" sz="1400" b="1" dirty="0">
              <a:solidFill>
                <a:srgbClr val="000000"/>
              </a:solidFill>
            </a:endParaRPr>
          </a:p>
        </p:txBody>
      </p: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2677319" y="4762374"/>
            <a:ext cx="884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400" dirty="0" smtClean="0">
                <a:solidFill>
                  <a:schemeClr val="bg1"/>
                </a:solidFill>
              </a:rPr>
              <a:t>kultura</a:t>
            </a:r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34" name="TextBox 25"/>
          <p:cNvSpPr txBox="1">
            <a:spLocks noChangeArrowheads="1"/>
          </p:cNvSpPr>
          <p:nvPr/>
        </p:nvSpPr>
        <p:spPr bwMode="auto">
          <a:xfrm>
            <a:off x="2501617" y="4485375"/>
            <a:ext cx="1155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bg1"/>
                </a:solidFill>
              </a:rPr>
              <a:t>menadžment</a:t>
            </a:r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35" name="TextBox 25"/>
          <p:cNvSpPr txBox="1">
            <a:spLocks noChangeArrowheads="1"/>
          </p:cNvSpPr>
          <p:nvPr/>
        </p:nvSpPr>
        <p:spPr bwMode="auto">
          <a:xfrm>
            <a:off x="2663732" y="4208376"/>
            <a:ext cx="8842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bg1"/>
                </a:solidFill>
              </a:rPr>
              <a:t>zaposleni</a:t>
            </a:r>
            <a:endParaRPr lang="da-DK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rgbClr val="00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 txBox="1">
            <a:spLocks noChangeArrowheads="1"/>
          </p:cNvSpPr>
          <p:nvPr/>
        </p:nvSpPr>
        <p:spPr bwMode="gray">
          <a:xfrm>
            <a:off x="874712" y="788988"/>
            <a:ext cx="485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 smtClean="0">
                <a:solidFill>
                  <a:schemeClr val="tx2"/>
                </a:solidFill>
              </a:rPr>
              <a:t>INTERNA OKOLINA</a:t>
            </a:r>
            <a:endParaRPr lang="en-US" sz="3000" b="1" dirty="0">
              <a:solidFill>
                <a:schemeClr val="tx2"/>
              </a:solidFill>
            </a:endParaRPr>
          </a:p>
        </p:txBody>
      </p:sp>
      <p:grpSp>
        <p:nvGrpSpPr>
          <p:cNvPr id="26630" name="Gruppe 29"/>
          <p:cNvGrpSpPr>
            <a:grpSpLocks/>
          </p:cNvGrpSpPr>
          <p:nvPr/>
        </p:nvGrpSpPr>
        <p:grpSpPr bwMode="auto">
          <a:xfrm>
            <a:off x="177801" y="1887536"/>
            <a:ext cx="6766746" cy="3888582"/>
            <a:chOff x="706438" y="1900236"/>
            <a:chExt cx="7073900" cy="3888582"/>
          </a:xfrm>
        </p:grpSpPr>
        <p:sp>
          <p:nvSpPr>
            <p:cNvPr id="33" name="Rektangel 32"/>
            <p:cNvSpPr>
              <a:spLocks noChangeArrowheads="1"/>
            </p:cNvSpPr>
            <p:nvPr/>
          </p:nvSpPr>
          <p:spPr bwMode="auto">
            <a:xfrm>
              <a:off x="2822575" y="1900237"/>
              <a:ext cx="2441575" cy="360363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2" name="Rektangel 51"/>
            <p:cNvSpPr>
              <a:spLocks noChangeArrowheads="1"/>
            </p:cNvSpPr>
            <p:nvPr/>
          </p:nvSpPr>
          <p:spPr bwMode="auto">
            <a:xfrm>
              <a:off x="2822575" y="2429668"/>
              <a:ext cx="2433637" cy="3353593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9001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6633" name="Tekstboks 68"/>
            <p:cNvSpPr txBox="1">
              <a:spLocks noChangeArrowheads="1"/>
            </p:cNvSpPr>
            <p:nvPr/>
          </p:nvSpPr>
          <p:spPr bwMode="auto">
            <a:xfrm>
              <a:off x="3045241" y="3095248"/>
              <a:ext cx="2065667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a-DK" sz="1400" dirty="0" smtClean="0"/>
                <a:t>T</a:t>
              </a:r>
              <a:r>
                <a:rPr lang="hr-HR" sz="1400" smtClean="0">
                  <a:solidFill>
                    <a:srgbClr val="171717"/>
                  </a:solidFill>
                </a:rPr>
                <a:t>”Da </a:t>
              </a:r>
              <a:r>
                <a:rPr lang="hr-HR" sz="1400" dirty="0" smtClean="0">
                  <a:solidFill>
                    <a:srgbClr val="171717"/>
                  </a:solidFill>
                </a:rPr>
                <a:t>bi svi organizacijski dijelovi poduzeća mogli usklađeno i homogeno djelovati, moraju biti međusobno povezani i integrirani” </a:t>
              </a:r>
              <a:endParaRPr lang="da-DK" sz="1400" dirty="0"/>
            </a:p>
          </p:txBody>
        </p:sp>
        <p:sp>
          <p:nvSpPr>
            <p:cNvPr id="26634" name="Rectangle 5"/>
            <p:cNvSpPr txBox="1">
              <a:spLocks noChangeArrowheads="1"/>
            </p:cNvSpPr>
            <p:nvPr/>
          </p:nvSpPr>
          <p:spPr bwMode="gray">
            <a:xfrm>
              <a:off x="3045239" y="1989135"/>
              <a:ext cx="2065668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914400" eaLnBrk="0" hangingPunct="0">
                <a:lnSpc>
                  <a:spcPct val="95000"/>
                </a:lnSpc>
              </a:pPr>
              <a:r>
                <a:rPr lang="hr-HR" sz="1200" b="1" dirty="0" smtClean="0">
                  <a:solidFill>
                    <a:schemeClr val="tx2"/>
                  </a:solidFill>
                </a:rPr>
                <a:t>2. ORGANIZACIJSKA STRUKTURA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4" name="Rektangel 63"/>
            <p:cNvSpPr>
              <a:spLocks noChangeArrowheads="1"/>
            </p:cNvSpPr>
            <p:nvPr/>
          </p:nvSpPr>
          <p:spPr bwMode="auto">
            <a:xfrm>
              <a:off x="706439" y="1908174"/>
              <a:ext cx="2032000" cy="354013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5" name="Rektangel 64"/>
            <p:cNvSpPr>
              <a:spLocks noChangeArrowheads="1"/>
            </p:cNvSpPr>
            <p:nvPr/>
          </p:nvSpPr>
          <p:spPr bwMode="auto">
            <a:xfrm>
              <a:off x="706438" y="2450306"/>
              <a:ext cx="2032000" cy="3332957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6638" name="Rectangle 5"/>
            <p:cNvSpPr txBox="1">
              <a:spLocks noChangeArrowheads="1"/>
            </p:cNvSpPr>
            <p:nvPr/>
          </p:nvSpPr>
          <p:spPr bwMode="gray">
            <a:xfrm>
              <a:off x="706440" y="1912939"/>
              <a:ext cx="2031999" cy="346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914400" eaLnBrk="0" hangingPunct="0">
                <a:lnSpc>
                  <a:spcPct val="95000"/>
                </a:lnSpc>
              </a:pPr>
              <a:r>
                <a:rPr lang="hr-HR" sz="1200" b="1" dirty="0" smtClean="0">
                  <a:solidFill>
                    <a:schemeClr val="tx2"/>
                  </a:solidFill>
                </a:rPr>
                <a:t>1. ORGANIZACIJSKI RESURSI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5" name="Rektangel 24"/>
            <p:cNvSpPr>
              <a:spLocks noChangeArrowheads="1"/>
            </p:cNvSpPr>
            <p:nvPr/>
          </p:nvSpPr>
          <p:spPr bwMode="auto">
            <a:xfrm>
              <a:off x="5330825" y="1900236"/>
              <a:ext cx="2439988" cy="361951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6" name="Rektangel 25"/>
            <p:cNvSpPr>
              <a:spLocks noChangeArrowheads="1"/>
            </p:cNvSpPr>
            <p:nvPr/>
          </p:nvSpPr>
          <p:spPr bwMode="auto">
            <a:xfrm>
              <a:off x="5348288" y="2432049"/>
              <a:ext cx="2432050" cy="335676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9001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6641" name="Tekstboks 27"/>
            <p:cNvSpPr txBox="1">
              <a:spLocks noChangeArrowheads="1"/>
            </p:cNvSpPr>
            <p:nvPr/>
          </p:nvSpPr>
          <p:spPr bwMode="auto">
            <a:xfrm>
              <a:off x="5698392" y="2969628"/>
              <a:ext cx="1821597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hr-HR" sz="1400" dirty="0" smtClean="0">
                  <a:solidFill>
                    <a:srgbClr val="000000"/>
                  </a:solidFill>
                </a:rPr>
                <a:t>Menadžment se kao interna okolina menadžmenta nalazi u nešto drukčijoj ulozi u odnosu na sve ostale čimbenike unutarnje okoline menadžmenta. </a:t>
              </a:r>
              <a:endParaRPr lang="da-DK" sz="1400" dirty="0">
                <a:solidFill>
                  <a:srgbClr val="000000"/>
                </a:solidFill>
              </a:endParaRPr>
            </a:p>
          </p:txBody>
        </p:sp>
        <p:sp>
          <p:nvSpPr>
            <p:cNvPr id="26642" name="Rectangle 5"/>
            <p:cNvSpPr txBox="1">
              <a:spLocks noChangeArrowheads="1"/>
            </p:cNvSpPr>
            <p:nvPr/>
          </p:nvSpPr>
          <p:spPr bwMode="gray">
            <a:xfrm>
              <a:off x="5500621" y="2012950"/>
              <a:ext cx="1833562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defTabSz="914400" eaLnBrk="0" hangingPunct="0">
                <a:lnSpc>
                  <a:spcPct val="95000"/>
                </a:lnSpc>
              </a:pPr>
              <a:r>
                <a:rPr lang="hr-HR" sz="1200" b="1" dirty="0" smtClean="0">
                  <a:solidFill>
                    <a:schemeClr val="tx2"/>
                  </a:solidFill>
                </a:rPr>
                <a:t>3. MENADŽMENT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6643" name="Tekstboks 35"/>
            <p:cNvSpPr txBox="1">
              <a:spLocks noChangeArrowheads="1"/>
            </p:cNvSpPr>
            <p:nvPr/>
          </p:nvSpPr>
          <p:spPr bwMode="auto">
            <a:xfrm>
              <a:off x="849159" y="3100219"/>
              <a:ext cx="1780167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hr-HR" sz="1400" dirty="0" smtClean="0">
                  <a:solidFill>
                    <a:srgbClr val="171717"/>
                  </a:solidFill>
                </a:rPr>
                <a:t>Organizacijski resursi su sve komponente inputa koje se ili pomoću kojih se u procesu transformacije proizvode gotovi proizvodi ili usluge</a:t>
              </a:r>
              <a:endParaRPr lang="da-DK" sz="1400" dirty="0">
                <a:solidFill>
                  <a:srgbClr val="171717"/>
                </a:solidFill>
              </a:endParaRPr>
            </a:p>
          </p:txBody>
        </p:sp>
      </p:grpSp>
      <p:sp>
        <p:nvSpPr>
          <p:cNvPr id="28" name="Rektangel 24"/>
          <p:cNvSpPr>
            <a:spLocks noChangeArrowheads="1"/>
          </p:cNvSpPr>
          <p:nvPr/>
        </p:nvSpPr>
        <p:spPr bwMode="auto">
          <a:xfrm>
            <a:off x="7067550" y="1895475"/>
            <a:ext cx="1977229" cy="354011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hr-HR" sz="1200" b="1" noProof="1" smtClean="0">
                <a:solidFill>
                  <a:srgbClr val="FFFFFF"/>
                </a:solidFill>
                <a:latin typeface="Arial" pitchFamily="34" charset="0"/>
              </a:rPr>
              <a:t>4. ORGANIZACIJSKA KULTURA</a:t>
            </a:r>
            <a:endParaRPr lang="da-DK" sz="1200" b="1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" name="Rektangel 25"/>
          <p:cNvSpPr>
            <a:spLocks noChangeArrowheads="1"/>
          </p:cNvSpPr>
          <p:nvPr/>
        </p:nvSpPr>
        <p:spPr bwMode="auto">
          <a:xfrm>
            <a:off x="7067551" y="2416968"/>
            <a:ext cx="1967704" cy="339487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9001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1" name="Tekstboks 27"/>
          <p:cNvSpPr txBox="1">
            <a:spLocks noChangeArrowheads="1"/>
          </p:cNvSpPr>
          <p:nvPr/>
        </p:nvSpPr>
        <p:spPr bwMode="auto">
          <a:xfrm>
            <a:off x="7258050" y="2929146"/>
            <a:ext cx="167639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1400" dirty="0" smtClean="0"/>
              <a:t>t</a:t>
            </a:r>
            <a:r>
              <a:rPr lang="hr-HR" sz="1400" dirty="0" smtClean="0">
                <a:solidFill>
                  <a:srgbClr val="171717"/>
                </a:solidFill>
              </a:rPr>
              <a:t>Organizacijska kultura definira ponašanje zaposlenika u internoj okolini, a također pomaže organizaciji u adaptaciji na vanjsku okolinu.</a:t>
            </a:r>
            <a:endParaRPr lang="da-DK" sz="1400" dirty="0"/>
          </a:p>
          <a:p>
            <a:pPr algn="ctr"/>
            <a:endParaRPr lang="da-D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343487"/>
              </p:ext>
            </p:extLst>
          </p:nvPr>
        </p:nvGraphicFramePr>
        <p:xfrm>
          <a:off x="1076324" y="2143126"/>
          <a:ext cx="7610475" cy="379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3" name="Titel 16"/>
          <p:cNvSpPr>
            <a:spLocks noGrp="1"/>
          </p:cNvSpPr>
          <p:nvPr>
            <p:ph type="title"/>
          </p:nvPr>
        </p:nvSpPr>
        <p:spPr bwMode="auto">
          <a:xfrm>
            <a:off x="120650" y="1100138"/>
            <a:ext cx="70993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dirty="0" smtClean="0">
                <a:latin typeface="Arial" charset="0"/>
                <a:ea typeface="ＭＳ Ｐゴシック" charset="-128"/>
              </a:rPr>
              <a:t>ODNOS ORGANIZACIJE I OKOLINE</a:t>
            </a:r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975" y="5932527"/>
            <a:ext cx="6448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3300"/>
                </a:solidFill>
              </a:rPr>
              <a:t>JEDNOSTAVNA								SLOŽENA</a:t>
            </a:r>
          </a:p>
          <a:p>
            <a:r>
              <a:rPr lang="hr-HR" dirty="0">
                <a:solidFill>
                  <a:srgbClr val="FF3300"/>
                </a:solidFill>
              </a:rPr>
              <a:t>	</a:t>
            </a:r>
            <a:r>
              <a:rPr lang="hr-HR" dirty="0" smtClean="0">
                <a:solidFill>
                  <a:srgbClr val="FF3300"/>
                </a:solidFill>
              </a:rPr>
              <a:t>			</a:t>
            </a:r>
          </a:p>
          <a:p>
            <a:r>
              <a:rPr lang="hr-HR" dirty="0">
                <a:solidFill>
                  <a:srgbClr val="FF3300"/>
                </a:solidFill>
              </a:rPr>
              <a:t>	</a:t>
            </a:r>
            <a:r>
              <a:rPr lang="hr-HR" dirty="0" smtClean="0">
                <a:solidFill>
                  <a:srgbClr val="FF3300"/>
                </a:solidFill>
              </a:rPr>
              <a:t>				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složenost okoline</a:t>
            </a:r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50736"/>
                </a:solidFill>
              </a:rPr>
              <a:t>STABILNA</a:t>
            </a:r>
            <a:endParaRPr lang="hr-HR" dirty="0">
              <a:solidFill>
                <a:srgbClr val="F5073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276850"/>
            <a:ext cx="147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50736"/>
                </a:solidFill>
              </a:rPr>
              <a:t>DINAMIČNA</a:t>
            </a:r>
            <a:endParaRPr lang="hr-HR" dirty="0">
              <a:solidFill>
                <a:srgbClr val="F5073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90950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tabilnost okoline</a:t>
            </a:r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457325" y="2209800"/>
            <a:ext cx="247650" cy="343638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>
            <a:off x="1581150" y="5615761"/>
            <a:ext cx="6381750" cy="2863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temelju odslušanog predavanja kreirajte okolinu (opću, specifičnu, internu</a:t>
            </a:r>
            <a:r>
              <a:rPr lang="hr-HR" smtClean="0"/>
              <a:t>) </a:t>
            </a:r>
            <a:r>
              <a:rPr lang="hr-HR" smtClean="0"/>
              <a:t> organizacije, poduzeća</a:t>
            </a:r>
            <a:r>
              <a:rPr lang="hr-HR" smtClean="0"/>
              <a:t> ili udruge po svom izboru.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076" y="1109484"/>
            <a:ext cx="4584700" cy="563562"/>
          </a:xfrm>
        </p:spPr>
        <p:txBody>
          <a:bodyPr/>
          <a:lstStyle/>
          <a:p>
            <a:r>
              <a:rPr lang="hr-HR" dirty="0" smtClean="0"/>
              <a:t>Zadatak (individualni)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111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gray">
          <a:xfrm>
            <a:off x="8747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hr-HR" sz="1200" dirty="0" smtClean="0">
                <a:solidFill>
                  <a:srgbClr val="171717"/>
                </a:solidFill>
              </a:rPr>
              <a:t>Kolegij: Menadžment</a:t>
            </a:r>
            <a:endParaRPr lang="en-US" sz="1200" dirty="0">
              <a:solidFill>
                <a:srgbClr val="171717"/>
              </a:solidFill>
            </a:endParaRPr>
          </a:p>
        </p:txBody>
      </p:sp>
      <p:sp>
        <p:nvSpPr>
          <p:cNvPr id="31748" name="Titel 2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dirty="0" smtClean="0">
                <a:latin typeface="Arial" charset="0"/>
                <a:ea typeface="ＭＳ Ｐゴシック" charset="-128"/>
              </a:rPr>
              <a:t>Literatura:</a:t>
            </a:r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31749" name="Pladsholder til indhold 2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hr-HR" dirty="0" smtClean="0">
                <a:latin typeface="Arial" charset="0"/>
                <a:ea typeface="ＭＳ Ｐゴシック" charset="-128"/>
              </a:rPr>
              <a:t>1. Sikavica, P., Bahtijarević-Šiber, F., Pološki-Vokić, N., Temelji menadžmenta, Školska knjiga, Zagreb, 2008.</a:t>
            </a:r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hop_Done Deal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6E7517-0EE9-49CF-990D-9186DC27E5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Slideshop_Done Deal</Template>
  <TotalTime>647</TotalTime>
  <Words>500</Words>
  <Application>Microsoft Office PowerPoint</Application>
  <PresentationFormat>On-screen Show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Arial Narrow</vt:lpstr>
      <vt:lpstr>Calibri</vt:lpstr>
      <vt:lpstr>Wingdings</vt:lpstr>
      <vt:lpstr>Slideshop_Done Deal</vt:lpstr>
      <vt:lpstr>1_Kontortema</vt:lpstr>
      <vt:lpstr>PowerPoint Presentation</vt:lpstr>
      <vt:lpstr>PowerPoint Presentation</vt:lpstr>
      <vt:lpstr>PowerPoint Presentation</vt:lpstr>
      <vt:lpstr>PowerPoint Presentation</vt:lpstr>
      <vt:lpstr>Okolina poduzeća</vt:lpstr>
      <vt:lpstr>PowerPoint Presentation</vt:lpstr>
      <vt:lpstr>ODNOS ORGANIZACIJE I OKOLINE</vt:lpstr>
      <vt:lpstr>Zadatak (individualni)</vt:lpstr>
      <vt:lpstr>Literatura: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Stjepan</dc:creator>
  <cp:lastModifiedBy>verner</cp:lastModifiedBy>
  <cp:revision>29</cp:revision>
  <dcterms:created xsi:type="dcterms:W3CDTF">2013-04-06T16:27:51Z</dcterms:created>
  <dcterms:modified xsi:type="dcterms:W3CDTF">2020-05-04T11:13:52Z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TC018754869991</vt:lpwstr>
  </property>
</Properties>
</file>