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59" r:id="rId5"/>
    <p:sldId id="260" r:id="rId6"/>
    <p:sldId id="261" r:id="rId7"/>
    <p:sldId id="263" r:id="rId8"/>
    <p:sldId id="264" r:id="rId9"/>
    <p:sldId id="265" r:id="rId10"/>
    <p:sldId id="267" r:id="rId11"/>
    <p:sldId id="268" r:id="rId12"/>
    <p:sldId id="269" r:id="rId13"/>
    <p:sldId id="270" r:id="rId14"/>
    <p:sldId id="271" r:id="rId15"/>
    <p:sldId id="272" r:id="rId16"/>
    <p:sldId id="273" r:id="rId17"/>
    <p:sldId id="274" r:id="rId18"/>
    <p:sldId id="276" r:id="rId19"/>
    <p:sldId id="275" r:id="rId20"/>
    <p:sldId id="278"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en-US"/>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en-US"/>
          </a:p>
        </p:txBody>
      </p:sp>
      <p:sp>
        <p:nvSpPr>
          <p:cNvPr id="4" name="Rezervirano mjesto datuma 3"/>
          <p:cNvSpPr>
            <a:spLocks noGrp="1"/>
          </p:cNvSpPr>
          <p:nvPr>
            <p:ph type="dt" sz="half" idx="10"/>
          </p:nvPr>
        </p:nvSpPr>
        <p:spPr/>
        <p:txBody>
          <a:bodyPr/>
          <a:lstStyle/>
          <a:p>
            <a:fld id="{052C91D6-F11C-47C2-A20A-E87919FE4B1F}" type="datetimeFigureOut">
              <a:rPr lang="en-US" smtClean="0"/>
              <a:t>6/8/2020</a:t>
            </a:fld>
            <a:endParaRPr lang="en-US"/>
          </a:p>
        </p:txBody>
      </p:sp>
      <p:sp>
        <p:nvSpPr>
          <p:cNvPr id="5" name="Rezervirano mjesto podnožja 4"/>
          <p:cNvSpPr>
            <a:spLocks noGrp="1"/>
          </p:cNvSpPr>
          <p:nvPr>
            <p:ph type="ftr" sz="quarter" idx="11"/>
          </p:nvPr>
        </p:nvSpPr>
        <p:spPr/>
        <p:txBody>
          <a:bodyPr/>
          <a:lstStyle/>
          <a:p>
            <a:endParaRPr lang="en-US"/>
          </a:p>
        </p:txBody>
      </p:sp>
      <p:sp>
        <p:nvSpPr>
          <p:cNvPr id="6" name="Rezervirano mjesto broja slajda 5"/>
          <p:cNvSpPr>
            <a:spLocks noGrp="1"/>
          </p:cNvSpPr>
          <p:nvPr>
            <p:ph type="sldNum" sz="quarter" idx="12"/>
          </p:nvPr>
        </p:nvSpPr>
        <p:spPr/>
        <p:txBody>
          <a:bodyPr/>
          <a:lstStyle/>
          <a:p>
            <a:fld id="{C20C337E-D3E0-4CDF-8C45-2509CEE79885}" type="slidenum">
              <a:rPr lang="en-US" smtClean="0"/>
              <a:t>‹#›</a:t>
            </a:fld>
            <a:endParaRPr lang="en-US"/>
          </a:p>
        </p:txBody>
      </p:sp>
    </p:spTree>
    <p:extLst>
      <p:ext uri="{BB962C8B-B14F-4D97-AF65-F5344CB8AC3E}">
        <p14:creationId xmlns:p14="http://schemas.microsoft.com/office/powerpoint/2010/main" val="2593728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10"/>
          </p:nvPr>
        </p:nvSpPr>
        <p:spPr/>
        <p:txBody>
          <a:bodyPr/>
          <a:lstStyle/>
          <a:p>
            <a:fld id="{052C91D6-F11C-47C2-A20A-E87919FE4B1F}" type="datetimeFigureOut">
              <a:rPr lang="en-US" smtClean="0"/>
              <a:t>6/8/2020</a:t>
            </a:fld>
            <a:endParaRPr lang="en-US"/>
          </a:p>
        </p:txBody>
      </p:sp>
      <p:sp>
        <p:nvSpPr>
          <p:cNvPr id="5" name="Rezervirano mjesto podnožja 4"/>
          <p:cNvSpPr>
            <a:spLocks noGrp="1"/>
          </p:cNvSpPr>
          <p:nvPr>
            <p:ph type="ftr" sz="quarter" idx="11"/>
          </p:nvPr>
        </p:nvSpPr>
        <p:spPr/>
        <p:txBody>
          <a:bodyPr/>
          <a:lstStyle/>
          <a:p>
            <a:endParaRPr lang="en-US"/>
          </a:p>
        </p:txBody>
      </p:sp>
      <p:sp>
        <p:nvSpPr>
          <p:cNvPr id="6" name="Rezervirano mjesto broja slajda 5"/>
          <p:cNvSpPr>
            <a:spLocks noGrp="1"/>
          </p:cNvSpPr>
          <p:nvPr>
            <p:ph type="sldNum" sz="quarter" idx="12"/>
          </p:nvPr>
        </p:nvSpPr>
        <p:spPr/>
        <p:txBody>
          <a:bodyPr/>
          <a:lstStyle/>
          <a:p>
            <a:fld id="{C20C337E-D3E0-4CDF-8C45-2509CEE79885}" type="slidenum">
              <a:rPr lang="en-US" smtClean="0"/>
              <a:t>‹#›</a:t>
            </a:fld>
            <a:endParaRPr lang="en-US"/>
          </a:p>
        </p:txBody>
      </p:sp>
    </p:spTree>
    <p:extLst>
      <p:ext uri="{BB962C8B-B14F-4D97-AF65-F5344CB8AC3E}">
        <p14:creationId xmlns:p14="http://schemas.microsoft.com/office/powerpoint/2010/main" val="2603959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en-US"/>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10"/>
          </p:nvPr>
        </p:nvSpPr>
        <p:spPr/>
        <p:txBody>
          <a:bodyPr/>
          <a:lstStyle/>
          <a:p>
            <a:fld id="{052C91D6-F11C-47C2-A20A-E87919FE4B1F}" type="datetimeFigureOut">
              <a:rPr lang="en-US" smtClean="0"/>
              <a:t>6/8/2020</a:t>
            </a:fld>
            <a:endParaRPr lang="en-US"/>
          </a:p>
        </p:txBody>
      </p:sp>
      <p:sp>
        <p:nvSpPr>
          <p:cNvPr id="5" name="Rezervirano mjesto podnožja 4"/>
          <p:cNvSpPr>
            <a:spLocks noGrp="1"/>
          </p:cNvSpPr>
          <p:nvPr>
            <p:ph type="ftr" sz="quarter" idx="11"/>
          </p:nvPr>
        </p:nvSpPr>
        <p:spPr/>
        <p:txBody>
          <a:bodyPr/>
          <a:lstStyle/>
          <a:p>
            <a:endParaRPr lang="en-US"/>
          </a:p>
        </p:txBody>
      </p:sp>
      <p:sp>
        <p:nvSpPr>
          <p:cNvPr id="6" name="Rezervirano mjesto broja slajda 5"/>
          <p:cNvSpPr>
            <a:spLocks noGrp="1"/>
          </p:cNvSpPr>
          <p:nvPr>
            <p:ph type="sldNum" sz="quarter" idx="12"/>
          </p:nvPr>
        </p:nvSpPr>
        <p:spPr/>
        <p:txBody>
          <a:bodyPr/>
          <a:lstStyle/>
          <a:p>
            <a:fld id="{C20C337E-D3E0-4CDF-8C45-2509CEE79885}" type="slidenum">
              <a:rPr lang="en-US" smtClean="0"/>
              <a:t>‹#›</a:t>
            </a:fld>
            <a:endParaRPr lang="en-US"/>
          </a:p>
        </p:txBody>
      </p:sp>
    </p:spTree>
    <p:extLst>
      <p:ext uri="{BB962C8B-B14F-4D97-AF65-F5344CB8AC3E}">
        <p14:creationId xmlns:p14="http://schemas.microsoft.com/office/powerpoint/2010/main" val="24126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10"/>
          </p:nvPr>
        </p:nvSpPr>
        <p:spPr/>
        <p:txBody>
          <a:bodyPr/>
          <a:lstStyle/>
          <a:p>
            <a:fld id="{052C91D6-F11C-47C2-A20A-E87919FE4B1F}" type="datetimeFigureOut">
              <a:rPr lang="en-US" smtClean="0"/>
              <a:t>6/8/2020</a:t>
            </a:fld>
            <a:endParaRPr lang="en-US"/>
          </a:p>
        </p:txBody>
      </p:sp>
      <p:sp>
        <p:nvSpPr>
          <p:cNvPr id="5" name="Rezervirano mjesto podnožja 4"/>
          <p:cNvSpPr>
            <a:spLocks noGrp="1"/>
          </p:cNvSpPr>
          <p:nvPr>
            <p:ph type="ftr" sz="quarter" idx="11"/>
          </p:nvPr>
        </p:nvSpPr>
        <p:spPr/>
        <p:txBody>
          <a:bodyPr/>
          <a:lstStyle/>
          <a:p>
            <a:endParaRPr lang="en-US"/>
          </a:p>
        </p:txBody>
      </p:sp>
      <p:sp>
        <p:nvSpPr>
          <p:cNvPr id="6" name="Rezervirano mjesto broja slajda 5"/>
          <p:cNvSpPr>
            <a:spLocks noGrp="1"/>
          </p:cNvSpPr>
          <p:nvPr>
            <p:ph type="sldNum" sz="quarter" idx="12"/>
          </p:nvPr>
        </p:nvSpPr>
        <p:spPr/>
        <p:txBody>
          <a:bodyPr/>
          <a:lstStyle/>
          <a:p>
            <a:fld id="{C20C337E-D3E0-4CDF-8C45-2509CEE79885}" type="slidenum">
              <a:rPr lang="en-US" smtClean="0"/>
              <a:t>‹#›</a:t>
            </a:fld>
            <a:endParaRPr lang="en-US"/>
          </a:p>
        </p:txBody>
      </p:sp>
    </p:spTree>
    <p:extLst>
      <p:ext uri="{BB962C8B-B14F-4D97-AF65-F5344CB8AC3E}">
        <p14:creationId xmlns:p14="http://schemas.microsoft.com/office/powerpoint/2010/main" val="380213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en-US"/>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052C91D6-F11C-47C2-A20A-E87919FE4B1F}" type="datetimeFigureOut">
              <a:rPr lang="en-US" smtClean="0"/>
              <a:t>6/8/2020</a:t>
            </a:fld>
            <a:endParaRPr lang="en-US"/>
          </a:p>
        </p:txBody>
      </p:sp>
      <p:sp>
        <p:nvSpPr>
          <p:cNvPr id="5" name="Rezervirano mjesto podnožja 4"/>
          <p:cNvSpPr>
            <a:spLocks noGrp="1"/>
          </p:cNvSpPr>
          <p:nvPr>
            <p:ph type="ftr" sz="quarter" idx="11"/>
          </p:nvPr>
        </p:nvSpPr>
        <p:spPr/>
        <p:txBody>
          <a:bodyPr/>
          <a:lstStyle/>
          <a:p>
            <a:endParaRPr lang="en-US"/>
          </a:p>
        </p:txBody>
      </p:sp>
      <p:sp>
        <p:nvSpPr>
          <p:cNvPr id="6" name="Rezervirano mjesto broja slajda 5"/>
          <p:cNvSpPr>
            <a:spLocks noGrp="1"/>
          </p:cNvSpPr>
          <p:nvPr>
            <p:ph type="sldNum" sz="quarter" idx="12"/>
          </p:nvPr>
        </p:nvSpPr>
        <p:spPr/>
        <p:txBody>
          <a:bodyPr/>
          <a:lstStyle/>
          <a:p>
            <a:fld id="{C20C337E-D3E0-4CDF-8C45-2509CEE79885}" type="slidenum">
              <a:rPr lang="en-US" smtClean="0"/>
              <a:t>‹#›</a:t>
            </a:fld>
            <a:endParaRPr lang="en-US"/>
          </a:p>
        </p:txBody>
      </p:sp>
    </p:spTree>
    <p:extLst>
      <p:ext uri="{BB962C8B-B14F-4D97-AF65-F5344CB8AC3E}">
        <p14:creationId xmlns:p14="http://schemas.microsoft.com/office/powerpoint/2010/main" val="426294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datuma 4"/>
          <p:cNvSpPr>
            <a:spLocks noGrp="1"/>
          </p:cNvSpPr>
          <p:nvPr>
            <p:ph type="dt" sz="half" idx="10"/>
          </p:nvPr>
        </p:nvSpPr>
        <p:spPr/>
        <p:txBody>
          <a:bodyPr/>
          <a:lstStyle/>
          <a:p>
            <a:fld id="{052C91D6-F11C-47C2-A20A-E87919FE4B1F}" type="datetimeFigureOut">
              <a:rPr lang="en-US" smtClean="0"/>
              <a:t>6/8/2020</a:t>
            </a:fld>
            <a:endParaRPr lang="en-US"/>
          </a:p>
        </p:txBody>
      </p:sp>
      <p:sp>
        <p:nvSpPr>
          <p:cNvPr id="6" name="Rezervirano mjesto podnožja 5"/>
          <p:cNvSpPr>
            <a:spLocks noGrp="1"/>
          </p:cNvSpPr>
          <p:nvPr>
            <p:ph type="ftr" sz="quarter" idx="11"/>
          </p:nvPr>
        </p:nvSpPr>
        <p:spPr/>
        <p:txBody>
          <a:bodyPr/>
          <a:lstStyle/>
          <a:p>
            <a:endParaRPr lang="en-US"/>
          </a:p>
        </p:txBody>
      </p:sp>
      <p:sp>
        <p:nvSpPr>
          <p:cNvPr id="7" name="Rezervirano mjesto broja slajda 6"/>
          <p:cNvSpPr>
            <a:spLocks noGrp="1"/>
          </p:cNvSpPr>
          <p:nvPr>
            <p:ph type="sldNum" sz="quarter" idx="12"/>
          </p:nvPr>
        </p:nvSpPr>
        <p:spPr/>
        <p:txBody>
          <a:bodyPr/>
          <a:lstStyle/>
          <a:p>
            <a:fld id="{C20C337E-D3E0-4CDF-8C45-2509CEE79885}" type="slidenum">
              <a:rPr lang="en-US" smtClean="0"/>
              <a:t>‹#›</a:t>
            </a:fld>
            <a:endParaRPr lang="en-US"/>
          </a:p>
        </p:txBody>
      </p:sp>
    </p:spTree>
    <p:extLst>
      <p:ext uri="{BB962C8B-B14F-4D97-AF65-F5344CB8AC3E}">
        <p14:creationId xmlns:p14="http://schemas.microsoft.com/office/powerpoint/2010/main" val="261016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en-US"/>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7" name="Rezervirano mjesto datuma 6"/>
          <p:cNvSpPr>
            <a:spLocks noGrp="1"/>
          </p:cNvSpPr>
          <p:nvPr>
            <p:ph type="dt" sz="half" idx="10"/>
          </p:nvPr>
        </p:nvSpPr>
        <p:spPr/>
        <p:txBody>
          <a:bodyPr/>
          <a:lstStyle/>
          <a:p>
            <a:fld id="{052C91D6-F11C-47C2-A20A-E87919FE4B1F}" type="datetimeFigureOut">
              <a:rPr lang="en-US" smtClean="0"/>
              <a:t>6/8/2020</a:t>
            </a:fld>
            <a:endParaRPr lang="en-US"/>
          </a:p>
        </p:txBody>
      </p:sp>
      <p:sp>
        <p:nvSpPr>
          <p:cNvPr id="8" name="Rezervirano mjesto podnožja 7"/>
          <p:cNvSpPr>
            <a:spLocks noGrp="1"/>
          </p:cNvSpPr>
          <p:nvPr>
            <p:ph type="ftr" sz="quarter" idx="11"/>
          </p:nvPr>
        </p:nvSpPr>
        <p:spPr/>
        <p:txBody>
          <a:bodyPr/>
          <a:lstStyle/>
          <a:p>
            <a:endParaRPr lang="en-US"/>
          </a:p>
        </p:txBody>
      </p:sp>
      <p:sp>
        <p:nvSpPr>
          <p:cNvPr id="9" name="Rezervirano mjesto broja slajda 8"/>
          <p:cNvSpPr>
            <a:spLocks noGrp="1"/>
          </p:cNvSpPr>
          <p:nvPr>
            <p:ph type="sldNum" sz="quarter" idx="12"/>
          </p:nvPr>
        </p:nvSpPr>
        <p:spPr/>
        <p:txBody>
          <a:bodyPr/>
          <a:lstStyle/>
          <a:p>
            <a:fld id="{C20C337E-D3E0-4CDF-8C45-2509CEE79885}" type="slidenum">
              <a:rPr lang="en-US" smtClean="0"/>
              <a:t>‹#›</a:t>
            </a:fld>
            <a:endParaRPr lang="en-US"/>
          </a:p>
        </p:txBody>
      </p:sp>
    </p:spTree>
    <p:extLst>
      <p:ext uri="{BB962C8B-B14F-4D97-AF65-F5344CB8AC3E}">
        <p14:creationId xmlns:p14="http://schemas.microsoft.com/office/powerpoint/2010/main" val="209722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datuma 2"/>
          <p:cNvSpPr>
            <a:spLocks noGrp="1"/>
          </p:cNvSpPr>
          <p:nvPr>
            <p:ph type="dt" sz="half" idx="10"/>
          </p:nvPr>
        </p:nvSpPr>
        <p:spPr/>
        <p:txBody>
          <a:bodyPr/>
          <a:lstStyle/>
          <a:p>
            <a:fld id="{052C91D6-F11C-47C2-A20A-E87919FE4B1F}" type="datetimeFigureOut">
              <a:rPr lang="en-US" smtClean="0"/>
              <a:t>6/8/2020</a:t>
            </a:fld>
            <a:endParaRPr lang="en-US"/>
          </a:p>
        </p:txBody>
      </p:sp>
      <p:sp>
        <p:nvSpPr>
          <p:cNvPr id="4" name="Rezervirano mjesto podnožja 3"/>
          <p:cNvSpPr>
            <a:spLocks noGrp="1"/>
          </p:cNvSpPr>
          <p:nvPr>
            <p:ph type="ftr" sz="quarter" idx="11"/>
          </p:nvPr>
        </p:nvSpPr>
        <p:spPr/>
        <p:txBody>
          <a:bodyPr/>
          <a:lstStyle/>
          <a:p>
            <a:endParaRPr lang="en-US"/>
          </a:p>
        </p:txBody>
      </p:sp>
      <p:sp>
        <p:nvSpPr>
          <p:cNvPr id="5" name="Rezervirano mjesto broja slajda 4"/>
          <p:cNvSpPr>
            <a:spLocks noGrp="1"/>
          </p:cNvSpPr>
          <p:nvPr>
            <p:ph type="sldNum" sz="quarter" idx="12"/>
          </p:nvPr>
        </p:nvSpPr>
        <p:spPr/>
        <p:txBody>
          <a:bodyPr/>
          <a:lstStyle/>
          <a:p>
            <a:fld id="{C20C337E-D3E0-4CDF-8C45-2509CEE79885}" type="slidenum">
              <a:rPr lang="en-US" smtClean="0"/>
              <a:t>‹#›</a:t>
            </a:fld>
            <a:endParaRPr lang="en-US"/>
          </a:p>
        </p:txBody>
      </p:sp>
    </p:spTree>
    <p:extLst>
      <p:ext uri="{BB962C8B-B14F-4D97-AF65-F5344CB8AC3E}">
        <p14:creationId xmlns:p14="http://schemas.microsoft.com/office/powerpoint/2010/main" val="27759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052C91D6-F11C-47C2-A20A-E87919FE4B1F}" type="datetimeFigureOut">
              <a:rPr lang="en-US" smtClean="0"/>
              <a:t>6/8/2020</a:t>
            </a:fld>
            <a:endParaRPr lang="en-US"/>
          </a:p>
        </p:txBody>
      </p:sp>
      <p:sp>
        <p:nvSpPr>
          <p:cNvPr id="3" name="Rezervirano mjesto podnožja 2"/>
          <p:cNvSpPr>
            <a:spLocks noGrp="1"/>
          </p:cNvSpPr>
          <p:nvPr>
            <p:ph type="ftr" sz="quarter" idx="11"/>
          </p:nvPr>
        </p:nvSpPr>
        <p:spPr/>
        <p:txBody>
          <a:bodyPr/>
          <a:lstStyle/>
          <a:p>
            <a:endParaRPr lang="en-US"/>
          </a:p>
        </p:txBody>
      </p:sp>
      <p:sp>
        <p:nvSpPr>
          <p:cNvPr id="4" name="Rezervirano mjesto broja slajda 3"/>
          <p:cNvSpPr>
            <a:spLocks noGrp="1"/>
          </p:cNvSpPr>
          <p:nvPr>
            <p:ph type="sldNum" sz="quarter" idx="12"/>
          </p:nvPr>
        </p:nvSpPr>
        <p:spPr/>
        <p:txBody>
          <a:bodyPr/>
          <a:lstStyle/>
          <a:p>
            <a:fld id="{C20C337E-D3E0-4CDF-8C45-2509CEE79885}" type="slidenum">
              <a:rPr lang="en-US" smtClean="0"/>
              <a:t>‹#›</a:t>
            </a:fld>
            <a:endParaRPr lang="en-US"/>
          </a:p>
        </p:txBody>
      </p:sp>
    </p:spTree>
    <p:extLst>
      <p:ext uri="{BB962C8B-B14F-4D97-AF65-F5344CB8AC3E}">
        <p14:creationId xmlns:p14="http://schemas.microsoft.com/office/powerpoint/2010/main" val="380325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en-US"/>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052C91D6-F11C-47C2-A20A-E87919FE4B1F}" type="datetimeFigureOut">
              <a:rPr lang="en-US" smtClean="0"/>
              <a:t>6/8/2020</a:t>
            </a:fld>
            <a:endParaRPr lang="en-US"/>
          </a:p>
        </p:txBody>
      </p:sp>
      <p:sp>
        <p:nvSpPr>
          <p:cNvPr id="6" name="Rezervirano mjesto podnožja 5"/>
          <p:cNvSpPr>
            <a:spLocks noGrp="1"/>
          </p:cNvSpPr>
          <p:nvPr>
            <p:ph type="ftr" sz="quarter" idx="11"/>
          </p:nvPr>
        </p:nvSpPr>
        <p:spPr/>
        <p:txBody>
          <a:bodyPr/>
          <a:lstStyle/>
          <a:p>
            <a:endParaRPr lang="en-US"/>
          </a:p>
        </p:txBody>
      </p:sp>
      <p:sp>
        <p:nvSpPr>
          <p:cNvPr id="7" name="Rezervirano mjesto broja slajda 6"/>
          <p:cNvSpPr>
            <a:spLocks noGrp="1"/>
          </p:cNvSpPr>
          <p:nvPr>
            <p:ph type="sldNum" sz="quarter" idx="12"/>
          </p:nvPr>
        </p:nvSpPr>
        <p:spPr/>
        <p:txBody>
          <a:bodyPr/>
          <a:lstStyle/>
          <a:p>
            <a:fld id="{C20C337E-D3E0-4CDF-8C45-2509CEE79885}" type="slidenum">
              <a:rPr lang="en-US" smtClean="0"/>
              <a:t>‹#›</a:t>
            </a:fld>
            <a:endParaRPr lang="en-US"/>
          </a:p>
        </p:txBody>
      </p:sp>
    </p:spTree>
    <p:extLst>
      <p:ext uri="{BB962C8B-B14F-4D97-AF65-F5344CB8AC3E}">
        <p14:creationId xmlns:p14="http://schemas.microsoft.com/office/powerpoint/2010/main" val="221602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en-US"/>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052C91D6-F11C-47C2-A20A-E87919FE4B1F}" type="datetimeFigureOut">
              <a:rPr lang="en-US" smtClean="0"/>
              <a:t>6/8/2020</a:t>
            </a:fld>
            <a:endParaRPr lang="en-US"/>
          </a:p>
        </p:txBody>
      </p:sp>
      <p:sp>
        <p:nvSpPr>
          <p:cNvPr id="6" name="Rezervirano mjesto podnožja 5"/>
          <p:cNvSpPr>
            <a:spLocks noGrp="1"/>
          </p:cNvSpPr>
          <p:nvPr>
            <p:ph type="ftr" sz="quarter" idx="11"/>
          </p:nvPr>
        </p:nvSpPr>
        <p:spPr/>
        <p:txBody>
          <a:bodyPr/>
          <a:lstStyle/>
          <a:p>
            <a:endParaRPr lang="en-US"/>
          </a:p>
        </p:txBody>
      </p:sp>
      <p:sp>
        <p:nvSpPr>
          <p:cNvPr id="7" name="Rezervirano mjesto broja slajda 6"/>
          <p:cNvSpPr>
            <a:spLocks noGrp="1"/>
          </p:cNvSpPr>
          <p:nvPr>
            <p:ph type="sldNum" sz="quarter" idx="12"/>
          </p:nvPr>
        </p:nvSpPr>
        <p:spPr/>
        <p:txBody>
          <a:bodyPr/>
          <a:lstStyle/>
          <a:p>
            <a:fld id="{C20C337E-D3E0-4CDF-8C45-2509CEE79885}" type="slidenum">
              <a:rPr lang="en-US" smtClean="0"/>
              <a:t>‹#›</a:t>
            </a:fld>
            <a:endParaRPr lang="en-US"/>
          </a:p>
        </p:txBody>
      </p:sp>
    </p:spTree>
    <p:extLst>
      <p:ext uri="{BB962C8B-B14F-4D97-AF65-F5344CB8AC3E}">
        <p14:creationId xmlns:p14="http://schemas.microsoft.com/office/powerpoint/2010/main" val="283412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en-US"/>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C91D6-F11C-47C2-A20A-E87919FE4B1F}" type="datetimeFigureOut">
              <a:rPr lang="en-US" smtClean="0"/>
              <a:t>6/8/2020</a:t>
            </a:fld>
            <a:endParaRPr lang="en-US"/>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C337E-D3E0-4CDF-8C45-2509CEE79885}" type="slidenum">
              <a:rPr lang="en-US" smtClean="0"/>
              <a:t>‹#›</a:t>
            </a:fld>
            <a:endParaRPr lang="en-US"/>
          </a:p>
        </p:txBody>
      </p:sp>
    </p:spTree>
    <p:extLst>
      <p:ext uri="{BB962C8B-B14F-4D97-AF65-F5344CB8AC3E}">
        <p14:creationId xmlns:p14="http://schemas.microsoft.com/office/powerpoint/2010/main" val="376666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639330" y="2257167"/>
            <a:ext cx="9028670" cy="1096277"/>
          </a:xfrm>
        </p:spPr>
        <p:txBody>
          <a:bodyPr>
            <a:normAutofit fontScale="90000"/>
          </a:bodyPr>
          <a:lstStyle/>
          <a:p>
            <a:r>
              <a:rPr lang="hr-HR" b="1" dirty="0" smtClean="0">
                <a:latin typeface="Verdana" panose="020B0604030504040204" pitchFamily="34" charset="0"/>
                <a:ea typeface="Verdana" panose="020B0604030504040204" pitchFamily="34" charset="0"/>
              </a:rPr>
              <a:t>VRIJEDNOSNI PAPIRI</a:t>
            </a:r>
            <a:endParaRPr lang="en-US" b="1" dirty="0">
              <a:latin typeface="Verdana" panose="020B0604030504040204" pitchFamily="34" charset="0"/>
              <a:ea typeface="Verdana" panose="020B0604030504040204" pitchFamily="34" charset="0"/>
            </a:endParaRPr>
          </a:p>
        </p:txBody>
      </p:sp>
      <p:sp>
        <p:nvSpPr>
          <p:cNvPr id="3" name="Podnaslov 2"/>
          <p:cNvSpPr>
            <a:spLocks noGrp="1"/>
          </p:cNvSpPr>
          <p:nvPr>
            <p:ph type="subTitle" idx="1"/>
          </p:nvPr>
        </p:nvSpPr>
        <p:spPr>
          <a:xfrm>
            <a:off x="1581665" y="4397932"/>
            <a:ext cx="9144000" cy="1655762"/>
          </a:xfrm>
        </p:spPr>
        <p:txBody>
          <a:bodyPr>
            <a:normAutofit lnSpcReduction="10000"/>
          </a:bodyPr>
          <a:lstStyle/>
          <a:p>
            <a:r>
              <a:rPr lang="hr-HR" dirty="0" smtClean="0"/>
              <a:t>E-prezentacija </a:t>
            </a:r>
          </a:p>
          <a:p>
            <a:r>
              <a:rPr lang="hr-HR" dirty="0" smtClean="0"/>
              <a:t>8.6.2020.</a:t>
            </a:r>
          </a:p>
          <a:p>
            <a:endParaRPr lang="hr-HR" dirty="0"/>
          </a:p>
          <a:p>
            <a:pPr algn="r"/>
            <a:r>
              <a:rPr lang="hr-HR" dirty="0" smtClean="0"/>
              <a:t>Doc. dr. sc. Lidija Šimunović</a:t>
            </a:r>
            <a:endParaRPr lang="en-US" dirty="0"/>
          </a:p>
        </p:txBody>
      </p:sp>
    </p:spTree>
    <p:extLst>
      <p:ext uri="{BB962C8B-B14F-4D97-AF65-F5344CB8AC3E}">
        <p14:creationId xmlns:p14="http://schemas.microsoft.com/office/powerpoint/2010/main" val="3021023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70000" lnSpcReduction="20000"/>
          </a:bodyPr>
          <a:lstStyle/>
          <a:p>
            <a:pPr marL="0" indent="0">
              <a:buNone/>
            </a:pPr>
            <a:r>
              <a:rPr lang="hr-HR" b="1" dirty="0"/>
              <a:t>Bjanko mjenica?</a:t>
            </a:r>
            <a:endParaRPr lang="hr-HR" dirty="0"/>
          </a:p>
          <a:p>
            <a:pPr marL="0" indent="0">
              <a:buNone/>
            </a:pPr>
            <a:r>
              <a:rPr lang="hr-HR" dirty="0">
                <a:sym typeface="Wingdings" panose="05000000000000000000" pitchFamily="2" charset="2"/>
              </a:rPr>
              <a:t></a:t>
            </a:r>
            <a:r>
              <a:rPr lang="hr-HR" dirty="0"/>
              <a:t> prazna mjenica – </a:t>
            </a:r>
            <a:r>
              <a:rPr lang="hr-HR" b="1" i="1" dirty="0" err="1"/>
              <a:t>min.sastojak</a:t>
            </a:r>
            <a:r>
              <a:rPr lang="hr-HR" b="1" i="1" dirty="0"/>
              <a:t> = potpis</a:t>
            </a:r>
            <a:endParaRPr lang="hr-HR" dirty="0"/>
          </a:p>
          <a:p>
            <a:pPr marL="0" indent="0">
              <a:buNone/>
            </a:pPr>
            <a:r>
              <a:rPr lang="hr-HR" dirty="0"/>
              <a:t> </a:t>
            </a:r>
          </a:p>
          <a:p>
            <a:pPr marL="0" indent="0">
              <a:buNone/>
            </a:pPr>
            <a:r>
              <a:rPr lang="hr-HR" dirty="0">
                <a:sym typeface="Wingdings" panose="05000000000000000000" pitchFamily="2" charset="2"/>
              </a:rPr>
              <a:t></a:t>
            </a:r>
            <a:r>
              <a:rPr lang="hr-HR" dirty="0"/>
              <a:t> izdaje se kada nisu poznati parametri koji se trebaju unijeti, a između stranaka   postoji stalni trajni odnos</a:t>
            </a:r>
          </a:p>
          <a:p>
            <a:pPr marL="0" indent="0">
              <a:buNone/>
            </a:pPr>
            <a:r>
              <a:rPr lang="hr-HR" dirty="0"/>
              <a:t> </a:t>
            </a:r>
          </a:p>
          <a:p>
            <a:pPr marL="0" indent="0">
              <a:buNone/>
            </a:pPr>
            <a:r>
              <a:rPr lang="hr-HR" dirty="0">
                <a:sym typeface="Wingdings" panose="05000000000000000000" pitchFamily="2" charset="2"/>
              </a:rPr>
              <a:t></a:t>
            </a:r>
            <a:r>
              <a:rPr lang="hr-HR" dirty="0"/>
              <a:t> izdavatelj ovlašćuje stjecatelja da ju popuni</a:t>
            </a:r>
          </a:p>
          <a:p>
            <a:pPr marL="0" indent="0">
              <a:buNone/>
            </a:pPr>
            <a:r>
              <a:rPr lang="hr-HR" dirty="0"/>
              <a:t> </a:t>
            </a:r>
          </a:p>
          <a:p>
            <a:pPr marL="0" indent="0">
              <a:buNone/>
            </a:pPr>
            <a:r>
              <a:rPr lang="hr-HR" dirty="0">
                <a:sym typeface="Wingdings" panose="05000000000000000000" pitchFamily="2" charset="2"/>
              </a:rPr>
              <a:t></a:t>
            </a:r>
            <a:r>
              <a:rPr lang="hr-HR" dirty="0"/>
              <a:t> najčešće se koristi kao </a:t>
            </a:r>
            <a:r>
              <a:rPr lang="hr-HR" i="1" dirty="0"/>
              <a:t>sredstvo osiguranja</a:t>
            </a:r>
            <a:endParaRPr lang="hr-HR" dirty="0"/>
          </a:p>
          <a:p>
            <a:pPr marL="0" indent="0">
              <a:buNone/>
            </a:pPr>
            <a:r>
              <a:rPr lang="hr-HR" dirty="0"/>
              <a:t> </a:t>
            </a:r>
          </a:p>
          <a:p>
            <a:pPr marL="0" indent="0">
              <a:buNone/>
            </a:pPr>
            <a:r>
              <a:rPr lang="hr-HR" dirty="0">
                <a:sym typeface="Wingdings" panose="05000000000000000000" pitchFamily="2" charset="2"/>
              </a:rPr>
              <a:t></a:t>
            </a:r>
            <a:r>
              <a:rPr lang="hr-HR" dirty="0"/>
              <a:t> mjenični blanket (</a:t>
            </a:r>
            <a:r>
              <a:rPr lang="hr-HR" i="1" dirty="0"/>
              <a:t>isti je i za trasirane i za vlastite mjenice</a:t>
            </a:r>
            <a:r>
              <a:rPr lang="hr-HR" dirty="0"/>
              <a:t>): papir koji sadrži unaprijed otisnute neke bitne sastojke mjenice i naznake o tome koje bitne sastojke mjenica još mora sadržavati kako bi bila valjana</a:t>
            </a:r>
          </a:p>
          <a:p>
            <a:pPr marL="0" indent="0">
              <a:buNone/>
            </a:pPr>
            <a:r>
              <a:rPr lang="hr-HR" dirty="0"/>
              <a:t> </a:t>
            </a:r>
          </a:p>
          <a:p>
            <a:pPr marL="0" indent="0">
              <a:buNone/>
            </a:pPr>
            <a:r>
              <a:rPr lang="hr-HR" dirty="0">
                <a:sym typeface="Wingdings" panose="05000000000000000000" pitchFamily="2" charset="2"/>
              </a:rPr>
              <a:t></a:t>
            </a:r>
            <a:r>
              <a:rPr lang="hr-HR" dirty="0"/>
              <a:t>mjenica je valjana i ako je napišemo i na običnom papiru samo </a:t>
            </a:r>
            <a:r>
              <a:rPr lang="hr-HR" b="1" i="1" dirty="0"/>
              <a:t>mora imati sve bitne sastojke mjenice</a:t>
            </a:r>
            <a:endParaRPr lang="hr-HR" dirty="0"/>
          </a:p>
          <a:p>
            <a:pPr marL="0" indent="0">
              <a:buNone/>
            </a:pPr>
            <a:r>
              <a:rPr lang="hr-HR" b="1" i="1" dirty="0"/>
              <a:t> </a:t>
            </a:r>
            <a:endParaRPr lang="hr-HR" dirty="0"/>
          </a:p>
          <a:p>
            <a:pPr marL="0" indent="0">
              <a:buNone/>
            </a:pPr>
            <a:r>
              <a:rPr lang="hr-HR" dirty="0">
                <a:sym typeface="Wingdings" panose="05000000000000000000" pitchFamily="2" charset="2"/>
              </a:rPr>
              <a:t></a:t>
            </a:r>
            <a:r>
              <a:rPr lang="hr-HR" dirty="0"/>
              <a:t> </a:t>
            </a:r>
            <a:r>
              <a:rPr lang="hr-HR" b="1" dirty="0"/>
              <a:t>što ako se na mjenicu upiše prekomjeran iznos</a:t>
            </a:r>
            <a:r>
              <a:rPr lang="hr-HR" dirty="0"/>
              <a:t>?</a:t>
            </a:r>
          </a:p>
          <a:p>
            <a:pPr marL="0" indent="0">
              <a:buNone/>
            </a:pPr>
            <a:r>
              <a:rPr lang="hr-HR" dirty="0"/>
              <a:t>- ako je remitent pokuša sam naplatiti od dužnika ili banke – dužnik može istaći </a:t>
            </a:r>
            <a:r>
              <a:rPr lang="hr-HR" i="1" dirty="0"/>
              <a:t>prigovor </a:t>
            </a:r>
            <a:r>
              <a:rPr lang="hr-HR" i="1" dirty="0" err="1"/>
              <a:t>protuugovornog</a:t>
            </a:r>
            <a:r>
              <a:rPr lang="hr-HR" i="1" dirty="0"/>
              <a:t> popunjavanja mjenice</a:t>
            </a:r>
            <a:endParaRPr lang="hr-HR" dirty="0"/>
          </a:p>
          <a:p>
            <a:pPr marL="0" indent="0">
              <a:buNone/>
            </a:pPr>
            <a:r>
              <a:rPr lang="hr-HR" dirty="0"/>
              <a:t>- ako ju takvu indosira na drugoga i on ju pokuša naplatiti – prema </a:t>
            </a:r>
            <a:r>
              <a:rPr lang="hr-HR" dirty="0" err="1"/>
              <a:t>indosataru</a:t>
            </a:r>
            <a:r>
              <a:rPr lang="hr-HR" dirty="0"/>
              <a:t> se ne može isticati prigovor jer je on najčešće savjestan, ali, može se od remitenta tražiti </a:t>
            </a:r>
            <a:r>
              <a:rPr lang="hr-HR" i="1" dirty="0"/>
              <a:t>naknada štete</a:t>
            </a:r>
            <a:endParaRPr lang="hr-HR" dirty="0"/>
          </a:p>
          <a:p>
            <a:pPr marL="0" indent="0">
              <a:buNone/>
            </a:pPr>
            <a:r>
              <a:rPr lang="hr-HR" dirty="0"/>
              <a:t> </a:t>
            </a:r>
          </a:p>
          <a:p>
            <a:endParaRPr lang="en-US" dirty="0"/>
          </a:p>
        </p:txBody>
      </p:sp>
    </p:spTree>
    <p:extLst>
      <p:ext uri="{BB962C8B-B14F-4D97-AF65-F5344CB8AC3E}">
        <p14:creationId xmlns:p14="http://schemas.microsoft.com/office/powerpoint/2010/main" val="305802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10000"/>
          </a:bodyPr>
          <a:lstStyle/>
          <a:p>
            <a:pPr marL="0" indent="0">
              <a:buNone/>
            </a:pPr>
            <a:r>
              <a:rPr lang="hr-HR" b="1" dirty="0"/>
              <a:t>Podrumska mjenica</a:t>
            </a:r>
            <a:r>
              <a:rPr lang="hr-HR" dirty="0"/>
              <a:t>? </a:t>
            </a:r>
          </a:p>
          <a:p>
            <a:pPr marL="0" indent="0">
              <a:buNone/>
            </a:pPr>
            <a:r>
              <a:rPr lang="hr-HR" dirty="0">
                <a:sym typeface="Wingdings" panose="05000000000000000000" pitchFamily="2" charset="2"/>
              </a:rPr>
              <a:t></a:t>
            </a:r>
            <a:r>
              <a:rPr lang="hr-HR" dirty="0"/>
              <a:t> mjenica u kojoj je netočno označeno ime trasata ili postoji oznaka izmišljene osobe u svojstvu trasata ne čini mjenicu ništavom (npr. trasat je </a:t>
            </a:r>
            <a:r>
              <a:rPr lang="hr-HR" dirty="0" err="1"/>
              <a:t>Pajo</a:t>
            </a:r>
            <a:r>
              <a:rPr lang="hr-HR" dirty="0"/>
              <a:t> Patak)</a:t>
            </a:r>
          </a:p>
          <a:p>
            <a:pPr marL="0" indent="0">
              <a:buNone/>
            </a:pPr>
            <a:r>
              <a:rPr lang="hr-HR" dirty="0"/>
              <a:t> </a:t>
            </a:r>
          </a:p>
          <a:p>
            <a:pPr marL="0" indent="0">
              <a:buNone/>
            </a:pPr>
            <a:r>
              <a:rPr lang="hr-HR" dirty="0"/>
              <a:t> </a:t>
            </a:r>
          </a:p>
          <a:p>
            <a:pPr marL="0" indent="0">
              <a:buNone/>
            </a:pPr>
            <a:r>
              <a:rPr lang="hr-HR" b="1" dirty="0"/>
              <a:t>Domicilirana mjenica</a:t>
            </a:r>
            <a:r>
              <a:rPr lang="hr-HR" dirty="0"/>
              <a:t>?</a:t>
            </a:r>
          </a:p>
          <a:p>
            <a:pPr marL="0" indent="0">
              <a:buNone/>
            </a:pPr>
            <a:r>
              <a:rPr lang="hr-HR" dirty="0">
                <a:sym typeface="Wingdings" panose="05000000000000000000" pitchFamily="2" charset="2"/>
              </a:rPr>
              <a:t></a:t>
            </a:r>
            <a:r>
              <a:rPr lang="hr-HR" dirty="0"/>
              <a:t> mjenica u kojoj je kao mjesto plaćanja naznačeno mjesto različito od </a:t>
            </a:r>
            <a:r>
              <a:rPr lang="hr-HR" dirty="0" err="1"/>
              <a:t>trasatovog</a:t>
            </a:r>
            <a:r>
              <a:rPr lang="hr-HR" dirty="0"/>
              <a:t> sjedišta ili je plativa kod treće osobe (</a:t>
            </a:r>
            <a:r>
              <a:rPr lang="hr-HR" dirty="0" err="1"/>
              <a:t>domicilijata</a:t>
            </a:r>
            <a:r>
              <a:rPr lang="hr-HR" dirty="0"/>
              <a:t>) – najčešće je to </a:t>
            </a:r>
            <a:r>
              <a:rPr lang="hr-HR" dirty="0" err="1"/>
              <a:t>trasatova</a:t>
            </a:r>
            <a:r>
              <a:rPr lang="hr-HR" dirty="0"/>
              <a:t> banka</a:t>
            </a:r>
          </a:p>
          <a:p>
            <a:pPr marL="0" indent="0">
              <a:buNone/>
            </a:pPr>
            <a:r>
              <a:rPr lang="hr-HR" dirty="0"/>
              <a:t> </a:t>
            </a:r>
          </a:p>
          <a:p>
            <a:pPr marL="0" indent="0">
              <a:buNone/>
            </a:pPr>
            <a:r>
              <a:rPr lang="hr-HR" dirty="0"/>
              <a:t> </a:t>
            </a:r>
          </a:p>
          <a:p>
            <a:pPr marL="0" indent="0">
              <a:buNone/>
            </a:pPr>
            <a:r>
              <a:rPr lang="hr-HR" b="1" dirty="0"/>
              <a:t>Prejudicirana mjenica</a:t>
            </a:r>
            <a:r>
              <a:rPr lang="hr-HR" dirty="0"/>
              <a:t>?</a:t>
            </a:r>
          </a:p>
          <a:p>
            <a:pPr marL="0" indent="0">
              <a:buNone/>
            </a:pPr>
            <a:r>
              <a:rPr lang="hr-HR" dirty="0">
                <a:sym typeface="Wingdings" panose="05000000000000000000" pitchFamily="2" charset="2"/>
              </a:rPr>
              <a:t></a:t>
            </a:r>
            <a:r>
              <a:rPr lang="hr-HR" dirty="0"/>
              <a:t> mjenica koja nije podnesena na akcept  ili za koju nije podignut protest u zakonskom roku pa se gubi pravo na regres</a:t>
            </a:r>
          </a:p>
          <a:p>
            <a:pPr marL="0" indent="0">
              <a:buNone/>
            </a:pPr>
            <a:r>
              <a:rPr lang="hr-HR" dirty="0">
                <a:sym typeface="Wingdings" panose="05000000000000000000" pitchFamily="2" charset="2"/>
              </a:rPr>
              <a:t></a:t>
            </a:r>
            <a:r>
              <a:rPr lang="hr-HR" i="1" dirty="0"/>
              <a:t>prava iz prejudicirane mjenice mogu se ostvarivati samo putem građansko pravne tužbe zbog neosnovanog bogaćenja (stjecanje bez osnove) ako su se na štetu imatelja mjenice ostali neopravdano obogatili</a:t>
            </a:r>
            <a:endParaRPr lang="hr-HR" dirty="0"/>
          </a:p>
          <a:p>
            <a:endParaRPr lang="hr-HR" dirty="0"/>
          </a:p>
        </p:txBody>
      </p:sp>
    </p:spTree>
    <p:extLst>
      <p:ext uri="{BB962C8B-B14F-4D97-AF65-F5344CB8AC3E}">
        <p14:creationId xmlns:p14="http://schemas.microsoft.com/office/powerpoint/2010/main" val="110468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hr-HR" b="1" u="sng" dirty="0"/>
              <a:t>INDOSAMENT</a:t>
            </a:r>
            <a:endParaRPr lang="hr-HR" dirty="0"/>
          </a:p>
          <a:p>
            <a:pPr marL="0" indent="0">
              <a:buNone/>
            </a:pPr>
            <a:r>
              <a:rPr lang="hr-HR" dirty="0"/>
              <a:t> </a:t>
            </a:r>
          </a:p>
          <a:p>
            <a:pPr marL="0" lvl="0" indent="0">
              <a:buNone/>
            </a:pPr>
            <a:r>
              <a:rPr lang="hr-HR" dirty="0"/>
              <a:t>posebna izjava kojom indosant (prenositelj) prenosi vrijednosni papir na </a:t>
            </a:r>
            <a:r>
              <a:rPr lang="hr-HR" dirty="0" err="1"/>
              <a:t>indosatara</a:t>
            </a:r>
            <a:r>
              <a:rPr lang="hr-HR" dirty="0"/>
              <a:t> (stjecatelja, novog vjerovnika) i tu izjavu potpiše</a:t>
            </a:r>
          </a:p>
          <a:p>
            <a:pPr marL="0" lvl="0" indent="0">
              <a:buNone/>
            </a:pPr>
            <a:r>
              <a:rPr lang="hr-HR" dirty="0"/>
              <a:t>ta izjava se piše na poleđini mjenice </a:t>
            </a:r>
          </a:p>
          <a:p>
            <a:pPr marL="0" lvl="0" indent="0">
              <a:buNone/>
            </a:pPr>
            <a:r>
              <a:rPr lang="hr-HR" dirty="0"/>
              <a:t>indosament mora biti bezuvjetan (djelomičan indosament je ništetan)</a:t>
            </a:r>
          </a:p>
          <a:p>
            <a:pPr marL="0" lvl="0" indent="0">
              <a:buNone/>
            </a:pPr>
            <a:r>
              <a:rPr lang="hr-HR" dirty="0"/>
              <a:t>onaj tko drži mjenicu smatra se za njenog </a:t>
            </a:r>
            <a:r>
              <a:rPr lang="hr-HR" b="1" i="1" dirty="0"/>
              <a:t>zakonitog imatelja</a:t>
            </a:r>
            <a:r>
              <a:rPr lang="hr-HR" dirty="0"/>
              <a:t>, ako svoje pravo dokaže neprekinutim nizom indosamenata (</a:t>
            </a:r>
            <a:r>
              <a:rPr lang="hr-HR" i="1" dirty="0"/>
              <a:t>mora se time legitimirati da bi mogao ostvarivati prava</a:t>
            </a:r>
            <a:r>
              <a:rPr lang="hr-HR" dirty="0"/>
              <a:t>)</a:t>
            </a:r>
          </a:p>
          <a:p>
            <a:pPr marL="0" indent="0">
              <a:buNone/>
            </a:pPr>
            <a:r>
              <a:rPr lang="hr-HR" dirty="0"/>
              <a:t> </a:t>
            </a:r>
          </a:p>
          <a:p>
            <a:pPr marL="0" indent="0">
              <a:buNone/>
            </a:pPr>
            <a:r>
              <a:rPr lang="hr-HR" dirty="0"/>
              <a:t>Kod prijenosa tražbine indosamentom nastaje, između dužnika i novog vjerovnika – </a:t>
            </a:r>
            <a:r>
              <a:rPr lang="hr-HR" b="1" i="1" dirty="0"/>
              <a:t>samostalan odnos</a:t>
            </a:r>
            <a:r>
              <a:rPr lang="hr-HR" dirty="0"/>
              <a:t>, tj. neovisan o odnosu prema starom vjerovniku, a za koji su odlučni samo sadržaj mjenice i njihovi osobni međusobni zahtjevi.</a:t>
            </a:r>
          </a:p>
          <a:p>
            <a:endParaRPr lang="en-US" dirty="0"/>
          </a:p>
        </p:txBody>
      </p:sp>
    </p:spTree>
    <p:extLst>
      <p:ext uri="{BB962C8B-B14F-4D97-AF65-F5344CB8AC3E}">
        <p14:creationId xmlns:p14="http://schemas.microsoft.com/office/powerpoint/2010/main" val="1317480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hr-HR" b="1" dirty="0"/>
              <a:t>Podjela prema funkciji</a:t>
            </a:r>
            <a:r>
              <a:rPr lang="hr-HR" dirty="0"/>
              <a:t>:</a:t>
            </a:r>
          </a:p>
          <a:p>
            <a:pPr marL="0" lvl="0" indent="0">
              <a:buNone/>
            </a:pPr>
            <a:r>
              <a:rPr lang="hr-HR" b="1" dirty="0"/>
              <a:t>vlasnički</a:t>
            </a:r>
            <a:r>
              <a:rPr lang="hr-HR" dirty="0"/>
              <a:t> - </a:t>
            </a:r>
            <a:r>
              <a:rPr lang="hr-HR" dirty="0" err="1"/>
              <a:t>indosatar</a:t>
            </a:r>
            <a:r>
              <a:rPr lang="hr-HR" dirty="0"/>
              <a:t> stječe sva prava iz vrijednosnog papira u svoje ime i za svoj račun i postaje zakoniti imalac </a:t>
            </a:r>
            <a:r>
              <a:rPr lang="hr-HR" dirty="0" err="1"/>
              <a:t>v.p</a:t>
            </a:r>
            <a:r>
              <a:rPr lang="hr-HR" dirty="0"/>
              <a:t>. ovlašten vršiti sva prava iz tog papira</a:t>
            </a:r>
          </a:p>
          <a:p>
            <a:pPr marL="0" lvl="0" indent="0">
              <a:buNone/>
            </a:pPr>
            <a:r>
              <a:rPr lang="hr-HR" b="1" dirty="0"/>
              <a:t>založni</a:t>
            </a:r>
            <a:r>
              <a:rPr lang="hr-HR" dirty="0"/>
              <a:t> - </a:t>
            </a:r>
            <a:r>
              <a:rPr lang="hr-HR" dirty="0" err="1"/>
              <a:t>indosatar</a:t>
            </a:r>
            <a:r>
              <a:rPr lang="hr-HR" dirty="0"/>
              <a:t> može vršiti sva prava koja iz mjenice proistječu, ali mjenicu može indosirati samo prokura indosamentom (u svrhu  osiguranja kao zalog)</a:t>
            </a:r>
          </a:p>
          <a:p>
            <a:pPr marL="0" lvl="0" indent="0">
              <a:buNone/>
            </a:pPr>
            <a:r>
              <a:rPr lang="hr-HR" b="1" dirty="0"/>
              <a:t>prokura</a:t>
            </a:r>
            <a:r>
              <a:rPr lang="hr-HR" dirty="0"/>
              <a:t> – </a:t>
            </a:r>
            <a:r>
              <a:rPr lang="hr-HR" dirty="0" err="1"/>
              <a:t>indosatar</a:t>
            </a:r>
            <a:r>
              <a:rPr lang="hr-HR" dirty="0"/>
              <a:t> je ovlašten vršiti prava iz mjenice za drugoga (indosanta) kao njegov punomoćnik</a:t>
            </a:r>
          </a:p>
          <a:p>
            <a:pPr marL="0" indent="0">
              <a:buNone/>
            </a:pPr>
            <a:r>
              <a:rPr lang="hr-HR" dirty="0"/>
              <a:t> </a:t>
            </a:r>
          </a:p>
          <a:p>
            <a:pPr marL="0" indent="0">
              <a:buNone/>
            </a:pPr>
            <a:r>
              <a:rPr lang="hr-HR" dirty="0"/>
              <a:t> </a:t>
            </a:r>
          </a:p>
          <a:p>
            <a:pPr marL="0" indent="0">
              <a:buNone/>
            </a:pPr>
            <a:r>
              <a:rPr lang="hr-HR" b="1" dirty="0"/>
              <a:t>Podjela s obzirom na stupanj popunjenosti</a:t>
            </a:r>
            <a:r>
              <a:rPr lang="hr-HR" dirty="0"/>
              <a:t>:</a:t>
            </a:r>
          </a:p>
          <a:p>
            <a:pPr marL="0" lvl="0" indent="0">
              <a:buNone/>
            </a:pPr>
            <a:r>
              <a:rPr lang="hr-HR" b="1" dirty="0"/>
              <a:t>puni</a:t>
            </a:r>
            <a:r>
              <a:rPr lang="hr-HR" dirty="0"/>
              <a:t> – sadrži ime </a:t>
            </a:r>
            <a:r>
              <a:rPr lang="hr-HR" dirty="0" err="1"/>
              <a:t>indosatara</a:t>
            </a:r>
            <a:r>
              <a:rPr lang="hr-HR" dirty="0"/>
              <a:t> (stjecatelja), klauzulu prijenosa i potpis indosanta</a:t>
            </a:r>
          </a:p>
          <a:p>
            <a:pPr marL="0" lvl="0" indent="0">
              <a:buNone/>
            </a:pPr>
            <a:r>
              <a:rPr lang="hr-HR" b="1" dirty="0"/>
              <a:t>bjanko</a:t>
            </a:r>
            <a:r>
              <a:rPr lang="hr-HR" dirty="0"/>
              <a:t> – naznačuje se samo odredba „platite...“ i potpis indosanta</a:t>
            </a:r>
          </a:p>
          <a:p>
            <a:endParaRPr lang="en-US" dirty="0"/>
          </a:p>
        </p:txBody>
      </p:sp>
    </p:spTree>
    <p:extLst>
      <p:ext uri="{BB962C8B-B14F-4D97-AF65-F5344CB8AC3E}">
        <p14:creationId xmlns:p14="http://schemas.microsoft.com/office/powerpoint/2010/main" val="400987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lnSpcReduction="10000"/>
          </a:bodyPr>
          <a:lstStyle/>
          <a:p>
            <a:pPr marL="0" indent="0">
              <a:buNone/>
            </a:pPr>
            <a:r>
              <a:rPr lang="hr-HR" b="1" u="sng" dirty="0"/>
              <a:t>AKCEPT MJENICE</a:t>
            </a:r>
            <a:endParaRPr lang="hr-HR" dirty="0"/>
          </a:p>
          <a:p>
            <a:pPr marL="0" lvl="0" indent="0">
              <a:buNone/>
            </a:pPr>
            <a:r>
              <a:rPr lang="hr-HR" dirty="0"/>
              <a:t>izjava trasata kojom se obvezuje o dospjelosti isplatiti u mjenici naznačeni iznos novca</a:t>
            </a:r>
          </a:p>
          <a:p>
            <a:pPr marL="0" lvl="0" indent="0">
              <a:buNone/>
            </a:pPr>
            <a:r>
              <a:rPr lang="hr-HR" dirty="0"/>
              <a:t>može biti potpun i djelomičan (</a:t>
            </a:r>
            <a:r>
              <a:rPr lang="hr-HR" i="1" dirty="0"/>
              <a:t>potonji ako je ograničen na dio mjenične svote</a:t>
            </a:r>
            <a:r>
              <a:rPr lang="hr-HR" dirty="0"/>
              <a:t>)</a:t>
            </a:r>
          </a:p>
          <a:p>
            <a:pPr marL="0" lvl="0" indent="0">
              <a:buNone/>
            </a:pPr>
            <a:r>
              <a:rPr lang="hr-HR" dirty="0"/>
              <a:t>akceptom </a:t>
            </a:r>
            <a:r>
              <a:rPr lang="hr-HR" b="1" dirty="0"/>
              <a:t>trasat postaje mjenični dužnik</a:t>
            </a:r>
            <a:endParaRPr lang="hr-HR" dirty="0"/>
          </a:p>
          <a:p>
            <a:pPr marL="0" lvl="0" indent="0">
              <a:buNone/>
            </a:pPr>
            <a:r>
              <a:rPr lang="hr-HR" dirty="0"/>
              <a:t>podnošenje mjenice na akcept je pravo imatelja mjenice, ne i dužnost (</a:t>
            </a:r>
            <a:r>
              <a:rPr lang="hr-HR" i="1" dirty="0"/>
              <a:t>osim ako je </a:t>
            </a:r>
            <a:r>
              <a:rPr lang="hr-HR" i="1" dirty="0" err="1"/>
              <a:t>unešena</a:t>
            </a:r>
            <a:r>
              <a:rPr lang="hr-HR" i="1" dirty="0"/>
              <a:t> klauzula pozitivne prezentacije</a:t>
            </a:r>
            <a:r>
              <a:rPr lang="hr-HR" dirty="0"/>
              <a:t>)</a:t>
            </a:r>
          </a:p>
          <a:p>
            <a:pPr marL="0" lvl="0" indent="0">
              <a:buNone/>
            </a:pPr>
            <a:r>
              <a:rPr lang="hr-HR" dirty="0"/>
              <a:t>u slučaju nepodnošenja na akcept, imatelj mjenice neće moći prisiliti trasata da isplati mjenicu koju prethodno nije akceptirao, nego će se za naplatu ako je on odbije morati obratiti ostalim dužnicima (trasantu, indosantima...)</a:t>
            </a:r>
          </a:p>
          <a:p>
            <a:pPr marL="0" lvl="0" indent="0">
              <a:buNone/>
            </a:pPr>
            <a:r>
              <a:rPr lang="hr-HR" dirty="0"/>
              <a:t>a </a:t>
            </a:r>
            <a:r>
              <a:rPr lang="hr-HR" dirty="0" err="1"/>
              <a:t>vista</a:t>
            </a:r>
            <a:r>
              <a:rPr lang="hr-HR" dirty="0"/>
              <a:t> mjenica se ne akceptira</a:t>
            </a:r>
          </a:p>
          <a:p>
            <a:pPr marL="0" lvl="0" indent="0">
              <a:buNone/>
            </a:pPr>
            <a:r>
              <a:rPr lang="hr-HR" dirty="0"/>
              <a:t>na akcept se može podnositi </a:t>
            </a:r>
            <a:r>
              <a:rPr lang="hr-HR" b="1" i="1" dirty="0"/>
              <a:t>sve do dospijeća mjenice</a:t>
            </a:r>
            <a:r>
              <a:rPr lang="hr-HR" dirty="0"/>
              <a:t> </a:t>
            </a:r>
          </a:p>
          <a:p>
            <a:pPr marL="0" lvl="0" indent="0">
              <a:buNone/>
            </a:pPr>
            <a:r>
              <a:rPr lang="hr-HR" i="1" dirty="0" err="1"/>
              <a:t>Tempus</a:t>
            </a:r>
            <a:r>
              <a:rPr lang="hr-HR" i="1" dirty="0"/>
              <a:t> </a:t>
            </a:r>
            <a:r>
              <a:rPr lang="hr-HR" i="1" dirty="0" err="1"/>
              <a:t>deliberationis</a:t>
            </a:r>
            <a:r>
              <a:rPr lang="hr-HR" dirty="0"/>
              <a:t> - Rok za razmišljanje da se trasat obavijesti i odluči hoće li mjenicu akceptirati, potreba razmišljanja</a:t>
            </a:r>
          </a:p>
          <a:p>
            <a:pPr marL="0" indent="0">
              <a:buNone/>
            </a:pPr>
            <a:r>
              <a:rPr lang="hr-HR" dirty="0"/>
              <a:t> </a:t>
            </a:r>
          </a:p>
          <a:p>
            <a:endParaRPr lang="en-US" dirty="0"/>
          </a:p>
        </p:txBody>
      </p:sp>
    </p:spTree>
    <p:extLst>
      <p:ext uri="{BB962C8B-B14F-4D97-AF65-F5344CB8AC3E}">
        <p14:creationId xmlns:p14="http://schemas.microsoft.com/office/powerpoint/2010/main" val="28433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hr-HR" b="1" u="sng" dirty="0"/>
              <a:t>Načini jamčenja ispunjenja mjenične obveze</a:t>
            </a:r>
            <a:r>
              <a:rPr lang="hr-HR" dirty="0"/>
              <a:t> </a:t>
            </a:r>
          </a:p>
          <a:p>
            <a:pPr marL="0" indent="0">
              <a:buNone/>
            </a:pPr>
            <a:r>
              <a:rPr lang="hr-HR" dirty="0"/>
              <a:t> </a:t>
            </a:r>
          </a:p>
          <a:p>
            <a:pPr marL="0" lvl="0" indent="0">
              <a:buNone/>
            </a:pPr>
            <a:r>
              <a:rPr lang="hr-HR" b="1" dirty="0"/>
              <a:t>AVAL</a:t>
            </a:r>
            <a:r>
              <a:rPr lang="hr-HR" dirty="0"/>
              <a:t> - je izjava neke osobe, dana i potpisana na licu mjenice, kojom se jamči da će određeni mjenični dužnik ispuniti svoju mjeničnu obvezu</a:t>
            </a:r>
          </a:p>
          <a:p>
            <a:pPr marL="0" lvl="0" indent="0">
              <a:buNone/>
            </a:pPr>
            <a:r>
              <a:rPr lang="hr-HR" b="1" dirty="0"/>
              <a:t>ŽIRO</a:t>
            </a:r>
            <a:r>
              <a:rPr lang="hr-HR" dirty="0"/>
              <a:t> – tzv. prikriveno jamstvo - jamci se na mjenici potpisuju u funkciji indosanata (samo prvi jamac u funkciji trasanta i kao prvi indosant – a ako on isplati mjenicu, može se naplatiti samo od trasata, a ostali od svih prethodnih potpisnika)</a:t>
            </a:r>
          </a:p>
          <a:p>
            <a:pPr marL="0" indent="0">
              <a:buNone/>
            </a:pPr>
            <a:r>
              <a:rPr lang="hr-HR" dirty="0"/>
              <a:t> </a:t>
            </a:r>
          </a:p>
          <a:p>
            <a:pPr marL="0" indent="0">
              <a:buNone/>
            </a:pPr>
            <a:r>
              <a:rPr lang="hr-HR" b="1" dirty="0"/>
              <a:t>Načini plaćanja mjenice s obzirom na dospijeće</a:t>
            </a:r>
            <a:r>
              <a:rPr lang="hr-HR" dirty="0"/>
              <a:t>: - a </a:t>
            </a:r>
            <a:r>
              <a:rPr lang="hr-HR" dirty="0" err="1"/>
              <a:t>vista</a:t>
            </a:r>
            <a:r>
              <a:rPr lang="hr-HR" dirty="0"/>
              <a:t> – plaća se kad se prezentira</a:t>
            </a:r>
          </a:p>
          <a:p>
            <a:pPr marL="0" indent="0">
              <a:buNone/>
            </a:pPr>
            <a:r>
              <a:rPr lang="hr-HR" dirty="0"/>
              <a:t>- ostale vrste dospijeća – na sam dan dospijeća ili najkasnije 2dana poslije</a:t>
            </a:r>
          </a:p>
          <a:p>
            <a:endParaRPr lang="en-US" dirty="0"/>
          </a:p>
        </p:txBody>
      </p:sp>
    </p:spTree>
    <p:extLst>
      <p:ext uri="{BB962C8B-B14F-4D97-AF65-F5344CB8AC3E}">
        <p14:creationId xmlns:p14="http://schemas.microsoft.com/office/powerpoint/2010/main" val="2489607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77500" lnSpcReduction="20000"/>
          </a:bodyPr>
          <a:lstStyle/>
          <a:p>
            <a:pPr marL="0" indent="0">
              <a:buNone/>
            </a:pPr>
            <a:r>
              <a:rPr lang="hr-HR" b="1" u="sng" dirty="0"/>
              <a:t>REGRES</a:t>
            </a:r>
            <a:endParaRPr lang="hr-HR" dirty="0"/>
          </a:p>
          <a:p>
            <a:pPr marL="0" indent="0">
              <a:buNone/>
            </a:pPr>
            <a:r>
              <a:rPr lang="hr-HR" dirty="0"/>
              <a:t>- zahtjev imatelja mjenice prema jednom ili više regresnih dužnika na isplatu mjeničnog iznosa ako trasat o dospjelosti potpuno ili djelomično odbije isplatu mjenice ili ako još prije dospjelosti nastupe okolnosti (zakonom predviđene) koje isplatu čine nesigurnom.</a:t>
            </a:r>
          </a:p>
          <a:p>
            <a:pPr marL="0" indent="0">
              <a:buNone/>
            </a:pPr>
            <a:r>
              <a:rPr lang="hr-HR" dirty="0"/>
              <a:t> </a:t>
            </a:r>
          </a:p>
          <a:p>
            <a:pPr marL="0" indent="0">
              <a:buNone/>
            </a:pPr>
            <a:r>
              <a:rPr lang="hr-HR" dirty="0"/>
              <a:t>- regresni dužnik koji isplati mjenicu  stječe također pravo regresa prema svojim prednicima i glavnom dužniku, sa zahtjevom da mu se plati ono što je isplatio vjerovniku, a uz to ima pravo na zakonske kamate i troškove</a:t>
            </a:r>
          </a:p>
          <a:p>
            <a:pPr marL="0" indent="0">
              <a:buNone/>
            </a:pPr>
            <a:r>
              <a:rPr lang="hr-HR" dirty="0"/>
              <a:t> </a:t>
            </a:r>
          </a:p>
          <a:p>
            <a:pPr marL="0" indent="0">
              <a:buNone/>
            </a:pPr>
            <a:r>
              <a:rPr lang="hr-HR" dirty="0"/>
              <a:t>- pretpostavke regresa zbog neisplate mjenice = protest + prezentacija radi isplate (</a:t>
            </a:r>
            <a:r>
              <a:rPr lang="hr-HR" i="1" dirty="0"/>
              <a:t>notifikacija  ne jer se može ostvariti regres i bez notifikacije</a:t>
            </a:r>
            <a:r>
              <a:rPr lang="hr-HR" dirty="0"/>
              <a:t>)</a:t>
            </a:r>
          </a:p>
          <a:p>
            <a:pPr marL="0" indent="0">
              <a:buNone/>
            </a:pPr>
            <a:r>
              <a:rPr lang="hr-HR" dirty="0"/>
              <a:t> </a:t>
            </a:r>
          </a:p>
          <a:p>
            <a:pPr marL="0" indent="0">
              <a:buNone/>
            </a:pPr>
            <a:r>
              <a:rPr lang="hr-HR" dirty="0"/>
              <a:t>- </a:t>
            </a:r>
            <a:r>
              <a:rPr lang="hr-HR" b="1" dirty="0"/>
              <a:t>regres do dospjelosti</a:t>
            </a:r>
            <a:r>
              <a:rPr lang="hr-HR" dirty="0"/>
              <a:t>:</a:t>
            </a:r>
          </a:p>
          <a:p>
            <a:pPr marL="0" indent="0">
              <a:buNone/>
            </a:pPr>
            <a:r>
              <a:rPr lang="hr-HR" dirty="0"/>
              <a:t>	- trasat ne akceptira mjenicu (</a:t>
            </a:r>
            <a:r>
              <a:rPr lang="hr-HR" i="1" dirty="0"/>
              <a:t>potreban protest</a:t>
            </a:r>
            <a:r>
              <a:rPr lang="hr-HR" dirty="0"/>
              <a:t>)</a:t>
            </a:r>
          </a:p>
          <a:p>
            <a:pPr marL="0" indent="0">
              <a:buNone/>
            </a:pPr>
            <a:r>
              <a:rPr lang="hr-HR" dirty="0"/>
              <a:t>	- stečaj trasata (</a:t>
            </a:r>
            <a:r>
              <a:rPr lang="hr-HR" i="1" dirty="0"/>
              <a:t>nije potreban protest, jer imam drugu javnu ispravu – sudska odluka o stečaju</a:t>
            </a:r>
            <a:r>
              <a:rPr lang="hr-HR" dirty="0"/>
              <a:t>)</a:t>
            </a:r>
          </a:p>
          <a:p>
            <a:pPr marL="0" indent="0">
              <a:buNone/>
            </a:pPr>
            <a:r>
              <a:rPr lang="hr-HR" dirty="0"/>
              <a:t>	- stečaj trasanta, ako je u mjenicu </a:t>
            </a:r>
            <a:r>
              <a:rPr lang="hr-HR" dirty="0" err="1"/>
              <a:t>unešena</a:t>
            </a:r>
            <a:r>
              <a:rPr lang="hr-HR" dirty="0"/>
              <a:t> klauzula negativne prezentacije</a:t>
            </a:r>
          </a:p>
          <a:p>
            <a:pPr marL="0" indent="0">
              <a:buNone/>
            </a:pPr>
            <a:r>
              <a:rPr lang="hr-HR" dirty="0"/>
              <a:t> </a:t>
            </a:r>
          </a:p>
          <a:p>
            <a:pPr marL="0" indent="0">
              <a:buNone/>
            </a:pPr>
            <a:r>
              <a:rPr lang="hr-HR" dirty="0"/>
              <a:t>- </a:t>
            </a:r>
            <a:r>
              <a:rPr lang="hr-HR" b="1" dirty="0"/>
              <a:t>regres o dospjelosti</a:t>
            </a:r>
            <a:r>
              <a:rPr lang="hr-HR" dirty="0"/>
              <a:t>:</a:t>
            </a:r>
          </a:p>
          <a:p>
            <a:pPr marL="0" indent="0">
              <a:buNone/>
            </a:pPr>
            <a:r>
              <a:rPr lang="hr-HR" dirty="0"/>
              <a:t>	- mjenica o dospjelosti nije plaćena</a:t>
            </a:r>
          </a:p>
          <a:p>
            <a:endParaRPr lang="hr-HR" dirty="0"/>
          </a:p>
        </p:txBody>
      </p:sp>
    </p:spTree>
    <p:extLst>
      <p:ext uri="{BB962C8B-B14F-4D97-AF65-F5344CB8AC3E}">
        <p14:creationId xmlns:p14="http://schemas.microsoft.com/office/powerpoint/2010/main" val="364221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20000"/>
          </a:bodyPr>
          <a:lstStyle/>
          <a:p>
            <a:pPr marL="0" indent="0">
              <a:buNone/>
            </a:pPr>
            <a:r>
              <a:rPr lang="hr-HR" dirty="0"/>
              <a:t>(</a:t>
            </a:r>
            <a:r>
              <a:rPr lang="hr-HR" b="1" dirty="0"/>
              <a:t>PROTEST</a:t>
            </a:r>
            <a:r>
              <a:rPr lang="hr-HR" dirty="0"/>
              <a:t> – javna isprava kojom javni bilježnik potvrđuje da je imatelj mjenice tražio isplatu mjenice od trasata, a on je to odbio – mora se podignuti odmah kad trasat odbije akcept ili plaćanje. Imatelj mjenice gubi pravo iz mjenice u odnosu na regresne obveznike (ne i u odnosu na gl. dužnika!) ako mjenicu nije podnio na protest.)</a:t>
            </a:r>
          </a:p>
          <a:p>
            <a:pPr marL="0" indent="0">
              <a:buNone/>
            </a:pPr>
            <a:r>
              <a:rPr lang="hr-HR" dirty="0"/>
              <a:t> </a:t>
            </a:r>
          </a:p>
          <a:p>
            <a:pPr marL="0" indent="0">
              <a:buNone/>
            </a:pPr>
            <a:r>
              <a:rPr lang="hr-HR" dirty="0"/>
              <a:t> </a:t>
            </a:r>
          </a:p>
          <a:p>
            <a:pPr marL="0" indent="0">
              <a:buNone/>
            </a:pPr>
            <a:r>
              <a:rPr lang="hr-HR" b="1" u="sng" dirty="0"/>
              <a:t>NOTIFIKACIJA</a:t>
            </a:r>
            <a:r>
              <a:rPr lang="hr-HR" dirty="0"/>
              <a:t> </a:t>
            </a:r>
          </a:p>
          <a:p>
            <a:pPr marL="0" indent="0">
              <a:buNone/>
            </a:pPr>
            <a:r>
              <a:rPr lang="hr-HR" dirty="0"/>
              <a:t>- dužnost imatelja mjenice da </a:t>
            </a:r>
            <a:r>
              <a:rPr lang="hr-HR" b="1" i="1" dirty="0"/>
              <a:t>po nastanku regresnog zahtjeva i podignutom protestu</a:t>
            </a:r>
            <a:r>
              <a:rPr lang="hr-HR" dirty="0"/>
              <a:t> (zbog neakceptiranja ili neisplate mjenice) o </a:t>
            </a:r>
            <a:r>
              <a:rPr lang="hr-HR" dirty="0" err="1"/>
              <a:t>tume</a:t>
            </a:r>
            <a:r>
              <a:rPr lang="hr-HR" dirty="0"/>
              <a:t> u 4 dana obavijesti svog neposrednog prednika i zadnjeg regresnog dužnika (trasanta) </a:t>
            </a:r>
          </a:p>
          <a:p>
            <a:pPr marL="0" indent="0">
              <a:buNone/>
            </a:pPr>
            <a:r>
              <a:rPr lang="hr-HR" dirty="0"/>
              <a:t> </a:t>
            </a:r>
          </a:p>
          <a:p>
            <a:pPr marL="0" indent="0">
              <a:buNone/>
            </a:pPr>
            <a:r>
              <a:rPr lang="hr-HR" dirty="0"/>
              <a:t>- svrha - da se pravodobnim izvješćem o predstojećoj regresnoj naplati da mogućnost regresnim dužnicima da dobrovoljno iskupe protestiranu mjenicu i tako izbjegnu kamate i troškove prisilne regresne naplate</a:t>
            </a:r>
          </a:p>
          <a:p>
            <a:pPr marL="0" indent="0">
              <a:buNone/>
            </a:pPr>
            <a:r>
              <a:rPr lang="hr-HR" dirty="0"/>
              <a:t> </a:t>
            </a:r>
          </a:p>
          <a:p>
            <a:pPr marL="0" indent="0">
              <a:buNone/>
            </a:pPr>
            <a:r>
              <a:rPr lang="hr-HR" dirty="0"/>
              <a:t>- ako se propusti – ne gubi se regresno  pravo – ali onaj tko je propustio tu dužnost odgovara za </a:t>
            </a:r>
            <a:r>
              <a:rPr lang="hr-HR" b="1" i="1" dirty="0"/>
              <a:t>naknadu štete</a:t>
            </a:r>
            <a:r>
              <a:rPr lang="hr-HR" dirty="0"/>
              <a:t> regresnom dužniku</a:t>
            </a:r>
          </a:p>
          <a:p>
            <a:pPr marL="0" indent="0">
              <a:buNone/>
            </a:pPr>
            <a:r>
              <a:rPr lang="hr-HR" dirty="0"/>
              <a:t> </a:t>
            </a:r>
          </a:p>
          <a:p>
            <a:endParaRPr lang="en-US" dirty="0"/>
          </a:p>
        </p:txBody>
      </p:sp>
    </p:spTree>
    <p:extLst>
      <p:ext uri="{BB962C8B-B14F-4D97-AF65-F5344CB8AC3E}">
        <p14:creationId xmlns:p14="http://schemas.microsoft.com/office/powerpoint/2010/main" val="78632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buNone/>
            </a:pPr>
            <a:r>
              <a:rPr lang="hr-HR" b="1" u="sng" dirty="0"/>
              <a:t>INTERVENCIJA</a:t>
            </a:r>
            <a:endParaRPr lang="hr-HR" dirty="0"/>
          </a:p>
          <a:p>
            <a:pPr marL="0" indent="0">
              <a:buNone/>
            </a:pPr>
            <a:r>
              <a:rPr lang="hr-HR" dirty="0"/>
              <a:t>- akceptiranje ili isplata mjenice od strane </a:t>
            </a:r>
            <a:r>
              <a:rPr lang="hr-HR" dirty="0" err="1"/>
              <a:t>intervenijenta</a:t>
            </a:r>
            <a:endParaRPr lang="hr-HR" dirty="0"/>
          </a:p>
          <a:p>
            <a:pPr marL="0" indent="0">
              <a:buNone/>
            </a:pPr>
            <a:r>
              <a:rPr lang="hr-HR" dirty="0"/>
              <a:t>- vrste:</a:t>
            </a:r>
          </a:p>
          <a:p>
            <a:pPr marL="0" indent="0">
              <a:buNone/>
            </a:pPr>
            <a:r>
              <a:rPr lang="hr-HR" dirty="0"/>
              <a:t>1. </a:t>
            </a:r>
            <a:r>
              <a:rPr lang="hr-HR" b="1" dirty="0"/>
              <a:t>pozivna</a:t>
            </a:r>
            <a:r>
              <a:rPr lang="hr-HR" dirty="0"/>
              <a:t> – prilikom izdavanja mjenice se naznačuje </a:t>
            </a:r>
            <a:r>
              <a:rPr lang="hr-HR" dirty="0" err="1"/>
              <a:t>intervenijent</a:t>
            </a:r>
            <a:endParaRPr lang="hr-HR" dirty="0"/>
          </a:p>
          <a:p>
            <a:pPr marL="0" indent="0">
              <a:buNone/>
            </a:pPr>
            <a:r>
              <a:rPr lang="hr-HR" dirty="0"/>
              <a:t>2. </a:t>
            </a:r>
            <a:r>
              <a:rPr lang="hr-HR" b="1" dirty="0"/>
              <a:t>spontana</a:t>
            </a:r>
            <a:r>
              <a:rPr lang="hr-HR" dirty="0"/>
              <a:t> – ako trasat ne ispuni obvezu, na njegovo mjesto dolazi netko 3.po</a:t>
            </a:r>
          </a:p>
          <a:p>
            <a:pPr marL="0" indent="0">
              <a:buNone/>
            </a:pPr>
            <a:r>
              <a:rPr lang="hr-HR" dirty="0"/>
              <a:t>                            vlastitoj inicijativi najčešće u čast nekog regresnog dužnika</a:t>
            </a:r>
          </a:p>
          <a:p>
            <a:pPr marL="0" indent="0">
              <a:buNone/>
            </a:pPr>
            <a:r>
              <a:rPr lang="hr-HR" dirty="0"/>
              <a:t> </a:t>
            </a:r>
          </a:p>
          <a:p>
            <a:pPr marL="0" indent="0">
              <a:buNone/>
            </a:pPr>
            <a:r>
              <a:rPr lang="hr-HR" dirty="0"/>
              <a:t>- ako se akceptira – </a:t>
            </a:r>
            <a:r>
              <a:rPr lang="hr-HR" dirty="0" err="1"/>
              <a:t>intervenijent</a:t>
            </a:r>
            <a:r>
              <a:rPr lang="hr-HR" dirty="0"/>
              <a:t> odgovara prema imatelju kao i dužnik</a:t>
            </a:r>
          </a:p>
          <a:p>
            <a:pPr marL="0" indent="0">
              <a:buNone/>
            </a:pPr>
            <a:r>
              <a:rPr lang="hr-HR" dirty="0"/>
              <a:t>- ako se plati mjenica – </a:t>
            </a:r>
            <a:r>
              <a:rPr lang="hr-HR" dirty="0" err="1"/>
              <a:t>intervenijent</a:t>
            </a:r>
            <a:r>
              <a:rPr lang="hr-HR" dirty="0"/>
              <a:t> stječe sva prava koja proizlaze iz mjenice protiv onog za koga je platio i protiv onih koji su njemu obvezni </a:t>
            </a:r>
          </a:p>
        </p:txBody>
      </p:sp>
    </p:spTree>
    <p:extLst>
      <p:ext uri="{BB962C8B-B14F-4D97-AF65-F5344CB8AC3E}">
        <p14:creationId xmlns:p14="http://schemas.microsoft.com/office/powerpoint/2010/main" val="356605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20000"/>
          </a:bodyPr>
          <a:lstStyle/>
          <a:p>
            <a:pPr marL="0" indent="0">
              <a:buNone/>
            </a:pPr>
            <a:r>
              <a:rPr lang="hr-HR" b="1" u="sng" dirty="0"/>
              <a:t>ZASTARA</a:t>
            </a:r>
            <a:endParaRPr lang="hr-HR" dirty="0"/>
          </a:p>
          <a:p>
            <a:pPr marL="0" lvl="0" indent="0">
              <a:buNone/>
            </a:pPr>
            <a:r>
              <a:rPr lang="hr-HR" b="1" dirty="0"/>
              <a:t>zahtjev prema trasatu</a:t>
            </a:r>
            <a:r>
              <a:rPr lang="hr-HR" dirty="0"/>
              <a:t> - 3 godine računajući od dospjelosti,</a:t>
            </a:r>
          </a:p>
          <a:p>
            <a:pPr marL="0" lvl="0" indent="0">
              <a:buNone/>
            </a:pPr>
            <a:r>
              <a:rPr lang="hr-HR" b="1" dirty="0"/>
              <a:t>regresni zahtjev imatelja prema dužnicima</a:t>
            </a:r>
            <a:r>
              <a:rPr lang="hr-HR" dirty="0"/>
              <a:t> - 1 godinu računajući od dana pravodobno podignutog protesta, a ako se u mjenici nalazi odredba "bez troškova" onda od dospjelosti,</a:t>
            </a:r>
          </a:p>
          <a:p>
            <a:pPr marL="0" lvl="0" indent="0">
              <a:buNone/>
            </a:pPr>
            <a:r>
              <a:rPr lang="hr-HR" b="1" dirty="0"/>
              <a:t>regresni zahtjev jednog od regresnih dužnika protiv drugih</a:t>
            </a:r>
            <a:r>
              <a:rPr lang="hr-HR" dirty="0"/>
              <a:t> - 6 mjeseci računajući od dana kad je indosant mjenicu iskupio ili od dana pokretanja postupka pred sudom.</a:t>
            </a:r>
          </a:p>
          <a:p>
            <a:pPr marL="0" indent="0">
              <a:buNone/>
            </a:pPr>
            <a:r>
              <a:rPr lang="hr-HR" dirty="0"/>
              <a:t> </a:t>
            </a:r>
          </a:p>
          <a:p>
            <a:pPr marL="0" indent="0">
              <a:buNone/>
            </a:pPr>
            <a:r>
              <a:rPr lang="hr-HR" b="1" u="sng" dirty="0"/>
              <a:t>ESKONT MJENICE</a:t>
            </a:r>
            <a:endParaRPr lang="hr-HR" dirty="0"/>
          </a:p>
          <a:p>
            <a:pPr marL="0" lvl="0" indent="0">
              <a:buNone/>
            </a:pPr>
            <a:r>
              <a:rPr lang="hr-HR" dirty="0"/>
              <a:t>ili diskont</a:t>
            </a:r>
          </a:p>
          <a:p>
            <a:pPr marL="0" lvl="0" indent="0">
              <a:buNone/>
            </a:pPr>
            <a:r>
              <a:rPr lang="hr-HR" dirty="0"/>
              <a:t>otkup nedospjelih potraživanja</a:t>
            </a:r>
          </a:p>
          <a:p>
            <a:pPr marL="0" lvl="0" indent="0">
              <a:buNone/>
            </a:pPr>
            <a:r>
              <a:rPr lang="hr-HR" dirty="0"/>
              <a:t>odbijanje ugovorenih ili određenih kamata od još nedospjelog potraživanja unaprijed, prilikom kupnje mjenice, tako da se prodavatelju mjenice isplaćuje mjenična svota umanjena za svotu kamata od dana kupnje mjenice do njezina dospijeća </a:t>
            </a:r>
          </a:p>
          <a:p>
            <a:pPr marL="0" lvl="0" indent="0">
              <a:buNone/>
            </a:pPr>
            <a:r>
              <a:rPr lang="hr-HR" dirty="0"/>
              <a:t>banka otkupi mjenicu za cijenu manju od njene vrijednosti, prije roka dospijeća</a:t>
            </a:r>
          </a:p>
          <a:p>
            <a:pPr marL="0" indent="0">
              <a:buNone/>
            </a:pPr>
            <a:r>
              <a:rPr lang="hr-HR" dirty="0"/>
              <a:t> </a:t>
            </a:r>
          </a:p>
          <a:p>
            <a:pPr marL="0" indent="0">
              <a:buNone/>
            </a:pPr>
            <a:r>
              <a:rPr lang="hr-HR" dirty="0"/>
              <a:t> </a:t>
            </a:r>
          </a:p>
          <a:p>
            <a:endParaRPr lang="en-US" dirty="0"/>
          </a:p>
        </p:txBody>
      </p:sp>
    </p:spTree>
    <p:extLst>
      <p:ext uri="{BB962C8B-B14F-4D97-AF65-F5344CB8AC3E}">
        <p14:creationId xmlns:p14="http://schemas.microsoft.com/office/powerpoint/2010/main" val="229101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0" y="0"/>
            <a:ext cx="12192000" cy="6858000"/>
          </a:xfrm>
        </p:spPr>
        <p:txBody>
          <a:bodyPr>
            <a:normAutofit/>
          </a:bodyPr>
          <a:lstStyle/>
          <a:p>
            <a:pPr marL="0" indent="0" algn="ctr">
              <a:buNone/>
            </a:pPr>
            <a:r>
              <a:rPr lang="hr-HR" b="1" dirty="0"/>
              <a:t>MJENICA </a:t>
            </a:r>
            <a:endParaRPr lang="hr-HR" dirty="0"/>
          </a:p>
          <a:p>
            <a:pPr marL="0" lvl="0" indent="0">
              <a:buNone/>
            </a:pPr>
            <a:endParaRPr lang="hr-HR" dirty="0" smtClean="0"/>
          </a:p>
          <a:p>
            <a:r>
              <a:rPr lang="hr-HR" dirty="0" smtClean="0"/>
              <a:t>vrijednosni </a:t>
            </a:r>
            <a:r>
              <a:rPr lang="hr-HR" dirty="0"/>
              <a:t>papir na određeni iznos novca koji svom imatelju daje pravo da taj iznos naplati od osobe koja je u njoj naznačena kao dužnik</a:t>
            </a:r>
          </a:p>
          <a:p>
            <a:r>
              <a:rPr lang="hr-HR" dirty="0"/>
              <a:t>mjenica je </a:t>
            </a:r>
            <a:r>
              <a:rPr lang="hr-HR" i="1" dirty="0"/>
              <a:t>ex lege</a:t>
            </a:r>
            <a:r>
              <a:rPr lang="hr-HR" dirty="0"/>
              <a:t> </a:t>
            </a:r>
            <a:r>
              <a:rPr lang="hr-HR" b="1" i="1" dirty="0"/>
              <a:t>papir po naredbi</a:t>
            </a:r>
            <a:endParaRPr lang="hr-HR" dirty="0"/>
          </a:p>
          <a:p>
            <a:r>
              <a:rPr lang="hr-HR" dirty="0"/>
              <a:t>može biti trasirana (vučena) i vlastita (solo)</a:t>
            </a:r>
          </a:p>
          <a:p>
            <a:r>
              <a:rPr lang="hr-HR" dirty="0"/>
              <a:t>(</a:t>
            </a:r>
            <a:r>
              <a:rPr lang="hr-HR" i="1" dirty="0"/>
              <a:t>vlastita trasirana mjenica – ista osoba je trasat i trasant, i trasirana mjenica po vlastitoj naredbi – ista osoba je i trasant i remitent)</a:t>
            </a:r>
            <a:endParaRPr lang="hr-HR" dirty="0"/>
          </a:p>
          <a:p>
            <a:r>
              <a:rPr lang="hr-HR" b="1" dirty="0"/>
              <a:t>vlastita mjenica</a:t>
            </a:r>
            <a:r>
              <a:rPr lang="hr-HR" dirty="0"/>
              <a:t> – ne mora se akceptirati jer je izdavatelj ujedno i </a:t>
            </a:r>
            <a:r>
              <a:rPr lang="hr-HR" dirty="0" err="1"/>
              <a:t>platitelj</a:t>
            </a:r>
            <a:r>
              <a:rPr lang="hr-HR" dirty="0"/>
              <a:t> mjenice, nema 3.osobe, stranke su izdavatelj i remitent, bitni sastojak: bezuvjetno obećanje</a:t>
            </a:r>
          </a:p>
          <a:p>
            <a:endParaRPr lang="en-US" dirty="0"/>
          </a:p>
        </p:txBody>
      </p:sp>
    </p:spTree>
    <p:extLst>
      <p:ext uri="{BB962C8B-B14F-4D97-AF65-F5344CB8AC3E}">
        <p14:creationId xmlns:p14="http://schemas.microsoft.com/office/powerpoint/2010/main" val="23905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9566" t="42285" r="31075" b="11270"/>
          <a:stretch/>
        </p:blipFill>
        <p:spPr>
          <a:xfrm>
            <a:off x="1135615" y="542876"/>
            <a:ext cx="9731829" cy="4473146"/>
          </a:xfrm>
          <a:prstGeom prst="rect">
            <a:avLst/>
          </a:prstGeom>
        </p:spPr>
      </p:pic>
    </p:spTree>
    <p:extLst>
      <p:ext uri="{BB962C8B-B14F-4D97-AF65-F5344CB8AC3E}">
        <p14:creationId xmlns:p14="http://schemas.microsoft.com/office/powerpoint/2010/main" val="4185028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hr-HR" b="1" u="sng" dirty="0" smtClean="0"/>
          </a:p>
          <a:p>
            <a:pPr marL="0" indent="0" algn="ctr">
              <a:buNone/>
            </a:pPr>
            <a:endParaRPr lang="hr-HR" b="1" u="sng" dirty="0"/>
          </a:p>
          <a:p>
            <a:pPr marL="0" indent="0" algn="ctr">
              <a:buNone/>
            </a:pPr>
            <a:endParaRPr lang="hr-HR" b="1" u="sng" dirty="0" smtClean="0"/>
          </a:p>
          <a:p>
            <a:pPr marL="0" indent="0" algn="ctr">
              <a:buNone/>
            </a:pPr>
            <a:endParaRPr lang="hr-HR" b="1" u="sng" dirty="0"/>
          </a:p>
          <a:p>
            <a:pPr marL="0" indent="0" algn="ctr">
              <a:buNone/>
            </a:pPr>
            <a:endParaRPr lang="hr-HR" b="1" u="sng" dirty="0" smtClean="0"/>
          </a:p>
          <a:p>
            <a:pPr marL="0" indent="0" algn="ctr">
              <a:buNone/>
            </a:pPr>
            <a:r>
              <a:rPr lang="hr-HR" b="1" u="sng" dirty="0" smtClean="0"/>
              <a:t>HVALA NA PAŽNJI!</a:t>
            </a:r>
            <a:endParaRPr lang="en-US" dirty="0"/>
          </a:p>
        </p:txBody>
      </p:sp>
    </p:spTree>
    <p:extLst>
      <p:ext uri="{BB962C8B-B14F-4D97-AF65-F5344CB8AC3E}">
        <p14:creationId xmlns:p14="http://schemas.microsoft.com/office/powerpoint/2010/main" val="126654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srcRect l="23912" t="34756" r="28506" b="29604"/>
          <a:stretch/>
        </p:blipFill>
        <p:spPr>
          <a:xfrm>
            <a:off x="3476367" y="1021491"/>
            <a:ext cx="4868562" cy="2051223"/>
          </a:xfrm>
          <a:prstGeom prst="rect">
            <a:avLst/>
          </a:prstGeom>
        </p:spPr>
      </p:pic>
      <p:sp>
        <p:nvSpPr>
          <p:cNvPr id="4" name="Rectangle 3"/>
          <p:cNvSpPr/>
          <p:nvPr/>
        </p:nvSpPr>
        <p:spPr>
          <a:xfrm>
            <a:off x="181233" y="4059361"/>
            <a:ext cx="11953101" cy="1200329"/>
          </a:xfrm>
          <a:prstGeom prst="rect">
            <a:avLst/>
          </a:prstGeom>
        </p:spPr>
        <p:txBody>
          <a:bodyPr wrap="square">
            <a:spAutoFit/>
          </a:bodyPr>
          <a:lstStyle/>
          <a:p>
            <a:pPr algn="just">
              <a:spcAft>
                <a:spcPts val="0"/>
              </a:spcAft>
            </a:pPr>
            <a:r>
              <a:rPr lang="hr-HR" dirty="0">
                <a:latin typeface="Cambria" panose="02040503050406030204" pitchFamily="18" charset="0"/>
                <a:ea typeface="Times New Roman" panose="02020603050405020304" pitchFamily="18" charset="0"/>
              </a:rPr>
              <a:t>- trasant je najčešće kupac koji je dužan remitentu kao prodavatelju, određeni iznos novca, dok je s druge strane trasat primjerice dužnik trasanta (ali vrlo često to može biti i banka), pa mu trasant nalaže da podmiri njegovu obvezu remitentu</a:t>
            </a:r>
            <a:endParaRPr lang="hr-HR" dirty="0">
              <a:latin typeface="Times New Roman" panose="02020603050405020304" pitchFamily="18" charset="0"/>
              <a:ea typeface="Times New Roman" panose="02020603050405020304" pitchFamily="18" charset="0"/>
            </a:endParaRPr>
          </a:p>
          <a:p>
            <a:pPr algn="just">
              <a:spcAft>
                <a:spcPts val="0"/>
              </a:spcAft>
            </a:pPr>
            <a:r>
              <a:rPr lang="hr-HR" dirty="0">
                <a:latin typeface="Cambria" panose="02040503050406030204" pitchFamily="18" charset="0"/>
                <a:ea typeface="Times New Roman" panose="02020603050405020304" pitchFamily="18" charset="0"/>
              </a:rPr>
              <a:t>- mjenični vjerovnici su remitent, i </a:t>
            </a:r>
            <a:r>
              <a:rPr lang="hr-HR" dirty="0" err="1">
                <a:latin typeface="Cambria" panose="02040503050406030204" pitchFamily="18" charset="0"/>
                <a:ea typeface="Times New Roman" panose="02020603050405020304" pitchFamily="18" charset="0"/>
              </a:rPr>
              <a:t>indosatari</a:t>
            </a:r>
            <a:endParaRPr lang="hr-H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5716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07126" y="493212"/>
            <a:ext cx="11689080" cy="5816147"/>
          </a:xfrm>
        </p:spPr>
        <p:txBody>
          <a:bodyPr>
            <a:noAutofit/>
          </a:bodyPr>
          <a:lstStyle/>
          <a:p>
            <a:pPr marL="0" indent="0">
              <a:buNone/>
            </a:pPr>
            <a:r>
              <a:rPr lang="hr-HR" sz="2000" dirty="0"/>
              <a:t>Mjenična načela:</a:t>
            </a:r>
          </a:p>
          <a:p>
            <a:pPr lvl="0"/>
            <a:r>
              <a:rPr lang="hr-HR" sz="2000" b="1" i="1" dirty="0"/>
              <a:t>načelo solidarnosti - </a:t>
            </a:r>
            <a:r>
              <a:rPr lang="hr-HR" sz="2000" dirty="0"/>
              <a:t>u načelu svi potpisnici mjenice, pa i prenositelji solidarno odgovaraju imatelju mjenice za isplatu mjenice (ne i trasat ako nije akceptirao mjenicu, jer on postaje dužnik samo ako ju akceptira, pa ne plati)</a:t>
            </a:r>
          </a:p>
          <a:p>
            <a:pPr lvl="0"/>
            <a:r>
              <a:rPr lang="hr-HR" sz="2000" b="1" i="1" dirty="0"/>
              <a:t>načelo samostalnosti - </a:t>
            </a:r>
            <a:r>
              <a:rPr lang="hr-HR" sz="2000" dirty="0"/>
              <a:t>nevaljanost obveze jednog mjeničnog dužnika, zbog nesposobnosti obvezivanja ili lažnog potpisa, ne utječe na valjanost mjenične obveze ostalih dužnika </a:t>
            </a:r>
            <a:r>
              <a:rPr lang="hr-HR" sz="2000" i="1" dirty="0"/>
              <a:t>– mjenica je apstraktan odnos i ne mogu se isticati prigovori na osnovu </a:t>
            </a:r>
            <a:r>
              <a:rPr lang="hr-HR" sz="2000" i="1" dirty="0" err="1"/>
              <a:t>tem.odnosa</a:t>
            </a:r>
            <a:endParaRPr lang="hr-HR" sz="2000" dirty="0"/>
          </a:p>
          <a:p>
            <a:pPr lvl="0"/>
            <a:r>
              <a:rPr lang="hr-HR" sz="2000" b="1" i="1" dirty="0"/>
              <a:t>načelo fiksnosti mjeničnog iznosa</a:t>
            </a:r>
            <a:r>
              <a:rPr lang="hr-HR" sz="2000" dirty="0"/>
              <a:t> - iznos novca naznačen u mjenici je fiksan tj. nepromjenjiv (</a:t>
            </a:r>
            <a:r>
              <a:rPr lang="hr-HR" sz="2000" i="1" dirty="0"/>
              <a:t>kamate se mogu naplaćivati samo iznimno – kada nije sigurno kada će mjenica dospjeti, tj. kod dospijeća po viđenju, i dospijeća na određeni dan po viđenju</a:t>
            </a:r>
            <a:r>
              <a:rPr lang="hr-HR" sz="2000" dirty="0"/>
              <a:t>)</a:t>
            </a:r>
          </a:p>
          <a:p>
            <a:pPr lvl="0"/>
            <a:r>
              <a:rPr lang="hr-HR" sz="2000" b="1" i="1" dirty="0"/>
              <a:t>načelo formalnosti </a:t>
            </a:r>
            <a:r>
              <a:rPr lang="hr-HR" sz="2000" dirty="0"/>
              <a:t>– mjenica je strogo formalan vrijednosni papir, i mora imati sve sastavne dijelove koji su zakonom određeni (bitni sastojci mjenice)</a:t>
            </a:r>
          </a:p>
          <a:p>
            <a:pPr lvl="0"/>
            <a:r>
              <a:rPr lang="hr-HR" sz="2000" b="1" i="1" dirty="0"/>
              <a:t>načelo inkorporacije - </a:t>
            </a:r>
            <a:r>
              <a:rPr lang="hr-HR" sz="2000" dirty="0"/>
              <a:t>znači da se pravo upisano u ispravi ne može bez nje ostvariti.</a:t>
            </a:r>
          </a:p>
          <a:p>
            <a:pPr lvl="0"/>
            <a:r>
              <a:rPr lang="hr-HR" sz="2000" i="1" dirty="0"/>
              <a:t>(</a:t>
            </a:r>
            <a:r>
              <a:rPr lang="hr-HR" sz="2000" b="1" i="1" dirty="0"/>
              <a:t>Načelo kreditiranja</a:t>
            </a:r>
            <a:r>
              <a:rPr lang="hr-HR" sz="2000" i="1" dirty="0"/>
              <a:t> znači da je mjenica prvenstveno sredstvo kreditiranja, pa tek onda osiguranja isplate i same isplate.</a:t>
            </a:r>
            <a:r>
              <a:rPr lang="hr-HR" sz="2000" b="1" i="1" dirty="0"/>
              <a:t> Načelo neposrednosti</a:t>
            </a:r>
            <a:r>
              <a:rPr lang="hr-HR" sz="2000" i="1" dirty="0"/>
              <a:t> sastoji se u tome što je svaki mjenični dužnik neposredno odgovoran imatelju mjenice.)</a:t>
            </a:r>
            <a:endParaRPr lang="hr-HR" sz="2000" dirty="0"/>
          </a:p>
          <a:p>
            <a:pPr marL="0" indent="0">
              <a:buNone/>
            </a:pPr>
            <a:endParaRPr lang="en-US" sz="2000" dirty="0"/>
          </a:p>
        </p:txBody>
      </p:sp>
    </p:spTree>
    <p:extLst>
      <p:ext uri="{BB962C8B-B14F-4D97-AF65-F5344CB8AC3E}">
        <p14:creationId xmlns:p14="http://schemas.microsoft.com/office/powerpoint/2010/main" val="560675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0" y="0"/>
            <a:ext cx="12192000" cy="6858000"/>
          </a:xfrm>
        </p:spPr>
        <p:txBody>
          <a:bodyPr>
            <a:noAutofit/>
          </a:bodyPr>
          <a:lstStyle/>
          <a:p>
            <a:pPr marL="0" indent="0">
              <a:buNone/>
            </a:pPr>
            <a:r>
              <a:rPr lang="hr-HR" sz="4000" dirty="0">
                <a:sym typeface="Wingdings" panose="05000000000000000000" pitchFamily="2" charset="2"/>
              </a:rPr>
              <a:t></a:t>
            </a:r>
            <a:r>
              <a:rPr lang="hr-HR" sz="4000" dirty="0"/>
              <a:t> </a:t>
            </a:r>
            <a:r>
              <a:rPr lang="hr-HR" sz="4000" b="1" dirty="0"/>
              <a:t>Funkcije mjenice</a:t>
            </a:r>
            <a:r>
              <a:rPr lang="hr-HR" sz="4000" dirty="0"/>
              <a:t>:</a:t>
            </a:r>
          </a:p>
          <a:p>
            <a:pPr lvl="0"/>
            <a:r>
              <a:rPr lang="hr-HR" sz="4000" dirty="0"/>
              <a:t>sredstvo kreditiranja – u smislu da se omogućava financiranje suugovaratelja</a:t>
            </a:r>
          </a:p>
          <a:p>
            <a:pPr lvl="0"/>
            <a:r>
              <a:rPr lang="hr-HR" sz="4000" dirty="0"/>
              <a:t>sredstvo osiguranja tražbina – pomoću bjanko mjenice npr. kod kredita</a:t>
            </a:r>
          </a:p>
          <a:p>
            <a:pPr lvl="0"/>
            <a:r>
              <a:rPr lang="hr-HR" sz="4000" dirty="0"/>
              <a:t>sredstvo plaćanja – pretežno u međunarodnom platnom prometu</a:t>
            </a:r>
          </a:p>
          <a:p>
            <a:pPr marL="0" indent="0">
              <a:buNone/>
            </a:pPr>
            <a:endParaRPr lang="en-US" sz="4000" dirty="0"/>
          </a:p>
        </p:txBody>
      </p:sp>
    </p:spTree>
    <p:extLst>
      <p:ext uri="{BB962C8B-B14F-4D97-AF65-F5344CB8AC3E}">
        <p14:creationId xmlns:p14="http://schemas.microsoft.com/office/powerpoint/2010/main" val="3483323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6" name="Content Placeholder 15"/>
          <p:cNvPicPr>
            <a:picLocks noGrp="1" noChangeAspect="1"/>
          </p:cNvPicPr>
          <p:nvPr>
            <p:ph idx="1"/>
          </p:nvPr>
        </p:nvPicPr>
        <p:blipFill rotWithShape="1">
          <a:blip r:embed="rId2"/>
          <a:srcRect l="14063" t="18883" r="12093" b="31718"/>
          <a:stretch/>
        </p:blipFill>
        <p:spPr>
          <a:xfrm>
            <a:off x="0" y="164755"/>
            <a:ext cx="12192000" cy="6186618"/>
          </a:xfrm>
          <a:prstGeom prst="rect">
            <a:avLst/>
          </a:prstGeom>
        </p:spPr>
      </p:pic>
    </p:spTree>
    <p:extLst>
      <p:ext uri="{BB962C8B-B14F-4D97-AF65-F5344CB8AC3E}">
        <p14:creationId xmlns:p14="http://schemas.microsoft.com/office/powerpoint/2010/main" val="282647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0451" t="22043" r="10294" b="29039"/>
          <a:stretch/>
        </p:blipFill>
        <p:spPr>
          <a:xfrm>
            <a:off x="205945" y="65902"/>
            <a:ext cx="10890423" cy="3475611"/>
          </a:xfrm>
          <a:prstGeom prst="rect">
            <a:avLst/>
          </a:prstGeom>
        </p:spPr>
      </p:pic>
      <p:pic>
        <p:nvPicPr>
          <p:cNvPr id="5" name="Picture 4"/>
          <p:cNvPicPr>
            <a:picLocks noChangeAspect="1"/>
          </p:cNvPicPr>
          <p:nvPr/>
        </p:nvPicPr>
        <p:blipFill rotWithShape="1">
          <a:blip r:embed="rId3"/>
          <a:srcRect l="14122" t="31231" r="10744" b="24205"/>
          <a:stretch/>
        </p:blipFill>
        <p:spPr>
          <a:xfrm>
            <a:off x="205946" y="3628768"/>
            <a:ext cx="9127524" cy="3056238"/>
          </a:xfrm>
          <a:prstGeom prst="rect">
            <a:avLst/>
          </a:prstGeom>
        </p:spPr>
      </p:pic>
    </p:spTree>
    <p:extLst>
      <p:ext uri="{BB962C8B-B14F-4D97-AF65-F5344CB8AC3E}">
        <p14:creationId xmlns:p14="http://schemas.microsoft.com/office/powerpoint/2010/main" val="382479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0" y="0"/>
            <a:ext cx="12192000" cy="6858000"/>
          </a:xfrm>
        </p:spPr>
        <p:txBody>
          <a:bodyPr>
            <a:noAutofit/>
          </a:bodyPr>
          <a:lstStyle/>
          <a:p>
            <a:pPr marL="0" indent="0">
              <a:buNone/>
            </a:pPr>
            <a:r>
              <a:rPr lang="hr-HR" b="1" u="sng" dirty="0"/>
              <a:t>NEBITNI SASTOJCI MJENICE</a:t>
            </a:r>
            <a:r>
              <a:rPr lang="hr-HR" sz="2400" b="1" dirty="0"/>
              <a:t>:</a:t>
            </a:r>
            <a:endParaRPr lang="hr-HR" sz="2000" dirty="0"/>
          </a:p>
          <a:p>
            <a:pPr marL="0" indent="0">
              <a:buNone/>
            </a:pPr>
            <a:r>
              <a:rPr lang="hr-HR" b="1" dirty="0" smtClean="0"/>
              <a:t>1) s </a:t>
            </a:r>
            <a:r>
              <a:rPr lang="hr-HR" b="1" dirty="0"/>
              <a:t>mjenično-pravnim učinkom</a:t>
            </a:r>
            <a:r>
              <a:rPr lang="hr-HR" dirty="0"/>
              <a:t> </a:t>
            </a:r>
            <a:r>
              <a:rPr lang="hr-HR" sz="2400" dirty="0"/>
              <a:t>:</a:t>
            </a:r>
          </a:p>
          <a:p>
            <a:pPr marL="457200" lvl="1" indent="0">
              <a:buNone/>
            </a:pPr>
            <a:r>
              <a:rPr lang="hr-HR" sz="2800" b="1" i="1" dirty="0"/>
              <a:t>Klauzula </a:t>
            </a:r>
            <a:r>
              <a:rPr lang="hr-HR" sz="2800" b="1" i="1" dirty="0" err="1"/>
              <a:t>rekta</a:t>
            </a:r>
            <a:r>
              <a:rPr lang="hr-HR" sz="2800" dirty="0"/>
              <a:t> – mjenici se oduzima svojstvo papira po naredbi i može se prenositi samo cesijom </a:t>
            </a:r>
            <a:r>
              <a:rPr lang="hr-HR" dirty="0"/>
              <a:t>(tj. mjenica se prima sa svim onim prigovorima koji se mogu isticati na osnovu temeljnog odnosa, a ne u onom sadržaju kako piše na papiru, što je slučaj sa indosamentom)</a:t>
            </a:r>
            <a:endParaRPr lang="hr-HR" sz="2800" dirty="0"/>
          </a:p>
          <a:p>
            <a:pPr marL="0" indent="0">
              <a:buNone/>
            </a:pPr>
            <a:r>
              <a:rPr lang="hr-HR" sz="800" dirty="0"/>
              <a:t> </a:t>
            </a:r>
            <a:endParaRPr lang="hr-HR" sz="4800" dirty="0"/>
          </a:p>
          <a:p>
            <a:pPr marL="457200" lvl="1" indent="0">
              <a:buNone/>
            </a:pPr>
            <a:r>
              <a:rPr lang="hr-HR" b="1" i="1" dirty="0"/>
              <a:t>Klauzula bez protesta</a:t>
            </a:r>
            <a:r>
              <a:rPr lang="hr-HR" dirty="0"/>
              <a:t> (bez troškova) – imatelj se oslobađa potrebe da podnese mjenicu na protest (</a:t>
            </a:r>
            <a:r>
              <a:rPr lang="hr-HR" sz="2000" dirty="0"/>
              <a:t>kad nema protesta, nema pretpostavke za ostvarivanje regresa</a:t>
            </a:r>
            <a:r>
              <a:rPr lang="hr-HR" dirty="0"/>
              <a:t>)</a:t>
            </a:r>
          </a:p>
          <a:p>
            <a:pPr marL="0" indent="0">
              <a:buNone/>
            </a:pPr>
            <a:r>
              <a:rPr lang="hr-HR" sz="800" dirty="0"/>
              <a:t> </a:t>
            </a:r>
            <a:endParaRPr lang="hr-HR" sz="4800" dirty="0"/>
          </a:p>
          <a:p>
            <a:pPr marL="457200" lvl="1" indent="0">
              <a:buNone/>
            </a:pPr>
            <a:r>
              <a:rPr lang="hr-HR" b="1" i="1" dirty="0"/>
              <a:t>Klauzula straha</a:t>
            </a:r>
            <a:r>
              <a:rPr lang="hr-HR" dirty="0"/>
              <a:t> – </a:t>
            </a:r>
            <a:r>
              <a:rPr lang="hr-HR" dirty="0" err="1"/>
              <a:t>izdatnik</a:t>
            </a:r>
            <a:r>
              <a:rPr lang="hr-HR" dirty="0"/>
              <a:t> isključuje regresnu odgovornost za slučaj ako mjenica ne bude akceptirana (</a:t>
            </a:r>
            <a:r>
              <a:rPr lang="hr-HR" sz="1600" i="1" dirty="0"/>
              <a:t>ne i ako ne bude isplaćena</a:t>
            </a:r>
            <a:r>
              <a:rPr lang="hr-HR" dirty="0"/>
              <a:t>), a kasniji imatelji mjenice se mogu osloboditi odgovornosti po bilo kojoj osnovi </a:t>
            </a:r>
          </a:p>
          <a:p>
            <a:pPr marL="0" indent="0">
              <a:buNone/>
            </a:pPr>
            <a:r>
              <a:rPr lang="hr-HR" sz="800" dirty="0"/>
              <a:t> </a:t>
            </a:r>
            <a:endParaRPr lang="hr-HR" sz="4800" dirty="0"/>
          </a:p>
          <a:p>
            <a:pPr marL="457200" lvl="1" indent="0">
              <a:buNone/>
            </a:pPr>
            <a:r>
              <a:rPr lang="hr-HR" b="1" i="1" dirty="0"/>
              <a:t>Klauzula prezentacije</a:t>
            </a:r>
            <a:r>
              <a:rPr lang="hr-HR" b="1" dirty="0"/>
              <a:t> </a:t>
            </a:r>
            <a:r>
              <a:rPr lang="hr-HR" dirty="0"/>
              <a:t>- pozitivna – imatelju mjenice se nalaže da obavezno u određenom roku zatraži akcept, negativna – imatelju se zabranjuje da traži akcept (najčešće je razlog tomu ako trasant još nema uređen odnos sa trasatom)</a:t>
            </a:r>
          </a:p>
          <a:p>
            <a:pPr marL="0" indent="0">
              <a:buNone/>
            </a:pPr>
            <a:r>
              <a:rPr lang="hr-HR" sz="800" dirty="0"/>
              <a:t> </a:t>
            </a:r>
            <a:endParaRPr lang="hr-HR" sz="4800" dirty="0"/>
          </a:p>
          <a:p>
            <a:pPr marL="457200" lvl="1" indent="0">
              <a:buNone/>
            </a:pPr>
            <a:r>
              <a:rPr lang="hr-HR" b="1" i="1" dirty="0"/>
              <a:t>Klauzula pozivne intervencije</a:t>
            </a:r>
            <a:r>
              <a:rPr lang="hr-HR" b="1" dirty="0"/>
              <a:t> </a:t>
            </a:r>
            <a:r>
              <a:rPr lang="hr-HR" dirty="0"/>
              <a:t>– u mjenici se označava osoba koja će isplatiti mjenicu za slučaj da to ne učini trasat (unosi se supsidijarni glavni dužnik)</a:t>
            </a:r>
          </a:p>
          <a:p>
            <a:pPr marL="0" indent="0">
              <a:buNone/>
            </a:pPr>
            <a:r>
              <a:rPr lang="hr-HR" dirty="0"/>
              <a:t> </a:t>
            </a:r>
          </a:p>
          <a:p>
            <a:pPr marL="0" indent="0">
              <a:buNone/>
            </a:pPr>
            <a:endParaRPr lang="en-US" sz="4000" dirty="0"/>
          </a:p>
        </p:txBody>
      </p:sp>
    </p:spTree>
    <p:extLst>
      <p:ext uri="{BB962C8B-B14F-4D97-AF65-F5344CB8AC3E}">
        <p14:creationId xmlns:p14="http://schemas.microsoft.com/office/powerpoint/2010/main" val="141583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0" y="0"/>
            <a:ext cx="12192000" cy="6858000"/>
          </a:xfrm>
        </p:spPr>
        <p:txBody>
          <a:bodyPr>
            <a:noAutofit/>
          </a:bodyPr>
          <a:lstStyle/>
          <a:p>
            <a:pPr marL="0" lvl="0" indent="0">
              <a:buNone/>
            </a:pPr>
            <a:r>
              <a:rPr lang="hr-HR" sz="4800" b="1" dirty="0"/>
              <a:t>2) s građansko-pravnim učinkom</a:t>
            </a:r>
            <a:r>
              <a:rPr lang="hr-HR" sz="4800" dirty="0"/>
              <a:t> </a:t>
            </a:r>
            <a:r>
              <a:rPr lang="hr-HR" sz="4400" dirty="0"/>
              <a:t>– </a:t>
            </a:r>
            <a:r>
              <a:rPr lang="hr-HR" sz="4000" dirty="0"/>
              <a:t>klauzula pokrića, klauzula valute</a:t>
            </a:r>
            <a:endParaRPr lang="hr-HR" sz="4400" dirty="0"/>
          </a:p>
          <a:p>
            <a:pPr marL="0" lvl="0" indent="0">
              <a:buNone/>
            </a:pPr>
            <a:r>
              <a:rPr lang="hr-HR" sz="4000" b="1" i="1" dirty="0"/>
              <a:t>Klauzula valute</a:t>
            </a:r>
            <a:r>
              <a:rPr lang="hr-HR" sz="4000" dirty="0"/>
              <a:t> – objašnjava odnos između trasanta i remitenta, tj. razloge zbog čega trasant izdaje mjenicu</a:t>
            </a:r>
          </a:p>
          <a:p>
            <a:pPr marL="0" lvl="0" indent="0">
              <a:buNone/>
            </a:pPr>
            <a:r>
              <a:rPr lang="hr-HR" sz="4000" b="1" i="1" dirty="0"/>
              <a:t>Klauzula pokrića</a:t>
            </a:r>
            <a:r>
              <a:rPr lang="hr-HR" sz="4000" dirty="0"/>
              <a:t> – objašnjava odnos između trasanta i trasata, označava se način na koji će trasat dobiti pokriće za isplatu mjenice (</a:t>
            </a:r>
            <a:r>
              <a:rPr lang="hr-HR" sz="4000" i="1" dirty="0"/>
              <a:t>može se izdati i mjenica bez pokrića, jer je ova klauzula nebitni sastojak mjenice</a:t>
            </a:r>
            <a:r>
              <a:rPr lang="hr-HR" sz="4000" dirty="0"/>
              <a:t>)</a:t>
            </a:r>
          </a:p>
          <a:p>
            <a:pPr marL="0" indent="0">
              <a:buNone/>
            </a:pPr>
            <a:endParaRPr lang="en-US" sz="4000" dirty="0"/>
          </a:p>
        </p:txBody>
      </p:sp>
    </p:spTree>
    <p:extLst>
      <p:ext uri="{BB962C8B-B14F-4D97-AF65-F5344CB8AC3E}">
        <p14:creationId xmlns:p14="http://schemas.microsoft.com/office/powerpoint/2010/main" val="2918602884"/>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1007</Words>
  <Application>Microsoft Office PowerPoint</Application>
  <PresentationFormat>Widescreen</PresentationFormat>
  <Paragraphs>153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Cambria</vt:lpstr>
      <vt:lpstr>Times New Roman</vt:lpstr>
      <vt:lpstr>Verdana</vt:lpstr>
      <vt:lpstr>Wingdings</vt:lpstr>
      <vt:lpstr>Tema sustava Office</vt:lpstr>
      <vt:lpstr>VRIJEDNOSNI PAPIRI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Pobijanje dužnikovih pravnih radnji</dc:title>
  <dc:creator>Lidija</dc:creator>
  <cp:lastModifiedBy>simunovic</cp:lastModifiedBy>
  <cp:revision>12</cp:revision>
  <dcterms:created xsi:type="dcterms:W3CDTF">2020-03-26T13:37:12Z</dcterms:created>
  <dcterms:modified xsi:type="dcterms:W3CDTF">2020-06-08T11:47:33Z</dcterms:modified>
</cp:coreProperties>
</file>