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5" r:id="rId7"/>
    <p:sldId id="264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sz="7300" b="1" dirty="0" smtClean="0"/>
              <a:t>PROMJENE NA STRANI DUŽNIKA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4900" dirty="0" smtClean="0"/>
              <a:t>Nastupno predavanje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r>
              <a:rPr lang="hr-HR" dirty="0" smtClean="0"/>
              <a:t>9</a:t>
            </a:r>
            <a:r>
              <a:rPr lang="hr-HR" dirty="0" smtClean="0"/>
              <a:t>.4.2020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b="1" dirty="0"/>
              <a:t>PREUZIMANJE DUGA</a:t>
            </a:r>
            <a:endParaRPr lang="en-US" b="1" dirty="0"/>
          </a:p>
          <a:p>
            <a:pPr marL="0" indent="0">
              <a:buNone/>
            </a:pPr>
            <a:r>
              <a:rPr lang="hr-HR" b="1" dirty="0"/>
              <a:t>Ugovor o preuzimanju duga</a:t>
            </a:r>
            <a:endParaRPr lang="en-US" b="1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(1) Dug </a:t>
            </a:r>
            <a:r>
              <a:rPr lang="hr-HR" dirty="0"/>
              <a:t>se preuzima ugovorom između dužnika i preuzimatelja, na koji je pristao vjerovnik.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hr-HR" dirty="0" smtClean="0"/>
              <a:t>(2) O sklopljenom ugovoru može vjerovnika izvijestiti svaki od njih, i svakome od njih može vjerovnik priopćiti svoj pristanak na preuzimanje duga.</a:t>
            </a:r>
            <a:endParaRPr lang="en-US" dirty="0" smtClean="0"/>
          </a:p>
          <a:p>
            <a:pPr marL="0" indent="0">
              <a:buNone/>
            </a:pPr>
            <a:r>
              <a:rPr lang="hr-HR" dirty="0" smtClean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hr-HR" dirty="0" smtClean="0"/>
              <a:t>(3) Smatra se da je vjerovnik dao svoj pristanak ako je bez ograde primio neko ispunjenje od preuzimatelja, koje je ovaj učinio u svoje ime.</a:t>
            </a:r>
            <a:endParaRPr lang="en-US" dirty="0" smtClean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(4) Ugovaratelji</a:t>
            </a:r>
            <a:r>
              <a:rPr lang="hr-HR" dirty="0"/>
              <a:t>, a i svaki od njih napose, mogu pozvati vjerovnika da se u određenom roku očituje, pristaje li na preuzimanje duga, pa ako se vjerovnik u određenom roku ne očituje, smatra se da nije dao svoj pristanak.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(5) </a:t>
            </a:r>
            <a:r>
              <a:rPr lang="hr-HR" dirty="0"/>
              <a:t>Ugovor o preuzimanju duga ima učinak ugovora o preuzimanju ispunjenja sve dok vjerovnik ne bude dao svoj pristanak na ugovor o preuzimanju duga, ili odbije dati pristanak.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1"/>
            <a:ext cx="11353800" cy="6033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800" b="1" dirty="0"/>
              <a:t>Kad je dug osiguran hipotekom</a:t>
            </a:r>
            <a:endParaRPr lang="en-US" sz="1800" b="1" dirty="0"/>
          </a:p>
          <a:p>
            <a:pPr marL="0" indent="0">
              <a:buNone/>
            </a:pPr>
            <a:r>
              <a:rPr lang="hr-HR" sz="1800" dirty="0" smtClean="0"/>
              <a:t>(</a:t>
            </a:r>
            <a:r>
              <a:rPr lang="hr-HR" sz="1800" dirty="0"/>
              <a:t>1) Kad je prilikom otuđenja neke nekretnine na kojoj postoji hipoteka ugovoreno između </a:t>
            </a:r>
            <a:r>
              <a:rPr lang="hr-HR" sz="1800" dirty="0" err="1"/>
              <a:t>pribavitelja</a:t>
            </a:r>
            <a:r>
              <a:rPr lang="hr-HR" sz="1800" dirty="0"/>
              <a:t> i </a:t>
            </a:r>
            <a:r>
              <a:rPr lang="hr-HR" sz="1800" dirty="0" err="1"/>
              <a:t>otuđitelja</a:t>
            </a:r>
            <a:r>
              <a:rPr lang="hr-HR" sz="1800" dirty="0"/>
              <a:t> da će </a:t>
            </a:r>
            <a:r>
              <a:rPr lang="hr-HR" sz="1800" dirty="0" err="1"/>
              <a:t>pribavitelj</a:t>
            </a:r>
            <a:r>
              <a:rPr lang="hr-HR" sz="1800" dirty="0"/>
              <a:t> preuzeti dug prema hipotekarnom vjerovniku, smatra se da je hipotekarni vjerovnik dao pristanak na ugovor o preuzimanju duga, ako ga, na pisani poziv </a:t>
            </a:r>
            <a:r>
              <a:rPr lang="hr-HR" sz="1800" dirty="0" err="1"/>
              <a:t>otuđitelja</a:t>
            </a:r>
            <a:r>
              <a:rPr lang="hr-HR" sz="1800" dirty="0"/>
              <a:t>, nije odbio u roku od tri mjeseca od primitka poziva.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 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(2) U pisanom pozivu vjerovniku se mora skrenuti pozornost na ovu posljedicu, inače će se smatrati kao da poziv nije upućen.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 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Promjena dužnika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  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(1) Preuzimanjem duga preuzimatelj stupa na mjesto prijašnjeg dužnika, a ovaj se oslobađa obveze.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 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(2) Ali ako je u vrijeme vjerovnikova pristanka na ugovor o preuzimanju duga preuzimatelj bio prezadužen, a vjerovnik to nije znao niti je morao znati, prijašnji dužnik ne oslobađa se obveze, a ugovor o preuzimanju duga ima učinak ugovora o pristupanju dugu.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 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(3) Između preuzimatelja i vjerovnika postoji ista obveza koja je dotle postojala između prijašnjeg dužnika i vjerovnika.</a:t>
            </a:r>
            <a:endParaRPr lang="en-US" sz="1800" dirty="0"/>
          </a:p>
          <a:p>
            <a:pPr marL="0" indent="0">
              <a:buNone/>
            </a:pPr>
            <a:r>
              <a:rPr lang="hr-HR" sz="1800" dirty="0"/>
              <a:t> 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1183" y="0"/>
            <a:ext cx="11689080" cy="5816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/>
              <a:t>Sporedna prava</a:t>
            </a:r>
            <a:endParaRPr lang="en-US" sz="2400" b="1" dirty="0"/>
          </a:p>
          <a:p>
            <a:pPr marL="0" indent="0">
              <a:buNone/>
            </a:pPr>
            <a:r>
              <a:rPr lang="hr-HR" sz="2400" dirty="0" smtClean="0"/>
              <a:t>(</a:t>
            </a:r>
            <a:r>
              <a:rPr lang="hr-HR" sz="2400" dirty="0"/>
              <a:t>1) Sporedna prava koja su dotle postojala uz tražbinu ostaju i nadalje, ali jamstva te </a:t>
            </a:r>
            <a:r>
              <a:rPr lang="hr-HR" sz="2400" dirty="0" err="1"/>
              <a:t>zalozi</a:t>
            </a:r>
            <a:r>
              <a:rPr lang="hr-HR" sz="2400" dirty="0"/>
              <a:t> koje su dale treće osobe prestaju ako jamci i zalogodavci ne pristaju da odgovaraju i za novog dužnika.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(2) Ako nije što drugo ugovoreno, preuzimatelj ne odgovara za nenaplaćene kamate koje su dospjele do preuzimanja.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hr-HR" sz="2400" b="1" dirty="0"/>
              <a:t>Prigovori</a:t>
            </a:r>
            <a:endParaRPr lang="en-US" sz="2400" b="1" dirty="0"/>
          </a:p>
          <a:p>
            <a:pPr marL="0" indent="0">
              <a:buNone/>
            </a:pPr>
            <a:r>
              <a:rPr lang="hr-HR" sz="2400" dirty="0" smtClean="0"/>
              <a:t>(</a:t>
            </a:r>
            <a:r>
              <a:rPr lang="hr-HR" sz="2400" dirty="0"/>
              <a:t>1) Preuzimatelj može isticati vjerovniku sve prigovore koji proistječu iz pravnog odnosa između prijašnjeg dužnika i vjerovnika iz kojega potječe preuzeti dug, a i prigovore koje preuzimatelj ima prema vjerovniku.</a:t>
            </a:r>
            <a:endParaRPr lang="en-US" sz="2400" dirty="0"/>
          </a:p>
          <a:p>
            <a:pPr marL="0" indent="0">
              <a:buNone/>
            </a:pPr>
            <a:r>
              <a:rPr lang="hr-HR" sz="2400" dirty="0"/>
              <a:t>(2) Preuzimatelj ne može isticati vjerovniku prigovore koji potječu iz njegova pravnog odnosa s prijašnjim dužnikom, a koji odnos je bio temelj preuzimanja.</a:t>
            </a:r>
            <a:endParaRPr lang="en-US" sz="24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b="1" dirty="0" smtClean="0"/>
              <a:t>PRISTUPANJE </a:t>
            </a:r>
            <a:r>
              <a:rPr lang="hr-HR" b="1" dirty="0"/>
              <a:t>DUGU</a:t>
            </a:r>
            <a:endParaRPr lang="en-US" b="1" dirty="0"/>
          </a:p>
          <a:p>
            <a:pPr marL="0" indent="0">
              <a:buNone/>
            </a:pPr>
            <a:r>
              <a:rPr lang="hr-HR" dirty="0"/>
              <a:t>Ugovor o pristupanju </a:t>
            </a:r>
            <a:r>
              <a:rPr lang="hr-HR" dirty="0" smtClean="0"/>
              <a:t>dugu</a:t>
            </a: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Ugovorom </a:t>
            </a:r>
            <a:r>
              <a:rPr lang="hr-HR" dirty="0"/>
              <a:t>između vjerovnika i trećega, kojim se ovaj obvezuje vjerovniku da će ispuniti njegovu tražbinu prema dužniku, treći stupa u obvezu pored dužnika.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b="1" dirty="0"/>
              <a:t>Pristupanje dugu u slučaju preuzimanja </a:t>
            </a:r>
            <a:r>
              <a:rPr lang="hr-HR" b="1" dirty="0" smtClean="0"/>
              <a:t>neke </a:t>
            </a:r>
            <a:r>
              <a:rPr lang="hr-HR" b="1" dirty="0"/>
              <a:t>imovinske cjeline</a:t>
            </a:r>
            <a:endParaRPr lang="en-US" b="1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 smtClean="0"/>
              <a:t>(</a:t>
            </a:r>
            <a:r>
              <a:rPr lang="hr-HR" dirty="0"/>
              <a:t>1) Osoba na koju prijeđe na temelju ugovora neka imovinska cjelina (poduzeće i sl.) pojedinca ili pravne osobe, ili dio te cjeline, odgovara za dugove koji se odnose na tu cjelinu, odnosno na njezin dio, pored dotadašnjeg imatelja i solidarno s njim, ali samo do vrijednosti njezine aktive</a:t>
            </a:r>
            <a:r>
              <a:rPr lang="hr-H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Nema pravni učinak prema vjerovnicima odredba ugovora kojom bi se isključivala ili ograničavala odgovornost utvrđena u stavku 1. ovoga članka.</a:t>
            </a:r>
            <a:endParaRPr lang="en-US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b="1" dirty="0" smtClean="0"/>
              <a:t>PREUZIMANJE </a:t>
            </a:r>
            <a:r>
              <a:rPr lang="hr-HR" b="1" dirty="0"/>
              <a:t>ISPUNJENJA</a:t>
            </a:r>
            <a:endParaRPr lang="en-US" b="1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(1) Ispunjenje se preuzima ugovorom između dužnika i nekog trećega kojim se ovaj obvezuje ispuniti njegovu obvezu prema njegovu vjerovniku.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(2) On odgovara dužniku ako pravodobno ne ispuni obvezu vjerovniku te ovaj zatraži ispunjenje od dužnika.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(3) Ali on ne preuzima dug, niti pristupa dugu i vjerovnik nema nikakvo pravo prema njemu.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608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3986" y="70657"/>
            <a:ext cx="10515600" cy="1325563"/>
          </a:xfrm>
        </p:spPr>
        <p:txBody>
          <a:bodyPr/>
          <a:lstStyle/>
          <a:p>
            <a:r>
              <a:rPr lang="hr-HR" b="1" dirty="0" smtClean="0"/>
              <a:t>Pitanja za ponavljanje…</a:t>
            </a:r>
            <a:endParaRPr lang="en-US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396220"/>
            <a:ext cx="11229814" cy="47711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b="1" dirty="0"/>
              <a:t>PREUZIMANJE </a:t>
            </a:r>
            <a:r>
              <a:rPr lang="hr-HR" b="1" dirty="0" smtClean="0"/>
              <a:t>DUGA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TKO SU STRANE UGOVORA O PREUZIMANJU DUGA? ŠTO AKO VJEROVNIK NE PRISTANE NA PREUZIMANJE DUGA? KAKO SE TREIRA ŠUTNJA VJEROVNIKA?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KOJE SU PRESUMCIJE U SLUČAJU PREUZIMANJA DUGA KOJI JE OSIGURAN HIPOTEKOM?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KOJE SU PRAVNE POSLJEDICE PREUZIMANJA DUGA (PROMJENA DUŽNIKA, MIIJENJA LI SE OBVEZA?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ŠTO AKO JE U VRIJEME PREUZIMANJA PREUZIMATELJ BIO PREZADUŽEN?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ŠTO SE DOGAĐA SA SPOREDNIM PRAVIMA KOD PREUZIMANJA DUGA?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KOJI PRIGOVORI SE MOGUISTICATI KOD PREUZIMANJA DUGA?</a:t>
            </a:r>
            <a:endParaRPr lang="en-US" dirty="0"/>
          </a:p>
          <a:p>
            <a:pPr marL="514350" indent="-514350"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000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3986" y="70657"/>
            <a:ext cx="10515600" cy="1325563"/>
          </a:xfrm>
        </p:spPr>
        <p:txBody>
          <a:bodyPr/>
          <a:lstStyle/>
          <a:p>
            <a:r>
              <a:rPr lang="hr-HR" b="1" dirty="0" smtClean="0"/>
              <a:t>Pitanja za ponavljanje…</a:t>
            </a:r>
            <a:endParaRPr lang="en-US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396220"/>
            <a:ext cx="11229814" cy="47711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b="1" dirty="0" smtClean="0"/>
              <a:t>PRISTUPANJE </a:t>
            </a:r>
            <a:r>
              <a:rPr lang="hr-HR" b="1" dirty="0"/>
              <a:t>DUGU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ŠTO JE I TKO SU STRANE UGOVORA O PRISTUPANJU DUGA?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KOJE IZNIMKE PREDVIĐA ZOO KOD PRISTUPANJA DUGU U SLUČAJU PREUZIMANJA NEKE IMOVINSKE CJELINE</a:t>
            </a:r>
            <a:r>
              <a:rPr lang="hr-HR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0" indent="0">
              <a:buNone/>
            </a:pPr>
            <a:r>
              <a:rPr lang="hr-HR" b="1" dirty="0" smtClean="0"/>
              <a:t>PREUZIMANJE ISPUNJENJA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ŠTO JE I TKO SU STRANE UGOVORA O </a:t>
            </a:r>
            <a:r>
              <a:rPr lang="hr-HR" dirty="0" smtClean="0"/>
              <a:t>PREUZIMANJU ISPUNJENJA?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MOŽE LI VJEROVNIK ZAHTIJEVATI ISPUNJENJE OD PREUZIMATELJA ISPUNJENJA?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hr-HR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00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396220"/>
            <a:ext cx="11229814" cy="47711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8000" b="1" dirty="0" smtClean="0"/>
              <a:t>HVALA NA PAŽNJI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853239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267</Words>
  <Application>Microsoft Office PowerPoint</Application>
  <PresentationFormat>Široki zaslon</PresentationFormat>
  <Paragraphs>73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TRGOVAČKO PRAVO  PROMJENE NA STRANI DUŽNIKA Nastupno predavanje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Pitanja za ponavljanje…</vt:lpstr>
      <vt:lpstr>Pitanja za ponavljanje…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14</cp:revision>
  <dcterms:created xsi:type="dcterms:W3CDTF">2020-03-26T13:37:12Z</dcterms:created>
  <dcterms:modified xsi:type="dcterms:W3CDTF">2020-04-02T09:55:22Z</dcterms:modified>
</cp:coreProperties>
</file>