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14" r:id="rId1"/>
  </p:sldMasterIdLst>
  <p:notesMasterIdLst>
    <p:notesMasterId r:id="rId25"/>
  </p:notesMasterIdLst>
  <p:sldIdLst>
    <p:sldId id="256" r:id="rId2"/>
    <p:sldId id="257" r:id="rId3"/>
    <p:sldId id="279" r:id="rId4"/>
    <p:sldId id="276" r:id="rId5"/>
    <p:sldId id="264" r:id="rId6"/>
    <p:sldId id="267" r:id="rId7"/>
    <p:sldId id="265" r:id="rId8"/>
    <p:sldId id="258" r:id="rId9"/>
    <p:sldId id="281" r:id="rId10"/>
    <p:sldId id="259" r:id="rId11"/>
    <p:sldId id="269" r:id="rId12"/>
    <p:sldId id="270" r:id="rId13"/>
    <p:sldId id="261" r:id="rId14"/>
    <p:sldId id="268" r:id="rId15"/>
    <p:sldId id="260" r:id="rId16"/>
    <p:sldId id="271" r:id="rId17"/>
    <p:sldId id="272" r:id="rId18"/>
    <p:sldId id="280" r:id="rId19"/>
    <p:sldId id="273" r:id="rId20"/>
    <p:sldId id="274" r:id="rId21"/>
    <p:sldId id="275" r:id="rId22"/>
    <p:sldId id="263" r:id="rId23"/>
    <p:sldId id="26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86" d="100"/>
          <a:sy n="86"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68C88C-D054-4661-8E89-6EAAEBB9ABAB}" type="datetimeFigureOut">
              <a:rPr lang="hr-HR" smtClean="0"/>
              <a:t>11.7.2018.</a:t>
            </a:fld>
            <a:endParaRPr lang="hr-HR"/>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39954-4D20-4572-9C1B-4E18D1424770}" type="slidenum">
              <a:rPr lang="hr-HR" smtClean="0"/>
              <a:t>‹#›</a:t>
            </a:fld>
            <a:endParaRPr lang="hr-HR"/>
          </a:p>
        </p:txBody>
      </p:sp>
    </p:spTree>
    <p:extLst>
      <p:ext uri="{BB962C8B-B14F-4D97-AF65-F5344CB8AC3E}">
        <p14:creationId xmlns:p14="http://schemas.microsoft.com/office/powerpoint/2010/main" val="2763704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hr-HR"/>
              <a:t>Kliknite da biste uredili stil naslova matrice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D21615C4-93E8-4640-9727-B4EDBED469B3}" type="datetime1">
              <a:rPr lang="en-US" smtClean="0"/>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79991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742B0D3A-5462-453A-A9D0-F12333037FB0}" type="datetime1">
              <a:rPr lang="en-US" smtClean="0"/>
              <a:t>7/11/2018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1022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hr-HR"/>
              <a:t>Kliknite da biste uredili stil naslova matrice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4" name="Date Placeholder 3"/>
          <p:cNvSpPr>
            <a:spLocks noGrp="1"/>
          </p:cNvSpPr>
          <p:nvPr>
            <p:ph type="dt" sz="half" idx="10"/>
          </p:nvPr>
        </p:nvSpPr>
        <p:spPr/>
        <p:txBody>
          <a:bodyPr/>
          <a:lstStyle/>
          <a:p>
            <a:fld id="{9545C675-6C4C-4D55-87A0-B9A20821D266}" type="datetime1">
              <a:rPr lang="en-US" smtClean="0"/>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99841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hr-HR"/>
              <a:t>Kliknite da biste uredili stil naslova matrice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hr-HR"/>
              <a:t>Uredite stilove teksta matrice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4" name="Date Placeholder 3"/>
          <p:cNvSpPr>
            <a:spLocks noGrp="1"/>
          </p:cNvSpPr>
          <p:nvPr>
            <p:ph type="dt" sz="half" idx="10"/>
          </p:nvPr>
        </p:nvSpPr>
        <p:spPr/>
        <p:txBody>
          <a:bodyPr/>
          <a:lstStyle/>
          <a:p>
            <a:fld id="{D59A20B8-7559-4B27-9587-5FC5FE6BE0A0}" type="datetime1">
              <a:rPr lang="en-US" smtClean="0"/>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87165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44957E6B-E92D-4D61-BD22-89299E8D36FB}" type="datetime1">
              <a:rPr lang="en-US" smtClean="0"/>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47111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r-HR"/>
              <a:t>Kliknite da biste uredili stil naslova matrice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1BA7870-DC91-49D7-B36C-60EA044FB3CF}" type="datetime1">
              <a:rPr lang="en-US" smtClean="0"/>
              <a:t>7/11/2018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20998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hr-HR"/>
              <a:t>Kliknite da biste uredili stil naslova matrice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261171-F3F1-489B-B160-24B6555FFB89}" type="datetime1">
              <a:rPr lang="en-US" smtClean="0"/>
              <a:t>7/11/2018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64438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nchor="t" anchorCtr="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0B98B94F-1B58-4486-9B68-6B6305320EB6}" type="datetime1">
              <a:rPr lang="en-US" smtClean="0"/>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52117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A19C4F9F-B39E-435E-805A-D4B6780E4B75}" type="datetime1">
              <a:rPr lang="en-US" smtClean="0"/>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92329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3"/>
          <p:cNvSpPr>
            <a:spLocks noGrp="1"/>
          </p:cNvSpPr>
          <p:nvPr>
            <p:ph type="dt" sz="half" idx="10"/>
          </p:nvPr>
        </p:nvSpPr>
        <p:spPr/>
        <p:txBody>
          <a:bodyPr/>
          <a:lstStyle/>
          <a:p>
            <a:fld id="{35ED081C-06B2-4604-9DB9-F5828E9048BF}" type="datetime1">
              <a:rPr lang="en-US" smtClean="0"/>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67180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E8320DFF-C56D-40F9-9405-2A64BA2B0C40}" type="datetime1">
              <a:rPr lang="en-US" smtClean="0"/>
              <a:t>7/11/2018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47473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fld id="{A4BB8174-D3D4-495E-81EB-55DBFB6D42EC}" type="datetime1">
              <a:rPr lang="en-US" smtClean="0"/>
              <a:t>7/11/2018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80467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fld id="{58B55DD0-494A-4368-A9BA-9143336770E3}" type="datetime1">
              <a:rPr lang="en-US" smtClean="0"/>
              <a:t>7/11/2018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2666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7" name="Date Placeholder 2"/>
          <p:cNvSpPr>
            <a:spLocks noGrp="1"/>
          </p:cNvSpPr>
          <p:nvPr>
            <p:ph type="dt" sz="half" idx="10"/>
          </p:nvPr>
        </p:nvSpPr>
        <p:spPr/>
        <p:txBody>
          <a:bodyPr/>
          <a:lstStyle/>
          <a:p>
            <a:fld id="{3193CA55-E8AD-4A29-97A0-901397BF33CD}" type="datetime1">
              <a:rPr lang="en-US" smtClean="0"/>
              <a:t>7/11/2018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07507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F1E5536-D858-45ED-8DA4-CAEBFFA96B3F}" type="datetime1">
              <a:rPr lang="en-US" smtClean="0"/>
              <a:t>7/11/2018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7372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hr-HR"/>
              <a:t>Kliknite da biste uredili stil naslova matrice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7" name="Date Placeholder 4"/>
          <p:cNvSpPr>
            <a:spLocks noGrp="1"/>
          </p:cNvSpPr>
          <p:nvPr>
            <p:ph type="dt" sz="half" idx="10"/>
          </p:nvPr>
        </p:nvSpPr>
        <p:spPr/>
        <p:txBody>
          <a:bodyPr/>
          <a:lstStyle/>
          <a:p>
            <a:fld id="{68697111-D516-4B3F-854C-F05450ACB140}" type="datetime1">
              <a:rPr lang="en-US" smtClean="0"/>
              <a:t>7/11/2018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8829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8BC52A91-F0CF-443A-B9E1-BE2887DE8096}" type="datetime1">
              <a:rPr lang="en-US" smtClean="0"/>
              <a:t>7/11/2018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142653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hr-HR"/>
              <a:t>Kliknite da biste uredili stil naslova matrice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2DE0B1F-8387-4EEA-BB1B-B040A5E27963}" type="datetime1">
              <a:rPr lang="en-US" smtClean="0"/>
              <a:t>7/11/2018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5536621"/>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hf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c.europa.eu/regional_policy/h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ECA8A26-90BA-4E78-ABE9-E2F12A3E4B77}"/>
              </a:ext>
            </a:extLst>
          </p:cNvPr>
          <p:cNvSpPr>
            <a:spLocks noGrp="1"/>
          </p:cNvSpPr>
          <p:nvPr>
            <p:ph type="ctrTitle"/>
          </p:nvPr>
        </p:nvSpPr>
        <p:spPr/>
        <p:txBody>
          <a:bodyPr>
            <a:noAutofit/>
          </a:bodyPr>
          <a:lstStyle/>
          <a:p>
            <a:pPr algn="l"/>
            <a:r>
              <a:rPr lang="hr-HR" altLang="sr-Latn-RS" sz="3200" b="1" dirty="0"/>
              <a:t>OBRANA TEME DOKTORSKE DISERTACIJE:</a:t>
            </a:r>
            <a:br>
              <a:rPr lang="hr-HR" altLang="sr-Latn-RS" sz="3200" b="1" dirty="0"/>
            </a:br>
            <a:r>
              <a:rPr lang="hr-HR" sz="3200" b="1" dirty="0"/>
              <a:t>OBLIKOVANJE EUROPSKE KOHEZIJSKE POLITIKE UJEDNAČAVANJA REGIONALNIH NEJEDNAKOSTI</a:t>
            </a:r>
            <a:endParaRPr lang="hr-HR" sz="3200" dirty="0"/>
          </a:p>
        </p:txBody>
      </p:sp>
      <p:sp>
        <p:nvSpPr>
          <p:cNvPr id="3" name="Podnaslov 2">
            <a:extLst>
              <a:ext uri="{FF2B5EF4-FFF2-40B4-BE49-F238E27FC236}">
                <a16:creationId xmlns:a16="http://schemas.microsoft.com/office/drawing/2014/main" id="{3882298A-99AF-4009-89F9-B9B62B8B0E23}"/>
              </a:ext>
            </a:extLst>
          </p:cNvPr>
          <p:cNvSpPr>
            <a:spLocks noGrp="1"/>
          </p:cNvSpPr>
          <p:nvPr>
            <p:ph type="subTitle" idx="1"/>
          </p:nvPr>
        </p:nvSpPr>
        <p:spPr/>
        <p:txBody>
          <a:bodyPr>
            <a:normAutofit/>
          </a:bodyPr>
          <a:lstStyle/>
          <a:p>
            <a:r>
              <a:rPr lang="hr-HR" sz="2800" b="1" cap="none" dirty="0">
                <a:solidFill>
                  <a:schemeClr val="tx1"/>
                </a:solidFill>
              </a:rPr>
              <a:t>mr.sc. Antun Marinac, v. pred.</a:t>
            </a:r>
          </a:p>
        </p:txBody>
      </p:sp>
    </p:spTree>
    <p:extLst>
      <p:ext uri="{BB962C8B-B14F-4D97-AF65-F5344CB8AC3E}">
        <p14:creationId xmlns:p14="http://schemas.microsoft.com/office/powerpoint/2010/main" val="273031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576011F-8FD0-4DB3-94C4-0D12E1544658}"/>
              </a:ext>
            </a:extLst>
          </p:cNvPr>
          <p:cNvSpPr>
            <a:spLocks noGrp="1"/>
          </p:cNvSpPr>
          <p:nvPr>
            <p:ph type="title"/>
          </p:nvPr>
        </p:nvSpPr>
        <p:spPr/>
        <p:txBody>
          <a:bodyPr>
            <a:normAutofit fontScale="90000"/>
          </a:bodyPr>
          <a:lstStyle/>
          <a:p>
            <a:r>
              <a:rPr lang="hr-HR" sz="3100" b="1" dirty="0"/>
              <a:t>3. CILJ, SVRHA, PROBLEM I HIPOTEZE ISTRAŽIVANJA</a:t>
            </a:r>
            <a:br>
              <a:rPr lang="hr-HR" sz="3100" b="1" dirty="0"/>
            </a:br>
            <a:br>
              <a:rPr lang="hr-HR" sz="3100" dirty="0"/>
            </a:br>
            <a:br>
              <a:rPr lang="hr-HR" dirty="0"/>
            </a:br>
            <a:endParaRPr lang="hr-HR" dirty="0"/>
          </a:p>
        </p:txBody>
      </p:sp>
      <p:sp>
        <p:nvSpPr>
          <p:cNvPr id="3" name="Rezervirano mjesto sadržaja 2">
            <a:extLst>
              <a:ext uri="{FF2B5EF4-FFF2-40B4-BE49-F238E27FC236}">
                <a16:creationId xmlns:a16="http://schemas.microsoft.com/office/drawing/2014/main" id="{25774B01-8693-44D7-A67E-ABF2B16EDCF0}"/>
              </a:ext>
            </a:extLst>
          </p:cNvPr>
          <p:cNvSpPr>
            <a:spLocks noGrp="1"/>
          </p:cNvSpPr>
          <p:nvPr>
            <p:ph idx="1"/>
          </p:nvPr>
        </p:nvSpPr>
        <p:spPr/>
        <p:txBody>
          <a:bodyPr>
            <a:normAutofit lnSpcReduction="10000"/>
          </a:bodyPr>
          <a:lstStyle/>
          <a:p>
            <a:pPr marL="0" indent="0" algn="just">
              <a:buNone/>
            </a:pPr>
            <a:r>
              <a:rPr lang="hr-HR" b="1" dirty="0"/>
              <a:t>Cilj istraživanja</a:t>
            </a:r>
            <a:r>
              <a:rPr lang="hr-HR" dirty="0"/>
              <a:t> </a:t>
            </a:r>
          </a:p>
          <a:p>
            <a:pPr marL="0" indent="0" algn="just">
              <a:buNone/>
            </a:pPr>
            <a:r>
              <a:rPr lang="hr-HR" dirty="0"/>
              <a:t>- analizirati oblikovanje i provedbu europske kohezijske politike primjenom višerazinskog zajedničkog djelovanja EU i njenih institucija te država članica i njihovih struktura na ostvarivanju europskog cilja ujednačavanja regionalnih nejednakosti unutar teritorija EU. </a:t>
            </a:r>
          </a:p>
          <a:p>
            <a:pPr marL="0" indent="0" algn="just">
              <a:buNone/>
            </a:pPr>
            <a:r>
              <a:rPr lang="hr-HR" dirty="0"/>
              <a:t>	Pri tome se posebice polazi od</a:t>
            </a:r>
            <a:r>
              <a:rPr lang="hr-HR" b="1" dirty="0"/>
              <a:t> načela</a:t>
            </a:r>
            <a:r>
              <a:rPr lang="hr-HR" dirty="0"/>
              <a:t>: vertikalne diobe nadležnosti, supsidijarnosti, proporcionalnosti, partnerstva, solidarnosti i sufinanciranja. </a:t>
            </a:r>
          </a:p>
          <a:p>
            <a:pPr marL="0" indent="0" algn="just">
              <a:buNone/>
            </a:pPr>
            <a:r>
              <a:rPr lang="hr-HR" b="1" dirty="0"/>
              <a:t>Svrha</a:t>
            </a:r>
            <a:r>
              <a:rPr lang="hr-HR" dirty="0"/>
              <a:t> </a:t>
            </a:r>
          </a:p>
          <a:p>
            <a:pPr marL="0" indent="0" algn="just">
              <a:buNone/>
            </a:pPr>
            <a:r>
              <a:rPr lang="hr-HR" dirty="0"/>
              <a:t>- na znanstvenim osnovama promišljati oblikovanje gospodarske, socijalne i teritorijalne kohezije kao europske pravne stečevine, podijeljene nadležnosti između EU i država članica te njene važnosti za usluge od općeg interesa.</a:t>
            </a:r>
          </a:p>
        </p:txBody>
      </p:sp>
      <p:sp>
        <p:nvSpPr>
          <p:cNvPr id="4" name="Rezervirano mjesto podnožja 3">
            <a:extLst>
              <a:ext uri="{FF2B5EF4-FFF2-40B4-BE49-F238E27FC236}">
                <a16:creationId xmlns:a16="http://schemas.microsoft.com/office/drawing/2014/main" id="{FD6CC015-2B01-4F3D-B6B5-526ED49B3460}"/>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6B9FD81E-8214-4A0D-A184-5C387FE31ABF}"/>
              </a:ext>
            </a:extLst>
          </p:cNvPr>
          <p:cNvSpPr>
            <a:spLocks noGrp="1"/>
          </p:cNvSpPr>
          <p:nvPr>
            <p:ph type="sldNum" sz="quarter" idx="12"/>
          </p:nvPr>
        </p:nvSpPr>
        <p:spPr/>
        <p:txBody>
          <a:bodyPr/>
          <a:lstStyle/>
          <a:p>
            <a:fld id="{4FAB73BC-B049-4115-A692-8D63A059BFB8}" type="slidenum">
              <a:rPr lang="en-US" smtClean="0"/>
              <a:t>10</a:t>
            </a:fld>
            <a:endParaRPr lang="en-US" dirty="0"/>
          </a:p>
        </p:txBody>
      </p:sp>
    </p:spTree>
    <p:extLst>
      <p:ext uri="{BB962C8B-B14F-4D97-AF65-F5344CB8AC3E}">
        <p14:creationId xmlns:p14="http://schemas.microsoft.com/office/powerpoint/2010/main" val="48538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C923108-EA1E-4325-809D-1F2BB52F83A7}"/>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85CF4CF0-D932-44EE-8CA4-61874A4165F0}"/>
              </a:ext>
            </a:extLst>
          </p:cNvPr>
          <p:cNvSpPr>
            <a:spLocks noGrp="1"/>
          </p:cNvSpPr>
          <p:nvPr>
            <p:ph idx="1"/>
          </p:nvPr>
        </p:nvSpPr>
        <p:spPr/>
        <p:txBody>
          <a:bodyPr/>
          <a:lstStyle/>
          <a:p>
            <a:pPr marL="0" indent="0" algn="just">
              <a:buNone/>
            </a:pPr>
            <a:r>
              <a:rPr lang="hr-HR" b="1" dirty="0"/>
              <a:t>Problem istraživanja</a:t>
            </a:r>
          </a:p>
          <a:p>
            <a:pPr marL="0" indent="0" algn="just">
              <a:buNone/>
            </a:pPr>
            <a:r>
              <a:rPr lang="hr-HR" dirty="0"/>
              <a:t>	Znanstveni pristup uočavanju i rješavanju problema u pravnoj znanosti je primarno metodološki problem </a:t>
            </a:r>
            <a:r>
              <a:rPr lang="hr-HR" b="1" dirty="0"/>
              <a:t>(kako?)</a:t>
            </a:r>
            <a:r>
              <a:rPr lang="hr-HR" dirty="0"/>
              <a:t>. </a:t>
            </a:r>
          </a:p>
          <a:p>
            <a:pPr marL="0" indent="0" algn="just">
              <a:buNone/>
            </a:pPr>
            <a:r>
              <a:rPr lang="hr-HR" dirty="0"/>
              <a:t>	Temeljni </a:t>
            </a:r>
            <a:r>
              <a:rPr lang="hr-HR" b="1" dirty="0"/>
              <a:t>istraživački problem</a:t>
            </a:r>
            <a:r>
              <a:rPr lang="hr-HR" dirty="0"/>
              <a:t> odnosi na pitanje </a:t>
            </a:r>
            <a:r>
              <a:rPr lang="hr-HR" b="1" dirty="0"/>
              <a:t>kako</a:t>
            </a:r>
            <a:r>
              <a:rPr lang="hr-HR" dirty="0"/>
              <a:t> će EU i države članice oblikovati i provoditi zajedničku kohezijsku politiku koja će biti djelotvorna u postizanju europskog cilja: ujednačavanju regionalnih nejednakosti, </a:t>
            </a:r>
          </a:p>
          <a:p>
            <a:pPr marL="0" indent="0" algn="just">
              <a:buNone/>
            </a:pPr>
            <a:r>
              <a:rPr lang="hr-HR" dirty="0"/>
              <a:t>s obzirom na: opseg razlika između razina razvijenosti različitih regija, ograničenost financijskih sredstava država članica te njihovih različitih institucionalnih, pravnih i financijskih okvira.</a:t>
            </a:r>
          </a:p>
          <a:p>
            <a:endParaRPr lang="hr-HR" dirty="0"/>
          </a:p>
        </p:txBody>
      </p:sp>
      <p:sp>
        <p:nvSpPr>
          <p:cNvPr id="4" name="Rezervirano mjesto podnožja 3">
            <a:extLst>
              <a:ext uri="{FF2B5EF4-FFF2-40B4-BE49-F238E27FC236}">
                <a16:creationId xmlns:a16="http://schemas.microsoft.com/office/drawing/2014/main" id="{145E9F0F-D8D2-4845-B905-F93691CADF7E}"/>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1AF4F1EE-6139-4F88-AA79-939300EF2A30}"/>
              </a:ext>
            </a:extLst>
          </p:cNvPr>
          <p:cNvSpPr>
            <a:spLocks noGrp="1"/>
          </p:cNvSpPr>
          <p:nvPr>
            <p:ph type="sldNum" sz="quarter" idx="12"/>
          </p:nvPr>
        </p:nvSpPr>
        <p:spPr/>
        <p:txBody>
          <a:bodyPr/>
          <a:lstStyle/>
          <a:p>
            <a:fld id="{4FAB73BC-B049-4115-A692-8D63A059BFB8}" type="slidenum">
              <a:rPr lang="en-US" smtClean="0"/>
              <a:t>11</a:t>
            </a:fld>
            <a:endParaRPr lang="en-US" dirty="0"/>
          </a:p>
        </p:txBody>
      </p:sp>
    </p:spTree>
    <p:extLst>
      <p:ext uri="{BB962C8B-B14F-4D97-AF65-F5344CB8AC3E}">
        <p14:creationId xmlns:p14="http://schemas.microsoft.com/office/powerpoint/2010/main" val="3620669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FBCFD9D-005B-4308-AA0A-2DFC9BC9627E}"/>
              </a:ext>
            </a:extLst>
          </p:cNvPr>
          <p:cNvSpPr>
            <a:spLocks noGrp="1"/>
          </p:cNvSpPr>
          <p:nvPr>
            <p:ph type="title"/>
          </p:nvPr>
        </p:nvSpPr>
        <p:spPr/>
        <p:txBody>
          <a:bodyPr/>
          <a:lstStyle/>
          <a:p>
            <a:endParaRPr lang="hr-HR" dirty="0"/>
          </a:p>
        </p:txBody>
      </p:sp>
      <p:sp>
        <p:nvSpPr>
          <p:cNvPr id="3" name="Rezervirano mjesto sadržaja 2">
            <a:extLst>
              <a:ext uri="{FF2B5EF4-FFF2-40B4-BE49-F238E27FC236}">
                <a16:creationId xmlns:a16="http://schemas.microsoft.com/office/drawing/2014/main" id="{FEF68B9A-1FC7-4441-BC29-B589244363C7}"/>
              </a:ext>
            </a:extLst>
          </p:cNvPr>
          <p:cNvSpPr>
            <a:spLocks noGrp="1"/>
          </p:cNvSpPr>
          <p:nvPr>
            <p:ph idx="1"/>
          </p:nvPr>
        </p:nvSpPr>
        <p:spPr/>
        <p:txBody>
          <a:bodyPr/>
          <a:lstStyle/>
          <a:p>
            <a:pPr marL="0" indent="0" algn="just">
              <a:buNone/>
            </a:pPr>
            <a:r>
              <a:rPr lang="hr-HR" b="1" dirty="0"/>
              <a:t>Hipoteze:</a:t>
            </a:r>
          </a:p>
          <a:p>
            <a:pPr algn="just"/>
            <a:r>
              <a:rPr lang="hr-HR" b="1" dirty="0"/>
              <a:t>H1:</a:t>
            </a:r>
            <a:r>
              <a:rPr lang="hr-HR" dirty="0"/>
              <a:t> Kohezijska politika potvrđuje da nema razvoja EU kao cjeline bez razvoja njenih sastavnih dijelova</a:t>
            </a:r>
          </a:p>
          <a:p>
            <a:pPr algn="just"/>
            <a:r>
              <a:rPr lang="hr-HR" b="1" dirty="0"/>
              <a:t>H2:</a:t>
            </a:r>
            <a:r>
              <a:rPr lang="hr-HR" dirty="0"/>
              <a:t> Kohezijska politika, uz svoj povijesni razvoj i aktualnost u sadašnjem razdoblju, ima perspektive i nakon 2020. g.</a:t>
            </a:r>
          </a:p>
          <a:p>
            <a:pPr algn="just"/>
            <a:r>
              <a:rPr lang="hr-HR" b="1" dirty="0"/>
              <a:t>H3:</a:t>
            </a:r>
            <a:r>
              <a:rPr lang="hr-HR" dirty="0"/>
              <a:t> RH je nedovoljno djelotvorna u provedbi kohezijske politike</a:t>
            </a:r>
          </a:p>
          <a:p>
            <a:pPr algn="just"/>
            <a:r>
              <a:rPr lang="hr-HR" b="1" dirty="0"/>
              <a:t>H4:</a:t>
            </a:r>
            <a:r>
              <a:rPr lang="hr-HR" dirty="0"/>
              <a:t> Provedba</a:t>
            </a:r>
            <a:r>
              <a:rPr lang="hr-HR" b="1" dirty="0"/>
              <a:t> </a:t>
            </a:r>
            <a:r>
              <a:rPr lang="hr-HR" dirty="0"/>
              <a:t>kohezijske politike u kompariranim državama članicama rezultira različitom djelotvornošću</a:t>
            </a:r>
          </a:p>
          <a:p>
            <a:pPr algn="just"/>
            <a:r>
              <a:rPr lang="hr-HR" b="1" dirty="0"/>
              <a:t>H5:</a:t>
            </a:r>
            <a:r>
              <a:rPr lang="hr-HR" dirty="0"/>
              <a:t> Kohezijska politika ima utjecaj na ostvarenje temeljnih zajedničkih vrijednosti EU</a:t>
            </a:r>
          </a:p>
          <a:p>
            <a:endParaRPr lang="hr-HR" dirty="0"/>
          </a:p>
        </p:txBody>
      </p:sp>
      <p:sp>
        <p:nvSpPr>
          <p:cNvPr id="4" name="Rezervirano mjesto podnožja 3">
            <a:extLst>
              <a:ext uri="{FF2B5EF4-FFF2-40B4-BE49-F238E27FC236}">
                <a16:creationId xmlns:a16="http://schemas.microsoft.com/office/drawing/2014/main" id="{5DBAD809-6215-4968-8376-80725310F6AE}"/>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966F9F55-DA2E-47FC-8EE8-695204583565}"/>
              </a:ext>
            </a:extLst>
          </p:cNvPr>
          <p:cNvSpPr>
            <a:spLocks noGrp="1"/>
          </p:cNvSpPr>
          <p:nvPr>
            <p:ph type="sldNum" sz="quarter" idx="12"/>
          </p:nvPr>
        </p:nvSpPr>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3771166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3415165-D4BC-49BF-8CC0-43F04107B920}"/>
              </a:ext>
            </a:extLst>
          </p:cNvPr>
          <p:cNvSpPr>
            <a:spLocks noGrp="1"/>
          </p:cNvSpPr>
          <p:nvPr>
            <p:ph type="title"/>
          </p:nvPr>
        </p:nvSpPr>
        <p:spPr/>
        <p:txBody>
          <a:bodyPr/>
          <a:lstStyle/>
          <a:p>
            <a:r>
              <a:rPr lang="hr-HR" sz="3200" b="1" dirty="0"/>
              <a:t>4. METODOLOGIJA ISTRAŽIVANJA</a:t>
            </a:r>
            <a:br>
              <a:rPr lang="hr-HR" dirty="0"/>
            </a:br>
            <a:endParaRPr lang="hr-HR" dirty="0"/>
          </a:p>
        </p:txBody>
      </p:sp>
      <p:sp>
        <p:nvSpPr>
          <p:cNvPr id="3" name="Rezervirano mjesto sadržaja 2">
            <a:extLst>
              <a:ext uri="{FF2B5EF4-FFF2-40B4-BE49-F238E27FC236}">
                <a16:creationId xmlns:a16="http://schemas.microsoft.com/office/drawing/2014/main" id="{98D05E30-6648-445A-B323-139CEF1954AC}"/>
              </a:ext>
            </a:extLst>
          </p:cNvPr>
          <p:cNvSpPr>
            <a:spLocks noGrp="1"/>
          </p:cNvSpPr>
          <p:nvPr>
            <p:ph idx="1"/>
          </p:nvPr>
        </p:nvSpPr>
        <p:spPr/>
        <p:txBody>
          <a:bodyPr/>
          <a:lstStyle/>
          <a:p>
            <a:pPr marL="0" indent="0" algn="just">
              <a:buNone/>
            </a:pPr>
            <a:r>
              <a:rPr lang="hr-HR" dirty="0"/>
              <a:t>- </a:t>
            </a:r>
            <a:r>
              <a:rPr lang="hr-HR" b="1" dirty="0"/>
              <a:t>Metode: analize</a:t>
            </a:r>
            <a:r>
              <a:rPr lang="hr-HR" b="1" i="1" dirty="0"/>
              <a:t> </a:t>
            </a:r>
            <a:r>
              <a:rPr lang="hr-HR" b="1" dirty="0"/>
              <a:t>i</a:t>
            </a:r>
            <a:r>
              <a:rPr lang="hr-HR" b="1" i="1" dirty="0"/>
              <a:t> </a:t>
            </a:r>
            <a:r>
              <a:rPr lang="hr-HR" b="1" dirty="0"/>
              <a:t>sinteze</a:t>
            </a:r>
            <a:r>
              <a:rPr lang="hr-HR" dirty="0"/>
              <a:t>, </a:t>
            </a:r>
            <a:r>
              <a:rPr lang="hr-HR" b="1" dirty="0"/>
              <a:t>induktivna</a:t>
            </a:r>
            <a:r>
              <a:rPr lang="hr-HR" dirty="0"/>
              <a:t> i </a:t>
            </a:r>
            <a:r>
              <a:rPr lang="hr-HR" b="1" dirty="0"/>
              <a:t>deduktivna metoda</a:t>
            </a:r>
            <a:r>
              <a:rPr lang="hr-HR" dirty="0"/>
              <a:t> te metoda </a:t>
            </a:r>
            <a:r>
              <a:rPr lang="hr-HR" b="1" dirty="0"/>
              <a:t>sekundarnih istraživanja;</a:t>
            </a:r>
          </a:p>
          <a:p>
            <a:pPr marL="0" indent="0" algn="just">
              <a:buNone/>
            </a:pPr>
            <a:r>
              <a:rPr lang="hr-HR" b="1" dirty="0"/>
              <a:t>-uz </a:t>
            </a:r>
            <a:r>
              <a:rPr lang="hr-HR" b="1" dirty="0" err="1"/>
              <a:t>normativističku</a:t>
            </a:r>
            <a:r>
              <a:rPr lang="hr-HR" b="1" dirty="0"/>
              <a:t> metodu</a:t>
            </a:r>
            <a:r>
              <a:rPr lang="hr-HR" dirty="0"/>
              <a:t>, uzele bi se u obzir </a:t>
            </a:r>
            <a:r>
              <a:rPr lang="hr-HR" b="1" dirty="0"/>
              <a:t>odluke sudova, političke odluke, preporuke i mišljenja, strategijski dokumenti itd</a:t>
            </a:r>
            <a:r>
              <a:rPr lang="hr-HR" dirty="0"/>
              <a:t>.;</a:t>
            </a:r>
          </a:p>
          <a:p>
            <a:pPr marL="0" indent="0" algn="just">
              <a:buNone/>
            </a:pPr>
            <a:r>
              <a:rPr lang="hr-HR" dirty="0"/>
              <a:t>-</a:t>
            </a:r>
            <a:r>
              <a:rPr lang="hr-HR" b="1" dirty="0"/>
              <a:t>gramatička, teleološka i sistemska metoda: </a:t>
            </a:r>
            <a:r>
              <a:rPr lang="hr-HR" dirty="0"/>
              <a:t>prilikom tumačenja propisa:  </a:t>
            </a:r>
          </a:p>
          <a:p>
            <a:pPr marL="0" indent="0" algn="just">
              <a:buNone/>
            </a:pPr>
            <a:r>
              <a:rPr lang="hr-HR" b="1" dirty="0"/>
              <a:t>- komparativnom metodom - </a:t>
            </a:r>
            <a:r>
              <a:rPr lang="hr-HR" dirty="0"/>
              <a:t>usporedba provedbe kohezijske politike u različitim državama.</a:t>
            </a:r>
          </a:p>
          <a:p>
            <a:pPr marL="0" indent="0" algn="just">
              <a:buNone/>
            </a:pPr>
            <a:endParaRPr lang="hr-HR" dirty="0"/>
          </a:p>
          <a:p>
            <a:endParaRPr lang="hr-HR" dirty="0"/>
          </a:p>
        </p:txBody>
      </p:sp>
      <p:sp>
        <p:nvSpPr>
          <p:cNvPr id="4" name="Rezervirano mjesto podnožja 3">
            <a:extLst>
              <a:ext uri="{FF2B5EF4-FFF2-40B4-BE49-F238E27FC236}">
                <a16:creationId xmlns:a16="http://schemas.microsoft.com/office/drawing/2014/main" id="{1602561E-0A42-46F1-80B7-44706E62E2F2}"/>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2AD09EC1-74FA-49E2-8751-08DC2AE1C6D7}"/>
              </a:ext>
            </a:extLst>
          </p:cNvPr>
          <p:cNvSpPr>
            <a:spLocks noGrp="1"/>
          </p:cNvSpPr>
          <p:nvPr>
            <p:ph type="sldNum" sz="quarter" idx="12"/>
          </p:nvPr>
        </p:nvSpPr>
        <p:spPr/>
        <p:txBody>
          <a:bodyPr/>
          <a:lstStyle/>
          <a:p>
            <a:fld id="{4FAB73BC-B049-4115-A692-8D63A059BFB8}" type="slidenum">
              <a:rPr lang="en-US" smtClean="0"/>
              <a:t>13</a:t>
            </a:fld>
            <a:endParaRPr lang="en-US" dirty="0"/>
          </a:p>
        </p:txBody>
      </p:sp>
    </p:spTree>
    <p:extLst>
      <p:ext uri="{BB962C8B-B14F-4D97-AF65-F5344CB8AC3E}">
        <p14:creationId xmlns:p14="http://schemas.microsoft.com/office/powerpoint/2010/main" val="3764516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B58F417-8813-4676-81F3-E43114BD73F3}"/>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E19C2995-9E48-46AD-9D53-89F1F2DCFDC7}"/>
              </a:ext>
            </a:extLst>
          </p:cNvPr>
          <p:cNvSpPr>
            <a:spLocks noGrp="1"/>
          </p:cNvSpPr>
          <p:nvPr>
            <p:ph idx="1"/>
          </p:nvPr>
        </p:nvSpPr>
        <p:spPr/>
        <p:txBody>
          <a:bodyPr>
            <a:normAutofit/>
          </a:bodyPr>
          <a:lstStyle/>
          <a:p>
            <a:pPr marL="457200" lvl="1" indent="0" algn="just">
              <a:buNone/>
            </a:pPr>
            <a:r>
              <a:rPr lang="hr-HR" b="1" dirty="0"/>
              <a:t>Ostale metode: </a:t>
            </a:r>
          </a:p>
          <a:p>
            <a:pPr marL="457200" lvl="1" indent="0" algn="just">
              <a:spcBef>
                <a:spcPts val="0"/>
              </a:spcBef>
              <a:buNone/>
            </a:pPr>
            <a:r>
              <a:rPr lang="hr-HR" sz="2000" b="1" dirty="0"/>
              <a:t>- holistička metoda </a:t>
            </a:r>
            <a:r>
              <a:rPr lang="hr-HR" sz="2000" dirty="0"/>
              <a:t>(istina je cjelina), </a:t>
            </a:r>
          </a:p>
          <a:p>
            <a:pPr marL="457200" lvl="1" indent="0" algn="just">
              <a:spcBef>
                <a:spcPts val="0"/>
              </a:spcBef>
              <a:buNone/>
            </a:pPr>
            <a:r>
              <a:rPr lang="hr-HR" sz="2000" b="1" dirty="0"/>
              <a:t>- metoda promatranja </a:t>
            </a:r>
            <a:r>
              <a:rPr lang="hr-HR" sz="2000" dirty="0"/>
              <a:t>(stanja na nerazvijenim područjima), </a:t>
            </a:r>
          </a:p>
          <a:p>
            <a:pPr marL="457200" lvl="1" indent="0" algn="just">
              <a:spcBef>
                <a:spcPts val="0"/>
              </a:spcBef>
              <a:buNone/>
            </a:pPr>
            <a:r>
              <a:rPr lang="hr-HR" sz="2000" b="1" dirty="0"/>
              <a:t>- statistička metoda</a:t>
            </a:r>
            <a:r>
              <a:rPr lang="hr-HR" sz="2000" dirty="0"/>
              <a:t> (statistički prikaz regionalnih nejednakosti),</a:t>
            </a:r>
            <a:r>
              <a:rPr lang="hr-HR" sz="2000" b="1" dirty="0"/>
              <a:t> </a:t>
            </a:r>
          </a:p>
          <a:p>
            <a:pPr marL="457200" lvl="1" indent="0" algn="just">
              <a:spcBef>
                <a:spcPts val="0"/>
              </a:spcBef>
              <a:buNone/>
            </a:pPr>
            <a:r>
              <a:rPr lang="hr-HR" sz="2000" b="1" dirty="0"/>
              <a:t>- povijesna metoda </a:t>
            </a:r>
            <a:r>
              <a:rPr lang="hr-HR" sz="2000" dirty="0"/>
              <a:t>(osvrt na povijesni razvoj kohezijske politike), </a:t>
            </a:r>
          </a:p>
          <a:p>
            <a:pPr marL="457200" lvl="1" indent="0" algn="just">
              <a:spcBef>
                <a:spcPts val="0"/>
              </a:spcBef>
              <a:buNone/>
            </a:pPr>
            <a:r>
              <a:rPr lang="hr-HR" sz="2000" b="1" dirty="0"/>
              <a:t>- </a:t>
            </a:r>
            <a:r>
              <a:rPr lang="hr-HR" sz="2000" b="1" dirty="0" err="1"/>
              <a:t>delfi</a:t>
            </a:r>
            <a:r>
              <a:rPr lang="hr-HR" sz="2000" b="1" dirty="0"/>
              <a:t> metoda</a:t>
            </a:r>
            <a:r>
              <a:rPr lang="hr-HR" sz="2000" dirty="0"/>
              <a:t> (prognoziranje perspektiva kohezijske politike nakon 2020. g.), </a:t>
            </a:r>
          </a:p>
          <a:p>
            <a:pPr marL="457200" lvl="1" indent="0" algn="just">
              <a:spcBef>
                <a:spcPts val="0"/>
              </a:spcBef>
              <a:buNone/>
            </a:pPr>
            <a:r>
              <a:rPr lang="hr-HR" sz="2000" b="1" dirty="0"/>
              <a:t>- metoda klasifikacije (</a:t>
            </a:r>
            <a:r>
              <a:rPr lang="hr-HR" sz="2000" dirty="0"/>
              <a:t>NUTS klasifikacija), </a:t>
            </a:r>
          </a:p>
          <a:p>
            <a:pPr marL="457200" lvl="1" indent="0" algn="just">
              <a:spcBef>
                <a:spcPts val="0"/>
              </a:spcBef>
              <a:buNone/>
            </a:pPr>
            <a:r>
              <a:rPr lang="hr-HR" sz="2000" dirty="0"/>
              <a:t>- </a:t>
            </a:r>
            <a:r>
              <a:rPr lang="hr-HR" sz="2000" b="1" dirty="0"/>
              <a:t>metode: apstrakcije</a:t>
            </a:r>
            <a:r>
              <a:rPr lang="hr-HR" sz="2000" dirty="0"/>
              <a:t>, </a:t>
            </a:r>
            <a:r>
              <a:rPr lang="hr-HR" sz="2000" b="1" dirty="0"/>
              <a:t>generalizacije, specijalizacije</a:t>
            </a:r>
            <a:r>
              <a:rPr lang="hr-HR" sz="2000" dirty="0"/>
              <a:t>, </a:t>
            </a:r>
            <a:r>
              <a:rPr lang="hr-HR" sz="2000" b="1" dirty="0"/>
              <a:t>dokazivanja, opovrgavanja</a:t>
            </a:r>
            <a:r>
              <a:rPr lang="hr-HR" sz="2000" dirty="0"/>
              <a:t>, </a:t>
            </a:r>
            <a:r>
              <a:rPr lang="hr-HR" sz="2000" b="1" dirty="0"/>
              <a:t>deskripcije</a:t>
            </a:r>
            <a:r>
              <a:rPr lang="hr-HR" sz="2000" dirty="0"/>
              <a:t> </a:t>
            </a:r>
            <a:r>
              <a:rPr lang="hr-HR" sz="2000" b="1" dirty="0"/>
              <a:t>i kompilacije</a:t>
            </a:r>
            <a:r>
              <a:rPr lang="hr-HR" sz="2000" dirty="0"/>
              <a:t>.</a:t>
            </a:r>
            <a:r>
              <a:rPr lang="hr-HR" sz="2000" b="1" dirty="0"/>
              <a:t> </a:t>
            </a:r>
            <a:endParaRPr lang="hr-HR" sz="2000" dirty="0"/>
          </a:p>
        </p:txBody>
      </p:sp>
      <p:sp>
        <p:nvSpPr>
          <p:cNvPr id="4" name="Rezervirano mjesto podnožja 3">
            <a:extLst>
              <a:ext uri="{FF2B5EF4-FFF2-40B4-BE49-F238E27FC236}">
                <a16:creationId xmlns:a16="http://schemas.microsoft.com/office/drawing/2014/main" id="{A7A6DB48-FDD4-4E52-BD86-F46F7B1DCEF2}"/>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D2E2CC44-F558-425B-8160-FCFCC4E02B20}"/>
              </a:ext>
            </a:extLst>
          </p:cNvPr>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2009303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4392F8D-3E50-44F4-9E7F-F5D966E7D1F4}"/>
              </a:ext>
            </a:extLst>
          </p:cNvPr>
          <p:cNvSpPr>
            <a:spLocks noGrp="1"/>
          </p:cNvSpPr>
          <p:nvPr>
            <p:ph type="title"/>
          </p:nvPr>
        </p:nvSpPr>
        <p:spPr/>
        <p:txBody>
          <a:bodyPr/>
          <a:lstStyle/>
          <a:p>
            <a:r>
              <a:rPr lang="hr-HR" sz="3200" b="1" dirty="0"/>
              <a:t>5. STRUKTURA DISERTACIJE</a:t>
            </a:r>
            <a:br>
              <a:rPr lang="hr-HR" dirty="0"/>
            </a:br>
            <a:endParaRPr lang="hr-HR" dirty="0"/>
          </a:p>
        </p:txBody>
      </p:sp>
      <p:sp>
        <p:nvSpPr>
          <p:cNvPr id="3" name="Rezervirano mjesto sadržaja 2">
            <a:extLst>
              <a:ext uri="{FF2B5EF4-FFF2-40B4-BE49-F238E27FC236}">
                <a16:creationId xmlns:a16="http://schemas.microsoft.com/office/drawing/2014/main" id="{ADB7189B-CDEE-4512-BA3B-EC7A9FD6A9F6}"/>
              </a:ext>
            </a:extLst>
          </p:cNvPr>
          <p:cNvSpPr>
            <a:spLocks noGrp="1"/>
          </p:cNvSpPr>
          <p:nvPr>
            <p:ph idx="1"/>
          </p:nvPr>
        </p:nvSpPr>
        <p:spPr/>
        <p:txBody>
          <a:bodyPr>
            <a:normAutofit/>
          </a:bodyPr>
          <a:lstStyle/>
          <a:p>
            <a:pPr marL="0" indent="0">
              <a:buNone/>
            </a:pPr>
            <a:r>
              <a:rPr lang="hr-HR" b="1" dirty="0"/>
              <a:t>- uvod, </a:t>
            </a:r>
          </a:p>
          <a:p>
            <a:pPr marL="0" indent="0">
              <a:buNone/>
            </a:pPr>
            <a:r>
              <a:rPr lang="hr-HR" b="1" dirty="0"/>
              <a:t>- 6 poglavlja i</a:t>
            </a:r>
          </a:p>
          <a:p>
            <a:pPr marL="0" indent="0">
              <a:buNone/>
            </a:pPr>
            <a:r>
              <a:rPr lang="hr-HR" b="1" dirty="0"/>
              <a:t>- zaključak.</a:t>
            </a:r>
          </a:p>
          <a:p>
            <a:pPr marL="0" indent="0">
              <a:buNone/>
            </a:pPr>
            <a:endParaRPr lang="hr-HR" b="1" dirty="0"/>
          </a:p>
          <a:p>
            <a:pPr marL="0" indent="0">
              <a:buNone/>
            </a:pPr>
            <a:r>
              <a:rPr lang="hr-HR" b="1" dirty="0"/>
              <a:t>1.) UVODNI DIO</a:t>
            </a:r>
            <a:r>
              <a:rPr lang="hr-HR" dirty="0"/>
              <a:t>  </a:t>
            </a:r>
            <a:r>
              <a:rPr lang="hr-HR" b="1" dirty="0"/>
              <a:t>(prvo poglavlje rada)</a:t>
            </a:r>
            <a:r>
              <a:rPr lang="hr-HR" dirty="0"/>
              <a:t>  </a:t>
            </a:r>
          </a:p>
          <a:p>
            <a:pPr marL="0" indent="0" algn="just">
              <a:buNone/>
            </a:pPr>
            <a:endParaRPr lang="hr-HR" b="1" dirty="0"/>
          </a:p>
          <a:p>
            <a:pPr marL="0" indent="0" algn="just">
              <a:buNone/>
            </a:pPr>
            <a:r>
              <a:rPr lang="hr-HR" b="1" dirty="0"/>
              <a:t>2. POLAZNE OSNOVE</a:t>
            </a:r>
            <a:r>
              <a:rPr lang="hr-HR" dirty="0"/>
              <a:t>: općenita pitanja EU, zasnovanost EU na višerazinskom upravljanju, odnosno vertikalnoj diobi vlasti, općenita pitanja oblikovanja politika EU, prikaz teorija politika, teorija sustava te koncept europske dobre vladavine.</a:t>
            </a:r>
          </a:p>
          <a:p>
            <a:endParaRPr lang="hr-HR" dirty="0"/>
          </a:p>
        </p:txBody>
      </p:sp>
      <p:sp>
        <p:nvSpPr>
          <p:cNvPr id="4" name="Rezervirano mjesto podnožja 3">
            <a:extLst>
              <a:ext uri="{FF2B5EF4-FFF2-40B4-BE49-F238E27FC236}">
                <a16:creationId xmlns:a16="http://schemas.microsoft.com/office/drawing/2014/main" id="{F43EC543-6675-4BDB-8512-6C4EA2ED9073}"/>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3203BE40-938A-47DE-BAEF-B7BB8EC7AB5C}"/>
              </a:ext>
            </a:extLst>
          </p:cNvPr>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805774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76C4EC2-FE7A-45B9-BD5F-A93C4567901B}"/>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31A47CA0-3EB9-4ECC-9E8D-552590C75E6B}"/>
              </a:ext>
            </a:extLst>
          </p:cNvPr>
          <p:cNvSpPr>
            <a:spLocks noGrp="1"/>
          </p:cNvSpPr>
          <p:nvPr>
            <p:ph idx="1"/>
          </p:nvPr>
        </p:nvSpPr>
        <p:spPr/>
        <p:txBody>
          <a:bodyPr>
            <a:normAutofit fontScale="77500" lnSpcReduction="20000"/>
          </a:bodyPr>
          <a:lstStyle/>
          <a:p>
            <a:pPr algn="just"/>
            <a:r>
              <a:rPr lang="hr-HR" sz="2600" b="1" dirty="0"/>
              <a:t>3. TERITORIJ I REGIONALNE NEJEDNAKOSTI – POLAZIŠTE ZA OBLIKOVANJE EUROPSKE KOHEZIJSKE POLITIKE</a:t>
            </a:r>
            <a:r>
              <a:rPr lang="hr-HR" sz="2600" dirty="0"/>
              <a:t>: važnost teritorija i teritorijalnog ustroja, utjecaj europskih politika na teritorij  i utjecaj teritorija na kreiranje europskih politika, regije kao ključne institucije europske kohezijske politike, europski kriteriji regionalne podjele država članica EU na NUTS jedinice, pravo svih regija na pomoć, regionalne nejednakosti na teritoriju EU (uzroci i pokazatelji), regionalni razvoj - opći napor za smanjivanje regionalnih nejednakosti, nemoć tržišta i </a:t>
            </a:r>
            <a:r>
              <a:rPr lang="hr-HR" sz="2600" dirty="0" err="1"/>
              <a:t>neoklasične</a:t>
            </a:r>
            <a:r>
              <a:rPr lang="hr-HR" sz="2600" dirty="0"/>
              <a:t> teorije regionalnog razvoja, </a:t>
            </a:r>
          </a:p>
          <a:p>
            <a:pPr algn="just"/>
            <a:r>
              <a:rPr lang="hr-HR" sz="2600" b="1" dirty="0"/>
              <a:t>regionalne nejednakosti kao višestruki problem u teritorijalno – političkoj zajednici </a:t>
            </a:r>
            <a:r>
              <a:rPr lang="hr-HR" sz="2600" dirty="0"/>
              <a:t>(nejednak položaj građana, otežavanje provedbe temeljnih vrijednosti i načela, proturječnost regionalnih nejednakosti s postojećim teorijama, izvor posljedica gospodarske prirode, socijalne prirode, posljedica društvene prirode, političkih problema te prepreke europskom integracijskom procesu).</a:t>
            </a:r>
          </a:p>
          <a:p>
            <a:endParaRPr lang="hr-HR" dirty="0"/>
          </a:p>
        </p:txBody>
      </p:sp>
      <p:sp>
        <p:nvSpPr>
          <p:cNvPr id="4" name="Rezervirano mjesto podnožja 3">
            <a:extLst>
              <a:ext uri="{FF2B5EF4-FFF2-40B4-BE49-F238E27FC236}">
                <a16:creationId xmlns:a16="http://schemas.microsoft.com/office/drawing/2014/main" id="{3B7BA472-024A-427F-B63C-2689A58E898F}"/>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1AEE9CDD-A0BA-4646-84CA-46A33070F695}"/>
              </a:ext>
            </a:extLst>
          </p:cNvPr>
          <p:cNvSpPr>
            <a:spLocks noGrp="1"/>
          </p:cNvSpPr>
          <p:nvPr>
            <p:ph type="sldNum" sz="quarter" idx="12"/>
          </p:nvPr>
        </p:nvSpPr>
        <p:spPr/>
        <p:txBody>
          <a:bodyPr/>
          <a:lstStyle/>
          <a:p>
            <a:fld id="{4FAB73BC-B049-4115-A692-8D63A059BFB8}" type="slidenum">
              <a:rPr lang="en-US" smtClean="0"/>
              <a:t>16</a:t>
            </a:fld>
            <a:endParaRPr lang="en-US" dirty="0"/>
          </a:p>
        </p:txBody>
      </p:sp>
    </p:spTree>
    <p:extLst>
      <p:ext uri="{BB962C8B-B14F-4D97-AF65-F5344CB8AC3E}">
        <p14:creationId xmlns:p14="http://schemas.microsoft.com/office/powerpoint/2010/main" val="1534904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8937206-4023-4F6D-A3EA-FE3069131DB2}"/>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60C62940-7679-4F03-BF0B-7605BF689F67}"/>
              </a:ext>
            </a:extLst>
          </p:cNvPr>
          <p:cNvSpPr>
            <a:spLocks noGrp="1"/>
          </p:cNvSpPr>
          <p:nvPr>
            <p:ph idx="1"/>
          </p:nvPr>
        </p:nvSpPr>
        <p:spPr/>
        <p:txBody>
          <a:bodyPr>
            <a:normAutofit fontScale="92500" lnSpcReduction="10000"/>
          </a:bodyPr>
          <a:lstStyle/>
          <a:p>
            <a:pPr marL="0" indent="0" algn="just">
              <a:buNone/>
            </a:pPr>
            <a:r>
              <a:rPr lang="hr-HR" b="1" dirty="0"/>
              <a:t>4. OBLIKOVANJE KOHEZIJSKE POLITIKE U PROŠLOSTI, U SADAŠNJEM PROGRAMSKOM RAZDOBLJU I NJENE PERSPEKTIVE U BUDUĆNOSTI: </a:t>
            </a:r>
          </a:p>
          <a:p>
            <a:pPr marL="0" indent="0" algn="just">
              <a:buNone/>
            </a:pPr>
            <a:r>
              <a:rPr lang="hr-HR" b="1" dirty="0"/>
              <a:t>- povijesni osvrt na oblikovanje kohezijske politike</a:t>
            </a:r>
            <a:r>
              <a:rPr lang="hr-HR" dirty="0"/>
              <a:t>, </a:t>
            </a:r>
          </a:p>
          <a:p>
            <a:pPr marL="0" indent="0" algn="just">
              <a:spcBef>
                <a:spcPts val="0"/>
              </a:spcBef>
              <a:buNone/>
            </a:pPr>
            <a:r>
              <a:rPr lang="hr-HR" b="1" dirty="0"/>
              <a:t>- djelovanje EU  i njenih institucija: </a:t>
            </a:r>
          </a:p>
          <a:p>
            <a:pPr marL="0" indent="0" algn="just">
              <a:spcBef>
                <a:spcPts val="0"/>
              </a:spcBef>
              <a:buNone/>
            </a:pPr>
            <a:r>
              <a:rPr lang="hr-HR" dirty="0"/>
              <a:t>a) usvajanje </a:t>
            </a:r>
            <a:r>
              <a:rPr lang="hr-HR" b="1" dirty="0"/>
              <a:t>višegodišnjeg financijskog okvira</a:t>
            </a:r>
            <a:r>
              <a:rPr lang="hr-HR" dirty="0"/>
              <a:t> u posebnom zakonodavnom postupku i osiguranje sredstava za kohezijsku politiku, </a:t>
            </a:r>
          </a:p>
          <a:p>
            <a:pPr marL="0" indent="0" algn="just">
              <a:spcBef>
                <a:spcPts val="0"/>
              </a:spcBef>
              <a:buNone/>
            </a:pPr>
            <a:r>
              <a:rPr lang="hr-HR" dirty="0"/>
              <a:t>b) provedba </a:t>
            </a:r>
            <a:r>
              <a:rPr lang="hr-HR" b="1" dirty="0"/>
              <a:t>redovnog zakonodavnog postupka </a:t>
            </a:r>
            <a:r>
              <a:rPr lang="hr-HR" dirty="0"/>
              <a:t>(članci: 177., st. 1., 2., i 3., 178., st. 1., 164.,42. i 43. st. 2 te 175., st. 3. UFEU); prema članku 14. UEU, Europski parlament, zajedno s Vijećem, obavlja zakonodavne funkcije, </a:t>
            </a:r>
          </a:p>
          <a:p>
            <a:pPr marL="0" indent="0" algn="just">
              <a:spcBef>
                <a:spcPts val="0"/>
              </a:spcBef>
              <a:buNone/>
            </a:pPr>
            <a:r>
              <a:rPr lang="hr-HR" dirty="0"/>
              <a:t>c) </a:t>
            </a:r>
            <a:r>
              <a:rPr lang="hr-HR" b="1" dirty="0"/>
              <a:t>djelovanje putem  fondova </a:t>
            </a:r>
            <a:r>
              <a:rPr lang="hr-HR" dirty="0"/>
              <a:t>(čl. 175., st. 1., 3. reč. UFEU, </a:t>
            </a:r>
          </a:p>
          <a:p>
            <a:pPr marL="0" indent="0" algn="just">
              <a:spcBef>
                <a:spcPts val="0"/>
              </a:spcBef>
              <a:buNone/>
            </a:pPr>
            <a:r>
              <a:rPr lang="hr-HR" dirty="0"/>
              <a:t>d) </a:t>
            </a:r>
            <a:r>
              <a:rPr lang="hr-HR" b="1" dirty="0"/>
              <a:t>izvještavanje Europske komisije </a:t>
            </a:r>
            <a:r>
              <a:rPr lang="hr-HR" dirty="0"/>
              <a:t>(čl. 175., st. 2., 1. reč. UFEU, </a:t>
            </a:r>
          </a:p>
          <a:p>
            <a:pPr marL="0" indent="0" algn="just">
              <a:spcBef>
                <a:spcPts val="0"/>
              </a:spcBef>
              <a:buNone/>
            </a:pPr>
            <a:r>
              <a:rPr lang="hr-HR" dirty="0"/>
              <a:t>e) </a:t>
            </a:r>
            <a:r>
              <a:rPr lang="hr-HR" b="1" dirty="0"/>
              <a:t>ako se određene mjere pokažu potrebnima izvan granica fondova</a:t>
            </a:r>
            <a:r>
              <a:rPr lang="hr-HR" dirty="0"/>
              <a:t>, u skladu s zakonodavnim postupkom (čl. 175., st. 3. UFEU), npr. europska teritorijalna suradnja);</a:t>
            </a:r>
          </a:p>
          <a:p>
            <a:endParaRPr lang="hr-HR" dirty="0"/>
          </a:p>
        </p:txBody>
      </p:sp>
      <p:sp>
        <p:nvSpPr>
          <p:cNvPr id="4" name="Rezervirano mjesto podnožja 3">
            <a:extLst>
              <a:ext uri="{FF2B5EF4-FFF2-40B4-BE49-F238E27FC236}">
                <a16:creationId xmlns:a16="http://schemas.microsoft.com/office/drawing/2014/main" id="{AFF465FF-E886-4316-B631-47FB444F1CAC}"/>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B915E47B-88F7-47AE-8B8A-9E718C8BC8D2}"/>
              </a:ext>
            </a:extLst>
          </p:cNvPr>
          <p:cNvSpPr>
            <a:spLocks noGrp="1"/>
          </p:cNvSpPr>
          <p:nvPr>
            <p:ph type="sldNum" sz="quarter" idx="12"/>
          </p:nvPr>
        </p:nvSpPr>
        <p:spPr/>
        <p:txBody>
          <a:bodyPr/>
          <a:lstStyle/>
          <a:p>
            <a:fld id="{4FAB73BC-B049-4115-A692-8D63A059BFB8}" type="slidenum">
              <a:rPr lang="en-US" smtClean="0"/>
              <a:t>17</a:t>
            </a:fld>
            <a:endParaRPr lang="en-US" dirty="0"/>
          </a:p>
        </p:txBody>
      </p:sp>
    </p:spTree>
    <p:extLst>
      <p:ext uri="{BB962C8B-B14F-4D97-AF65-F5344CB8AC3E}">
        <p14:creationId xmlns:p14="http://schemas.microsoft.com/office/powerpoint/2010/main" val="2527297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F071E37-6951-49FB-BE06-6BFE3E9E0B17}"/>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BDDA02C1-A8BA-417F-8333-C63079D6E2A7}"/>
              </a:ext>
            </a:extLst>
          </p:cNvPr>
          <p:cNvSpPr>
            <a:spLocks noGrp="1"/>
          </p:cNvSpPr>
          <p:nvPr>
            <p:ph idx="1"/>
          </p:nvPr>
        </p:nvSpPr>
        <p:spPr/>
        <p:txBody>
          <a:bodyPr/>
          <a:lstStyle/>
          <a:p>
            <a:pPr marL="0" indent="0" algn="just">
              <a:buNone/>
            </a:pPr>
            <a:r>
              <a:rPr lang="hr-HR" b="1" dirty="0"/>
              <a:t>- djelovanje država članica </a:t>
            </a:r>
            <a:r>
              <a:rPr lang="hr-HR" dirty="0"/>
              <a:t>(provedba gospodarskih politika na način ostvarivanja kohezijskih ciljeva, izrada sporazuma o partnerstvu, izrada operativnih programa, obveza postupanja u skladu načelima dobrog financijskog upravljanja)</a:t>
            </a:r>
            <a:endParaRPr lang="hr-HR" b="1" dirty="0"/>
          </a:p>
          <a:p>
            <a:pPr marL="0" indent="0" algn="just">
              <a:buNone/>
            </a:pPr>
            <a:r>
              <a:rPr lang="hr-HR" b="1" dirty="0"/>
              <a:t>- sudjelovanje lokalnih i regionalnih vlasti u kreiranju politika EU</a:t>
            </a:r>
            <a:r>
              <a:rPr lang="hr-HR" dirty="0"/>
              <a:t>,</a:t>
            </a:r>
          </a:p>
          <a:p>
            <a:pPr marL="0" indent="0" algn="just">
              <a:buNone/>
            </a:pPr>
            <a:r>
              <a:rPr lang="hr-HR" dirty="0"/>
              <a:t>- </a:t>
            </a:r>
            <a:r>
              <a:rPr lang="hr-HR" b="1" dirty="0"/>
              <a:t>djelotvornost europske kohezijske politike i prijedlozi njenog poboljšanja,</a:t>
            </a:r>
          </a:p>
          <a:p>
            <a:pPr marL="0" indent="0" algn="just">
              <a:buNone/>
            </a:pPr>
            <a:r>
              <a:rPr lang="hr-HR" b="1" dirty="0"/>
              <a:t>- perspektive kohezijske politike nakon 2020. godine (Komisija: prijedlog višegodišnjeg financijskog okvira i prijedlog zakonodavstva za kohezijsku politiku</a:t>
            </a:r>
            <a:r>
              <a:rPr lang="hr-HR" dirty="0"/>
              <a:t> za nadolazeće razdoblje od 2021. do 2027.)</a:t>
            </a:r>
            <a:r>
              <a:rPr lang="hr-HR" b="1" dirty="0"/>
              <a:t> </a:t>
            </a:r>
            <a:endParaRPr lang="hr-HR" dirty="0"/>
          </a:p>
          <a:p>
            <a:endParaRPr lang="hr-HR" dirty="0"/>
          </a:p>
        </p:txBody>
      </p:sp>
      <p:sp>
        <p:nvSpPr>
          <p:cNvPr id="4" name="Rezervirano mjesto podnožja 3">
            <a:extLst>
              <a:ext uri="{FF2B5EF4-FFF2-40B4-BE49-F238E27FC236}">
                <a16:creationId xmlns:a16="http://schemas.microsoft.com/office/drawing/2014/main" id="{2C796E7D-9AAD-41B1-B18B-088536E46EFB}"/>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AF281C6D-71BF-41A6-B8B7-13BA60889F24}"/>
              </a:ext>
            </a:extLst>
          </p:cNvPr>
          <p:cNvSpPr>
            <a:spLocks noGrp="1"/>
          </p:cNvSpPr>
          <p:nvPr>
            <p:ph type="sldNum" sz="quarter" idx="12"/>
          </p:nvPr>
        </p:nvSpPr>
        <p:spPr/>
        <p:txBody>
          <a:bodyPr/>
          <a:lstStyle/>
          <a:p>
            <a:fld id="{4FAB73BC-B049-4115-A692-8D63A059BFB8}" type="slidenum">
              <a:rPr lang="en-US" smtClean="0"/>
              <a:t>18</a:t>
            </a:fld>
            <a:endParaRPr lang="en-US" dirty="0"/>
          </a:p>
        </p:txBody>
      </p:sp>
    </p:spTree>
    <p:extLst>
      <p:ext uri="{BB962C8B-B14F-4D97-AF65-F5344CB8AC3E}">
        <p14:creationId xmlns:p14="http://schemas.microsoft.com/office/powerpoint/2010/main" val="1830151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3624467-31B7-4783-8E22-BA2B1194BB4F}"/>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083D85BD-21E4-4AF9-AA70-90CC357085C5}"/>
              </a:ext>
            </a:extLst>
          </p:cNvPr>
          <p:cNvSpPr>
            <a:spLocks noGrp="1"/>
          </p:cNvSpPr>
          <p:nvPr>
            <p:ph idx="1"/>
          </p:nvPr>
        </p:nvSpPr>
        <p:spPr/>
        <p:txBody>
          <a:bodyPr>
            <a:normAutofit/>
          </a:bodyPr>
          <a:lstStyle/>
          <a:p>
            <a:pPr marL="0" indent="0">
              <a:buNone/>
            </a:pPr>
            <a:r>
              <a:rPr lang="hr-HR" b="1" dirty="0"/>
              <a:t>5. HRVATSKA ISKUSTVA U PROVEDBI KOHEZIJSKE POLITIKE:</a:t>
            </a:r>
            <a:endParaRPr lang="hr-HR" dirty="0"/>
          </a:p>
          <a:p>
            <a:pPr marL="0" indent="0" algn="just">
              <a:buNone/>
            </a:pPr>
            <a:r>
              <a:rPr lang="hr-HR" dirty="0"/>
              <a:t>- pridruživanje Republike Hrvatske EU i pitanje regionalne politike, teritorijalni ustroj RH i njegova djelotvornost, regionalne nejednakosti u Republici Hrvatskoj, ustavna odgovornost RH za provedbu ciljeva i prava EU, odgovornost na temelju Ugovora o pristupanju EU, novi sustav hrvatske regionalne politike usklađen s pravnom stečevinom EU, odgovornost središnjih državnih tijela i državnih dužnosnika, ugovor o partnerstvu, operativni program, pravni i institucionalni okvir za provedbu kohezijske politike, odobrena sredstva iz europskih fondova i njihovo korištenje te pitanje djelotvornosti institucija u provedbi kohezijske politike.</a:t>
            </a:r>
          </a:p>
          <a:p>
            <a:endParaRPr lang="hr-HR" dirty="0"/>
          </a:p>
        </p:txBody>
      </p:sp>
      <p:sp>
        <p:nvSpPr>
          <p:cNvPr id="4" name="Rezervirano mjesto podnožja 3">
            <a:extLst>
              <a:ext uri="{FF2B5EF4-FFF2-40B4-BE49-F238E27FC236}">
                <a16:creationId xmlns:a16="http://schemas.microsoft.com/office/drawing/2014/main" id="{24CCB09E-59C1-4F54-96DC-8AB04A2486FB}"/>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B11629FB-5A31-4F5D-8005-C6AEAE8C13BE}"/>
              </a:ext>
            </a:extLst>
          </p:cNvPr>
          <p:cNvSpPr>
            <a:spLocks noGrp="1"/>
          </p:cNvSpPr>
          <p:nvPr>
            <p:ph type="sldNum" sz="quarter" idx="12"/>
          </p:nvPr>
        </p:nvSpPr>
        <p:spPr/>
        <p:txBody>
          <a:bodyPr/>
          <a:lstStyle/>
          <a:p>
            <a:fld id="{4FAB73BC-B049-4115-A692-8D63A059BFB8}" type="slidenum">
              <a:rPr lang="en-US" smtClean="0"/>
              <a:t>19</a:t>
            </a:fld>
            <a:endParaRPr lang="en-US" dirty="0"/>
          </a:p>
        </p:txBody>
      </p:sp>
    </p:spTree>
    <p:extLst>
      <p:ext uri="{BB962C8B-B14F-4D97-AF65-F5344CB8AC3E}">
        <p14:creationId xmlns:p14="http://schemas.microsoft.com/office/powerpoint/2010/main" val="637484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004C3C4-F10B-4A59-8545-58C401DCE188}"/>
              </a:ext>
            </a:extLst>
          </p:cNvPr>
          <p:cNvSpPr>
            <a:spLocks noGrp="1"/>
          </p:cNvSpPr>
          <p:nvPr>
            <p:ph type="title"/>
          </p:nvPr>
        </p:nvSpPr>
        <p:spPr/>
        <p:txBody>
          <a:bodyPr>
            <a:normAutofit/>
          </a:bodyPr>
          <a:lstStyle/>
          <a:p>
            <a:r>
              <a:rPr lang="hr-HR" sz="2800" b="1" dirty="0"/>
              <a:t>1. UVODNA RAZMATRANJA</a:t>
            </a:r>
          </a:p>
        </p:txBody>
      </p:sp>
      <p:sp>
        <p:nvSpPr>
          <p:cNvPr id="3" name="Rezervirano mjesto sadržaja 2">
            <a:extLst>
              <a:ext uri="{FF2B5EF4-FFF2-40B4-BE49-F238E27FC236}">
                <a16:creationId xmlns:a16="http://schemas.microsoft.com/office/drawing/2014/main" id="{750057ED-9F6E-418D-B47A-E87894567DCF}"/>
              </a:ext>
            </a:extLst>
          </p:cNvPr>
          <p:cNvSpPr>
            <a:spLocks noGrp="1"/>
          </p:cNvSpPr>
          <p:nvPr>
            <p:ph idx="1"/>
          </p:nvPr>
        </p:nvSpPr>
        <p:spPr>
          <a:xfrm>
            <a:off x="1104293" y="2008313"/>
            <a:ext cx="8946541" cy="4195481"/>
          </a:xfrm>
        </p:spPr>
        <p:txBody>
          <a:bodyPr>
            <a:normAutofit fontScale="92500" lnSpcReduction="20000"/>
          </a:bodyPr>
          <a:lstStyle/>
          <a:p>
            <a:pPr marL="0" indent="0">
              <a:buNone/>
            </a:pPr>
            <a:r>
              <a:rPr lang="hr-HR" b="1" dirty="0"/>
              <a:t>1.1. Motivacija za istraživanje u području europske kohezijske politike </a:t>
            </a:r>
          </a:p>
          <a:p>
            <a:pPr marL="0" indent="0">
              <a:buNone/>
            </a:pPr>
            <a:r>
              <a:rPr lang="hr-HR" dirty="0"/>
              <a:t>U sklopu Doktorskog studija: </a:t>
            </a:r>
          </a:p>
          <a:p>
            <a:pPr marL="0" indent="0" algn="just">
              <a:buNone/>
            </a:pPr>
            <a:r>
              <a:rPr lang="hr-HR" dirty="0"/>
              <a:t>- </a:t>
            </a:r>
            <a:r>
              <a:rPr lang="hr-HR" b="1" dirty="0"/>
              <a:t>kolegij: Konstitucionalno oblikovanje </a:t>
            </a:r>
            <a:r>
              <a:rPr lang="hr-HR" b="1" dirty="0" err="1"/>
              <a:t>višestupnjevane</a:t>
            </a:r>
            <a:r>
              <a:rPr lang="hr-HR" b="1" dirty="0"/>
              <a:t> dobre vladavine</a:t>
            </a:r>
          </a:p>
          <a:p>
            <a:pPr marL="0" indent="0" algn="just">
              <a:buNone/>
            </a:pPr>
            <a:r>
              <a:rPr lang="hr-HR" dirty="0"/>
              <a:t>(nositelj: prof. dr.sc. Zvonimir </a:t>
            </a:r>
            <a:r>
              <a:rPr lang="hr-HR" dirty="0" err="1"/>
              <a:t>Lauc</a:t>
            </a:r>
            <a:r>
              <a:rPr lang="hr-HR" dirty="0"/>
              <a:t>, </a:t>
            </a:r>
            <a:r>
              <a:rPr lang="hr-HR" dirty="0" err="1"/>
              <a:t>professor</a:t>
            </a:r>
            <a:r>
              <a:rPr lang="hr-HR" dirty="0"/>
              <a:t> </a:t>
            </a:r>
            <a:r>
              <a:rPr lang="hr-HR" dirty="0" err="1"/>
              <a:t>emeritus</a:t>
            </a:r>
            <a:r>
              <a:rPr lang="hr-HR" dirty="0"/>
              <a:t>) – Izvedbeni plan (kohezijska politika – među ishodima učenja i u sadržaju predmeta).</a:t>
            </a:r>
          </a:p>
          <a:p>
            <a:pPr marL="0" indent="0" algn="just">
              <a:buNone/>
            </a:pPr>
            <a:r>
              <a:rPr lang="hr-HR" dirty="0"/>
              <a:t>Iz navedenog kolegija: </a:t>
            </a:r>
          </a:p>
          <a:p>
            <a:pPr marL="0" indent="0" algn="just">
              <a:buNone/>
            </a:pPr>
            <a:r>
              <a:rPr lang="hr-HR" dirty="0"/>
              <a:t>-napisan i obranjen </a:t>
            </a:r>
            <a:r>
              <a:rPr lang="hr-HR" b="1" dirty="0"/>
              <a:t>seminarski rad</a:t>
            </a:r>
            <a:r>
              <a:rPr lang="hr-HR" dirty="0"/>
              <a:t>: „Podijeljena nadležnost između EU i država članica u području kohezijske politike” i </a:t>
            </a:r>
          </a:p>
          <a:p>
            <a:pPr marL="0" indent="0" algn="just">
              <a:buNone/>
            </a:pPr>
            <a:r>
              <a:rPr lang="hr-HR" dirty="0"/>
              <a:t>-napisan i objavljen </a:t>
            </a:r>
            <a:r>
              <a:rPr lang="hr-HR" b="1" dirty="0"/>
              <a:t>znanstveni rad </a:t>
            </a:r>
            <a:r>
              <a:rPr lang="hr-HR" dirty="0"/>
              <a:t>„Primjena načela europske dobre vladavine u upravljanju kohezijskom politikom Europske unije” (izložen na međunarodnoj konferenciji „Razvoj javne uprave” u Vukovaru).</a:t>
            </a:r>
          </a:p>
          <a:p>
            <a:pPr marL="0" indent="0" algn="just">
              <a:buNone/>
            </a:pPr>
            <a:r>
              <a:rPr lang="hr-HR" dirty="0"/>
              <a:t>Objavljeni radovi u </a:t>
            </a:r>
            <a:r>
              <a:rPr lang="hr-HR" b="1" dirty="0"/>
              <a:t>zbornicima međunarodnih konferencija </a:t>
            </a:r>
            <a:r>
              <a:rPr lang="hr-HR" dirty="0"/>
              <a:t>vezani za kohezijsku politiku. </a:t>
            </a:r>
            <a:endParaRPr lang="hr-HR" b="1" dirty="0"/>
          </a:p>
        </p:txBody>
      </p:sp>
      <p:sp>
        <p:nvSpPr>
          <p:cNvPr id="4" name="Rezervirano mjesto podnožja 3">
            <a:extLst>
              <a:ext uri="{FF2B5EF4-FFF2-40B4-BE49-F238E27FC236}">
                <a16:creationId xmlns:a16="http://schemas.microsoft.com/office/drawing/2014/main" id="{7C38CD31-C285-4C7E-B681-659A9C0DAC98}"/>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DD29EA09-BEB7-4777-B277-066781ED5102}"/>
              </a:ext>
            </a:extLst>
          </p:cNvPr>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3968210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CB4EDC4-047D-4673-910C-2DE08ECB63A4}"/>
              </a:ext>
            </a:extLst>
          </p:cNvPr>
          <p:cNvSpPr>
            <a:spLocks noGrp="1"/>
          </p:cNvSpPr>
          <p:nvPr>
            <p:ph type="title"/>
          </p:nvPr>
        </p:nvSpPr>
        <p:spPr/>
        <p:txBody>
          <a:bodyPr/>
          <a:lstStyle/>
          <a:p>
            <a:endParaRPr lang="hr-HR" dirty="0"/>
          </a:p>
        </p:txBody>
      </p:sp>
      <p:sp>
        <p:nvSpPr>
          <p:cNvPr id="3" name="Rezervirano mjesto sadržaja 2">
            <a:extLst>
              <a:ext uri="{FF2B5EF4-FFF2-40B4-BE49-F238E27FC236}">
                <a16:creationId xmlns:a16="http://schemas.microsoft.com/office/drawing/2014/main" id="{F72B53F5-EFD6-4692-B113-602F54FA9CA3}"/>
              </a:ext>
            </a:extLst>
          </p:cNvPr>
          <p:cNvSpPr>
            <a:spLocks noGrp="1"/>
          </p:cNvSpPr>
          <p:nvPr>
            <p:ph idx="1"/>
          </p:nvPr>
        </p:nvSpPr>
        <p:spPr/>
        <p:txBody>
          <a:bodyPr/>
          <a:lstStyle/>
          <a:p>
            <a:pPr marL="0" indent="0">
              <a:buNone/>
            </a:pPr>
            <a:r>
              <a:rPr lang="hr-HR" b="1" dirty="0"/>
              <a:t> 6. KOMPARATIVNA ANALIZA PROVEDBE KOHEZIJSKE POLITIKE U ODABRANIM DRŽAVAMA ČLANICAMA EUROPSKE UNIJE:</a:t>
            </a:r>
            <a:endParaRPr lang="hr-HR" dirty="0"/>
          </a:p>
          <a:p>
            <a:pPr marL="0" indent="0" algn="just">
              <a:buNone/>
            </a:pPr>
            <a:r>
              <a:rPr lang="hr-HR" dirty="0"/>
              <a:t>provedba kohezijske politike u različitim državama s različitim političkim uređenjima: </a:t>
            </a:r>
            <a:r>
              <a:rPr lang="hr-HR" b="1" dirty="0"/>
              <a:t>Italiji, Sloveniji i Saveznoj Republici Njemačkoj (</a:t>
            </a:r>
            <a:r>
              <a:rPr lang="hr-HR" dirty="0"/>
              <a:t>povijesna iskustva vezana za probleme s regionalnim nejednakostima, teritorijalni ustroj, ugovori o partnerstvu, operativni programi/ nacionalni ciljevi, pravni i institucionalni okvir za provedbu kohezijske politike te odobrena sredstva iz europskih fondova i njihovo korištenje). </a:t>
            </a:r>
          </a:p>
          <a:p>
            <a:pPr marL="0" indent="0" algn="just">
              <a:buNone/>
            </a:pPr>
            <a:r>
              <a:rPr lang="hr-HR" dirty="0"/>
              <a:t>Ovdje je moguće uočiti i različite teritorijalne odnose moći.</a:t>
            </a:r>
          </a:p>
          <a:p>
            <a:pPr marL="0" indent="0">
              <a:buNone/>
            </a:pPr>
            <a:endParaRPr lang="hr-HR" dirty="0"/>
          </a:p>
        </p:txBody>
      </p:sp>
      <p:sp>
        <p:nvSpPr>
          <p:cNvPr id="4" name="Rezervirano mjesto podnožja 3">
            <a:extLst>
              <a:ext uri="{FF2B5EF4-FFF2-40B4-BE49-F238E27FC236}">
                <a16:creationId xmlns:a16="http://schemas.microsoft.com/office/drawing/2014/main" id="{41711D3B-16FB-4A01-B5DD-129E80DDB1E9}"/>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26B57F03-D136-420D-8379-373162E455D3}"/>
              </a:ext>
            </a:extLst>
          </p:cNvPr>
          <p:cNvSpPr>
            <a:spLocks noGrp="1"/>
          </p:cNvSpPr>
          <p:nvPr>
            <p:ph type="sldNum" sz="quarter" idx="12"/>
          </p:nvPr>
        </p:nvSpPr>
        <p:spPr/>
        <p:txBody>
          <a:bodyPr/>
          <a:lstStyle/>
          <a:p>
            <a:fld id="{4FAB73BC-B049-4115-A692-8D63A059BFB8}" type="slidenum">
              <a:rPr lang="en-US" smtClean="0"/>
              <a:t>20</a:t>
            </a:fld>
            <a:endParaRPr lang="en-US" dirty="0"/>
          </a:p>
        </p:txBody>
      </p:sp>
    </p:spTree>
    <p:extLst>
      <p:ext uri="{BB962C8B-B14F-4D97-AF65-F5344CB8AC3E}">
        <p14:creationId xmlns:p14="http://schemas.microsoft.com/office/powerpoint/2010/main" val="164713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359C787-A230-4E0B-B043-36C231B3A4C7}"/>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FC945691-0110-464B-8162-B70E20CE3CDB}"/>
              </a:ext>
            </a:extLst>
          </p:cNvPr>
          <p:cNvSpPr>
            <a:spLocks noGrp="1"/>
          </p:cNvSpPr>
          <p:nvPr>
            <p:ph idx="1"/>
          </p:nvPr>
        </p:nvSpPr>
        <p:spPr/>
        <p:txBody>
          <a:bodyPr/>
          <a:lstStyle/>
          <a:p>
            <a:pPr marL="0" indent="0" algn="just">
              <a:buNone/>
            </a:pPr>
            <a:r>
              <a:rPr lang="hr-HR" b="1" dirty="0"/>
              <a:t>7.) UTJECAJ KOHEZIJSKE POLITIKE NA OSTVARENJE TEMELJNIH ZAJEDNIČKIH VRIJEDNOSTI EU:</a:t>
            </a:r>
            <a:endParaRPr lang="hr-HR" dirty="0"/>
          </a:p>
          <a:p>
            <a:pPr marL="0" indent="0" algn="just">
              <a:buNone/>
            </a:pPr>
            <a:r>
              <a:rPr lang="hr-HR" dirty="0"/>
              <a:t>- ljudskog dostojanstva, ljudskih sloboda, demokracije, jednakosti i jednakih mogućnosti, vladavine prava, ljudskih prava, nediskriminacije ljudi i krajeva, socijalne pravde, solidarnosti, ravnopravnosti spolova  te mira.</a:t>
            </a:r>
          </a:p>
          <a:p>
            <a:pPr algn="just"/>
            <a:endParaRPr lang="hr-HR" dirty="0"/>
          </a:p>
          <a:p>
            <a:pPr marL="0" indent="0" algn="just">
              <a:buNone/>
            </a:pPr>
            <a:r>
              <a:rPr lang="hr-HR" dirty="0"/>
              <a:t>8.) </a:t>
            </a:r>
            <a:r>
              <a:rPr lang="hr-HR" b="1" dirty="0"/>
              <a:t>ZAKLJUČNA RAZMATRANJA (deveto poglavlje rada): </a:t>
            </a:r>
          </a:p>
          <a:p>
            <a:pPr marL="0" indent="0" algn="just">
              <a:buNone/>
            </a:pPr>
            <a:r>
              <a:rPr lang="hr-HR" dirty="0"/>
              <a:t>iznošenje zaključaka te prijedlozi doktoranda do kojih se došlo primjenom navedenih istraživačkih metoda.</a:t>
            </a:r>
          </a:p>
          <a:p>
            <a:endParaRPr lang="hr-HR" dirty="0"/>
          </a:p>
          <a:p>
            <a:endParaRPr lang="hr-HR" dirty="0"/>
          </a:p>
        </p:txBody>
      </p:sp>
      <p:sp>
        <p:nvSpPr>
          <p:cNvPr id="4" name="Rezervirano mjesto podnožja 3">
            <a:extLst>
              <a:ext uri="{FF2B5EF4-FFF2-40B4-BE49-F238E27FC236}">
                <a16:creationId xmlns:a16="http://schemas.microsoft.com/office/drawing/2014/main" id="{942A4256-748F-42E2-9237-D2D4409EDF0A}"/>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7831AAD8-89E0-4071-8EE2-76B779F91EE9}"/>
              </a:ext>
            </a:extLst>
          </p:cNvPr>
          <p:cNvSpPr>
            <a:spLocks noGrp="1"/>
          </p:cNvSpPr>
          <p:nvPr>
            <p:ph type="sldNum" sz="quarter" idx="12"/>
          </p:nvPr>
        </p:nvSpPr>
        <p:spPr/>
        <p:txBody>
          <a:bodyPr/>
          <a:lstStyle/>
          <a:p>
            <a:fld id="{4FAB73BC-B049-4115-A692-8D63A059BFB8}" type="slidenum">
              <a:rPr lang="en-US" smtClean="0"/>
              <a:t>21</a:t>
            </a:fld>
            <a:endParaRPr lang="en-US" dirty="0"/>
          </a:p>
        </p:txBody>
      </p:sp>
    </p:spTree>
    <p:extLst>
      <p:ext uri="{BB962C8B-B14F-4D97-AF65-F5344CB8AC3E}">
        <p14:creationId xmlns:p14="http://schemas.microsoft.com/office/powerpoint/2010/main" val="1963610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5BAD7BC-04B6-4FB6-B407-BBFC30EA9202}"/>
              </a:ext>
            </a:extLst>
          </p:cNvPr>
          <p:cNvSpPr>
            <a:spLocks noGrp="1"/>
          </p:cNvSpPr>
          <p:nvPr>
            <p:ph type="title"/>
          </p:nvPr>
        </p:nvSpPr>
        <p:spPr/>
        <p:txBody>
          <a:bodyPr>
            <a:normAutofit fontScale="90000"/>
          </a:bodyPr>
          <a:lstStyle/>
          <a:p>
            <a:r>
              <a:rPr lang="hr-HR" sz="3600" b="1" dirty="0"/>
              <a:t>6. OČEKIVANI ZNANSTVENI DOPRINOS PREDLOŽENOG ISTRAŽIVANJA</a:t>
            </a:r>
            <a:br>
              <a:rPr lang="hr-HR" dirty="0"/>
            </a:br>
            <a:endParaRPr lang="hr-HR" dirty="0"/>
          </a:p>
        </p:txBody>
      </p:sp>
      <p:sp>
        <p:nvSpPr>
          <p:cNvPr id="3" name="Rezervirano mjesto sadržaja 2">
            <a:extLst>
              <a:ext uri="{FF2B5EF4-FFF2-40B4-BE49-F238E27FC236}">
                <a16:creationId xmlns:a16="http://schemas.microsoft.com/office/drawing/2014/main" id="{C3CA6C97-00B1-49A4-AF55-AEC43F84215A}"/>
              </a:ext>
            </a:extLst>
          </p:cNvPr>
          <p:cNvSpPr>
            <a:spLocks noGrp="1"/>
          </p:cNvSpPr>
          <p:nvPr>
            <p:ph idx="1"/>
          </p:nvPr>
        </p:nvSpPr>
        <p:spPr/>
        <p:txBody>
          <a:bodyPr>
            <a:normAutofit lnSpcReduction="10000"/>
          </a:bodyPr>
          <a:lstStyle/>
          <a:p>
            <a:pPr marL="0" lvl="0" indent="0" algn="just">
              <a:buNone/>
            </a:pPr>
            <a:r>
              <a:rPr lang="hr-HR" dirty="0"/>
              <a:t>1) </a:t>
            </a:r>
            <a:r>
              <a:rPr lang="hr-HR" b="1" dirty="0"/>
              <a:t>Doprinos ustavnopravnoj znanosti</a:t>
            </a:r>
            <a:r>
              <a:rPr lang="hr-HR" dirty="0"/>
              <a:t>, jer kohezijska politika uključuje pitanja ustavne naravi (diobu nadležnosti, europski zakonodavni postupak, višerazinsko upravljanje te načela partnerstva, supsidijarnosti, proporcionalnosti, solidarnosti i jednakosti). </a:t>
            </a:r>
          </a:p>
          <a:p>
            <a:pPr marL="0" lvl="0" indent="0" algn="just">
              <a:buNone/>
            </a:pPr>
            <a:r>
              <a:rPr lang="hr-HR" dirty="0"/>
              <a:t>2) </a:t>
            </a:r>
            <a:r>
              <a:rPr lang="hr-HR" b="1" dirty="0"/>
              <a:t>Multidisciplinarni </a:t>
            </a:r>
            <a:r>
              <a:rPr lang="hr-HR" b="1" dirty="0" err="1"/>
              <a:t>autopoietični</a:t>
            </a:r>
            <a:r>
              <a:rPr lang="hr-HR" b="1" dirty="0"/>
              <a:t> pristup u istraživanju</a:t>
            </a:r>
            <a:r>
              <a:rPr lang="hr-HR" dirty="0"/>
              <a:t>: pravni, politološki i ekonomski.</a:t>
            </a:r>
          </a:p>
          <a:p>
            <a:pPr marL="0" lvl="0" indent="0" algn="just">
              <a:buNone/>
            </a:pPr>
            <a:r>
              <a:rPr lang="hr-HR" dirty="0"/>
              <a:t>3) </a:t>
            </a:r>
            <a:r>
              <a:rPr lang="hr-HR" b="1" dirty="0"/>
              <a:t>Novo identificiranje regionalnih nejednakosti </a:t>
            </a:r>
            <a:r>
              <a:rPr lang="hr-HR" dirty="0"/>
              <a:t>kao višestrukog problema u EU.</a:t>
            </a:r>
          </a:p>
          <a:p>
            <a:pPr marL="0" lvl="0" indent="0" algn="just">
              <a:buNone/>
            </a:pPr>
            <a:r>
              <a:rPr lang="hr-HR" dirty="0"/>
              <a:t>4) </a:t>
            </a:r>
            <a:r>
              <a:rPr lang="hr-HR" b="1" dirty="0"/>
              <a:t>Utvrđivanje utjecaja kohezijske politike na ostvarenje temeljnih vrijednosti </a:t>
            </a:r>
            <a:r>
              <a:rPr lang="hr-HR" dirty="0"/>
              <a:t>(ljudskog dostojanstva, ljudskih sloboda, demokracije, jednakosti i jednakih mogućnosti, vladavine prava, ljudskih prava, nediskriminacije ljudi i krajeva, socijalne pravde, solidarnosti, ravnopravnosti spolova  te mira).</a:t>
            </a:r>
          </a:p>
          <a:p>
            <a:endParaRPr lang="hr-HR" dirty="0"/>
          </a:p>
        </p:txBody>
      </p:sp>
      <p:sp>
        <p:nvSpPr>
          <p:cNvPr id="4" name="Rezervirano mjesto podnožja 3">
            <a:extLst>
              <a:ext uri="{FF2B5EF4-FFF2-40B4-BE49-F238E27FC236}">
                <a16:creationId xmlns:a16="http://schemas.microsoft.com/office/drawing/2014/main" id="{7F93205E-389D-40AE-B0BD-BE9324A9E5F8}"/>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23AD8A27-3268-4FFA-948B-A606D62EAA11}"/>
              </a:ext>
            </a:extLst>
          </p:cNvPr>
          <p:cNvSpPr>
            <a:spLocks noGrp="1"/>
          </p:cNvSpPr>
          <p:nvPr>
            <p:ph type="sldNum" sz="quarter" idx="12"/>
          </p:nvPr>
        </p:nvSpPr>
        <p:spPr/>
        <p:txBody>
          <a:bodyPr/>
          <a:lstStyle/>
          <a:p>
            <a:fld id="{4FAB73BC-B049-4115-A692-8D63A059BFB8}" type="slidenum">
              <a:rPr lang="en-US" smtClean="0"/>
              <a:t>22</a:t>
            </a:fld>
            <a:endParaRPr lang="en-US" dirty="0"/>
          </a:p>
        </p:txBody>
      </p:sp>
    </p:spTree>
    <p:extLst>
      <p:ext uri="{BB962C8B-B14F-4D97-AF65-F5344CB8AC3E}">
        <p14:creationId xmlns:p14="http://schemas.microsoft.com/office/powerpoint/2010/main" val="1033994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3895CDC-8BB0-4A02-9128-03E1EF168A46}"/>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2F529E87-8395-4723-A620-8E7104261C46}"/>
              </a:ext>
            </a:extLst>
          </p:cNvPr>
          <p:cNvSpPr>
            <a:spLocks noGrp="1"/>
          </p:cNvSpPr>
          <p:nvPr>
            <p:ph idx="1"/>
          </p:nvPr>
        </p:nvSpPr>
        <p:spPr/>
        <p:txBody>
          <a:bodyPr/>
          <a:lstStyle/>
          <a:p>
            <a:pPr algn="ctr"/>
            <a:endParaRPr lang="hr-HR" dirty="0"/>
          </a:p>
          <a:p>
            <a:pPr algn="ctr"/>
            <a:endParaRPr lang="hr-HR" dirty="0"/>
          </a:p>
          <a:p>
            <a:pPr algn="ctr"/>
            <a:endParaRPr lang="hr-HR" dirty="0"/>
          </a:p>
          <a:p>
            <a:pPr algn="ctr"/>
            <a:r>
              <a:rPr lang="hr-HR" dirty="0"/>
              <a:t>Zahvaljujem na pomoći, suradnji, prijedlozima i </a:t>
            </a:r>
            <a:r>
              <a:rPr lang="hr-HR" dirty="0" err="1"/>
              <a:t>mentoriranju</a:t>
            </a:r>
            <a:r>
              <a:rPr lang="hr-HR" dirty="0"/>
              <a:t> članovima Povjerenstva.</a:t>
            </a:r>
          </a:p>
          <a:p>
            <a:pPr marL="0" indent="0">
              <a:buNone/>
            </a:pPr>
            <a:endParaRPr lang="hr-HR" dirty="0"/>
          </a:p>
        </p:txBody>
      </p:sp>
      <p:sp>
        <p:nvSpPr>
          <p:cNvPr id="4" name="Rezervirano mjesto podnožja 3">
            <a:extLst>
              <a:ext uri="{FF2B5EF4-FFF2-40B4-BE49-F238E27FC236}">
                <a16:creationId xmlns:a16="http://schemas.microsoft.com/office/drawing/2014/main" id="{EB607CE2-27DD-4EB2-B84C-81811FBEEA1A}"/>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402EECFD-F923-4826-9DEA-022BAFC2096B}"/>
              </a:ext>
            </a:extLst>
          </p:cNvPr>
          <p:cNvSpPr>
            <a:spLocks noGrp="1"/>
          </p:cNvSpPr>
          <p:nvPr>
            <p:ph type="sldNum" sz="quarter" idx="12"/>
          </p:nvPr>
        </p:nvSpPr>
        <p:spPr/>
        <p:txBody>
          <a:bodyPr/>
          <a:lstStyle/>
          <a:p>
            <a:fld id="{4FAB73BC-B049-4115-A692-8D63A059BFB8}" type="slidenum">
              <a:rPr lang="en-US" smtClean="0"/>
              <a:t>23</a:t>
            </a:fld>
            <a:endParaRPr lang="en-US" dirty="0"/>
          </a:p>
        </p:txBody>
      </p:sp>
    </p:spTree>
    <p:extLst>
      <p:ext uri="{BB962C8B-B14F-4D97-AF65-F5344CB8AC3E}">
        <p14:creationId xmlns:p14="http://schemas.microsoft.com/office/powerpoint/2010/main" val="262583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A5E3FAB-70B2-4CC7-800C-332C5300AE7F}"/>
              </a:ext>
            </a:extLst>
          </p:cNvPr>
          <p:cNvSpPr>
            <a:spLocks noGrp="1"/>
          </p:cNvSpPr>
          <p:nvPr>
            <p:ph type="title"/>
          </p:nvPr>
        </p:nvSpPr>
        <p:spPr/>
        <p:txBody>
          <a:bodyPr/>
          <a:lstStyle/>
          <a:p>
            <a:endParaRPr lang="hr-HR" dirty="0"/>
          </a:p>
        </p:txBody>
      </p:sp>
      <p:sp>
        <p:nvSpPr>
          <p:cNvPr id="3" name="Rezervirano mjesto sadržaja 2">
            <a:extLst>
              <a:ext uri="{FF2B5EF4-FFF2-40B4-BE49-F238E27FC236}">
                <a16:creationId xmlns:a16="http://schemas.microsoft.com/office/drawing/2014/main" id="{C58A83D0-7047-47C1-84A6-E97553AC9921}"/>
              </a:ext>
            </a:extLst>
          </p:cNvPr>
          <p:cNvSpPr>
            <a:spLocks noGrp="1"/>
          </p:cNvSpPr>
          <p:nvPr>
            <p:ph idx="1"/>
          </p:nvPr>
        </p:nvSpPr>
        <p:spPr/>
        <p:txBody>
          <a:bodyPr>
            <a:normAutofit fontScale="85000" lnSpcReduction="10000"/>
          </a:bodyPr>
          <a:lstStyle/>
          <a:p>
            <a:pPr marL="0" indent="0" algn="just">
              <a:buNone/>
            </a:pPr>
            <a:r>
              <a:rPr lang="hr-HR" b="1" dirty="0"/>
              <a:t>1.2. Nazivi i temeljni ciljevi kohezijske politike</a:t>
            </a:r>
          </a:p>
          <a:p>
            <a:pPr marL="0" indent="0" algn="just">
              <a:buNone/>
            </a:pPr>
            <a:r>
              <a:rPr lang="hr-HR" dirty="0"/>
              <a:t>Kohezijska politika EU = regionalna politika EU = politika solidarnosti EU - usmjerena na </a:t>
            </a:r>
            <a:r>
              <a:rPr lang="hr-HR" b="1" dirty="0"/>
              <a:t>smanjenje gospodarskih, socijalnih i teritorijalnih nejednakosti</a:t>
            </a:r>
            <a:r>
              <a:rPr lang="hr-HR" dirty="0"/>
              <a:t> između regija EU.</a:t>
            </a:r>
            <a:endParaRPr lang="hr-HR" b="1" dirty="0"/>
          </a:p>
          <a:p>
            <a:pPr marL="0" indent="0" algn="just">
              <a:buNone/>
            </a:pPr>
            <a:r>
              <a:rPr lang="hr-HR" b="1" dirty="0"/>
              <a:t>Temeljni ciljevi kohezijske politike </a:t>
            </a:r>
            <a:r>
              <a:rPr lang="hr-HR" dirty="0"/>
              <a:t>definirani su u članku 174. Ugovora o funkcioniranju Europske unije (UFEU),:</a:t>
            </a:r>
          </a:p>
          <a:p>
            <a:pPr marL="0" indent="0" algn="just">
              <a:buNone/>
            </a:pPr>
            <a:r>
              <a:rPr lang="hr-HR" dirty="0"/>
              <a:t>„Radi </a:t>
            </a:r>
            <a:r>
              <a:rPr lang="hr-HR" b="1" dirty="0"/>
              <a:t>promicanja cjelokupnog skladnog razvoja</a:t>
            </a:r>
            <a:r>
              <a:rPr lang="hr-HR" dirty="0"/>
              <a:t>, </a:t>
            </a:r>
            <a:r>
              <a:rPr lang="hr-HR" b="1" dirty="0"/>
              <a:t>Unija razvija i provodi svoja djelovanja</a:t>
            </a:r>
            <a:r>
              <a:rPr lang="hr-HR" dirty="0"/>
              <a:t> koja dovode do ojačavanja gospodarske, socijalne i teritorijalne kohezije.</a:t>
            </a:r>
          </a:p>
          <a:p>
            <a:pPr marL="0" indent="0" algn="just">
              <a:buNone/>
            </a:pPr>
            <a:r>
              <a:rPr lang="hr-HR" dirty="0"/>
              <a:t>Unija posebice </a:t>
            </a:r>
            <a:r>
              <a:rPr lang="hr-HR" b="1" dirty="0"/>
              <a:t>nastoji smanjiti nejednakosti među razvojnim razinama različitih regija</a:t>
            </a:r>
            <a:r>
              <a:rPr lang="hr-HR" dirty="0"/>
              <a:t> te zaostalosti regija u najnepovoljnijem položaju. </a:t>
            </a:r>
          </a:p>
          <a:p>
            <a:pPr marL="0" indent="0" algn="just">
              <a:buNone/>
            </a:pPr>
            <a:r>
              <a:rPr lang="hr-HR" dirty="0"/>
              <a:t>Unija </a:t>
            </a:r>
            <a:r>
              <a:rPr lang="hr-HR" b="1" dirty="0"/>
              <a:t>posebnu pozornost poklanja </a:t>
            </a:r>
            <a:r>
              <a:rPr lang="hr-HR" dirty="0"/>
              <a:t>ruralnim područjima, područjima podložnim industrijskoj tranziciji te  regijama koje su izložene ozbiljnim i trajnim prirodnim ili demografskim teškoćama, kao što su najsjevernije s veoma malom gustoćom naseljenosti te otoci, pogranične i planinske regije“ </a:t>
            </a:r>
          </a:p>
        </p:txBody>
      </p:sp>
      <p:sp>
        <p:nvSpPr>
          <p:cNvPr id="4" name="Rezervirano mjesto podnožja 3">
            <a:extLst>
              <a:ext uri="{FF2B5EF4-FFF2-40B4-BE49-F238E27FC236}">
                <a16:creationId xmlns:a16="http://schemas.microsoft.com/office/drawing/2014/main" id="{5D1BE76D-0C8A-49ED-AD12-9ECDAF6D2C3F}"/>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14A0A9D0-653E-472D-9793-21DA8F4F0057}"/>
              </a:ext>
            </a:extLst>
          </p:cNvPr>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298830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EC5DA7B-97D1-4972-AF3B-5A86B3B618B2}"/>
              </a:ext>
            </a:extLst>
          </p:cNvPr>
          <p:cNvSpPr>
            <a:spLocks noGrp="1"/>
          </p:cNvSpPr>
          <p:nvPr>
            <p:ph type="title"/>
          </p:nvPr>
        </p:nvSpPr>
        <p:spPr/>
        <p:txBody>
          <a:bodyPr/>
          <a:lstStyle/>
          <a:p>
            <a:endParaRPr lang="hr-HR" dirty="0"/>
          </a:p>
        </p:txBody>
      </p:sp>
      <p:sp>
        <p:nvSpPr>
          <p:cNvPr id="3" name="Rezervirano mjesto sadržaja 2">
            <a:extLst>
              <a:ext uri="{FF2B5EF4-FFF2-40B4-BE49-F238E27FC236}">
                <a16:creationId xmlns:a16="http://schemas.microsoft.com/office/drawing/2014/main" id="{6139782A-4489-47BF-9EB8-1E9BEC0C3ECB}"/>
              </a:ext>
            </a:extLst>
          </p:cNvPr>
          <p:cNvSpPr>
            <a:spLocks noGrp="1"/>
          </p:cNvSpPr>
          <p:nvPr>
            <p:ph idx="1"/>
          </p:nvPr>
        </p:nvSpPr>
        <p:spPr/>
        <p:txBody>
          <a:bodyPr>
            <a:normAutofit fontScale="92500" lnSpcReduction="20000"/>
          </a:bodyPr>
          <a:lstStyle/>
          <a:p>
            <a:pPr marL="0" indent="0">
              <a:buNone/>
            </a:pPr>
            <a:r>
              <a:rPr lang="hr-HR" b="1" dirty="0"/>
              <a:t>1.3. Povijesni prikaz oblikovanje kohezijske politike </a:t>
            </a:r>
          </a:p>
          <a:p>
            <a:pPr marL="0" indent="0" algn="just">
              <a:buNone/>
            </a:pPr>
            <a:r>
              <a:rPr lang="hr-HR" dirty="0"/>
              <a:t>Od samog početka nastanka EZ (danas EU), postojale su </a:t>
            </a:r>
            <a:r>
              <a:rPr lang="hr-HR" b="1" dirty="0"/>
              <a:t>regionalne nejednakosti </a:t>
            </a:r>
            <a:r>
              <a:rPr lang="hr-HR" dirty="0"/>
              <a:t>–iz kojih izrasle potrebe za oblikovanjem kohezijske politike. </a:t>
            </a:r>
            <a:endParaRPr lang="hr-HR" b="1" dirty="0"/>
          </a:p>
          <a:p>
            <a:pPr marL="0" indent="0" algn="just">
              <a:buNone/>
            </a:pPr>
            <a:r>
              <a:rPr lang="hr-HR" dirty="0"/>
              <a:t>Daljnjim proširivanjem EU, one su se produbljivale:</a:t>
            </a:r>
          </a:p>
          <a:p>
            <a:pPr marL="0" indent="0" algn="just">
              <a:buNone/>
            </a:pPr>
            <a:r>
              <a:rPr lang="hr-HR" dirty="0"/>
              <a:t>1. proširivanje 1973. g. (Danska, </a:t>
            </a:r>
            <a:r>
              <a:rPr lang="hr-HR" i="1" dirty="0"/>
              <a:t>Irska, Ujedinjeno Kraljevstvo</a:t>
            </a:r>
            <a:r>
              <a:rPr lang="hr-HR" dirty="0"/>
              <a:t>),</a:t>
            </a:r>
          </a:p>
          <a:p>
            <a:pPr marL="0" indent="0" algn="just">
              <a:buNone/>
            </a:pPr>
            <a:r>
              <a:rPr lang="hr-HR" dirty="0"/>
              <a:t>2. proširivanje 1981.g. (</a:t>
            </a:r>
            <a:r>
              <a:rPr lang="hr-HR" i="1" dirty="0"/>
              <a:t>Grčka</a:t>
            </a:r>
            <a:r>
              <a:rPr lang="hr-HR" dirty="0"/>
              <a:t>),</a:t>
            </a:r>
          </a:p>
          <a:p>
            <a:pPr marL="0" indent="0" algn="just">
              <a:buNone/>
            </a:pPr>
            <a:r>
              <a:rPr lang="hr-HR" dirty="0"/>
              <a:t>3. proširivanje 1986. g. (</a:t>
            </a:r>
            <a:r>
              <a:rPr lang="hr-HR" i="1" dirty="0"/>
              <a:t>Španjolska, Portugal</a:t>
            </a:r>
            <a:r>
              <a:rPr lang="hr-HR" dirty="0"/>
              <a:t>), i 1989.g. (</a:t>
            </a:r>
            <a:r>
              <a:rPr lang="hr-HR" i="1" dirty="0"/>
              <a:t>Istočna Njemačka</a:t>
            </a:r>
            <a:r>
              <a:rPr lang="hr-HR" dirty="0"/>
              <a:t>),</a:t>
            </a:r>
          </a:p>
          <a:p>
            <a:pPr marL="0" indent="0" algn="just">
              <a:buNone/>
            </a:pPr>
            <a:r>
              <a:rPr lang="hr-HR" dirty="0"/>
              <a:t>4. proširivanje 1995. g. (Austrija, Finska, Švedska),</a:t>
            </a:r>
          </a:p>
          <a:p>
            <a:pPr marL="0" indent="0" algn="just">
              <a:buNone/>
            </a:pPr>
            <a:r>
              <a:rPr lang="hr-HR" dirty="0"/>
              <a:t>5. proširivanje 2004. g. (</a:t>
            </a:r>
            <a:r>
              <a:rPr lang="hr-HR" i="1" dirty="0"/>
              <a:t>Cipar</a:t>
            </a:r>
            <a:r>
              <a:rPr lang="hr-HR" dirty="0"/>
              <a:t>, </a:t>
            </a:r>
            <a:r>
              <a:rPr lang="hr-HR" i="1" dirty="0"/>
              <a:t>Češka, Estonija, Latvija, Litva, Mađarska, Malta, Poljska, Slovačka, Slovenija),</a:t>
            </a:r>
            <a:endParaRPr lang="hr-HR" dirty="0"/>
          </a:p>
          <a:p>
            <a:pPr marL="0" indent="0" algn="just">
              <a:buNone/>
            </a:pPr>
            <a:r>
              <a:rPr lang="hr-HR" dirty="0"/>
              <a:t>5. proširivanje – nastavak 2007. g. (</a:t>
            </a:r>
            <a:r>
              <a:rPr lang="hr-HR" i="1" dirty="0"/>
              <a:t>Bugarska, Rumunjska</a:t>
            </a:r>
            <a:r>
              <a:rPr lang="hr-HR" dirty="0"/>
              <a:t>),</a:t>
            </a:r>
          </a:p>
          <a:p>
            <a:pPr marL="0" indent="0" algn="just">
              <a:buNone/>
            </a:pPr>
            <a:r>
              <a:rPr lang="hr-HR" dirty="0"/>
              <a:t>6. proširivanje 2013. g. (</a:t>
            </a:r>
            <a:r>
              <a:rPr lang="hr-HR" i="1" dirty="0"/>
              <a:t>Hrvatska</a:t>
            </a:r>
            <a:r>
              <a:rPr lang="hr-HR" dirty="0"/>
              <a:t>).</a:t>
            </a:r>
          </a:p>
          <a:p>
            <a:pPr marL="0" indent="0">
              <a:buNone/>
            </a:pPr>
            <a:endParaRPr lang="hr-HR" dirty="0"/>
          </a:p>
          <a:p>
            <a:pPr marL="0" indent="0">
              <a:buNone/>
            </a:pPr>
            <a:endParaRPr lang="hr-HR" dirty="0"/>
          </a:p>
          <a:p>
            <a:endParaRPr lang="hr-HR" dirty="0"/>
          </a:p>
        </p:txBody>
      </p:sp>
      <p:sp>
        <p:nvSpPr>
          <p:cNvPr id="4" name="Rezervirano mjesto podnožja 3">
            <a:extLst>
              <a:ext uri="{FF2B5EF4-FFF2-40B4-BE49-F238E27FC236}">
                <a16:creationId xmlns:a16="http://schemas.microsoft.com/office/drawing/2014/main" id="{36CC6491-4AEC-4462-A5C8-1B8D1AC6F35D}"/>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420DA3D0-E4B5-46D2-B7A8-25B91B65F740}"/>
              </a:ext>
            </a:extLst>
          </p:cNvPr>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2604098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6AE2116-9D58-4300-A5C8-68B774A06B46}"/>
              </a:ext>
            </a:extLst>
          </p:cNvPr>
          <p:cNvSpPr>
            <a:spLocks noGrp="1"/>
          </p:cNvSpPr>
          <p:nvPr>
            <p:ph type="title"/>
          </p:nvPr>
        </p:nvSpPr>
        <p:spPr/>
        <p:txBody>
          <a:bodyPr/>
          <a:lstStyle/>
          <a:p>
            <a:endParaRPr lang="hr-HR" dirty="0"/>
          </a:p>
        </p:txBody>
      </p:sp>
      <p:sp>
        <p:nvSpPr>
          <p:cNvPr id="3" name="Rezervirano mjesto sadržaja 2">
            <a:extLst>
              <a:ext uri="{FF2B5EF4-FFF2-40B4-BE49-F238E27FC236}">
                <a16:creationId xmlns:a16="http://schemas.microsoft.com/office/drawing/2014/main" id="{1A4E1A5E-AA28-4EE7-B61F-A40B91286222}"/>
              </a:ext>
            </a:extLst>
          </p:cNvPr>
          <p:cNvSpPr>
            <a:spLocks noGrp="1"/>
          </p:cNvSpPr>
          <p:nvPr>
            <p:ph idx="1"/>
          </p:nvPr>
        </p:nvSpPr>
        <p:spPr>
          <a:xfrm>
            <a:off x="1104293" y="2030616"/>
            <a:ext cx="8946541" cy="4195481"/>
          </a:xfrm>
        </p:spPr>
        <p:txBody>
          <a:bodyPr>
            <a:normAutofit fontScale="85000" lnSpcReduction="20000"/>
          </a:bodyPr>
          <a:lstStyle/>
          <a:p>
            <a:pPr marL="0" indent="0" algn="just">
              <a:buNone/>
            </a:pPr>
            <a:r>
              <a:rPr lang="hr-HR" b="1" dirty="0"/>
              <a:t>- U Ugovoru o osnivanju Europske ekonomske zajednice</a:t>
            </a:r>
            <a:r>
              <a:rPr lang="hr-HR" dirty="0"/>
              <a:t> (1958.), osnivači EEZ iskazali želju za </a:t>
            </a:r>
            <a:r>
              <a:rPr lang="hr-HR" b="1" dirty="0"/>
              <a:t>smanjivanjem razlika među pojedinim regijama te </a:t>
            </a:r>
            <a:r>
              <a:rPr lang="hr-HR" dirty="0"/>
              <a:t>uspostavljeni mehanizmi solidarnosti: </a:t>
            </a:r>
            <a:r>
              <a:rPr lang="hr-HR" b="1" dirty="0"/>
              <a:t>Europski socijalni fond</a:t>
            </a:r>
            <a:r>
              <a:rPr lang="hr-HR" dirty="0"/>
              <a:t>  i </a:t>
            </a:r>
            <a:r>
              <a:rPr lang="hr-HR" b="1" dirty="0"/>
              <a:t>Europski fond za smjernice i jamstva u poljoprivredi - </a:t>
            </a:r>
            <a:r>
              <a:rPr lang="hr-HR" dirty="0"/>
              <a:t>početna faza </a:t>
            </a:r>
            <a:r>
              <a:rPr lang="hr-HR" dirty="0" err="1"/>
              <a:t>koh</a:t>
            </a:r>
            <a:r>
              <a:rPr lang="hr-HR" dirty="0"/>
              <a:t>. politike;</a:t>
            </a:r>
            <a:endParaRPr lang="hr-HR" b="1" dirty="0"/>
          </a:p>
          <a:p>
            <a:pPr marL="0" indent="0" algn="just">
              <a:buNone/>
            </a:pPr>
            <a:r>
              <a:rPr lang="hr-HR" dirty="0"/>
              <a:t>-1975. g. - osnovan  </a:t>
            </a:r>
            <a:r>
              <a:rPr lang="hr-HR" b="1" dirty="0"/>
              <a:t>Europski fond za regionalni razvoj </a:t>
            </a:r>
            <a:r>
              <a:rPr lang="hr-HR" dirty="0"/>
              <a:t>(Uredbom Vijeća (EEZ) br. 724/75  od 18. ožujka 1975. );</a:t>
            </a:r>
          </a:p>
          <a:p>
            <a:pPr marL="0" indent="0" algn="just">
              <a:buNone/>
            </a:pPr>
            <a:r>
              <a:rPr lang="hr-HR" dirty="0"/>
              <a:t>- Usvajanjem </a:t>
            </a:r>
            <a:r>
              <a:rPr lang="hr-HR" b="1" dirty="0"/>
              <a:t>Jedinstvenog europskog akta, 1986. godine </a:t>
            </a:r>
            <a:r>
              <a:rPr lang="hr-HR" dirty="0"/>
              <a:t>prvi puta se u europski primarni pravni sustav uvodi </a:t>
            </a:r>
            <a:r>
              <a:rPr lang="hr-HR" b="1" dirty="0"/>
              <a:t>načelo „Gospodarske i socijalne kohezije“ (Glava V., članci 130 a-130e);</a:t>
            </a:r>
          </a:p>
          <a:p>
            <a:pPr marL="0" indent="0" algn="just">
              <a:buNone/>
            </a:pPr>
            <a:r>
              <a:rPr lang="hr-HR" dirty="0"/>
              <a:t>- Razdoblje 1989.- 1993. - prvo razdoblje kada je usvojeno zakonodavstvo u području kohezijske politike. Slijede razdoblja: 1994.-1999., 2000.-2006., 2007.-2013. (završeni kohezijski ciklusi). </a:t>
            </a:r>
          </a:p>
          <a:p>
            <a:pPr marL="0" indent="0" algn="just">
              <a:buNone/>
            </a:pPr>
            <a:r>
              <a:rPr lang="hr-HR" b="1" dirty="0"/>
              <a:t>- Ugovorom o Europskoj uniji (</a:t>
            </a:r>
            <a:r>
              <a:rPr lang="hr-HR" dirty="0"/>
              <a:t>Ugovor iz </a:t>
            </a:r>
            <a:r>
              <a:rPr lang="hr-HR" dirty="0" err="1"/>
              <a:t>Maastrichta</a:t>
            </a:r>
            <a:r>
              <a:rPr lang="hr-HR" b="1" dirty="0"/>
              <a:t>) </a:t>
            </a:r>
            <a:r>
              <a:rPr lang="hr-HR" dirty="0"/>
              <a:t>iz 1993. g., utemeljeni: </a:t>
            </a:r>
            <a:r>
              <a:rPr lang="hr-HR" b="1" dirty="0"/>
              <a:t>Kohezijski fond, Odbor regija i načelo supsidijarnosti;</a:t>
            </a:r>
          </a:p>
          <a:p>
            <a:pPr marL="0" indent="0" algn="just">
              <a:buNone/>
            </a:pPr>
            <a:r>
              <a:rPr lang="hr-HR" b="1" dirty="0"/>
              <a:t>- U </a:t>
            </a:r>
            <a:r>
              <a:rPr lang="hr-HR" b="1" dirty="0" err="1"/>
              <a:t>Lisabonskom</a:t>
            </a:r>
            <a:r>
              <a:rPr lang="hr-HR" b="1" dirty="0"/>
              <a:t> ugovoru (2009. g), </a:t>
            </a:r>
            <a:r>
              <a:rPr lang="hr-HR" dirty="0"/>
              <a:t>uz gospodarsku i socijalnu, prvi puta se uvodi i</a:t>
            </a:r>
            <a:r>
              <a:rPr lang="hr-HR" b="1" dirty="0"/>
              <a:t>  teritorijalna kohezija </a:t>
            </a:r>
            <a:r>
              <a:rPr lang="hr-HR" dirty="0"/>
              <a:t>- kamen temeljac </a:t>
            </a:r>
            <a:r>
              <a:rPr lang="hr-HR" dirty="0" err="1"/>
              <a:t>kohez</a:t>
            </a:r>
            <a:r>
              <a:rPr lang="hr-HR" dirty="0"/>
              <a:t>. politike. </a:t>
            </a:r>
          </a:p>
          <a:p>
            <a:pPr marL="0" indent="0" algn="just">
              <a:buNone/>
            </a:pPr>
            <a:endParaRPr lang="hr-HR" dirty="0"/>
          </a:p>
          <a:p>
            <a:pPr marL="0" indent="0" algn="just">
              <a:buNone/>
            </a:pPr>
            <a:endParaRPr lang="hr-HR" dirty="0"/>
          </a:p>
          <a:p>
            <a:endParaRPr lang="hr-HR" dirty="0"/>
          </a:p>
        </p:txBody>
      </p:sp>
      <p:sp>
        <p:nvSpPr>
          <p:cNvPr id="4" name="Rezervirano mjesto podnožja 3">
            <a:extLst>
              <a:ext uri="{FF2B5EF4-FFF2-40B4-BE49-F238E27FC236}">
                <a16:creationId xmlns:a16="http://schemas.microsoft.com/office/drawing/2014/main" id="{B07CEF14-CB72-493D-A2AD-078638548710}"/>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1485C2B3-6A4F-4045-9863-2D615C6902CE}"/>
              </a:ext>
            </a:extLst>
          </p:cNvPr>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83013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80EAD48-88E3-4409-A881-7142438AE8AF}"/>
              </a:ext>
            </a:extLst>
          </p:cNvPr>
          <p:cNvSpPr>
            <a:spLocks noGrp="1"/>
          </p:cNvSpPr>
          <p:nvPr>
            <p:ph type="title"/>
          </p:nvPr>
        </p:nvSpPr>
        <p:spPr/>
        <p:txBody>
          <a:bodyPr/>
          <a:lstStyle/>
          <a:p>
            <a:endParaRPr lang="hr-HR" dirty="0"/>
          </a:p>
        </p:txBody>
      </p:sp>
      <p:sp>
        <p:nvSpPr>
          <p:cNvPr id="3" name="Rezervirano mjesto sadržaja 2">
            <a:extLst>
              <a:ext uri="{FF2B5EF4-FFF2-40B4-BE49-F238E27FC236}">
                <a16:creationId xmlns:a16="http://schemas.microsoft.com/office/drawing/2014/main" id="{34DC0528-C79D-4AE2-8642-0094BDE36CF1}"/>
              </a:ext>
            </a:extLst>
          </p:cNvPr>
          <p:cNvSpPr>
            <a:spLocks noGrp="1"/>
          </p:cNvSpPr>
          <p:nvPr>
            <p:ph idx="1"/>
          </p:nvPr>
        </p:nvSpPr>
        <p:spPr/>
        <p:txBody>
          <a:bodyPr>
            <a:normAutofit fontScale="85000" lnSpcReduction="10000"/>
          </a:bodyPr>
          <a:lstStyle/>
          <a:p>
            <a:pPr marL="0" indent="0" algn="just">
              <a:buNone/>
            </a:pPr>
            <a:r>
              <a:rPr lang="hr-HR" b="1" dirty="0"/>
              <a:t>1.4. Pravna osnova za kohezijsku politiku</a:t>
            </a:r>
          </a:p>
          <a:p>
            <a:pPr marL="0" indent="0" algn="just">
              <a:buNone/>
            </a:pPr>
            <a:r>
              <a:rPr lang="hr-HR" b="1" dirty="0"/>
              <a:t>a) Ugovor o Europskoj uniji (UEU): </a:t>
            </a:r>
          </a:p>
          <a:p>
            <a:pPr marL="0" indent="0" algn="just">
              <a:buNone/>
            </a:pPr>
            <a:r>
              <a:rPr lang="hr-HR" dirty="0"/>
              <a:t>- promicanje gospodarske, socijalne i teritorijalne kohezije - </a:t>
            </a:r>
            <a:r>
              <a:rPr lang="hr-HR" b="1" dirty="0"/>
              <a:t>cilj EU </a:t>
            </a:r>
            <a:r>
              <a:rPr lang="hr-HR" dirty="0"/>
              <a:t>(čl. 3., st. 3.) i </a:t>
            </a:r>
          </a:p>
          <a:p>
            <a:pPr marL="0" indent="0" algn="just">
              <a:buNone/>
            </a:pPr>
            <a:r>
              <a:rPr lang="hr-HR" dirty="0"/>
              <a:t>- gospodarska, socijalna i teritorijalna kohezije - </a:t>
            </a:r>
            <a:r>
              <a:rPr lang="hr-HR" b="1" dirty="0"/>
              <a:t>podijeljena nadležnost između EU i država članica</a:t>
            </a:r>
            <a:r>
              <a:rPr lang="hr-HR" dirty="0"/>
              <a:t> (čl. 4., st. 2, t. c). </a:t>
            </a:r>
            <a:endParaRPr lang="hr-HR" b="1" dirty="0"/>
          </a:p>
          <a:p>
            <a:pPr marL="0" indent="0" algn="just">
              <a:buNone/>
            </a:pPr>
            <a:r>
              <a:rPr lang="hr-HR" b="1" dirty="0"/>
              <a:t>b) Ugovor o funkcioniranju EU (</a:t>
            </a:r>
            <a:r>
              <a:rPr lang="hr-HR" dirty="0"/>
              <a:t>UFEU), </a:t>
            </a:r>
            <a:r>
              <a:rPr lang="hr-HR" b="1" dirty="0"/>
              <a:t>Glava XVIII</a:t>
            </a:r>
            <a:r>
              <a:rPr lang="hr-HR" dirty="0"/>
              <a:t>. (članci 174.-178.) čini pravnu osnovu za oblikovanje kohezijske politike i daljnji razvitak djelovanja Unije u tom području;</a:t>
            </a:r>
          </a:p>
          <a:p>
            <a:pPr marL="0" indent="0" algn="just">
              <a:buNone/>
            </a:pPr>
            <a:r>
              <a:rPr lang="hr-HR" b="1" dirty="0"/>
              <a:t>c) Protokol 28. </a:t>
            </a:r>
            <a:r>
              <a:rPr lang="hr-HR" dirty="0"/>
              <a:t>o gospodarskoj, socijalnoj i teritorijalnoj koheziji - dodatak </a:t>
            </a:r>
            <a:r>
              <a:rPr lang="hr-HR" dirty="0" err="1"/>
              <a:t>Lisabonskom</a:t>
            </a:r>
            <a:r>
              <a:rPr lang="hr-HR" dirty="0"/>
              <a:t> ugovoru; </a:t>
            </a:r>
          </a:p>
          <a:p>
            <a:pPr marL="0" indent="0" algn="just">
              <a:buNone/>
            </a:pPr>
            <a:r>
              <a:rPr lang="hr-HR" b="1" dirty="0"/>
              <a:t>d) Zakonodavni akti  u području kohezijske politike </a:t>
            </a:r>
            <a:r>
              <a:rPr lang="hr-HR" dirty="0"/>
              <a:t>donose se u obliku uredbi (pravni akti - obvezujući u cijelosti i neposredno su primjenjuju u svim državama članicama) koje se usvajaju u skladu s </a:t>
            </a:r>
            <a:r>
              <a:rPr lang="hr-HR" b="1" dirty="0"/>
              <a:t>redovnim zakonodavnim postupkom.</a:t>
            </a:r>
            <a:endParaRPr lang="hr-HR" dirty="0"/>
          </a:p>
          <a:p>
            <a:pPr>
              <a:buFontTx/>
              <a:buChar char="-"/>
            </a:pPr>
            <a:endParaRPr lang="hr-HR" dirty="0"/>
          </a:p>
          <a:p>
            <a:endParaRPr lang="hr-HR" b="1" dirty="0"/>
          </a:p>
        </p:txBody>
      </p:sp>
      <p:sp>
        <p:nvSpPr>
          <p:cNvPr id="4" name="Rezervirano mjesto podnožja 3">
            <a:extLst>
              <a:ext uri="{FF2B5EF4-FFF2-40B4-BE49-F238E27FC236}">
                <a16:creationId xmlns:a16="http://schemas.microsoft.com/office/drawing/2014/main" id="{E3EA8D29-C39E-4BE1-BCCD-0B9742780309}"/>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6C4F634A-179B-484B-9213-F620FCE3FDBB}"/>
              </a:ext>
            </a:extLst>
          </p:cNvPr>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1658254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C715D46-B7EB-4B56-852A-115AF2B42115}"/>
              </a:ext>
            </a:extLst>
          </p:cNvPr>
          <p:cNvSpPr>
            <a:spLocks noGrp="1"/>
          </p:cNvSpPr>
          <p:nvPr>
            <p:ph type="title"/>
          </p:nvPr>
        </p:nvSpPr>
        <p:spPr/>
        <p:txBody>
          <a:bodyPr/>
          <a:lstStyle/>
          <a:p>
            <a:endParaRPr lang="hr-HR" dirty="0"/>
          </a:p>
        </p:txBody>
      </p:sp>
      <p:sp>
        <p:nvSpPr>
          <p:cNvPr id="3" name="Rezervirano mjesto sadržaja 2">
            <a:extLst>
              <a:ext uri="{FF2B5EF4-FFF2-40B4-BE49-F238E27FC236}">
                <a16:creationId xmlns:a16="http://schemas.microsoft.com/office/drawing/2014/main" id="{5006275C-834C-4E7C-8508-CF3A5D3B7B48}"/>
              </a:ext>
            </a:extLst>
          </p:cNvPr>
          <p:cNvSpPr>
            <a:spLocks noGrp="1"/>
          </p:cNvSpPr>
          <p:nvPr>
            <p:ph idx="1"/>
          </p:nvPr>
        </p:nvSpPr>
        <p:spPr>
          <a:xfrm>
            <a:off x="1146319" y="2030616"/>
            <a:ext cx="8946541" cy="4195481"/>
          </a:xfrm>
        </p:spPr>
        <p:txBody>
          <a:bodyPr>
            <a:normAutofit fontScale="47500" lnSpcReduction="20000"/>
          </a:bodyPr>
          <a:lstStyle/>
          <a:p>
            <a:pPr marL="0" indent="0" algn="just">
              <a:buNone/>
            </a:pPr>
            <a:r>
              <a:rPr lang="hr-HR" sz="4000" b="1" dirty="0"/>
              <a:t>1.5. Važnost europske kohezijske politike</a:t>
            </a:r>
          </a:p>
          <a:p>
            <a:pPr marL="0" indent="0" algn="just">
              <a:buNone/>
            </a:pPr>
            <a:r>
              <a:rPr lang="hr-HR" sz="4000" dirty="0"/>
              <a:t>EU pridaje veliki značaj kohezijskoj politici (1/3 proračuna EU):</a:t>
            </a:r>
          </a:p>
          <a:p>
            <a:pPr marL="0" indent="0" algn="just">
              <a:buNone/>
            </a:pPr>
            <a:r>
              <a:rPr lang="hr-HR" sz="4000" b="1" dirty="0"/>
              <a:t>- u 1975. g., </a:t>
            </a:r>
            <a:r>
              <a:rPr lang="hr-HR" sz="4000" dirty="0"/>
              <a:t>za strukturne fondove izdvojeno manje od 5% proračuna EEZ); </a:t>
            </a:r>
          </a:p>
          <a:p>
            <a:pPr marL="0" indent="0" algn="just">
              <a:buNone/>
            </a:pPr>
            <a:r>
              <a:rPr lang="hr-HR" sz="4000" dirty="0"/>
              <a:t>- </a:t>
            </a:r>
            <a:r>
              <a:rPr lang="hr-HR" sz="4000" b="1" dirty="0"/>
              <a:t>1989. – 1993</a:t>
            </a:r>
            <a:r>
              <a:rPr lang="hr-HR" sz="4000" dirty="0"/>
              <a:t>. g.: </a:t>
            </a:r>
            <a:r>
              <a:rPr lang="hr-HR" sz="4000" b="1" dirty="0"/>
              <a:t>64 milijarde europskih valutnih jedinica</a:t>
            </a:r>
            <a:r>
              <a:rPr lang="hr-HR" sz="4000" dirty="0"/>
              <a:t> (ECU);</a:t>
            </a:r>
          </a:p>
          <a:p>
            <a:pPr marL="0" indent="0" algn="just">
              <a:buNone/>
            </a:pPr>
            <a:r>
              <a:rPr lang="hr-HR" sz="4000" dirty="0"/>
              <a:t>- </a:t>
            </a:r>
            <a:r>
              <a:rPr lang="hr-HR" sz="4000" b="1" dirty="0"/>
              <a:t>1994. – 1999</a:t>
            </a:r>
            <a:r>
              <a:rPr lang="hr-HR" sz="4000" dirty="0"/>
              <a:t>. g.</a:t>
            </a:r>
            <a:r>
              <a:rPr lang="hr-HR" sz="4000" b="1" dirty="0"/>
              <a:t>:</a:t>
            </a:r>
            <a:r>
              <a:rPr lang="hr-HR" sz="4000" dirty="0"/>
              <a:t> </a:t>
            </a:r>
            <a:r>
              <a:rPr lang="hr-HR" sz="4000" b="1" dirty="0"/>
              <a:t>168 milijarde europskih valutnih jedinica</a:t>
            </a:r>
            <a:r>
              <a:rPr lang="hr-HR" sz="4000" dirty="0"/>
              <a:t> (ECU);</a:t>
            </a:r>
          </a:p>
          <a:p>
            <a:pPr marL="0" indent="0" algn="just">
              <a:buNone/>
            </a:pPr>
            <a:r>
              <a:rPr lang="hr-HR" sz="4000" dirty="0"/>
              <a:t>- </a:t>
            </a:r>
            <a:r>
              <a:rPr lang="hr-HR" sz="4000" b="1" dirty="0"/>
              <a:t>2000.-2006</a:t>
            </a:r>
            <a:r>
              <a:rPr lang="hr-HR" sz="4000" dirty="0"/>
              <a:t>. g.: </a:t>
            </a:r>
            <a:r>
              <a:rPr lang="hr-HR" sz="4000" b="1" dirty="0"/>
              <a:t>195 milijardi eura</a:t>
            </a:r>
            <a:r>
              <a:rPr lang="hr-HR" sz="4000" dirty="0"/>
              <a:t> (čl. 7. Uredbe Vijeća (EZ-a) br. 1260./1999. od 21. 06. 1999.);</a:t>
            </a:r>
          </a:p>
          <a:p>
            <a:pPr marL="0" indent="0" algn="just">
              <a:buNone/>
            </a:pPr>
            <a:r>
              <a:rPr lang="hr-HR" sz="4000" dirty="0"/>
              <a:t>- </a:t>
            </a:r>
            <a:r>
              <a:rPr lang="hr-HR" sz="4000" b="1" dirty="0"/>
              <a:t>2007.-2013</a:t>
            </a:r>
            <a:r>
              <a:rPr lang="hr-HR" sz="4000" dirty="0"/>
              <a:t>. g.: </a:t>
            </a:r>
            <a:r>
              <a:rPr lang="hr-HR" sz="4000" b="1" dirty="0"/>
              <a:t>308 milijardi i 41 milion eura</a:t>
            </a:r>
            <a:r>
              <a:rPr lang="hr-HR" sz="4000" dirty="0"/>
              <a:t> (čl. 18. Uredbe Vijeća (EZ-a) br. 1083/2006 od 11.07. 2006);</a:t>
            </a:r>
          </a:p>
          <a:p>
            <a:pPr marL="0" indent="0" algn="just">
              <a:buNone/>
            </a:pPr>
            <a:r>
              <a:rPr lang="hr-HR" sz="4000" dirty="0"/>
              <a:t>- </a:t>
            </a:r>
            <a:r>
              <a:rPr lang="hr-HR" sz="4000" b="1" dirty="0"/>
              <a:t>2014.-2020</a:t>
            </a:r>
            <a:r>
              <a:rPr lang="hr-HR" sz="4000" dirty="0"/>
              <a:t>.: </a:t>
            </a:r>
            <a:r>
              <a:rPr lang="hr-HR" sz="4000" b="1" dirty="0"/>
              <a:t>325 milijardi i 149 milijuna eura</a:t>
            </a:r>
            <a:r>
              <a:rPr lang="hr-HR" sz="4000" dirty="0"/>
              <a:t> (Uredba Vijeća (EU, Euratom) br. 1311/2013);</a:t>
            </a:r>
          </a:p>
          <a:p>
            <a:pPr marL="0" indent="0" algn="just">
              <a:buNone/>
            </a:pPr>
            <a:r>
              <a:rPr lang="hr-HR" sz="4000" dirty="0"/>
              <a:t>- </a:t>
            </a:r>
            <a:r>
              <a:rPr lang="hr-HR" sz="4000" b="1" dirty="0"/>
              <a:t>2021.-2027.: 330 milijardi eura</a:t>
            </a:r>
            <a:r>
              <a:rPr lang="hr-HR" sz="4000" dirty="0"/>
              <a:t> (prijedlog višegodišnjeg financijskog okvira)</a:t>
            </a:r>
            <a:endParaRPr lang="hr-HR" dirty="0"/>
          </a:p>
        </p:txBody>
      </p:sp>
      <p:sp>
        <p:nvSpPr>
          <p:cNvPr id="4" name="Rezervirano mjesto podnožja 3">
            <a:extLst>
              <a:ext uri="{FF2B5EF4-FFF2-40B4-BE49-F238E27FC236}">
                <a16:creationId xmlns:a16="http://schemas.microsoft.com/office/drawing/2014/main" id="{AC4B57EF-F4FD-487A-8CC2-5A6CC3B3127D}"/>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757A23D7-EA46-422B-936A-3DF7A2C6F585}"/>
              </a:ext>
            </a:extLst>
          </p:cNvPr>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1467534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FDB07FC-8975-42C6-963C-8C2ACF46F008}"/>
              </a:ext>
            </a:extLst>
          </p:cNvPr>
          <p:cNvSpPr>
            <a:spLocks noGrp="1"/>
          </p:cNvSpPr>
          <p:nvPr>
            <p:ph type="title"/>
          </p:nvPr>
        </p:nvSpPr>
        <p:spPr/>
        <p:txBody>
          <a:bodyPr>
            <a:normAutofit/>
          </a:bodyPr>
          <a:lstStyle/>
          <a:p>
            <a:r>
              <a:rPr lang="hr-HR" sz="3200" b="1" dirty="0"/>
              <a:t>2. PREGLED DOSADAŠNJIH ISTRAŽIVANJA</a:t>
            </a:r>
            <a:br>
              <a:rPr lang="hr-HR" dirty="0"/>
            </a:br>
            <a:endParaRPr lang="hr-HR" dirty="0"/>
          </a:p>
        </p:txBody>
      </p:sp>
      <p:sp>
        <p:nvSpPr>
          <p:cNvPr id="3" name="Rezervirano mjesto sadržaja 2">
            <a:extLst>
              <a:ext uri="{FF2B5EF4-FFF2-40B4-BE49-F238E27FC236}">
                <a16:creationId xmlns:a16="http://schemas.microsoft.com/office/drawing/2014/main" id="{00847AE7-5FF6-4E4C-8087-6559F973FD88}"/>
              </a:ext>
            </a:extLst>
          </p:cNvPr>
          <p:cNvSpPr>
            <a:spLocks noGrp="1"/>
          </p:cNvSpPr>
          <p:nvPr>
            <p:ph idx="1"/>
          </p:nvPr>
        </p:nvSpPr>
        <p:spPr/>
        <p:txBody>
          <a:bodyPr>
            <a:normAutofit fontScale="92500" lnSpcReduction="20000"/>
          </a:bodyPr>
          <a:lstStyle/>
          <a:p>
            <a:pPr marL="0" indent="0" algn="just">
              <a:buNone/>
            </a:pPr>
            <a:r>
              <a:rPr lang="hr-HR" b="1" dirty="0"/>
              <a:t>I. Dokumenti institucija EU </a:t>
            </a:r>
            <a:r>
              <a:rPr lang="hr-HR" dirty="0"/>
              <a:t>(</a:t>
            </a:r>
            <a:r>
              <a:rPr lang="hr-HR" b="1" dirty="0"/>
              <a:t>Europski parlament </a:t>
            </a:r>
            <a:r>
              <a:rPr lang="hr-HR" dirty="0"/>
              <a:t>– rezolucije, npr. </a:t>
            </a:r>
            <a:r>
              <a:rPr lang="hr-HR" b="1" dirty="0"/>
              <a:t>Rezolucija EP o bržoj provedbi kohezijske politike</a:t>
            </a:r>
            <a:r>
              <a:rPr lang="hr-HR" dirty="0"/>
              <a:t> (2016) i </a:t>
            </a:r>
            <a:r>
              <a:rPr lang="hr-HR" b="1" dirty="0"/>
              <a:t>Rezolucija EP o temeljima za kohezijsku politiku EU-a nakon 2020</a:t>
            </a:r>
            <a:r>
              <a:rPr lang="hr-HR" dirty="0"/>
              <a:t> (2017) </a:t>
            </a:r>
            <a:r>
              <a:rPr lang="hr-HR" b="1" dirty="0"/>
              <a:t>Vijeće EU </a:t>
            </a:r>
            <a:r>
              <a:rPr lang="hr-HR" dirty="0"/>
              <a:t>- zaključci, npr. Zaključci kako kohezijsku politiku građanima učiniti učinkovitijom, relevantnijom i vidljivijom (2017.) </a:t>
            </a:r>
            <a:r>
              <a:rPr lang="hr-HR" b="1" dirty="0"/>
              <a:t>Komisija</a:t>
            </a:r>
            <a:r>
              <a:rPr lang="hr-HR" dirty="0"/>
              <a:t> – izvješća – čl. 175., st. 2. UFEU). </a:t>
            </a:r>
          </a:p>
          <a:p>
            <a:pPr marL="0" indent="0" algn="just">
              <a:buNone/>
            </a:pPr>
            <a:r>
              <a:rPr lang="hr-HR" dirty="0"/>
              <a:t>-Proces donošenja odluka u EU : EP, Vijeće EU i Komisija - kreiraju politike i zakone. Komisija predlaže novo zakonodavstvo, a EP i Vijeće ga donose. </a:t>
            </a:r>
          </a:p>
          <a:p>
            <a:pPr marL="0" indent="0" algn="just">
              <a:buNone/>
            </a:pPr>
            <a:r>
              <a:rPr lang="hr-HR" dirty="0"/>
              <a:t>-Prema procjenama Komisije, Upravo </a:t>
            </a:r>
            <a:r>
              <a:rPr lang="hr-HR" b="1" dirty="0"/>
              <a:t>25-30% njenih zakonodavnih prijedloga proizlazi iz rezolucija ili inicijativa drugih institucija EU </a:t>
            </a:r>
            <a:r>
              <a:rPr lang="hr-HR" dirty="0"/>
              <a:t>(Komisija, 2001.: 6.).</a:t>
            </a:r>
          </a:p>
          <a:p>
            <a:pPr marL="0" indent="0" algn="just">
              <a:buNone/>
            </a:pPr>
            <a:r>
              <a:rPr lang="hr-HR" b="1" dirty="0"/>
              <a:t>II. Odbor regija </a:t>
            </a:r>
            <a:r>
              <a:rPr lang="hr-HR" dirty="0"/>
              <a:t>(Bijela knjiga o višerazinskom upravljanju iz 2009, Rezolucija Odbora regija o Povelji o višerazinskom upravljanju u Europi  iz 2014. - višerazinsko upravljanje - ključno načelo u provedbu kohezijske politike).</a:t>
            </a:r>
          </a:p>
          <a:p>
            <a:pPr marL="0" indent="0" algn="just">
              <a:buNone/>
            </a:pPr>
            <a:r>
              <a:rPr lang="hr-HR" b="1" dirty="0"/>
              <a:t>III. Konferencija ministara nadležnih za regionalno planiranje Vijeća Europe</a:t>
            </a:r>
            <a:r>
              <a:rPr lang="hr-HR" dirty="0"/>
              <a:t> (Teritorijalna </a:t>
            </a:r>
            <a:r>
              <a:rPr lang="hr-HR" dirty="0" err="1"/>
              <a:t>agenda</a:t>
            </a:r>
            <a:r>
              <a:rPr lang="hr-HR" dirty="0"/>
              <a:t> EU 2020 iz 2011.g.). </a:t>
            </a:r>
          </a:p>
          <a:p>
            <a:pPr marL="0" indent="0">
              <a:buNone/>
            </a:pPr>
            <a:endParaRPr lang="hr-HR" dirty="0"/>
          </a:p>
          <a:p>
            <a:endParaRPr lang="hr-HR" dirty="0"/>
          </a:p>
          <a:p>
            <a:endParaRPr lang="hr-HR" dirty="0"/>
          </a:p>
          <a:p>
            <a:endParaRPr lang="hr-HR" dirty="0"/>
          </a:p>
          <a:p>
            <a:endParaRPr lang="hr-HR" dirty="0"/>
          </a:p>
        </p:txBody>
      </p:sp>
      <p:sp>
        <p:nvSpPr>
          <p:cNvPr id="4" name="Rezervirano mjesto podnožja 3">
            <a:extLst>
              <a:ext uri="{FF2B5EF4-FFF2-40B4-BE49-F238E27FC236}">
                <a16:creationId xmlns:a16="http://schemas.microsoft.com/office/drawing/2014/main" id="{2AE92C99-BA9C-4088-A92F-F67F001047F5}"/>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6B79CCD7-7F8F-4EA8-B5DE-E00B5C74ED19}"/>
              </a:ext>
            </a:extLst>
          </p:cNvPr>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2791878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6B3777F-E48A-4367-9A62-3929238C8581}"/>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77ADD46C-53AB-4F4D-A88A-64C4E9CF993E}"/>
              </a:ext>
            </a:extLst>
          </p:cNvPr>
          <p:cNvSpPr>
            <a:spLocks noGrp="1"/>
          </p:cNvSpPr>
          <p:nvPr>
            <p:ph idx="1"/>
          </p:nvPr>
        </p:nvSpPr>
        <p:spPr/>
        <p:txBody>
          <a:bodyPr/>
          <a:lstStyle/>
          <a:p>
            <a:pPr marL="0" indent="0" algn="just">
              <a:buNone/>
            </a:pPr>
            <a:r>
              <a:rPr lang="hr-HR" b="1" dirty="0"/>
              <a:t>IV. </a:t>
            </a:r>
            <a:r>
              <a:rPr lang="hr-HR" b="1" dirty="0" err="1"/>
              <a:t>Eurostat</a:t>
            </a:r>
            <a:r>
              <a:rPr lang="hr-HR" b="1" dirty="0"/>
              <a:t> -</a:t>
            </a:r>
            <a:r>
              <a:rPr lang="hr-HR" dirty="0"/>
              <a:t>  vodi podatke o regionalnim nejednakostima u regijama EU;</a:t>
            </a:r>
          </a:p>
          <a:p>
            <a:pPr marL="0" indent="0" algn="just">
              <a:buNone/>
            </a:pPr>
            <a:r>
              <a:rPr lang="hr-HR" b="1" dirty="0"/>
              <a:t>V. Autorska istraživanja: </a:t>
            </a:r>
            <a:r>
              <a:rPr lang="hr-HR" dirty="0"/>
              <a:t>domaći istraživači (</a:t>
            </a:r>
            <a:r>
              <a:rPr lang="hr-HR" dirty="0" err="1"/>
              <a:t>Đulabić</a:t>
            </a:r>
            <a:r>
              <a:rPr lang="hr-HR" dirty="0"/>
              <a:t>, </a:t>
            </a:r>
            <a:r>
              <a:rPr lang="hr-HR" dirty="0" err="1"/>
              <a:t>Lauc</a:t>
            </a:r>
            <a:r>
              <a:rPr lang="hr-HR" dirty="0"/>
              <a:t>, Rodin, </a:t>
            </a:r>
            <a:r>
              <a:rPr lang="hr-HR" dirty="0" err="1"/>
              <a:t>Ćapeta</a:t>
            </a:r>
            <a:r>
              <a:rPr lang="hr-HR" dirty="0"/>
              <a:t> i strani istraživači (</a:t>
            </a:r>
            <a:r>
              <a:rPr lang="hr-HR" dirty="0" err="1"/>
              <a:t>Bachtler</a:t>
            </a:r>
            <a:r>
              <a:rPr lang="hr-HR" u="sng" dirty="0"/>
              <a:t>, </a:t>
            </a:r>
            <a:r>
              <a:rPr lang="hr-HR" dirty="0" err="1"/>
              <a:t>McCormick</a:t>
            </a:r>
            <a:r>
              <a:rPr lang="hr-HR" dirty="0"/>
              <a:t>, </a:t>
            </a:r>
            <a:r>
              <a:rPr lang="en-US" dirty="0" err="1"/>
              <a:t>Hooghe</a:t>
            </a:r>
            <a:r>
              <a:rPr lang="hr-HR" dirty="0"/>
              <a:t>, Marks, </a:t>
            </a:r>
            <a:r>
              <a:rPr lang="hr-HR" dirty="0" err="1"/>
              <a:t>Lajh</a:t>
            </a:r>
            <a:r>
              <a:rPr lang="hr-HR" dirty="0"/>
              <a:t> i </a:t>
            </a:r>
            <a:r>
              <a:rPr lang="hr-HR" dirty="0" err="1"/>
              <a:t>Breda</a:t>
            </a:r>
            <a:r>
              <a:rPr lang="hr-HR" dirty="0"/>
              <a:t> </a:t>
            </a:r>
            <a:r>
              <a:rPr lang="hr-HR" dirty="0" err="1"/>
              <a:t>Mulec</a:t>
            </a:r>
            <a:r>
              <a:rPr lang="hr-HR" dirty="0"/>
              <a:t> –</a:t>
            </a:r>
            <a:r>
              <a:rPr lang="hr-HR" dirty="0" err="1"/>
              <a:t>dokt</a:t>
            </a:r>
            <a:r>
              <a:rPr lang="hr-HR" dirty="0"/>
              <a:t>. disertacija) </a:t>
            </a:r>
          </a:p>
          <a:p>
            <a:pPr marL="0" indent="0" algn="just">
              <a:buNone/>
            </a:pPr>
            <a:r>
              <a:rPr lang="hr-HR" b="1" dirty="0"/>
              <a:t>VI. Web izvori - </a:t>
            </a:r>
            <a:r>
              <a:rPr lang="hr-HR" dirty="0"/>
              <a:t>web stranici </a:t>
            </a:r>
            <a:r>
              <a:rPr lang="hr-HR" b="1" dirty="0">
                <a:hlinkClick r:id="rId2"/>
              </a:rPr>
              <a:t>http://ec.europa.eu/regional_policy/hr/</a:t>
            </a:r>
            <a:r>
              <a:rPr lang="hr-HR" dirty="0"/>
              <a:t>, gdje je Komisija objavila i brošuru „Regionalna politika“ dostupnu na 24 jezika.</a:t>
            </a:r>
          </a:p>
          <a:p>
            <a:endParaRPr lang="hr-HR" dirty="0"/>
          </a:p>
        </p:txBody>
      </p:sp>
      <p:sp>
        <p:nvSpPr>
          <p:cNvPr id="4" name="Rezervirano mjesto podnožja 3">
            <a:extLst>
              <a:ext uri="{FF2B5EF4-FFF2-40B4-BE49-F238E27FC236}">
                <a16:creationId xmlns:a16="http://schemas.microsoft.com/office/drawing/2014/main" id="{862CF5FC-D836-463D-9136-9114DB3CDA29}"/>
              </a:ext>
            </a:extLst>
          </p:cNvPr>
          <p:cNvSpPr>
            <a:spLocks noGrp="1"/>
          </p:cNvSpPr>
          <p:nvPr>
            <p:ph type="ftr" sz="quarter" idx="11"/>
          </p:nvPr>
        </p:nvSpPr>
        <p:spPr/>
        <p:txBody>
          <a:bodyPr/>
          <a:lstStyle/>
          <a:p>
            <a:endParaRPr lang="en-US" dirty="0"/>
          </a:p>
        </p:txBody>
      </p:sp>
      <p:sp>
        <p:nvSpPr>
          <p:cNvPr id="5" name="Rezervirano mjesto broja slajda 4">
            <a:extLst>
              <a:ext uri="{FF2B5EF4-FFF2-40B4-BE49-F238E27FC236}">
                <a16:creationId xmlns:a16="http://schemas.microsoft.com/office/drawing/2014/main" id="{D2F1E93B-69A5-4E3F-899C-E99C61C5FF75}"/>
              </a:ext>
            </a:extLst>
          </p:cNvPr>
          <p:cNvSpPr>
            <a:spLocks noGrp="1"/>
          </p:cNvSpPr>
          <p:nvPr>
            <p:ph type="sldNum" sz="quarter" idx="12"/>
          </p:nvPr>
        </p:nvSpPr>
        <p:spPr/>
        <p:txBody>
          <a:bodyPr/>
          <a:lstStyle/>
          <a:p>
            <a:fld id="{4FAB73BC-B049-4115-A692-8D63A059BFB8}" type="slidenum">
              <a:rPr lang="en-US" smtClean="0"/>
              <a:t>9</a:t>
            </a:fld>
            <a:endParaRPr lang="en-US" dirty="0"/>
          </a:p>
        </p:txBody>
      </p:sp>
    </p:spTree>
    <p:extLst>
      <p:ext uri="{BB962C8B-B14F-4D97-AF65-F5344CB8AC3E}">
        <p14:creationId xmlns:p14="http://schemas.microsoft.com/office/powerpoint/2010/main" val="2477062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1806</TotalTime>
  <Words>2153</Words>
  <Application>Microsoft Office PowerPoint</Application>
  <PresentationFormat>Široki zaslon</PresentationFormat>
  <Paragraphs>155</Paragraphs>
  <Slides>23</Slides>
  <Notes>0</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23</vt:i4>
      </vt:variant>
    </vt:vector>
  </HeadingPairs>
  <TitlesOfParts>
    <vt:vector size="28" baseType="lpstr">
      <vt:lpstr>Arial</vt:lpstr>
      <vt:lpstr>Calibri</vt:lpstr>
      <vt:lpstr>Century Gothic</vt:lpstr>
      <vt:lpstr>Wingdings 3</vt:lpstr>
      <vt:lpstr>Ion</vt:lpstr>
      <vt:lpstr>OBRANA TEME DOKTORSKE DISERTACIJE: OBLIKOVANJE EUROPSKE KOHEZIJSKE POLITIKE UJEDNAČAVANJA REGIONALNIH NEJEDNAKOSTI</vt:lpstr>
      <vt:lpstr>1. UVODNA RAZMATRANJA</vt:lpstr>
      <vt:lpstr>PowerPoint prezentacija</vt:lpstr>
      <vt:lpstr>PowerPoint prezentacija</vt:lpstr>
      <vt:lpstr>PowerPoint prezentacija</vt:lpstr>
      <vt:lpstr>PowerPoint prezentacija</vt:lpstr>
      <vt:lpstr>PowerPoint prezentacija</vt:lpstr>
      <vt:lpstr>2. PREGLED DOSADAŠNJIH ISTRAŽIVANJA </vt:lpstr>
      <vt:lpstr>PowerPoint prezentacija</vt:lpstr>
      <vt:lpstr>3. CILJ, SVRHA, PROBLEM I HIPOTEZE ISTRAŽIVANJA   </vt:lpstr>
      <vt:lpstr>PowerPoint prezentacija</vt:lpstr>
      <vt:lpstr>PowerPoint prezentacija</vt:lpstr>
      <vt:lpstr>4. METODOLOGIJA ISTRAŽIVANJA </vt:lpstr>
      <vt:lpstr>PowerPoint prezentacija</vt:lpstr>
      <vt:lpstr>5. STRUKTURA DISERTACIJE </vt:lpstr>
      <vt:lpstr>PowerPoint prezentacija</vt:lpstr>
      <vt:lpstr>PowerPoint prezentacija</vt:lpstr>
      <vt:lpstr>PowerPoint prezentacija</vt:lpstr>
      <vt:lpstr>PowerPoint prezentacija</vt:lpstr>
      <vt:lpstr>PowerPoint prezentacija</vt:lpstr>
      <vt:lpstr>PowerPoint prezentacija</vt:lpstr>
      <vt:lpstr>6. OČEKIVANI ZNANSTVENI DOPRINOS PREDLOŽENOG ISTRAŽIVANJA </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prezentacija</dc:title>
  <dc:creator>antunmarinac</dc:creator>
  <cp:lastModifiedBy>antunmarinac</cp:lastModifiedBy>
  <cp:revision>100</cp:revision>
  <dcterms:created xsi:type="dcterms:W3CDTF">2018-06-20T04:08:36Z</dcterms:created>
  <dcterms:modified xsi:type="dcterms:W3CDTF">2018-07-11T04:36:22Z</dcterms:modified>
</cp:coreProperties>
</file>