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7" r:id="rId7"/>
    <p:sldId id="260" r:id="rId8"/>
    <p:sldId id="266" r:id="rId9"/>
    <p:sldId id="261" r:id="rId10"/>
    <p:sldId id="268" r:id="rId11"/>
    <p:sldId id="262" r:id="rId12"/>
    <p:sldId id="274" r:id="rId13"/>
    <p:sldId id="275" r:id="rId14"/>
    <p:sldId id="263" r:id="rId15"/>
    <p:sldId id="264" r:id="rId16"/>
    <p:sldId id="269" r:id="rId17"/>
    <p:sldId id="270" r:id="rId18"/>
    <p:sldId id="271" r:id="rId19"/>
    <p:sldId id="272" r:id="rId20"/>
    <p:sldId id="276" r:id="rId21"/>
    <p:sldId id="273" r:id="rId22"/>
    <p:sldId id="282" r:id="rId23"/>
    <p:sldId id="277" r:id="rId24"/>
    <p:sldId id="278" r:id="rId25"/>
    <p:sldId id="283" r:id="rId26"/>
    <p:sldId id="279" r:id="rId27"/>
    <p:sldId id="280" r:id="rId2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FFCC"/>
    <a:srgbClr val="FF7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7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E8DFE10-8440-40CF-B26A-C99CC448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5186084-1372-42B1-9D7B-8EE486CFA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DF4A051-A709-4D9D-BDE4-846CB3ED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2A811CF-3FC5-4B75-BEE9-442977E8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0D43A57-8660-40B1-9360-C1071A02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01594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91866E1-EF12-410F-82B0-B95179E80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C19C299-5F2E-4B31-A5D6-D19B543EB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EA5FFE9-A996-4454-AB9B-BDB84DD6D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1D22B70-6CFE-4618-94C0-C3D68765D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9A7E21F-C3F1-48E6-9832-64DABCB8B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703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DA54A11-49FD-4B5B-A058-6B4ECD510B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41519B6-6539-428E-8313-0C49E37A4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46C29D0-043E-48D4-8DFA-94280E540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D1CC2D1-0414-4071-B77B-519A7EC75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A4E968-1DB3-4D77-8CE6-8918C7D9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6966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603A21-58E9-476F-8524-0BF009F9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9594D2B-03CA-45B9-9CAE-71AE8EA8D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656320A-BAF5-4802-843B-1F773B6C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C31C167-456B-48F8-90E0-A026C47D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547875C-6642-4C84-8146-C191CFCA0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33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CE3B76-8382-4AE0-AB7B-AE1CF6E62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E2D386E-1ECF-430F-A740-08B67556F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85AE915-46AF-44F0-B21B-AC677CB61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9EA0DC1-6D2F-4135-9219-3E6496078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31BB85-1294-4791-999F-0B6F1CF8C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1620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2D556D-914A-4A56-9106-3D29054F3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A7DB9BC-CC1E-4077-9DBB-00FDEAEDE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C30EA11-D4F6-4594-B880-7B952EBFA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885AC4D-1401-4F3C-9B41-4FA033C40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53A1668-E493-4320-8D67-A2CB8C68F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034FFFB-9C05-4887-91D4-A546131EF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593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61A685-CA9B-437C-9465-B265048B6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22793D9-161C-41A9-88D2-7F1CEF298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2A49355-1E7A-4C9B-9200-C260E131B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9C1233E8-9257-40A1-B1DA-145C6FD6C7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A3A40FE-9F97-4F30-98B9-3CD1A6422A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1F4EFF8-C81E-42EA-BAB7-B80871A1C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DF32015E-8ACF-4D73-BCE2-F63003642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AD94891-760D-43D6-AFAB-77BC9360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06386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46975FA-AFAB-470F-A4B7-ACBF2974C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FE730AF-78B3-4EFE-B646-8F34BC622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77BEC64-CF8E-4ADB-8CBC-74468C52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AE89DB4-12F1-4437-AD0F-9D9DFC734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48190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6806AAB-ED08-4AC2-822A-E95996762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C7DE7DC-7BBC-490C-AE87-39E4DF00C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DDEEB8A-F6F4-4A04-9C1C-56AA92B94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4506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235ED6-1C08-48A0-A82B-05ADBF382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9898510-6F51-4C21-9010-85EFCB65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93680FA-6A5E-4DAC-8511-477D8D20F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1F2ECC9-3670-4B8B-9F3F-05A37DAE7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CEB7BDC-E76C-4F5C-8AD8-8A9D80BAA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1D9A770-420E-4D8A-B49F-BC3F28372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2079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FF06C3-143C-44B2-B66D-64A232232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ADBEF82-B958-4D13-8521-A016869AE1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3E5237B-A8F7-477C-BB07-586D7BC85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A56E8D7-07EF-4341-98D8-2AD4526DF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6B0448E-1C58-4E25-A9C7-63CCF1595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C02C4F-32E1-41DC-A58B-A9B8B234E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549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76B32844-FEBE-46CE-BE8C-0AE1C2F55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9A299B8-A4A6-4635-8EA7-BB2E552EA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F00C214-9A6C-45A2-8A29-AD9B70210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52D52-1A13-4780-A1F6-D7065BD8CD38}" type="datetimeFigureOut">
              <a:rPr lang="hr-HR" smtClean="0"/>
              <a:pPr/>
              <a:t>06.04.2020.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3065F4D-4B79-4085-97BE-1C30A24735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2986B31-C186-4B55-85FC-5CCE45B35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E3F52-F812-4607-B8DD-AF93DE7B6B5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6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825268ED-AE4C-403F-A47B-1F61F1813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22F4C406-3F6D-448F-83F3-62A749C1C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07219"/>
            <a:ext cx="9144000" cy="2387600"/>
          </a:xfrm>
        </p:spPr>
        <p:txBody>
          <a:bodyPr>
            <a:normAutofit/>
          </a:bodyPr>
          <a:lstStyle/>
          <a:p>
            <a:r>
              <a:rPr lang="hr-HR" sz="8000" b="1" dirty="0"/>
              <a:t>Poduzetnici seniori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9FB47F7-F325-4ECC-B77F-C237618518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09132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ALTPRO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ZVONIMIR VIDUKA</a:t>
            </a:r>
          </a:p>
          <a:p>
            <a:r>
              <a:rPr lang="hr-HR" dirty="0"/>
              <a:t>Rođen je 26.07.1959. godine. </a:t>
            </a:r>
          </a:p>
          <a:p>
            <a:r>
              <a:rPr lang="hr-HR" dirty="0"/>
              <a:t>Završio je elektrotehnički fakultet u Zagrebu</a:t>
            </a:r>
          </a:p>
          <a:p>
            <a:r>
              <a:rPr lang="hr-HR" dirty="0"/>
              <a:t>Osnivač je poduzeća ALTPRO d.o.o. koje je osnovao 1994.godine </a:t>
            </a:r>
          </a:p>
          <a:p>
            <a:r>
              <a:rPr lang="hr-HR" dirty="0"/>
              <a:t>tri seta proizvoda: sigurnosni sistemi za željeznička vozila (lokomotive i vlakovi), osiguranja željezničko-cestovnih prijelaza te detektori vlakova. </a:t>
            </a:r>
          </a:p>
          <a:p>
            <a:r>
              <a:rPr lang="hr-HR" dirty="0"/>
              <a:t>ulazak na tržište </a:t>
            </a:r>
            <a:r>
              <a:rPr lang="hr-HR" dirty="0" err="1"/>
              <a:t>metroa</a:t>
            </a:r>
            <a:r>
              <a:rPr lang="hr-HR" dirty="0"/>
              <a:t> i </a:t>
            </a:r>
            <a:r>
              <a:rPr lang="hr-HR" dirty="0" err="1"/>
              <a:t>monoželjeznice</a:t>
            </a:r>
            <a:r>
              <a:rPr lang="hr-HR" dirty="0"/>
              <a:t> </a:t>
            </a:r>
            <a:r>
              <a:rPr lang="hr-HR" dirty="0" err="1"/>
              <a:t>s</a:t>
            </a:r>
            <a:r>
              <a:rPr lang="hr-HR" dirty="0"/>
              <a:t> proizvodom iz senzorske niše 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447" y="0"/>
            <a:ext cx="4548553" cy="302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7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0EDD5E-4D81-4800-B108-B38F22AFC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Old World </a:t>
            </a:r>
            <a:r>
              <a:rPr lang="hr-HR" dirty="0" err="1"/>
              <a:t>Weavers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B423D58-3219-47D4-AED3-EF1463FB1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Iris </a:t>
            </a:r>
            <a:r>
              <a:rPr lang="hr-HR" dirty="0" err="1"/>
              <a:t>Apfel</a:t>
            </a:r>
            <a:endParaRPr lang="hr-HR" dirty="0"/>
          </a:p>
          <a:p>
            <a:r>
              <a:rPr lang="hr-HR" dirty="0"/>
              <a:t>Studirala povijest umjetnosti i pohađala umjetničku školu</a:t>
            </a:r>
          </a:p>
          <a:p>
            <a:r>
              <a:rPr lang="hr-HR" dirty="0"/>
              <a:t>„gerijatrijska starleta”</a:t>
            </a:r>
          </a:p>
          <a:p>
            <a:r>
              <a:rPr lang="hr-HR" dirty="0"/>
              <a:t>1948. s mužem osniva tekstilnu tvrtku</a:t>
            </a:r>
          </a:p>
          <a:p>
            <a:r>
              <a:rPr lang="hr-HR" dirty="0"/>
              <a:t>Radila je kao dizajnerica interijera (Bijela kuća)</a:t>
            </a:r>
          </a:p>
          <a:p>
            <a:r>
              <a:rPr lang="hr-HR" dirty="0"/>
              <a:t>2005 Metropolitan muzej NYC izložba njezinog ormara</a:t>
            </a:r>
          </a:p>
          <a:p>
            <a:r>
              <a:rPr lang="hr-HR" dirty="0"/>
              <a:t>Snimljen i dokumentarni film</a:t>
            </a:r>
          </a:p>
          <a:p>
            <a:r>
              <a:rPr lang="hr-HR" dirty="0"/>
              <a:t>2011. s kozmetičkom kućom MAC lansirala liniju sa svojim imenom</a:t>
            </a:r>
          </a:p>
          <a:p>
            <a:r>
              <a:rPr lang="hr-HR" dirty="0"/>
              <a:t>2018. IMG </a:t>
            </a:r>
            <a:r>
              <a:rPr lang="hr-HR" dirty="0" err="1"/>
              <a:t>Models</a:t>
            </a:r>
            <a:r>
              <a:rPr lang="hr-HR" dirty="0"/>
              <a:t>, Barbie lutka</a:t>
            </a: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754" y="0"/>
            <a:ext cx="2614246" cy="344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55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tega-Zar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2913" y="665040"/>
            <a:ext cx="4866459" cy="2919875"/>
          </a:xfrm>
        </p:spPr>
      </p:pic>
      <p:sp>
        <p:nvSpPr>
          <p:cNvPr id="11" name="TextBox 10"/>
          <p:cNvSpPr txBox="1"/>
          <p:nvPr/>
        </p:nvSpPr>
        <p:spPr>
          <a:xfrm>
            <a:off x="927463" y="862149"/>
            <a:ext cx="526433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hr-HR" dirty="0"/>
              <a:t>Ortega je rođen u siromaštvu, akumulirao je ogromno bogatstvo, a skromnost i otvorenost sačuvao kao svoje glavne osobine </a:t>
            </a:r>
          </a:p>
          <a:p>
            <a:pPr lvl="0"/>
            <a:r>
              <a:rPr lang="hr-HR" dirty="0"/>
              <a:t>obitelj mu nije mogla priuštiti ni osnovne stvari pa je sa 14 godina napustio školu i počeo raditi.</a:t>
            </a:r>
          </a:p>
          <a:p>
            <a:r>
              <a:rPr lang="hr-HR" dirty="0"/>
              <a:t> </a:t>
            </a:r>
          </a:p>
          <a:p>
            <a:pPr lvl="0">
              <a:buFontTx/>
              <a:buChar char="-"/>
            </a:pPr>
            <a:r>
              <a:rPr lang="hr-HR" dirty="0"/>
              <a:t>Prvi posao bio je posao pomoćnika u trgovini lokalne kompanije pod imenom Gala gdje je učio šiti odjeću. Gala još uvijek radi na ćošku jedne ulice u centru La Coruñe i u njoj se prodaju tradicionalne košulje, kape i kardigani. </a:t>
            </a:r>
          </a:p>
          <a:p>
            <a:pPr lvl="0"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r>
              <a:rPr lang="hr-HR" dirty="0"/>
              <a:t>1963, nakon deset godina iskustva sa vođenjem krojačkih zadruga, Amancio Ortega Gaona osnovao je svoju prvu kompaniju, Confecciones GOA, S.A. (naziv GOA zapravo je predstavljao  njegove inicijale, ako se čita unazad).</a:t>
            </a:r>
          </a:p>
          <a:p>
            <a:pPr lvl="0"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endParaRPr lang="hr-H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ditex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3862" y="888045"/>
            <a:ext cx="4911635" cy="2760934"/>
          </a:xfrm>
        </p:spPr>
      </p:pic>
      <p:sp>
        <p:nvSpPr>
          <p:cNvPr id="5" name="TextBox 4"/>
          <p:cNvSpPr txBox="1"/>
          <p:nvPr/>
        </p:nvSpPr>
        <p:spPr>
          <a:xfrm>
            <a:off x="640082" y="0"/>
            <a:ext cx="5434148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hr-HR" dirty="0"/>
              <a:t>-  Osnovana 1985. a na burzi od 2001, </a:t>
            </a:r>
            <a:r>
              <a:rPr lang="hr-HR" b="1" dirty="0"/>
              <a:t>Inditex grupacija </a:t>
            </a:r>
            <a:r>
              <a:rPr lang="hr-HR" dirty="0"/>
              <a:t>posjeduje Zaru, Pull&amp;Bear, Massimo Dutti, Stradivarius, Oysho i Bershka brandove.</a:t>
            </a:r>
          </a:p>
          <a:p>
            <a:r>
              <a:rPr lang="hr-HR" dirty="0"/>
              <a:t> </a:t>
            </a:r>
          </a:p>
          <a:p>
            <a:pPr lvl="0" fontAlgn="base">
              <a:buFontTx/>
              <a:buChar char="-"/>
            </a:pPr>
            <a:r>
              <a:rPr lang="hr-HR" dirty="0"/>
              <a:t>Nakon pokretanja krojačkih zadruga i osnivanja Confecciones GOA 1963, Ortega je preuzeo nekoliko tvornica u Španjoslkoj. </a:t>
            </a:r>
          </a:p>
          <a:p>
            <a:endParaRPr lang="hr-HR" dirty="0"/>
          </a:p>
          <a:p>
            <a:pPr lvl="0" fontAlgn="base">
              <a:buFontTx/>
              <a:buChar char="-"/>
            </a:pPr>
            <a:r>
              <a:rPr lang="hr-HR" dirty="0"/>
              <a:t>Poslovni uspjeh Amancia Ortege usko je vezan za jedinstveni biznis model brze mode. Dvije ključne ideje ovog biznis modela su da kupcu treba dati ono što želi i to što je brže moguće.. Svaki Zarin uposlenik treniran je da prati stil i zahtjeve kupaca kao i prodajne trendove.</a:t>
            </a:r>
          </a:p>
          <a:p>
            <a:pPr lvl="0" fontAlgn="base"/>
            <a:r>
              <a:rPr lang="hr-HR" dirty="0"/>
              <a:t>- Ne čudi zato što Inditexove radnje imaju lojalnog vlasnika prostora koji im nikad ne povećava troškove zakupa. 2011. godine na aukciji za prodaju slavnog madridskog Picasso Tower-a, poslovne zgrade sa 43 sprata, Ortega je ponudom od $556 miliona pobijedio Tishmana Speyera, vlasnika londonskog Tower Place-a, Rockefeller Centra i Chryslerove zgrade. Kupio je Picasso Tower i platio ga – gotovinom.</a:t>
            </a:r>
          </a:p>
          <a:p>
            <a:pPr lvl="0" fontAlgn="base"/>
            <a:r>
              <a:rPr lang="hr-HR" b="1" dirty="0"/>
              <a:t>Njegovo bogatstvo procjenjuje se na 79,5 milijardi dolara</a:t>
            </a:r>
            <a:r>
              <a:rPr lang="hr-HR" dirty="0"/>
              <a:t>.</a:t>
            </a:r>
          </a:p>
          <a:p>
            <a:pPr lvl="0" fontAlgn="base">
              <a:buFontTx/>
              <a:buChar char="-"/>
            </a:pPr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D61805-A423-47EA-A8CC-D0E550E17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Stanko d.o.o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6EE37E-1100-4862-A10A-47F4F5A36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351338"/>
          </a:xfrm>
        </p:spPr>
        <p:txBody>
          <a:bodyPr/>
          <a:lstStyle/>
          <a:p>
            <a:r>
              <a:rPr lang="hr-HR" dirty="0"/>
              <a:t>Tvrtka za telekomunikaciju</a:t>
            </a:r>
          </a:p>
          <a:p>
            <a:r>
              <a:rPr lang="hr-HR" dirty="0"/>
              <a:t>Osnovana 1997. godine </a:t>
            </a:r>
          </a:p>
          <a:p>
            <a:r>
              <a:rPr lang="hr-HR" dirty="0"/>
              <a:t>2007 imali su preko 150 zaposlenih</a:t>
            </a:r>
          </a:p>
          <a:p>
            <a:r>
              <a:rPr lang="hr-HR" dirty="0"/>
              <a:t>Poslovni suradnik sa A1</a:t>
            </a:r>
          </a:p>
          <a:p>
            <a:r>
              <a:rPr lang="hr-HR" dirty="0"/>
              <a:t>Nekada su pokrivali cijelu Hrvatsku, danas </a:t>
            </a:r>
          </a:p>
          <a:p>
            <a:pPr marL="0" indent="0">
              <a:buNone/>
            </a:pPr>
            <a:r>
              <a:rPr lang="hr-HR" dirty="0"/>
              <a:t>   poslove obavljaju na području 3 županije : Bjelovarsko – bilogorska,      </a:t>
            </a:r>
          </a:p>
          <a:p>
            <a:pPr marL="0" indent="0">
              <a:buNone/>
            </a:pPr>
            <a:r>
              <a:rPr lang="hr-HR" dirty="0"/>
              <a:t>   Koprivničko – križevačka te Virovitičko – podravska</a:t>
            </a:r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4D360-FC09-4008-BA5F-533D7DAE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9" y="0"/>
            <a:ext cx="4435337" cy="44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75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441530-9DB5-42CC-B601-B14563EA6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43" y="891320"/>
            <a:ext cx="3535018" cy="1169503"/>
          </a:xfrm>
        </p:spPr>
        <p:txBody>
          <a:bodyPr/>
          <a:lstStyle/>
          <a:p>
            <a:r>
              <a:rPr lang="hr-HR" dirty="0"/>
              <a:t>Davor Stanko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A0E5E17-1E23-4EDD-8A27-BEBEA0CAB2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8896447"/>
              </p:ext>
            </p:extLst>
          </p:nvPr>
        </p:nvGraphicFramePr>
        <p:xfrm>
          <a:off x="2314160" y="3816626"/>
          <a:ext cx="7563680" cy="27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66323">
                  <a:extLst>
                    <a:ext uri="{9D8B030D-6E8A-4147-A177-3AD203B41FA5}">
                      <a16:colId xmlns:a16="http://schemas.microsoft.com/office/drawing/2014/main" val="74798061"/>
                    </a:ext>
                  </a:extLst>
                </a:gridCol>
                <a:gridCol w="3697357">
                  <a:extLst>
                    <a:ext uri="{9D8B030D-6E8A-4147-A177-3AD203B41FA5}">
                      <a16:colId xmlns:a16="http://schemas.microsoft.com/office/drawing/2014/main" val="2841173771"/>
                    </a:ext>
                  </a:extLst>
                </a:gridCol>
              </a:tblGrid>
              <a:tr h="134080">
                <a:tc>
                  <a:txBody>
                    <a:bodyPr/>
                    <a:lstStyle/>
                    <a:p>
                      <a:r>
                        <a:rPr lang="hr-HR" dirty="0"/>
                        <a:t>DAVOR STANKO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SILVA STANKO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31176"/>
                  </a:ext>
                </a:extLst>
              </a:tr>
              <a:tr h="589420">
                <a:tc>
                  <a:txBody>
                    <a:bodyPr/>
                    <a:lstStyle/>
                    <a:p>
                      <a:r>
                        <a:rPr lang="hr-HR" dirty="0"/>
                        <a:t>Rođen 06. srpnja 1962 godine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Rođena 29. kolovoza 1959 godine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9001120"/>
                  </a:ext>
                </a:extLst>
              </a:tr>
              <a:tr h="589420">
                <a:tc>
                  <a:txBody>
                    <a:bodyPr/>
                    <a:lstStyle/>
                    <a:p>
                      <a:r>
                        <a:rPr lang="hr-HR" dirty="0"/>
                        <a:t>Srednja škola : Tehnička škola Bjelovar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Srednja škola: Opća Gimnazija Osijek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942466"/>
                  </a:ext>
                </a:extLst>
              </a:tr>
              <a:tr h="589420">
                <a:tc>
                  <a:txBody>
                    <a:bodyPr/>
                    <a:lstStyle/>
                    <a:p>
                      <a:r>
                        <a:rPr lang="hr-HR" dirty="0"/>
                        <a:t>Diplomirani inžinjer elektrotehnike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Pravnik, računovođa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679627"/>
                  </a:ext>
                </a:extLst>
              </a:tr>
              <a:tr h="589420">
                <a:tc>
                  <a:txBody>
                    <a:bodyPr/>
                    <a:lstStyle/>
                    <a:p>
                      <a:r>
                        <a:rPr lang="hr-HR" dirty="0"/>
                        <a:t>Vlasnik Stanko d.o.o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Vlasnik Stanko d.o.o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713875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AC72797F-C66E-465D-94F1-D9C5958ECB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6" r="22545" b="6452"/>
          <a:stretch/>
        </p:blipFill>
        <p:spPr>
          <a:xfrm>
            <a:off x="3585215" y="333408"/>
            <a:ext cx="4369208" cy="3097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AA8C6D1-3645-48B3-8060-5C89B34860D4}"/>
              </a:ext>
            </a:extLst>
          </p:cNvPr>
          <p:cNvSpPr/>
          <p:nvPr/>
        </p:nvSpPr>
        <p:spPr>
          <a:xfrm>
            <a:off x="8551162" y="2060823"/>
            <a:ext cx="34519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400" dirty="0">
                <a:latin typeface="+mj-lt"/>
              </a:rPr>
              <a:t>Silva Stanko </a:t>
            </a:r>
          </a:p>
        </p:txBody>
      </p:sp>
    </p:spTree>
    <p:extLst>
      <p:ext uri="{BB962C8B-B14F-4D97-AF65-F5344CB8AC3E}">
        <p14:creationId xmlns:p14="http://schemas.microsoft.com/office/powerpoint/2010/main" val="250081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59794-4C43-4574-8A3D-2C7404442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William Henry „Bill” Gates III.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EE433-2C75-4727-AF28-76E39A540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5084"/>
            <a:ext cx="10515600" cy="4351338"/>
          </a:xfrm>
        </p:spPr>
        <p:txBody>
          <a:bodyPr/>
          <a:lstStyle/>
          <a:p>
            <a:r>
              <a:rPr lang="hr-HR" dirty="0"/>
              <a:t>Rođen 28. listopada 1995 godine</a:t>
            </a:r>
          </a:p>
          <a:p>
            <a:r>
              <a:rPr lang="hr-HR" dirty="0"/>
              <a:t>Išao je u privatnu školu Lakeside</a:t>
            </a:r>
          </a:p>
          <a:p>
            <a:r>
              <a:rPr lang="hr-HR" dirty="0"/>
              <a:t>Studirao je na Harvardu ( nikada nije diplomirao)</a:t>
            </a:r>
          </a:p>
          <a:p>
            <a:r>
              <a:rPr lang="hr-HR" dirty="0"/>
              <a:t>Osnivač Microsofta </a:t>
            </a:r>
          </a:p>
          <a:p>
            <a:r>
              <a:rPr lang="hr-HR" dirty="0"/>
              <a:t>2 najbogatija osoba na svijetu </a:t>
            </a:r>
          </a:p>
          <a:p>
            <a:r>
              <a:rPr lang="hr-HR" dirty="0"/>
              <a:t>Filantrop, investitor, programer</a:t>
            </a:r>
          </a:p>
          <a:p>
            <a:r>
              <a:rPr lang="hr-HR" dirty="0"/>
              <a:t>Najpoznatiji poduzetnik u revoluciji osobnog računala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10DCF5-A454-402A-8F99-5E99D3478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315" y="386038"/>
            <a:ext cx="3043102" cy="4066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0765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22E49-596D-4AC8-A318-300D85920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0139D8-FC65-48EF-90EB-827943C32C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81" b="36229"/>
          <a:stretch/>
        </p:blipFill>
        <p:spPr>
          <a:xfrm>
            <a:off x="0" y="187532"/>
            <a:ext cx="12192000" cy="231913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E49D2-1CA1-463B-89C4-6EA76F3F5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2760"/>
            <a:ext cx="10515600" cy="4351338"/>
          </a:xfrm>
        </p:spPr>
        <p:txBody>
          <a:bodyPr/>
          <a:lstStyle/>
          <a:p>
            <a:r>
              <a:rPr lang="hr-HR" dirty="0"/>
              <a:t>Američka softverska tvrtka </a:t>
            </a:r>
          </a:p>
          <a:p>
            <a:r>
              <a:rPr lang="hr-HR" dirty="0"/>
              <a:t>Osnovana je 1975 godine </a:t>
            </a:r>
          </a:p>
          <a:p>
            <a:r>
              <a:rPr lang="hr-HR" dirty="0"/>
              <a:t>Osnovna djelatnost tvrtke je razvoj osnovnog računalnog softvera poput operacijskih sustava, razvojnih alata, uredskih programa te baza podataka</a:t>
            </a:r>
          </a:p>
          <a:p>
            <a:r>
              <a:rPr lang="hr-HR" dirty="0"/>
              <a:t>Prvi Microsoftov proizvod bio je Basic prevoditelj</a:t>
            </a:r>
          </a:p>
          <a:p>
            <a:r>
              <a:rPr lang="hr-HR" dirty="0"/>
              <a:t>Najpoznatiji proizvodi : Microsoft Office, Ibox, Internet Explorer, Skype, Microsoft Windows</a:t>
            </a:r>
          </a:p>
        </p:txBody>
      </p:sp>
    </p:spTree>
    <p:extLst>
      <p:ext uri="{BB962C8B-B14F-4D97-AF65-F5344CB8AC3E}">
        <p14:creationId xmlns:p14="http://schemas.microsoft.com/office/powerpoint/2010/main" val="455715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25890-5194-4447-8E11-EC8986818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731" y="499002"/>
            <a:ext cx="10515600" cy="1325563"/>
          </a:xfrm>
        </p:spPr>
        <p:txBody>
          <a:bodyPr/>
          <a:lstStyle/>
          <a:p>
            <a:r>
              <a:rPr lang="hr-HR" dirty="0"/>
              <a:t>Warren Buffet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B2BE6-B9F5-4A68-A067-2718AF6AD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r>
              <a:rPr lang="hr-HR" dirty="0"/>
              <a:t>Rođen 30.kolovoza 1930 godine</a:t>
            </a:r>
          </a:p>
          <a:p>
            <a:r>
              <a:rPr lang="hr-HR" dirty="0"/>
              <a:t>Ulagač, industrijalac, filantrop</a:t>
            </a:r>
          </a:p>
          <a:p>
            <a:r>
              <a:rPr lang="hr-HR" dirty="0"/>
              <a:t>Diplomirao je na Columbia Business School </a:t>
            </a:r>
          </a:p>
          <a:p>
            <a:r>
              <a:rPr lang="hr-HR" dirty="0"/>
              <a:t>3 je najbogatiji čovjek na svijetu</a:t>
            </a:r>
          </a:p>
          <a:p>
            <a:r>
              <a:rPr lang="hr-HR" dirty="0"/>
              <a:t>Smatraju ga jednim od najuspješnijih ulagača na svijetu</a:t>
            </a:r>
          </a:p>
          <a:p>
            <a:r>
              <a:rPr lang="hr-HR" dirty="0"/>
              <a:t>Predsjednik i izvršni direktor Berkshire Hathaway Inc.</a:t>
            </a:r>
          </a:p>
          <a:p>
            <a:r>
              <a:rPr lang="hr-HR" dirty="0"/>
              <a:t>Nadimak "Woodstock od kapitalizma".  </a:t>
            </a:r>
          </a:p>
          <a:p>
            <a:endParaRPr lang="hr-HR" dirty="0"/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466D8B-F1FB-41E0-81B3-A527B3475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721" y="220406"/>
            <a:ext cx="4333461" cy="2940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0715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F9AA48D-BC8F-49F2-AB9C-C21CE1970F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" r="7320"/>
          <a:stretch/>
        </p:blipFill>
        <p:spPr>
          <a:xfrm>
            <a:off x="-2" y="-1"/>
            <a:ext cx="12192001" cy="687837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596AD8-75AD-417A-8A38-A808BE9DD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2494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4B3270-C483-48C7-A32D-B8DFB3BBD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478" y="671064"/>
            <a:ext cx="10515600" cy="1325563"/>
          </a:xfrm>
        </p:spPr>
        <p:txBody>
          <a:bodyPr/>
          <a:lstStyle/>
          <a:p>
            <a:r>
              <a:rPr lang="hr-HR" dirty="0"/>
              <a:t>Sadržaj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5611401-7812-4C14-873C-609E853388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Stanislav Novak „</a:t>
            </a:r>
            <a:r>
              <a:rPr lang="hr-HR" dirty="0" err="1"/>
              <a:t>Staklomat</a:t>
            </a:r>
            <a:r>
              <a:rPr lang="hr-HR" dirty="0"/>
              <a:t>”</a:t>
            </a:r>
          </a:p>
          <a:p>
            <a:r>
              <a:rPr lang="hr-HR" dirty="0"/>
              <a:t>Dragutin </a:t>
            </a:r>
            <a:r>
              <a:rPr lang="hr-HR" dirty="0" err="1"/>
              <a:t>Drk</a:t>
            </a:r>
            <a:r>
              <a:rPr lang="hr-HR" dirty="0"/>
              <a:t> „Vindija”</a:t>
            </a:r>
          </a:p>
          <a:p>
            <a:r>
              <a:rPr lang="hr-HR" dirty="0"/>
              <a:t>Boris </a:t>
            </a:r>
            <a:r>
              <a:rPr lang="hr-HR" dirty="0" err="1"/>
              <a:t>Femec</a:t>
            </a:r>
            <a:r>
              <a:rPr lang="hr-HR" dirty="0"/>
              <a:t> „</a:t>
            </a:r>
            <a:r>
              <a:rPr lang="hr-HR" dirty="0" err="1"/>
              <a:t>Lagermax</a:t>
            </a:r>
            <a:r>
              <a:rPr lang="hr-HR" dirty="0"/>
              <a:t>”</a:t>
            </a:r>
          </a:p>
          <a:p>
            <a:r>
              <a:rPr lang="hr-HR" dirty="0"/>
              <a:t>Ivan Katavić „KTC”</a:t>
            </a:r>
          </a:p>
          <a:p>
            <a:r>
              <a:rPr lang="hr-HR" dirty="0"/>
              <a:t>Richard Branson „</a:t>
            </a:r>
            <a:r>
              <a:rPr lang="hr-HR" dirty="0" err="1"/>
              <a:t>Virgin</a:t>
            </a:r>
            <a:r>
              <a:rPr lang="hr-HR" dirty="0"/>
              <a:t>”</a:t>
            </a:r>
          </a:p>
          <a:p>
            <a:r>
              <a:rPr lang="hr-HR" dirty="0"/>
              <a:t>Iris </a:t>
            </a:r>
            <a:r>
              <a:rPr lang="hr-HR" dirty="0" err="1"/>
              <a:t>Apfel</a:t>
            </a:r>
            <a:r>
              <a:rPr lang="hr-HR" dirty="0"/>
              <a:t> „Old World </a:t>
            </a:r>
            <a:r>
              <a:rPr lang="hr-HR" dirty="0" err="1"/>
              <a:t>Weavers</a:t>
            </a:r>
            <a:r>
              <a:rPr lang="hr-HR" dirty="0"/>
              <a:t>”</a:t>
            </a:r>
          </a:p>
          <a:p>
            <a:r>
              <a:rPr lang="hr-HR" dirty="0"/>
              <a:t>Zvonimir Viduka „ALTPRO”</a:t>
            </a:r>
          </a:p>
          <a:p>
            <a:r>
              <a:rPr lang="hr-HR" dirty="0" err="1"/>
              <a:t>Amancio</a:t>
            </a:r>
            <a:r>
              <a:rPr lang="hr-HR" dirty="0"/>
              <a:t> </a:t>
            </a:r>
            <a:r>
              <a:rPr lang="hr-HR" dirty="0" err="1"/>
              <a:t>Ortega</a:t>
            </a:r>
            <a:r>
              <a:rPr lang="hr-HR" dirty="0"/>
              <a:t> „ZARA”</a:t>
            </a:r>
          </a:p>
          <a:p>
            <a:endParaRPr lang="hr-HR" dirty="0"/>
          </a:p>
        </p:txBody>
      </p:sp>
      <p:sp>
        <p:nvSpPr>
          <p:cNvPr id="4" name="Desna uglata zagrada 3">
            <a:extLst>
              <a:ext uri="{FF2B5EF4-FFF2-40B4-BE49-F238E27FC236}">
                <a16:creationId xmlns:a16="http://schemas.microsoft.com/office/drawing/2014/main" id="{D17AA63C-8EA0-425B-8EC5-CEF18080CF16}"/>
              </a:ext>
            </a:extLst>
          </p:cNvPr>
          <p:cNvSpPr/>
          <p:nvPr/>
        </p:nvSpPr>
        <p:spPr>
          <a:xfrm>
            <a:off x="5039833" y="1825625"/>
            <a:ext cx="694660" cy="903656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Desna uglata zagrada 4">
            <a:extLst>
              <a:ext uri="{FF2B5EF4-FFF2-40B4-BE49-F238E27FC236}">
                <a16:creationId xmlns:a16="http://schemas.microsoft.com/office/drawing/2014/main" id="{2C920435-8E26-46BE-A642-3819027DC8AA}"/>
              </a:ext>
            </a:extLst>
          </p:cNvPr>
          <p:cNvSpPr/>
          <p:nvPr/>
        </p:nvSpPr>
        <p:spPr>
          <a:xfrm>
            <a:off x="5387163" y="2980540"/>
            <a:ext cx="1070346" cy="2293825"/>
          </a:xfrm>
          <a:prstGeom prst="rightBracket">
            <a:avLst/>
          </a:prstGeom>
          <a:ln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9DE8ABDA-D122-4157-81C9-F3E3D813172D}"/>
              </a:ext>
            </a:extLst>
          </p:cNvPr>
          <p:cNvSpPr txBox="1"/>
          <p:nvPr/>
        </p:nvSpPr>
        <p:spPr>
          <a:xfrm>
            <a:off x="5922336" y="2007783"/>
            <a:ext cx="180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Tea </a:t>
            </a:r>
            <a:r>
              <a:rPr lang="hr-HR" dirty="0" err="1"/>
              <a:t>Ciber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9948AD3-0665-4170-9C90-D2A350698883}"/>
              </a:ext>
            </a:extLst>
          </p:cNvPr>
          <p:cNvSpPr txBox="1"/>
          <p:nvPr/>
        </p:nvSpPr>
        <p:spPr>
          <a:xfrm>
            <a:off x="6633385" y="3313206"/>
            <a:ext cx="1598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Doris </a:t>
            </a:r>
            <a:r>
              <a:rPr lang="hr-HR" dirty="0" err="1"/>
              <a:t>Martelo</a:t>
            </a:r>
            <a:endParaRPr lang="hr-HR" dirty="0"/>
          </a:p>
        </p:txBody>
      </p:sp>
      <p:cxnSp>
        <p:nvCxnSpPr>
          <p:cNvPr id="9" name="Ravni poveznik sa strelicom 8">
            <a:extLst>
              <a:ext uri="{FF2B5EF4-FFF2-40B4-BE49-F238E27FC236}">
                <a16:creationId xmlns:a16="http://schemas.microsoft.com/office/drawing/2014/main" id="{4BF45E56-93A9-42E7-87D4-087A75548BE4}"/>
              </a:ext>
            </a:extLst>
          </p:cNvPr>
          <p:cNvCxnSpPr/>
          <p:nvPr/>
        </p:nvCxnSpPr>
        <p:spPr>
          <a:xfrm>
            <a:off x="4770783" y="5685183"/>
            <a:ext cx="149749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506EE07-03F4-46EE-8CC1-9EB51F346EAC}"/>
              </a:ext>
            </a:extLst>
          </p:cNvPr>
          <p:cNvSpPr txBox="1"/>
          <p:nvPr/>
        </p:nvSpPr>
        <p:spPr>
          <a:xfrm>
            <a:off x="6633385" y="5565913"/>
            <a:ext cx="180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Iva </a:t>
            </a:r>
            <a:r>
              <a:rPr lang="hr-HR" dirty="0" err="1"/>
              <a:t>Špionjak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52634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F379E-C64F-466C-80F5-107022A5C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Ellen DeGeneres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1D982-34E2-4938-9053-CD06FA583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0548"/>
            <a:ext cx="10515600" cy="4351338"/>
          </a:xfrm>
        </p:spPr>
        <p:txBody>
          <a:bodyPr/>
          <a:lstStyle/>
          <a:p>
            <a:r>
              <a:rPr lang="hr-HR" dirty="0"/>
              <a:t>Rođena 26. siječnja 1958 godine</a:t>
            </a:r>
          </a:p>
          <a:p>
            <a:r>
              <a:rPr lang="hr-HR" dirty="0"/>
              <a:t>Američka komičarka, televizijska voditeljica, glumica, spisateljica i producentica</a:t>
            </a:r>
          </a:p>
          <a:p>
            <a:r>
              <a:rPr lang="nl-NL" dirty="0"/>
              <a:t>Ima vlastitu televizijsku emisiju </a:t>
            </a:r>
            <a:r>
              <a:rPr lang="nl-NL" i="1" dirty="0"/>
              <a:t>The Ellen DeGeneres Show</a:t>
            </a:r>
            <a:endParaRPr lang="hr-HR" i="1" dirty="0"/>
          </a:p>
          <a:p>
            <a:r>
              <a:rPr lang="pl-PL" dirty="0"/>
              <a:t>2015 proglašena je 50. najmoćnijom ženom svijeta</a:t>
            </a:r>
          </a:p>
          <a:p>
            <a:r>
              <a:rPr lang="pl-PL" dirty="0"/>
              <a:t>Imenovana je posebnim izaslanikom za globalnu </a:t>
            </a:r>
          </a:p>
          <a:p>
            <a:pPr marL="0" indent="0">
              <a:buNone/>
            </a:pPr>
            <a:r>
              <a:rPr lang="pl-PL" dirty="0"/>
              <a:t>   svijest protiv AIDS-a</a:t>
            </a:r>
          </a:p>
          <a:p>
            <a:r>
              <a:rPr lang="pl-PL" dirty="0"/>
              <a:t>Velika humanitarka i aktivistica</a:t>
            </a:r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9FDA55-E397-4FCB-838D-EC9A49E06F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4" t="1" r="15508" b="-1474"/>
          <a:stretch/>
        </p:blipFill>
        <p:spPr>
          <a:xfrm>
            <a:off x="8789503" y="4150946"/>
            <a:ext cx="2792897" cy="2452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2D551D-6D5E-47B5-AAC0-817BAE5BFD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1" t="11980" r="6376" b="34107"/>
          <a:stretch/>
        </p:blipFill>
        <p:spPr>
          <a:xfrm>
            <a:off x="6278216" y="0"/>
            <a:ext cx="5075584" cy="23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2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AMANCIO ORTEGA</a:t>
            </a:r>
          </a:p>
        </p:txBody>
      </p:sp>
      <p:pic>
        <p:nvPicPr>
          <p:cNvPr id="4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0247" y="2684394"/>
            <a:ext cx="3913092" cy="2201114"/>
          </a:xfrm>
        </p:spPr>
      </p:pic>
      <p:sp>
        <p:nvSpPr>
          <p:cNvPr id="6" name="TextBox 5"/>
          <p:cNvSpPr txBox="1"/>
          <p:nvPr/>
        </p:nvSpPr>
        <p:spPr>
          <a:xfrm>
            <a:off x="1045029" y="2142308"/>
            <a:ext cx="44413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hr-HR" dirty="0"/>
              <a:t>rođen je 28. ožujka 1936. </a:t>
            </a:r>
          </a:p>
          <a:p>
            <a:pPr lvl="0">
              <a:buFontTx/>
              <a:buChar char="-"/>
            </a:pPr>
            <a:r>
              <a:rPr lang="hr-HR" b="1" dirty="0"/>
              <a:t>španjolski poduzetnik i su-osnivač kompanije Industria de Diseño Textil, S.A. (Inditex) koja uključuje prêt-à-porter modne marke poput nama dobro poznatih Zare, Pull&amp;Bear, Massimo Dutti, Bershka, Stradivarius te manje poznatih poput Oysho i Uterqüe, zamijenio je osnivača Microsofta Billa Gatesa na poziciji najbogatijeg čovjeka svijeta 8. Rujna 2016.</a:t>
            </a:r>
            <a:endParaRPr lang="hr-HR" dirty="0"/>
          </a:p>
          <a:p>
            <a:pPr>
              <a:buFontTx/>
              <a:buChar char="-"/>
            </a:pPr>
            <a:endParaRPr lang="hr-H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214BC3-D734-44D5-971F-CCF954D22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0A42FA2-2A82-4951-8E9A-0D4C892A4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F74BBDD-32C5-451A-A816-90A7D0E8C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87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FB2CE0BC-9ADA-42C3-8399-FF7411A74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485" y="5074610"/>
            <a:ext cx="1661030" cy="178339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542E67AF-AD5D-487A-B8C4-A2183068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2201"/>
            <a:ext cx="10515600" cy="1325563"/>
          </a:xfrm>
        </p:spPr>
        <p:txBody>
          <a:bodyPr/>
          <a:lstStyle/>
          <a:p>
            <a:r>
              <a:rPr lang="hr-HR" dirty="0" err="1"/>
              <a:t>Donatella</a:t>
            </a:r>
            <a:r>
              <a:rPr lang="hr-HR" dirty="0"/>
              <a:t> </a:t>
            </a:r>
            <a:r>
              <a:rPr lang="hr-HR" dirty="0" err="1"/>
              <a:t>Versace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B59713-6DEE-48BC-B143-190D05C9A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413" y="1994461"/>
            <a:ext cx="10515600" cy="4351338"/>
          </a:xfrm>
        </p:spPr>
        <p:txBody>
          <a:bodyPr>
            <a:normAutofit/>
          </a:bodyPr>
          <a:lstStyle/>
          <a:p>
            <a:r>
              <a:rPr lang="hr-HR" dirty="0"/>
              <a:t>Rođena 2. svibnja 1955. godine</a:t>
            </a:r>
          </a:p>
          <a:p>
            <a:r>
              <a:rPr lang="hr-HR" dirty="0"/>
              <a:t>Od djetinjstva povezana s bratom</a:t>
            </a:r>
          </a:p>
          <a:p>
            <a:r>
              <a:rPr lang="hr-HR" dirty="0"/>
              <a:t>Stvaranje modne kuće</a:t>
            </a:r>
          </a:p>
          <a:p>
            <a:r>
              <a:rPr lang="hr-HR" dirty="0"/>
              <a:t>Povezivanje Hollywood-a s tvrtkom</a:t>
            </a:r>
          </a:p>
          <a:p>
            <a:r>
              <a:rPr lang="hr-HR" dirty="0"/>
              <a:t>Odjel za javnost, kritičar i najvažnije muza</a:t>
            </a:r>
          </a:p>
          <a:p>
            <a:r>
              <a:rPr lang="hr-HR" dirty="0"/>
              <a:t>Ubojstvo </a:t>
            </a:r>
          </a:p>
          <a:p>
            <a:r>
              <a:rPr lang="hr-HR" dirty="0"/>
              <a:t>Potpredsjednica i glavni dizajner </a:t>
            </a:r>
          </a:p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1DCF899A-6FD1-4390-BAE9-1CBD66FFB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71" y="512201"/>
            <a:ext cx="5208224" cy="643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51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3B055EC-AD28-4366-BF7C-AFFEF23C4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6DA3E68-9649-47EE-8F3F-E37DA1835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354634"/>
            <a:ext cx="6397487" cy="3554757"/>
          </a:xfrm>
          <a:solidFill>
            <a:srgbClr val="FF79A9">
              <a:alpha val="78039"/>
            </a:srgbClr>
          </a:solidFill>
        </p:spPr>
        <p:txBody>
          <a:bodyPr/>
          <a:lstStyle/>
          <a:p>
            <a:r>
              <a:rPr lang="hr-HR" dirty="0">
                <a:solidFill>
                  <a:schemeClr val="bg1"/>
                </a:solidFill>
              </a:rPr>
              <a:t>Dizajnirala namještaj</a:t>
            </a:r>
          </a:p>
          <a:p>
            <a:r>
              <a:rPr lang="hr-HR" dirty="0">
                <a:solidFill>
                  <a:schemeClr val="bg1"/>
                </a:solidFill>
              </a:rPr>
              <a:t>Zaštitnica zaklade Elton John AIDS</a:t>
            </a:r>
          </a:p>
          <a:p>
            <a:r>
              <a:rPr lang="hr-HR" dirty="0" err="1">
                <a:solidFill>
                  <a:schemeClr val="bg1"/>
                </a:solidFill>
              </a:rPr>
              <a:t>The</a:t>
            </a:r>
            <a:r>
              <a:rPr lang="hr-HR" dirty="0">
                <a:solidFill>
                  <a:schemeClr val="bg1"/>
                </a:solidFill>
              </a:rPr>
              <a:t> </a:t>
            </a:r>
            <a:r>
              <a:rPr lang="hr-HR" dirty="0" err="1">
                <a:solidFill>
                  <a:schemeClr val="bg1"/>
                </a:solidFill>
              </a:rPr>
              <a:t>Versace</a:t>
            </a:r>
            <a:r>
              <a:rPr lang="hr-HR" dirty="0">
                <a:solidFill>
                  <a:schemeClr val="bg1"/>
                </a:solidFill>
              </a:rPr>
              <a:t> Tribute </a:t>
            </a:r>
            <a:r>
              <a:rPr lang="hr-HR" dirty="0" err="1">
                <a:solidFill>
                  <a:schemeClr val="bg1"/>
                </a:solidFill>
              </a:rPr>
              <a:t>Collection</a:t>
            </a:r>
            <a:endParaRPr lang="hr-HR" dirty="0">
              <a:solidFill>
                <a:schemeClr val="bg1"/>
              </a:solidFill>
            </a:endParaRPr>
          </a:p>
          <a:p>
            <a:r>
              <a:rPr lang="hr-HR" dirty="0">
                <a:solidFill>
                  <a:schemeClr val="bg1"/>
                </a:solidFill>
              </a:rPr>
              <a:t>Brojne modne nagrade</a:t>
            </a:r>
          </a:p>
          <a:p>
            <a:r>
              <a:rPr lang="hr-HR" dirty="0">
                <a:solidFill>
                  <a:schemeClr val="bg1"/>
                </a:solidFill>
              </a:rPr>
              <a:t>2018 Michael </a:t>
            </a:r>
            <a:r>
              <a:rPr lang="hr-HR" dirty="0" err="1">
                <a:solidFill>
                  <a:schemeClr val="bg1"/>
                </a:solidFill>
              </a:rPr>
              <a:t>Kors</a:t>
            </a:r>
            <a:r>
              <a:rPr lang="hr-HR" dirty="0">
                <a:solidFill>
                  <a:schemeClr val="bg1"/>
                </a:solidFill>
              </a:rPr>
              <a:t> Holdings kupuje preostale dionice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ABEC8C08-0B42-4B6E-9DD4-BC88170BA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292" y="259325"/>
            <a:ext cx="3169675" cy="316967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EE0132F6-E864-495B-AE70-E09558F30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059" y="4050202"/>
            <a:ext cx="4000480" cy="266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489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zervirano mjesto sadržaja 14">
            <a:extLst>
              <a:ext uri="{FF2B5EF4-FFF2-40B4-BE49-F238E27FC236}">
                <a16:creationId xmlns:a16="http://schemas.microsoft.com/office/drawing/2014/main" id="{3C6D004F-9253-4CD6-94A9-1490F01C6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107"/>
            <a:ext cx="12192000" cy="6930214"/>
          </a:xfrm>
        </p:spPr>
      </p:pic>
    </p:spTree>
    <p:extLst>
      <p:ext uri="{BB962C8B-B14F-4D97-AF65-F5344CB8AC3E}">
        <p14:creationId xmlns:p14="http://schemas.microsoft.com/office/powerpoint/2010/main" val="3283672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75A7EA2-E2E8-4CDA-906A-467D969BE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079"/>
            <a:ext cx="12192000" cy="7080069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71A3481-B1B5-4222-9056-0F71DB70A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1" y="3564555"/>
            <a:ext cx="6821557" cy="3117436"/>
          </a:xfrm>
          <a:solidFill>
            <a:srgbClr val="FF0000">
              <a:alpha val="70980"/>
            </a:srgbClr>
          </a:solidFill>
        </p:spPr>
        <p:txBody>
          <a:bodyPr>
            <a:normAutofit/>
          </a:bodyPr>
          <a:lstStyle/>
          <a:p>
            <a:r>
              <a:rPr lang="hr-HR" dirty="0">
                <a:solidFill>
                  <a:schemeClr val="bg1"/>
                </a:solidFill>
              </a:rPr>
              <a:t>Talijanski proizvođač športskih automobila</a:t>
            </a:r>
          </a:p>
          <a:p>
            <a:r>
              <a:rPr lang="hr-HR" dirty="0">
                <a:solidFill>
                  <a:schemeClr val="bg1"/>
                </a:solidFill>
              </a:rPr>
              <a:t>Tvrtka osnovana 1929. godine</a:t>
            </a:r>
          </a:p>
          <a:p>
            <a:r>
              <a:rPr lang="hr-HR" dirty="0">
                <a:solidFill>
                  <a:schemeClr val="bg1"/>
                </a:solidFill>
              </a:rPr>
              <a:t>1950. Formula 1</a:t>
            </a:r>
          </a:p>
          <a:p>
            <a:r>
              <a:rPr lang="hr-HR" dirty="0" err="1">
                <a:solidFill>
                  <a:schemeClr val="bg1"/>
                </a:solidFill>
              </a:rPr>
              <a:t>Testarossa</a:t>
            </a:r>
            <a:endParaRPr lang="hr-HR" dirty="0">
              <a:solidFill>
                <a:schemeClr val="bg1"/>
              </a:solidFill>
            </a:endParaRPr>
          </a:p>
          <a:p>
            <a:r>
              <a:rPr lang="hr-HR" dirty="0">
                <a:solidFill>
                  <a:schemeClr val="bg1"/>
                </a:solidFill>
              </a:rPr>
              <a:t>Korporativni poslovi i partnerstvo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9B57D85-01C2-4072-B49F-73D2FDFDCF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079"/>
            <a:ext cx="2385391" cy="339335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A9E34C6A-C902-49AC-BF29-483F30AFD1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404" y="4112727"/>
            <a:ext cx="3678015" cy="2456799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4013888B-F8AE-4CDA-BA95-20524203A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357" y="1640596"/>
            <a:ext cx="3514409" cy="2085013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1B645C2B-D1F1-4A4B-A599-BBC3CC3FA4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753" y="854172"/>
            <a:ext cx="6290258" cy="280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15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4ABE08D-72B0-4CC4-9DA1-22AD74CB5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01671" cy="6858001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D896D26-C27E-44C7-BB92-8E54F6C30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4183" y="2700268"/>
            <a:ext cx="6543261" cy="3501749"/>
          </a:xfrm>
          <a:solidFill>
            <a:srgbClr val="FF0000">
              <a:alpha val="69020"/>
            </a:srgbClr>
          </a:solidFill>
        </p:spPr>
        <p:txBody>
          <a:bodyPr/>
          <a:lstStyle/>
          <a:p>
            <a:r>
              <a:rPr lang="hr-HR" dirty="0">
                <a:solidFill>
                  <a:schemeClr val="bg1"/>
                </a:solidFill>
              </a:rPr>
              <a:t>Lovci na talente</a:t>
            </a:r>
          </a:p>
          <a:p>
            <a:r>
              <a:rPr lang="hr-HR" dirty="0">
                <a:solidFill>
                  <a:schemeClr val="bg1"/>
                </a:solidFill>
              </a:rPr>
              <a:t>Muzej</a:t>
            </a:r>
          </a:p>
          <a:p>
            <a:r>
              <a:rPr lang="hr-HR" dirty="0" err="1">
                <a:solidFill>
                  <a:schemeClr val="bg1"/>
                </a:solidFill>
              </a:rPr>
              <a:t>Enzo</a:t>
            </a:r>
            <a:r>
              <a:rPr lang="hr-HR" dirty="0">
                <a:solidFill>
                  <a:schemeClr val="bg1"/>
                </a:solidFill>
              </a:rPr>
              <a:t> Ferrari (osnivač)</a:t>
            </a:r>
          </a:p>
          <a:p>
            <a:r>
              <a:rPr lang="hr-HR" dirty="0" err="1">
                <a:solidFill>
                  <a:schemeClr val="bg1"/>
                </a:solidFill>
              </a:rPr>
              <a:t>Piero</a:t>
            </a:r>
            <a:r>
              <a:rPr lang="hr-HR" dirty="0">
                <a:solidFill>
                  <a:schemeClr val="bg1"/>
                </a:solidFill>
              </a:rPr>
              <a:t> Ferrari</a:t>
            </a:r>
          </a:p>
          <a:p>
            <a:r>
              <a:rPr lang="hr-HR" dirty="0">
                <a:solidFill>
                  <a:schemeClr val="bg1"/>
                </a:solidFill>
              </a:rPr>
              <a:t>Istraživački centar za </a:t>
            </a:r>
            <a:r>
              <a:rPr lang="hr-HR" dirty="0" err="1">
                <a:solidFill>
                  <a:schemeClr val="bg1"/>
                </a:solidFill>
              </a:rPr>
              <a:t>neuro</a:t>
            </a:r>
            <a:r>
              <a:rPr lang="hr-HR" dirty="0">
                <a:solidFill>
                  <a:schemeClr val="bg1"/>
                </a:solidFill>
              </a:rPr>
              <a:t> degenerativne i mišićne bolesti</a:t>
            </a:r>
          </a:p>
          <a:p>
            <a:endParaRPr lang="hr-HR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DF4E827-05CE-477D-B66A-BD7DDBCE1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9694"/>
            <a:ext cx="3657066" cy="243804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AE59606-DB8C-4EB7-A26F-E6435D466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251" y="321261"/>
            <a:ext cx="2823305" cy="211678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8B2A0D6-0FC9-4446-A052-7358F76E5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3043" y="-28018"/>
            <a:ext cx="3798627" cy="260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78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FDEA87-8208-4024-A183-640B134D8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Sadržaj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D51C18F-E81D-421A-8D78-D0E82893D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Davor i Silva Stanko – „Stanko d.o.o”</a:t>
            </a:r>
          </a:p>
          <a:p>
            <a:r>
              <a:rPr lang="hr-HR" dirty="0"/>
              <a:t>Bill Gates – „Microsoft”</a:t>
            </a:r>
          </a:p>
          <a:p>
            <a:r>
              <a:rPr lang="hr-HR" dirty="0"/>
              <a:t>Warren Buffet – „Berkshire Hathaway”</a:t>
            </a:r>
          </a:p>
          <a:p>
            <a:r>
              <a:rPr lang="hr-HR" dirty="0"/>
              <a:t>Ellen Degeneres – „The Ellen DeGeneres Show”</a:t>
            </a:r>
          </a:p>
          <a:p>
            <a:r>
              <a:rPr lang="hr-HR" dirty="0" err="1"/>
              <a:t>Donatella</a:t>
            </a:r>
            <a:r>
              <a:rPr lang="hr-HR" dirty="0"/>
              <a:t> </a:t>
            </a:r>
            <a:r>
              <a:rPr lang="hr-HR" dirty="0" err="1"/>
              <a:t>Versace</a:t>
            </a:r>
            <a:r>
              <a:rPr lang="hr-HR" dirty="0"/>
              <a:t>- „</a:t>
            </a:r>
            <a:r>
              <a:rPr lang="hr-HR" dirty="0" err="1"/>
              <a:t>Versace</a:t>
            </a:r>
            <a:r>
              <a:rPr lang="hr-HR" dirty="0"/>
              <a:t>”</a:t>
            </a:r>
          </a:p>
          <a:p>
            <a:r>
              <a:rPr lang="hr-HR" dirty="0" err="1"/>
              <a:t>Piero</a:t>
            </a:r>
            <a:r>
              <a:rPr lang="hr-HR" dirty="0"/>
              <a:t> Ferrari- „Ferrari”</a:t>
            </a:r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Desna uglata zagrada 3">
            <a:extLst>
              <a:ext uri="{FF2B5EF4-FFF2-40B4-BE49-F238E27FC236}">
                <a16:creationId xmlns:a16="http://schemas.microsoft.com/office/drawing/2014/main" id="{83993A97-D6B2-4B84-A039-BC830D916D8D}"/>
              </a:ext>
            </a:extLst>
          </p:cNvPr>
          <p:cNvSpPr/>
          <p:nvPr/>
        </p:nvSpPr>
        <p:spPr>
          <a:xfrm>
            <a:off x="7818783" y="1690688"/>
            <a:ext cx="675860" cy="2165695"/>
          </a:xfrm>
          <a:prstGeom prst="rightBracket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6E5A5A31-1CC3-4CA6-AD99-5058108D0FE0}"/>
              </a:ext>
            </a:extLst>
          </p:cNvPr>
          <p:cNvSpPr txBox="1"/>
          <p:nvPr/>
        </p:nvSpPr>
        <p:spPr>
          <a:xfrm>
            <a:off x="8892209" y="2120348"/>
            <a:ext cx="172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Ines Stanko</a:t>
            </a:r>
          </a:p>
        </p:txBody>
      </p:sp>
      <p:sp>
        <p:nvSpPr>
          <p:cNvPr id="6" name="Desna uglata zagrada 5">
            <a:extLst>
              <a:ext uri="{FF2B5EF4-FFF2-40B4-BE49-F238E27FC236}">
                <a16:creationId xmlns:a16="http://schemas.microsoft.com/office/drawing/2014/main" id="{48467424-5FDD-407B-9FCA-C116BA9BF9C8}"/>
              </a:ext>
            </a:extLst>
          </p:cNvPr>
          <p:cNvSpPr/>
          <p:nvPr/>
        </p:nvSpPr>
        <p:spPr>
          <a:xfrm>
            <a:off x="5565913" y="3856383"/>
            <a:ext cx="675860" cy="1325563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4E55DFB-39CD-4FA9-97EF-A6B1CA0AE481}"/>
              </a:ext>
            </a:extLst>
          </p:cNvPr>
          <p:cNvSpPr txBox="1"/>
          <p:nvPr/>
        </p:nvSpPr>
        <p:spPr>
          <a:xfrm>
            <a:off x="6553200" y="4446110"/>
            <a:ext cx="1642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Lucija Muhvić</a:t>
            </a:r>
          </a:p>
        </p:txBody>
      </p:sp>
    </p:spTree>
    <p:extLst>
      <p:ext uri="{BB962C8B-B14F-4D97-AF65-F5344CB8AC3E}">
        <p14:creationId xmlns:p14="http://schemas.microsoft.com/office/powerpoint/2010/main" val="395305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1EF092-10EC-4C2A-BE48-FD23698D2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Staklomat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714E826-C4C7-41EE-BFB0-851EC9ACE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Stanislav Novak</a:t>
            </a:r>
          </a:p>
          <a:p>
            <a:r>
              <a:rPr lang="hr-HR" dirty="0"/>
              <a:t>Svestrana osoba</a:t>
            </a:r>
          </a:p>
          <a:p>
            <a:r>
              <a:rPr lang="hr-HR" dirty="0"/>
              <a:t>Tehnički fakultet ZG</a:t>
            </a:r>
          </a:p>
          <a:p>
            <a:r>
              <a:rPr lang="hr-HR" dirty="0"/>
              <a:t>Nakon diplome u garaži otvara  </a:t>
            </a:r>
          </a:p>
          <a:p>
            <a:pPr>
              <a:buNone/>
            </a:pPr>
            <a:r>
              <a:rPr lang="hr-HR" dirty="0"/>
              <a:t>radionicu</a:t>
            </a:r>
          </a:p>
          <a:p>
            <a:endParaRPr lang="hr-HR" dirty="0"/>
          </a:p>
        </p:txBody>
      </p:sp>
      <p:pic>
        <p:nvPicPr>
          <p:cNvPr id="4" name="Slika 3" descr="C:\Users\Korisnik\Downloads\IMG_20200323_191835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447" y="326572"/>
            <a:ext cx="5661375" cy="44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2520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6199A4-28D8-4A4E-BB43-1818DE1DE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Vindija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9F7D716-5F71-4BDF-9504-A026E8F20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Dragutin </a:t>
            </a:r>
            <a:r>
              <a:rPr lang="hr-HR" dirty="0" err="1"/>
              <a:t>Drk</a:t>
            </a:r>
            <a:endParaRPr lang="hr-HR" dirty="0"/>
          </a:p>
          <a:p>
            <a:r>
              <a:rPr lang="hr-HR" dirty="0"/>
              <a:t>Srednja mljekarska škola</a:t>
            </a:r>
          </a:p>
          <a:p>
            <a:r>
              <a:rPr lang="hr-HR" dirty="0"/>
              <a:t>1961.poslovođa u Gradskoj mljekari Varaždin (kasnije Vindija)</a:t>
            </a:r>
          </a:p>
          <a:p>
            <a:r>
              <a:rPr lang="hr-HR" dirty="0"/>
              <a:t>Najdugovječniji hrvatski menadžer</a:t>
            </a:r>
          </a:p>
          <a:p>
            <a:r>
              <a:rPr lang="hr-HR" dirty="0"/>
              <a:t>Najveća prehrambena kompanija u RH</a:t>
            </a:r>
          </a:p>
          <a:p>
            <a:r>
              <a:rPr lang="hr-HR" dirty="0"/>
              <a:t>Vindija je vlasnik </a:t>
            </a:r>
            <a:r>
              <a:rPr lang="hr-HR" dirty="0" err="1"/>
              <a:t>Vindona</a:t>
            </a:r>
            <a:r>
              <a:rPr lang="hr-HR" dirty="0"/>
              <a:t>, Koke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Slika 3" descr="Slikovni rezultat za vindij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6336" y="214403"/>
            <a:ext cx="419290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lika 4" descr="Slikovni rezultat za dragutin dr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2978" y="3731539"/>
            <a:ext cx="4109536" cy="293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4759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Lagermax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Boris </a:t>
            </a:r>
            <a:r>
              <a:rPr lang="hr-HR" dirty="0" err="1"/>
              <a:t>Femec</a:t>
            </a:r>
            <a:endParaRPr lang="hr-HR" dirty="0"/>
          </a:p>
          <a:p>
            <a:r>
              <a:rPr lang="hr-HR" dirty="0"/>
              <a:t>Srednja ekonomska škola u Koprivnici</a:t>
            </a:r>
          </a:p>
          <a:p>
            <a:r>
              <a:rPr lang="hr-HR" dirty="0"/>
              <a:t>Završio ekonomski fakultet u Zagrebu</a:t>
            </a:r>
          </a:p>
          <a:p>
            <a:r>
              <a:rPr lang="hr-HR" dirty="0"/>
              <a:t>Radi u špediterskoj firmi</a:t>
            </a:r>
          </a:p>
          <a:p>
            <a:r>
              <a:rPr lang="hr-HR" dirty="0"/>
              <a:t>Predstavnik grupe </a:t>
            </a:r>
            <a:r>
              <a:rPr lang="hr-HR" dirty="0" err="1"/>
              <a:t>Lagermax</a:t>
            </a:r>
            <a:r>
              <a:rPr lang="hr-HR" dirty="0"/>
              <a:t> za Sjeverozapadni dio Hrvatske</a:t>
            </a:r>
          </a:p>
          <a:p>
            <a:r>
              <a:rPr lang="hr-HR" dirty="0"/>
              <a:t>Zaljubljenik u stare bicikle te je ujedno i potpredsjednik </a:t>
            </a:r>
            <a:r>
              <a:rPr lang="hr-HR" b="1" dirty="0"/>
              <a:t>Old </a:t>
            </a:r>
            <a:r>
              <a:rPr lang="hr-HR" b="1" dirty="0" err="1"/>
              <a:t>timer</a:t>
            </a:r>
            <a:r>
              <a:rPr lang="hr-HR" b="1" dirty="0"/>
              <a:t> kluba </a:t>
            </a:r>
            <a:r>
              <a:rPr lang="hr-HR" b="1" dirty="0" err="1"/>
              <a:t>Biciklin</a:t>
            </a:r>
            <a:endParaRPr lang="hr-HR" dirty="0"/>
          </a:p>
          <a:p>
            <a:endParaRPr lang="hr-HR" dirty="0"/>
          </a:p>
        </p:txBody>
      </p:sp>
      <p:pic>
        <p:nvPicPr>
          <p:cNvPr id="1026" name="Picture 2" descr="https://drava-info.hr/wp-content/uploads/2016/03/maja-istvan-krapinec-bicik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6011" y="183198"/>
            <a:ext cx="4681378" cy="3120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D2D662-E1C2-4CCB-8B7C-2F525430A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KTC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4B508E2-38F8-4412-B3A3-EC4C5AB6F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Ivan Katavić</a:t>
            </a:r>
          </a:p>
          <a:p>
            <a:r>
              <a:rPr lang="hr-HR" dirty="0"/>
              <a:t>Srednja poljoprivredna škola u Osijeku</a:t>
            </a:r>
          </a:p>
          <a:p>
            <a:r>
              <a:rPr lang="hr-HR" dirty="0"/>
              <a:t>Viša poljoprivredna škola, diploma inženjera poljoprivrede</a:t>
            </a:r>
          </a:p>
          <a:p>
            <a:r>
              <a:rPr lang="hr-HR" dirty="0"/>
              <a:t>Fakultet organizacije i informatike u Varaždinu</a:t>
            </a:r>
          </a:p>
          <a:p>
            <a:r>
              <a:rPr lang="hr-HR" dirty="0"/>
              <a:t>Završava ekonomski smjer</a:t>
            </a:r>
          </a:p>
          <a:p>
            <a:r>
              <a:rPr lang="hr-HR" dirty="0"/>
              <a:t>Direktor RJ Križevci u sastavu VVS-a ZG</a:t>
            </a:r>
          </a:p>
          <a:p>
            <a:r>
              <a:rPr lang="hr-HR" dirty="0"/>
              <a:t>1993. pokreće vlastiti posao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062" y="3270739"/>
            <a:ext cx="3706560" cy="315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15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9E555DE-7A9E-4A86-99C1-D2A9EC7A0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KTC d.d.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6DB5087-99F6-4C74-8A75-3AB5C5C2F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25 gradova</a:t>
            </a:r>
          </a:p>
          <a:p>
            <a:r>
              <a:rPr lang="hr-HR" dirty="0"/>
              <a:t>1460 djelatnika</a:t>
            </a:r>
          </a:p>
          <a:p>
            <a:r>
              <a:rPr lang="hr-HR" dirty="0"/>
              <a:t>Stopostotno vlasništvo obitelji Katavić</a:t>
            </a:r>
          </a:p>
          <a:p>
            <a:r>
              <a:rPr lang="hr-HR" dirty="0"/>
              <a:t>2007 turističko-ugostiteljska djelatnost</a:t>
            </a:r>
          </a:p>
          <a:p>
            <a:r>
              <a:rPr lang="hr-HR" dirty="0"/>
              <a:t>Hoteli (Baška voda, Makarska)</a:t>
            </a:r>
          </a:p>
          <a:p>
            <a:r>
              <a:rPr lang="hr-HR" dirty="0"/>
              <a:t>Zlatna kuna</a:t>
            </a:r>
          </a:p>
          <a:p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862" y="0"/>
            <a:ext cx="2661138" cy="2832035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140" y="3823614"/>
            <a:ext cx="5767754" cy="242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93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901710-677B-4066-B2E9-C543C478A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Virgin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7CDA5FC-F361-40CF-81AA-0FAA501B9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Richard Branson</a:t>
            </a:r>
          </a:p>
          <a:p>
            <a:r>
              <a:rPr lang="hr-HR" dirty="0"/>
              <a:t>Rođen je 18. Srpnja 1950. Godine</a:t>
            </a:r>
          </a:p>
          <a:p>
            <a:r>
              <a:rPr lang="hr-HR" dirty="0"/>
              <a:t>osnivač je </a:t>
            </a:r>
            <a:r>
              <a:rPr lang="hr-HR" dirty="0" err="1"/>
              <a:t>Virgin</a:t>
            </a:r>
            <a:r>
              <a:rPr lang="hr-HR" dirty="0"/>
              <a:t> Grupe </a:t>
            </a:r>
          </a:p>
          <a:p>
            <a:r>
              <a:rPr lang="hr-HR" dirty="0"/>
              <a:t>Njegovo bogatstvo procjenjuje se na 5 milijardi dolara </a:t>
            </a:r>
          </a:p>
          <a:p>
            <a:r>
              <a:rPr lang="hr-HR" dirty="0"/>
              <a:t>„</a:t>
            </a:r>
            <a:r>
              <a:rPr lang="hr-HR" dirty="0" err="1"/>
              <a:t>Fleksibini</a:t>
            </a:r>
            <a:r>
              <a:rPr lang="hr-HR" dirty="0"/>
              <a:t> uvjeti rada”</a:t>
            </a:r>
          </a:p>
          <a:p>
            <a:r>
              <a:rPr lang="hr-HR" dirty="0"/>
              <a:t>Kompanija </a:t>
            </a:r>
            <a:r>
              <a:rPr lang="hr-HR" dirty="0" err="1"/>
              <a:t>Virgin</a:t>
            </a:r>
            <a:r>
              <a:rPr lang="hr-HR" dirty="0"/>
              <a:t> </a:t>
            </a:r>
            <a:r>
              <a:rPr lang="hr-HR" dirty="0" err="1"/>
              <a:t>Galactic</a:t>
            </a:r>
            <a:r>
              <a:rPr lang="hr-HR" dirty="0"/>
              <a:t> „dotaknuli rub svemira”</a:t>
            </a: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15" y="310661"/>
            <a:ext cx="5275385" cy="296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400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1163</Words>
  <Application>Microsoft Macintosh PowerPoint</Application>
  <PresentationFormat>Widescreen</PresentationFormat>
  <Paragraphs>172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Tema sustava Office</vt:lpstr>
      <vt:lpstr>Poduzetnici seniori</vt:lpstr>
      <vt:lpstr>Sadržaj </vt:lpstr>
      <vt:lpstr>Sadržaj</vt:lpstr>
      <vt:lpstr>Staklomat</vt:lpstr>
      <vt:lpstr>Vindija</vt:lpstr>
      <vt:lpstr>Lagermax</vt:lpstr>
      <vt:lpstr>KTC</vt:lpstr>
      <vt:lpstr>KTC d.d.</vt:lpstr>
      <vt:lpstr>Virgin</vt:lpstr>
      <vt:lpstr>ALTPRO</vt:lpstr>
      <vt:lpstr>Old World Weavers</vt:lpstr>
      <vt:lpstr>PowerPoint Presentation</vt:lpstr>
      <vt:lpstr>PowerPoint Presentation</vt:lpstr>
      <vt:lpstr>Stanko d.o.o </vt:lpstr>
      <vt:lpstr>Davor Stanko </vt:lpstr>
      <vt:lpstr>William Henry „Bill” Gates III.</vt:lpstr>
      <vt:lpstr>PowerPoint Presentation</vt:lpstr>
      <vt:lpstr>Warren Buffet  </vt:lpstr>
      <vt:lpstr>PowerPoint Presentation</vt:lpstr>
      <vt:lpstr>Ellen DeGeneres</vt:lpstr>
      <vt:lpstr>AMANCIO ORTEGA</vt:lpstr>
      <vt:lpstr>PowerPoint Presentation</vt:lpstr>
      <vt:lpstr>Donatella Versace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Poduzetnici seniori</dc:title>
  <dc:creator>Lucija Muhvić</dc:creator>
  <cp:lastModifiedBy>Martina Mikrut</cp:lastModifiedBy>
  <cp:revision>31</cp:revision>
  <dcterms:created xsi:type="dcterms:W3CDTF">2020-03-24T10:10:20Z</dcterms:created>
  <dcterms:modified xsi:type="dcterms:W3CDTF">2020-04-06T08:24:37Z</dcterms:modified>
</cp:coreProperties>
</file>