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61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02298"/>
            <a:ext cx="12191999" cy="2541431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CIVIL </a:t>
            </a:r>
            <a:r>
              <a:rPr lang="hr-HR" sz="6000" cap="none" dirty="0" smtClean="0"/>
              <a:t>vs. </a:t>
            </a:r>
            <a:r>
              <a:rPr lang="hr-HR" sz="6000" dirty="0" smtClean="0"/>
              <a:t>CRIMINAL PROCEDURE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8353" y="3547680"/>
            <a:ext cx="8637072" cy="977621"/>
          </a:xfrm>
        </p:spPr>
        <p:txBody>
          <a:bodyPr>
            <a:normAutofit/>
          </a:bodyPr>
          <a:lstStyle/>
          <a:p>
            <a:pPr algn="ctr"/>
            <a:r>
              <a:rPr lang="hr-HR" sz="2000" dirty="0" err="1" smtClean="0"/>
              <a:t>terminology</a:t>
            </a:r>
            <a:r>
              <a:rPr lang="hr-HR" sz="2000" dirty="0" smtClean="0"/>
              <a:t>; </a:t>
            </a:r>
            <a:r>
              <a:rPr lang="hr-HR" sz="2000" dirty="0" err="1" smtClean="0"/>
              <a:t>parties</a:t>
            </a:r>
            <a:r>
              <a:rPr lang="hr-HR" sz="2000" dirty="0" smtClean="0"/>
              <a:t>; </a:t>
            </a:r>
            <a:r>
              <a:rPr lang="hr-HR" sz="2000" dirty="0" err="1" smtClean="0"/>
              <a:t>cases</a:t>
            </a:r>
            <a:r>
              <a:rPr lang="hr-HR" sz="2000" dirty="0" smtClean="0"/>
              <a:t>; </a:t>
            </a:r>
            <a:r>
              <a:rPr lang="hr-HR" sz="2000" dirty="0" err="1" smtClean="0"/>
              <a:t>similarities</a:t>
            </a:r>
            <a:r>
              <a:rPr lang="hr-HR" sz="2000" dirty="0" smtClean="0"/>
              <a:t>; </a:t>
            </a:r>
            <a:r>
              <a:rPr lang="hr-HR" sz="2000" dirty="0" err="1" smtClean="0"/>
              <a:t>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633" y="91789"/>
            <a:ext cx="6468184" cy="1991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65" y="2082792"/>
            <a:ext cx="6477904" cy="2457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65" y="4551141"/>
            <a:ext cx="6506483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0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069" y="781758"/>
            <a:ext cx="2742737" cy="1552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8547"/>
          <a:stretch/>
        </p:blipFill>
        <p:spPr>
          <a:xfrm>
            <a:off x="2430163" y="0"/>
            <a:ext cx="4102906" cy="233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817" y="2334550"/>
            <a:ext cx="6845643" cy="3705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009" y="112379"/>
            <a:ext cx="1686160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1238" y="0"/>
            <a:ext cx="545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r-Latn-RS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Complete the chart with appropriate word forms</a:t>
            </a:r>
            <a:endParaRPr lang="en-GB" altLang="sr-Latn-R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29286"/>
              </p:ext>
            </p:extLst>
          </p:nvPr>
        </p:nvGraphicFramePr>
        <p:xfrm>
          <a:off x="2023762" y="369332"/>
          <a:ext cx="8127999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789149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611626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61237395"/>
                    </a:ext>
                  </a:extLst>
                </a:gridCol>
              </a:tblGrid>
              <a:tr h="3594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NOUN</a:t>
                      </a:r>
                      <a:endParaRPr kumimoji="0" lang="en-GB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VERB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ADJECTIVE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0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err="1" smtClean="0"/>
                        <a:t>enforcement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2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err="1" smtClean="0"/>
                        <a:t>enact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97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scrutinized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2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err="1" smtClean="0"/>
                        <a:t>acquital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08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err="1" smtClean="0"/>
                        <a:t>indict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59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ratified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41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proposal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1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suspect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0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committed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6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sentence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34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investigate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4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convicted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65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err="1" smtClean="0"/>
                        <a:t>accusation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30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appeal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516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48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1238" y="0"/>
            <a:ext cx="545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r-Latn-RS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Complete the chart with appropriate word forms</a:t>
            </a:r>
            <a:endParaRPr lang="en-GB" altLang="sr-Latn-R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558408"/>
              </p:ext>
            </p:extLst>
          </p:nvPr>
        </p:nvGraphicFramePr>
        <p:xfrm>
          <a:off x="2023762" y="369332"/>
          <a:ext cx="8127999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789149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611626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61237395"/>
                    </a:ext>
                  </a:extLst>
                </a:gridCol>
              </a:tblGrid>
              <a:tr h="3594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/>
                        <a:t>NOUN</a:t>
                      </a:r>
                      <a:endParaRPr kumimoji="0" lang="en-GB" altLang="sr-Latn-R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VERB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ADJECTIVE</a:t>
                      </a:r>
                      <a:endParaRPr lang="en-GB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0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enforcement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enforce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enforced</a:t>
                      </a:r>
                      <a:endParaRPr lang="en-GB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2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enactment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enact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enacted</a:t>
                      </a:r>
                      <a:endParaRPr lang="en-GB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97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scrutiny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scrutinize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scrutinized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2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acquittal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acquit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acquitted</a:t>
                      </a:r>
                      <a:endParaRPr lang="en-GB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08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indictment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indict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indicted</a:t>
                      </a:r>
                      <a:endParaRPr lang="en-GB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59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ratification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ratify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ratified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41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proposal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propose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proposed</a:t>
                      </a:r>
                      <a:endParaRPr lang="en-GB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1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suspect</a:t>
                      </a:r>
                      <a:r>
                        <a:rPr lang="hr-HR" i="1" noProof="0" dirty="0" smtClean="0"/>
                        <a:t> / </a:t>
                      </a:r>
                      <a:r>
                        <a:rPr lang="hr-HR" i="1" noProof="0" dirty="0" err="1" smtClean="0"/>
                        <a:t>suspicion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noProof="0" dirty="0" err="1" smtClean="0"/>
                        <a:t>suspect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suspected</a:t>
                      </a:r>
                      <a:endParaRPr lang="en-GB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0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committal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commit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noProof="0" dirty="0" err="1" smtClean="0"/>
                        <a:t>commit</a:t>
                      </a:r>
                      <a:r>
                        <a:rPr lang="en-GB" noProof="0" dirty="0" smtClean="0"/>
                        <a:t>ted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6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sentence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smtClean="0"/>
                        <a:t>sentence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sentenced</a:t>
                      </a:r>
                      <a:endParaRPr lang="en-GB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34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investigation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investigate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investigated</a:t>
                      </a:r>
                      <a:endParaRPr lang="en-GB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4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convict</a:t>
                      </a:r>
                      <a:r>
                        <a:rPr lang="hr-HR" i="0" noProof="0" dirty="0" smtClean="0"/>
                        <a:t> / </a:t>
                      </a:r>
                      <a:r>
                        <a:rPr lang="hr-HR" i="1" noProof="0" dirty="0" err="1" smtClean="0"/>
                        <a:t>conviction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convict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noProof="0" dirty="0" err="1" smtClean="0"/>
                        <a:t>convi</a:t>
                      </a:r>
                      <a:r>
                        <a:rPr lang="en-GB" noProof="0" dirty="0" err="1" smtClean="0"/>
                        <a:t>cted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65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accusation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accuse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accused</a:t>
                      </a:r>
                      <a:endParaRPr lang="en-GB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30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appeal</a:t>
                      </a:r>
                      <a:r>
                        <a:rPr lang="hr-HR" i="1" noProof="0" dirty="0" smtClean="0"/>
                        <a:t> / </a:t>
                      </a:r>
                      <a:r>
                        <a:rPr lang="hr-HR" i="1" noProof="0" dirty="0" err="1" smtClean="0"/>
                        <a:t>appellation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appeal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noProof="0" dirty="0" err="1" smtClean="0"/>
                        <a:t>appealed</a:t>
                      </a:r>
                      <a:endParaRPr lang="en-GB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5167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655815" y="3244334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/>
              <a:t>suspect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077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Complete </a:t>
            </a:r>
            <a:r>
              <a:rPr lang="en-GB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chart with the following words. Some words may be used more than once.</a:t>
            </a:r>
            <a:endParaRPr lang="hr-H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legal  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natural    offender   	injured        state/public  	family    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injuring</a:t>
            </a:r>
            <a:endParaRPr lang="hr-HR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2916"/>
              </p:ext>
            </p:extLst>
          </p:nvPr>
        </p:nvGraphicFramePr>
        <p:xfrm>
          <a:off x="148281" y="1037967"/>
          <a:ext cx="11878962" cy="3651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8930">
                  <a:extLst>
                    <a:ext uri="{9D8B030D-6E8A-4147-A177-3AD203B41FA5}">
                      <a16:colId xmlns:a16="http://schemas.microsoft.com/office/drawing/2014/main" val="2259541246"/>
                    </a:ext>
                  </a:extLst>
                </a:gridCol>
                <a:gridCol w="4744994">
                  <a:extLst>
                    <a:ext uri="{9D8B030D-6E8A-4147-A177-3AD203B41FA5}">
                      <a16:colId xmlns:a16="http://schemas.microsoft.com/office/drawing/2014/main" val="653917916"/>
                    </a:ext>
                  </a:extLst>
                </a:gridCol>
                <a:gridCol w="4885038">
                  <a:extLst>
                    <a:ext uri="{9D8B030D-6E8A-4147-A177-3AD203B41FA5}">
                      <a16:colId xmlns:a16="http://schemas.microsoft.com/office/drawing/2014/main" val="2171963211"/>
                    </a:ext>
                  </a:extLst>
                </a:gridCol>
              </a:tblGrid>
              <a:tr h="384861">
                <a:tc>
                  <a:txBody>
                    <a:bodyPr/>
                    <a:lstStyle/>
                    <a:p>
                      <a:pPr marL="63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PROCEDURE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INITIATING PARTY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RESPONDENT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924427914"/>
                  </a:ext>
                </a:extLst>
              </a:tr>
              <a:tr h="397266"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CRIMINAL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prosecutor ( </a:t>
                      </a:r>
                      <a:r>
                        <a:rPr lang="en-GB" sz="1800" dirty="0" smtClean="0">
                          <a:effectLst/>
                        </a:rPr>
                        <a:t>___</a:t>
                      </a:r>
                      <a:r>
                        <a:rPr lang="hr-HR" sz="1800" dirty="0" smtClean="0">
                          <a:effectLst/>
                        </a:rPr>
                        <a:t>____________</a:t>
                      </a:r>
                      <a:r>
                        <a:rPr lang="en-GB" sz="1800" dirty="0" smtClean="0">
                          <a:effectLst/>
                        </a:rPr>
                        <a:t>___ </a:t>
                      </a:r>
                      <a:r>
                        <a:rPr lang="en-GB" sz="1800" dirty="0">
                          <a:effectLst/>
                        </a:rPr>
                        <a:t>attorney)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defendant (alleged ______ 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86637874"/>
                  </a:ext>
                </a:extLst>
              </a:tr>
              <a:tr h="537322"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CIVIL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claimant ( </a:t>
                      </a:r>
                      <a:r>
                        <a:rPr lang="en-GB" sz="1800" dirty="0" smtClean="0">
                          <a:effectLst/>
                        </a:rPr>
                        <a:t>_</a:t>
                      </a:r>
                      <a:r>
                        <a:rPr lang="hr-HR" sz="1800" dirty="0" smtClean="0">
                          <a:effectLst/>
                        </a:rPr>
                        <a:t>_____________</a:t>
                      </a:r>
                      <a:r>
                        <a:rPr lang="en-GB" sz="1800" dirty="0" smtClean="0">
                          <a:effectLst/>
                        </a:rPr>
                        <a:t>_____ </a:t>
                      </a:r>
                      <a:r>
                        <a:rPr lang="en-GB" sz="1800" dirty="0">
                          <a:effectLst/>
                        </a:rPr>
                        <a:t>party)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defendant (alleged ______ party)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0474795"/>
                  </a:ext>
                </a:extLst>
              </a:tr>
              <a:tr h="531416"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FAMILY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petitioner ( ______ member)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respondent (family ______ 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63040677"/>
                  </a:ext>
                </a:extLst>
              </a:tr>
              <a:tr h="531416"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COMMERCIAL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claimant ( ______ person)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defendant ( ______ person)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99762594"/>
                  </a:ext>
                </a:extLst>
              </a:tr>
              <a:tr h="537279"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ADMINISTRATIVE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claimant ( ______ or ______ person)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defendant ( ______ authority)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1521457"/>
                  </a:ext>
                </a:extLst>
              </a:tr>
              <a:tr h="537279"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APPELATE</a:t>
                      </a:r>
                      <a:endParaRPr lang="hr-H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appellant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appellee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30690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03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59018"/>
              </p:ext>
            </p:extLst>
          </p:nvPr>
        </p:nvGraphicFramePr>
        <p:xfrm>
          <a:off x="115330" y="1225292"/>
          <a:ext cx="11878962" cy="4252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8930">
                  <a:extLst>
                    <a:ext uri="{9D8B030D-6E8A-4147-A177-3AD203B41FA5}">
                      <a16:colId xmlns:a16="http://schemas.microsoft.com/office/drawing/2014/main" val="328297403"/>
                    </a:ext>
                  </a:extLst>
                </a:gridCol>
                <a:gridCol w="4744994">
                  <a:extLst>
                    <a:ext uri="{9D8B030D-6E8A-4147-A177-3AD203B41FA5}">
                      <a16:colId xmlns:a16="http://schemas.microsoft.com/office/drawing/2014/main" val="3014155184"/>
                    </a:ext>
                  </a:extLst>
                </a:gridCol>
                <a:gridCol w="4885038">
                  <a:extLst>
                    <a:ext uri="{9D8B030D-6E8A-4147-A177-3AD203B41FA5}">
                      <a16:colId xmlns:a16="http://schemas.microsoft.com/office/drawing/2014/main" val="4259719165"/>
                    </a:ext>
                  </a:extLst>
                </a:gridCol>
              </a:tblGrid>
              <a:tr h="461551">
                <a:tc>
                  <a:txBody>
                    <a:bodyPr/>
                    <a:lstStyle/>
                    <a:p>
                      <a:pPr marL="63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PROCEDURE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INITIATING PARTY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RESPONDENT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34075865"/>
                  </a:ext>
                </a:extLst>
              </a:tr>
              <a:tr h="562056"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CRIMINAL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prosecutor </a:t>
                      </a: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en-GB" u="sng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state/public </a:t>
                      </a:r>
                      <a:r>
                        <a:rPr lang="en-GB" sz="1800" dirty="0" smtClean="0">
                          <a:effectLst/>
                        </a:rPr>
                        <a:t>attorney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defendant (alleged </a:t>
                      </a:r>
                      <a:r>
                        <a:rPr lang="hr-HR" sz="1800" u="sng" dirty="0" err="1" smtClean="0">
                          <a:effectLst/>
                        </a:rPr>
                        <a:t>offender</a:t>
                      </a:r>
                      <a:r>
                        <a:rPr lang="hr-HR" sz="1800" u="sng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72842139"/>
                  </a:ext>
                </a:extLst>
              </a:tr>
              <a:tr h="562056"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CIVIL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claimant ( </a:t>
                      </a:r>
                      <a:r>
                        <a:rPr lang="hr-HR" sz="1800" u="sng" dirty="0" err="1" smtClean="0">
                          <a:effectLst/>
                        </a:rPr>
                        <a:t>injured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party)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defendant (alleged </a:t>
                      </a:r>
                      <a:r>
                        <a:rPr lang="hr-HR" sz="1800" u="sng" dirty="0" err="1" smtClean="0">
                          <a:effectLst/>
                        </a:rPr>
                        <a:t>injuring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party)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391578763"/>
                  </a:ext>
                </a:extLst>
              </a:tr>
              <a:tr h="562056"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FAMILY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petitioner ( </a:t>
                      </a:r>
                      <a:r>
                        <a:rPr lang="hr-HR" sz="1800" u="sng" dirty="0" err="1" smtClean="0">
                          <a:effectLst/>
                        </a:rPr>
                        <a:t>family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member)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respondent (family </a:t>
                      </a:r>
                      <a:r>
                        <a:rPr lang="hr-HR" sz="1800" u="sng" dirty="0" err="1" smtClean="0">
                          <a:effectLst/>
                        </a:rPr>
                        <a:t>offender</a:t>
                      </a:r>
                      <a:r>
                        <a:rPr lang="en-GB" sz="1800" dirty="0" smtClean="0">
                          <a:effectLst/>
                        </a:rPr>
                        <a:t>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45726374"/>
                  </a:ext>
                </a:extLst>
              </a:tr>
              <a:tr h="562056"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COMMERCIAL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claimant ( </a:t>
                      </a:r>
                      <a:r>
                        <a:rPr lang="hr-HR" sz="1800" u="sng" dirty="0" err="1" smtClean="0">
                          <a:effectLst/>
                        </a:rPr>
                        <a:t>legal</a:t>
                      </a:r>
                      <a:r>
                        <a:rPr lang="hr-HR" sz="1800" u="none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person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defendant ( </a:t>
                      </a:r>
                      <a:r>
                        <a:rPr lang="hr-HR" sz="1800" u="sng" dirty="0" err="1" smtClean="0">
                          <a:effectLst/>
                        </a:rPr>
                        <a:t>legal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person)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71406390"/>
                  </a:ext>
                </a:extLst>
              </a:tr>
              <a:tr h="562056"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ADMINISTRATIVE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claimant ( </a:t>
                      </a:r>
                      <a:r>
                        <a:rPr lang="hr-HR" sz="1800" u="sng" dirty="0" err="1" smtClean="0">
                          <a:effectLst/>
                        </a:rPr>
                        <a:t>natural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or </a:t>
                      </a:r>
                      <a:r>
                        <a:rPr lang="hr-HR" sz="1800" u="sng" dirty="0" err="1" smtClean="0">
                          <a:effectLst/>
                        </a:rPr>
                        <a:t>legal</a:t>
                      </a:r>
                      <a:r>
                        <a:rPr lang="en-GB" sz="1800" dirty="0" smtClean="0">
                          <a:effectLst/>
                        </a:rPr>
                        <a:t> person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defendant ( </a:t>
                      </a:r>
                      <a:r>
                        <a:rPr lang="hr-HR" sz="1800" u="sng" dirty="0" err="1" smtClean="0">
                          <a:effectLst/>
                        </a:rPr>
                        <a:t>public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authority)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34214713"/>
                  </a:ext>
                </a:extLst>
              </a:tr>
              <a:tr h="981038">
                <a:tc>
                  <a:txBody>
                    <a:bodyPr/>
                    <a:lstStyle/>
                    <a:p>
                      <a:pPr marL="635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APPELATE</a:t>
                      </a:r>
                      <a:endParaRPr lang="hr-H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appellant</a:t>
                      </a: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( </a:t>
                      </a:r>
                      <a:r>
                        <a:rPr lang="hr-HR" sz="1800" u="sng" dirty="0" err="1" smtClean="0">
                          <a:effectLst/>
                        </a:rPr>
                        <a:t>natural</a:t>
                      </a:r>
                      <a:r>
                        <a:rPr lang="en-GB" sz="1800" dirty="0" smtClean="0">
                          <a:effectLst/>
                        </a:rPr>
                        <a:t> or </a:t>
                      </a:r>
                      <a:r>
                        <a:rPr lang="hr-HR" sz="1800" u="sng" dirty="0" err="1" smtClean="0">
                          <a:effectLst/>
                        </a:rPr>
                        <a:t>legal</a:t>
                      </a:r>
                      <a:r>
                        <a:rPr lang="en-GB" sz="1800" dirty="0" smtClean="0">
                          <a:effectLst/>
                        </a:rPr>
                        <a:t> person)</a:t>
                      </a:r>
                      <a:endParaRPr lang="hr-HR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635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appellee</a:t>
                      </a: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( </a:t>
                      </a:r>
                      <a:r>
                        <a:rPr lang="hr-HR" sz="1800" u="sng" dirty="0" err="1" smtClean="0">
                          <a:effectLst/>
                        </a:rPr>
                        <a:t>natural</a:t>
                      </a:r>
                      <a:r>
                        <a:rPr lang="en-GB" sz="1800" dirty="0" smtClean="0">
                          <a:effectLst/>
                        </a:rPr>
                        <a:t> or </a:t>
                      </a:r>
                      <a:r>
                        <a:rPr lang="hr-HR" sz="1800" u="sng" dirty="0" err="1" smtClean="0">
                          <a:effectLst/>
                        </a:rPr>
                        <a:t>legal</a:t>
                      </a:r>
                      <a:r>
                        <a:rPr lang="en-GB" sz="1800" dirty="0" smtClean="0">
                          <a:effectLst/>
                        </a:rPr>
                        <a:t> person)</a:t>
                      </a:r>
                      <a:endParaRPr lang="hr-HR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7803413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71849" y="91085"/>
            <a:ext cx="11854248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Complete the chart with the following words. Some words may be used more than once</a:t>
            </a:r>
            <a:r>
              <a:rPr lang="en-GB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hr-HR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-   </a:t>
            </a:r>
            <a:r>
              <a:rPr lang="hr-HR" sz="2000" dirty="0" err="1"/>
              <a:t>Key</a:t>
            </a:r>
            <a:r>
              <a:rPr lang="hr-HR" sz="2000" dirty="0"/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legal   	natural    offender   	injured        state/public  	family     injuring</a:t>
            </a: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9012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tf00001245_wac</Template>
  <TotalTime>96</TotalTime>
  <Words>306</Words>
  <Application>Microsoft Office PowerPoint</Application>
  <PresentationFormat>Widescreen</PresentationFormat>
  <Paragraphs>115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Times New Roman</vt:lpstr>
      <vt:lpstr>Gallery</vt:lpstr>
      <vt:lpstr>CIVIL vs. CRIMINAL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Pravni fakultet Osijek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Željko Rišner</dc:creator>
  <cp:lastModifiedBy>Željko Rišner</cp:lastModifiedBy>
  <cp:revision>10</cp:revision>
  <dcterms:created xsi:type="dcterms:W3CDTF">2021-03-23T08:17:58Z</dcterms:created>
  <dcterms:modified xsi:type="dcterms:W3CDTF">2021-09-19T18:21:58Z</dcterms:modified>
</cp:coreProperties>
</file>