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1716601"/>
          </a:xfrm>
        </p:spPr>
        <p:txBody>
          <a:bodyPr/>
          <a:lstStyle/>
          <a:p>
            <a:r>
              <a:rPr lang="hr-HR" dirty="0" smtClean="0"/>
              <a:t>Dioničko društvo 1.</a:t>
            </a:r>
            <a:br>
              <a:rPr lang="hr-HR" dirty="0" smtClean="0"/>
            </a:br>
            <a:r>
              <a:rPr lang="hr-HR" dirty="0" smtClean="0"/>
              <a:t>e-predavanje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2957384"/>
            <a:ext cx="7315200" cy="2627262"/>
          </a:xfrm>
        </p:spPr>
        <p:txBody>
          <a:bodyPr>
            <a:normAutofit/>
          </a:bodyPr>
          <a:lstStyle/>
          <a:p>
            <a:r>
              <a:rPr lang="hr-HR" dirty="0" smtClean="0"/>
              <a:t>TEME ZA RAZMATRANJE:</a:t>
            </a:r>
          </a:p>
          <a:p>
            <a:r>
              <a:rPr lang="hr-HR" dirty="0" smtClean="0"/>
              <a:t>	1</a:t>
            </a:r>
            <a:r>
              <a:rPr lang="hr-HR" dirty="0"/>
              <a:t>. pojam  i obilježja dioničkog društva</a:t>
            </a:r>
          </a:p>
          <a:p>
            <a:r>
              <a:rPr lang="hr-HR" dirty="0" smtClean="0"/>
              <a:t>	2</a:t>
            </a:r>
            <a:r>
              <a:rPr lang="hr-HR" dirty="0"/>
              <a:t>. temeljni kapital dioničkog društva </a:t>
            </a:r>
          </a:p>
          <a:p>
            <a:r>
              <a:rPr lang="hr-HR" dirty="0" smtClean="0"/>
              <a:t>	3</a:t>
            </a:r>
            <a:r>
              <a:rPr lang="hr-HR" dirty="0"/>
              <a:t>. dionica kao dio temeljnog kapitala ( vrste dionica i </a:t>
            </a:r>
            <a:r>
              <a:rPr lang="hr-HR" dirty="0" smtClean="0"/>
              <a:t>	prava </a:t>
            </a:r>
            <a:r>
              <a:rPr lang="hr-HR" dirty="0"/>
              <a:t>iz dionica, prijenos dionica)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45806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Odgovori na postavljena pitanja: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5270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Temeljna obilježja dd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sz="2600" dirty="0"/>
              <a:t>1. Dd je društvo kapitala </a:t>
            </a:r>
          </a:p>
          <a:p>
            <a:pPr eaLnBrk="1" hangingPunct="1"/>
            <a:r>
              <a:rPr lang="hr-HR" altLang="sr-Latn-RS" sz="2600" dirty="0"/>
              <a:t>2.  N</a:t>
            </a:r>
            <a:r>
              <a:rPr lang="hr-HR" altLang="sr-Latn-RS" sz="2600" dirty="0" smtClean="0"/>
              <a:t>ajniži </a:t>
            </a:r>
            <a:r>
              <a:rPr lang="hr-HR" altLang="sr-Latn-RS" sz="2600" dirty="0"/>
              <a:t>iznos tk. propisan je zakonom</a:t>
            </a:r>
          </a:p>
          <a:p>
            <a:pPr eaLnBrk="1" hangingPunct="1"/>
            <a:r>
              <a:rPr lang="hr-HR" altLang="sr-Latn-RS" sz="2600" dirty="0"/>
              <a:t>3. </a:t>
            </a:r>
            <a:r>
              <a:rPr lang="hr-HR" altLang="sr-Latn-RS" sz="2600" dirty="0" smtClean="0"/>
              <a:t>Dioničar </a:t>
            </a:r>
            <a:r>
              <a:rPr lang="hr-HR" altLang="sr-Latn-RS" sz="2600" dirty="0"/>
              <a:t>ne odgovara za obveze prema trećima osobnom imovinom</a:t>
            </a:r>
          </a:p>
          <a:p>
            <a:pPr eaLnBrk="1" hangingPunct="1"/>
            <a:r>
              <a:rPr lang="hr-HR" altLang="sr-Latn-RS" sz="2600" dirty="0"/>
              <a:t>4. </a:t>
            </a:r>
            <a:r>
              <a:rPr lang="hr-HR" altLang="sr-Latn-RS" sz="2600" dirty="0" smtClean="0"/>
              <a:t>Najmanji </a:t>
            </a:r>
            <a:r>
              <a:rPr lang="hr-HR" altLang="sr-Latn-RS" sz="2600" dirty="0"/>
              <a:t>ni najveći broj dioničara nije određen</a:t>
            </a:r>
          </a:p>
          <a:p>
            <a:pPr eaLnBrk="1" hangingPunct="1"/>
            <a:r>
              <a:rPr lang="hr-HR" altLang="sr-Latn-RS" sz="2600" dirty="0" smtClean="0"/>
              <a:t>5.Ustroj  </a:t>
            </a:r>
            <a:r>
              <a:rPr lang="hr-HR" altLang="sr-Latn-RS" sz="2600" dirty="0"/>
              <a:t>i funkcioniranje društva počiva na </a:t>
            </a:r>
            <a:r>
              <a:rPr lang="hr-HR" altLang="sr-Latn-RS" sz="2600" b="1" dirty="0"/>
              <a:t>statutu </a:t>
            </a:r>
            <a:r>
              <a:rPr lang="hr-HR" altLang="sr-Latn-RS" sz="2600" dirty="0"/>
              <a:t>kao temeljnom ustrojbenom aktu</a:t>
            </a:r>
          </a:p>
          <a:p>
            <a:pPr eaLnBrk="1" hangingPunct="1"/>
            <a:r>
              <a:rPr lang="hr-HR" altLang="sr-Latn-RS" sz="2600" dirty="0"/>
              <a:t>6. </a:t>
            </a:r>
            <a:r>
              <a:rPr lang="hr-HR" altLang="sr-Latn-RS" sz="2600" dirty="0" smtClean="0"/>
              <a:t>Ima </a:t>
            </a:r>
            <a:r>
              <a:rPr lang="hr-HR" altLang="sr-Latn-RS" sz="2600" dirty="0"/>
              <a:t>organi- skupština , no, uprava </a:t>
            </a:r>
          </a:p>
        </p:txBody>
      </p:sp>
    </p:spTree>
    <p:extLst>
      <p:ext uri="{BB962C8B-B14F-4D97-AF65-F5344CB8AC3E}">
        <p14:creationId xmlns:p14="http://schemas.microsoft.com/office/powerpoint/2010/main" val="216191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Temeljni kapital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TK je statutom propisana najmanja početna svota kapitala društva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Najniži iznos tk je 200 000 kuna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On se iskazuje u pasivi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 smtClean="0">
                <a:solidFill>
                  <a:srgbClr val="FF0000"/>
                </a:solidFill>
              </a:rPr>
              <a:t>Nastaje uplatama uloga prilikom osnivanja društva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Upisuje se u sudski registar, u registar se upisuju i sve naknadne promjene u visini tk.</a:t>
            </a:r>
          </a:p>
          <a:p>
            <a:pPr eaLnBrk="1" hangingPunct="1">
              <a:lnSpc>
                <a:spcPct val="90000"/>
              </a:lnSpc>
            </a:pPr>
            <a:endParaRPr lang="hr-HR" altLang="sr-Latn-RS" dirty="0" smtClean="0"/>
          </a:p>
          <a:p>
            <a:pPr eaLnBrk="1" hangingPunct="1">
              <a:lnSpc>
                <a:spcPct val="90000"/>
              </a:lnSpc>
            </a:pPr>
            <a:endParaRPr lang="hr-HR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123067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Temeljni kapital, što je i kako nastaje?</a:t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60937" y="4622983"/>
            <a:ext cx="2476500" cy="184785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832389" y="1744449"/>
            <a:ext cx="3089189" cy="302525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 „Korona” dd</a:t>
            </a:r>
          </a:p>
          <a:p>
            <a:pPr algn="ctr"/>
            <a:r>
              <a:rPr lang="hr-HR" dirty="0" smtClean="0"/>
              <a:t>Ima temeljni kapital 200 000, 00 kn</a:t>
            </a:r>
          </a:p>
          <a:p>
            <a:pPr algn="ctr"/>
            <a:r>
              <a:rPr lang="hr-HR" dirty="0" smtClean="0"/>
              <a:t>Kako je nastao temeljni kapital?</a:t>
            </a:r>
          </a:p>
          <a:p>
            <a:pPr algn="ctr"/>
            <a:r>
              <a:rPr lang="hr-HR" dirty="0" smtClean="0"/>
              <a:t>Uplatama uloga</a:t>
            </a:r>
          </a:p>
          <a:p>
            <a:pPr algn="ctr"/>
            <a:endParaRPr lang="hr-HR" dirty="0"/>
          </a:p>
          <a:p>
            <a:pPr algn="ctr"/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2886" y="1779373"/>
            <a:ext cx="1852136" cy="13964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6519" y="115330"/>
            <a:ext cx="1573146" cy="17319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0396" y="3289521"/>
            <a:ext cx="2475191" cy="1847248"/>
          </a:xfrm>
          <a:prstGeom prst="rect">
            <a:avLst/>
          </a:prstGeom>
        </p:spPr>
      </p:pic>
      <p:sp>
        <p:nvSpPr>
          <p:cNvPr id="9" name="Cloud Callout 8"/>
          <p:cNvSpPr/>
          <p:nvPr/>
        </p:nvSpPr>
        <p:spPr>
          <a:xfrm>
            <a:off x="4242486" y="115330"/>
            <a:ext cx="1589903" cy="151576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FF0000"/>
                </a:solidFill>
              </a:rPr>
              <a:t>Marko</a:t>
            </a:r>
          </a:p>
          <a:p>
            <a:pPr algn="ctr"/>
            <a:r>
              <a:rPr lang="hr-HR" dirty="0" smtClean="0"/>
              <a:t>Uplatio 50 000 kn</a:t>
            </a:r>
            <a:endParaRPr lang="hr-HR" dirty="0"/>
          </a:p>
        </p:txBody>
      </p:sp>
      <p:sp>
        <p:nvSpPr>
          <p:cNvPr id="11" name="Cloud Callout 10"/>
          <p:cNvSpPr/>
          <p:nvPr/>
        </p:nvSpPr>
        <p:spPr>
          <a:xfrm>
            <a:off x="9901881" y="2067698"/>
            <a:ext cx="2037703" cy="156744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FF0000"/>
                </a:solidFill>
              </a:rPr>
              <a:t>Ivan </a:t>
            </a:r>
            <a:r>
              <a:rPr lang="hr-HR" dirty="0" smtClean="0"/>
              <a:t>uplatio 25 000,00 kn</a:t>
            </a:r>
            <a:endParaRPr lang="hr-HR" dirty="0"/>
          </a:p>
        </p:txBody>
      </p:sp>
      <p:sp>
        <p:nvSpPr>
          <p:cNvPr id="12" name="Cloud Callout 11"/>
          <p:cNvSpPr/>
          <p:nvPr/>
        </p:nvSpPr>
        <p:spPr>
          <a:xfrm>
            <a:off x="3596053" y="3276410"/>
            <a:ext cx="1927654" cy="120272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FF0000"/>
                </a:solidFill>
              </a:rPr>
              <a:t>Ante</a:t>
            </a:r>
            <a:r>
              <a:rPr lang="hr-HR" dirty="0" smtClean="0"/>
              <a:t> uplatio 5 000,00 kn</a:t>
            </a:r>
            <a:endParaRPr lang="hr-HR" dirty="0"/>
          </a:p>
        </p:txBody>
      </p:sp>
      <p:sp>
        <p:nvSpPr>
          <p:cNvPr id="13" name="Cloud Callout 12"/>
          <p:cNvSpPr/>
          <p:nvPr/>
        </p:nvSpPr>
        <p:spPr>
          <a:xfrm>
            <a:off x="8682682" y="189470"/>
            <a:ext cx="2734962" cy="84026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FF0000"/>
                </a:solidFill>
              </a:rPr>
              <a:t>Andrija</a:t>
            </a:r>
            <a:r>
              <a:rPr lang="hr-HR" dirty="0" smtClean="0"/>
              <a:t> uplatio 120 000, 00 kn</a:t>
            </a:r>
            <a:endParaRPr lang="hr-HR" dirty="0"/>
          </a:p>
        </p:txBody>
      </p:sp>
      <p:sp>
        <p:nvSpPr>
          <p:cNvPr id="14" name="Up Arrow Callout 13"/>
          <p:cNvSpPr/>
          <p:nvPr/>
        </p:nvSpPr>
        <p:spPr>
          <a:xfrm>
            <a:off x="4493051" y="4769708"/>
            <a:ext cx="6994612" cy="1969217"/>
          </a:xfrm>
          <a:prstGeom prst="upArrow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Uplatom uloga  Marka, Andrije, Ante i Ivana  na račun dd-a, dd ima temeljni kapitalo od 200 000,00</a:t>
            </a:r>
          </a:p>
          <a:p>
            <a:pPr algn="ctr"/>
            <a:r>
              <a:rPr lang="hr-HR" dirty="0" smtClean="0"/>
              <a:t>Pri uplati uloga, svaki od njih za iznos uloga je dobio dionice i postao dioničar</a:t>
            </a:r>
          </a:p>
          <a:p>
            <a:pPr algn="ct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48054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je imovina, a što temeljni kapital?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8781" y="732302"/>
            <a:ext cx="7315200" cy="5446075"/>
          </a:xfrm>
        </p:spPr>
        <p:txBody>
          <a:bodyPr>
            <a:normAutofit/>
          </a:bodyPr>
          <a:lstStyle/>
          <a:p>
            <a:endParaRPr lang="hr-HR" dirty="0" smtClean="0">
              <a:solidFill>
                <a:srgbClr val="FF0000"/>
              </a:solidFill>
            </a:endParaRPr>
          </a:p>
          <a:p>
            <a:endParaRPr lang="hr-HR" dirty="0">
              <a:solidFill>
                <a:srgbClr val="FF0000"/>
              </a:solidFill>
            </a:endParaRPr>
          </a:p>
          <a:p>
            <a:r>
              <a:rPr lang="hr-HR" b="1" u="sng" dirty="0" smtClean="0">
                <a:solidFill>
                  <a:srgbClr val="FF0000"/>
                </a:solidFill>
              </a:rPr>
              <a:t>Prilikom osnivanja </a:t>
            </a:r>
            <a:r>
              <a:rPr lang="hr-HR" dirty="0" smtClean="0">
                <a:solidFill>
                  <a:srgbClr val="FF0000"/>
                </a:solidFill>
              </a:rPr>
              <a:t>temeljni kapital je jednak imovini.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b="1" u="sng" dirty="0" smtClean="0"/>
              <a:t>Nakon osnivanja i tijekom poslovanja</a:t>
            </a:r>
            <a:r>
              <a:rPr lang="hr-HR" dirty="0" smtClean="0"/>
              <a:t>, </a:t>
            </a:r>
            <a:r>
              <a:rPr lang="hr-HR" dirty="0" smtClean="0">
                <a:solidFill>
                  <a:srgbClr val="FF0000"/>
                </a:solidFill>
              </a:rPr>
              <a:t>imovina se mijenja</a:t>
            </a:r>
            <a:r>
              <a:rPr lang="hr-HR" dirty="0" smtClean="0"/>
              <a:t>, npr. ako se od 200 000 potroši 50 000, imovina će biti 150 000, a </a:t>
            </a:r>
            <a:r>
              <a:rPr lang="hr-HR" dirty="0" smtClean="0">
                <a:solidFill>
                  <a:srgbClr val="FF0000"/>
                </a:solidFill>
              </a:rPr>
              <a:t>temeljni kapital i dalje ostaje isti, odnosno 200 000.</a:t>
            </a:r>
          </a:p>
          <a:p>
            <a:endParaRPr lang="hr-HR" dirty="0" smtClean="0">
              <a:solidFill>
                <a:srgbClr val="FF0000"/>
              </a:solidFill>
            </a:endParaRPr>
          </a:p>
          <a:p>
            <a:endParaRPr lang="hr-HR" dirty="0"/>
          </a:p>
          <a:p>
            <a:endParaRPr lang="hr-HR" dirty="0"/>
          </a:p>
        </p:txBody>
      </p:sp>
      <p:sp>
        <p:nvSpPr>
          <p:cNvPr id="5" name="Oval 4"/>
          <p:cNvSpPr/>
          <p:nvPr/>
        </p:nvSpPr>
        <p:spPr>
          <a:xfrm>
            <a:off x="4255188" y="2102255"/>
            <a:ext cx="2191265" cy="12603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Temeljni kapital</a:t>
            </a:r>
          </a:p>
          <a:p>
            <a:pPr algn="ctr"/>
            <a:r>
              <a:rPr lang="hr-HR" dirty="0" smtClean="0"/>
              <a:t>200 000,00</a:t>
            </a:r>
            <a:endParaRPr lang="hr-HR" dirty="0"/>
          </a:p>
        </p:txBody>
      </p:sp>
      <p:sp>
        <p:nvSpPr>
          <p:cNvPr id="6" name="Oval 5"/>
          <p:cNvSpPr/>
          <p:nvPr/>
        </p:nvSpPr>
        <p:spPr>
          <a:xfrm>
            <a:off x="7822800" y="1801574"/>
            <a:ext cx="2314833" cy="17217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Imovina </a:t>
            </a:r>
          </a:p>
          <a:p>
            <a:pPr algn="ctr"/>
            <a:r>
              <a:rPr lang="hr-HR" dirty="0" smtClean="0"/>
              <a:t>200 000,00</a:t>
            </a:r>
            <a:endParaRPr lang="hr-HR" dirty="0"/>
          </a:p>
        </p:txBody>
      </p:sp>
      <p:sp>
        <p:nvSpPr>
          <p:cNvPr id="7" name="Equal 6"/>
          <p:cNvSpPr/>
          <p:nvPr/>
        </p:nvSpPr>
        <p:spPr>
          <a:xfrm>
            <a:off x="6583636" y="2131088"/>
            <a:ext cx="716691" cy="601362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255188" y="5338119"/>
            <a:ext cx="221597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Temeljni kapital 200 000,00 </a:t>
            </a:r>
            <a:endParaRPr lang="hr-HR" dirty="0"/>
          </a:p>
        </p:txBody>
      </p:sp>
      <p:sp>
        <p:nvSpPr>
          <p:cNvPr id="9" name="Oval 8"/>
          <p:cNvSpPr/>
          <p:nvPr/>
        </p:nvSpPr>
        <p:spPr>
          <a:xfrm>
            <a:off x="9119287" y="5066269"/>
            <a:ext cx="1812324" cy="11121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Imovina </a:t>
            </a:r>
          </a:p>
          <a:p>
            <a:pPr algn="ctr"/>
            <a:r>
              <a:rPr lang="hr-HR" dirty="0" smtClean="0"/>
              <a:t>150 000,00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16891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Funkcije temeljnog kapitala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r-HR" altLang="sr-Latn-RS" dirty="0" smtClean="0"/>
              <a:t>1/ Početni </a:t>
            </a:r>
            <a:r>
              <a:rPr lang="hr-HR" altLang="sr-Latn-RS" dirty="0"/>
              <a:t>izvor sredstava za poslovanje dd</a:t>
            </a:r>
          </a:p>
          <a:p>
            <a:pPr>
              <a:lnSpc>
                <a:spcPct val="80000"/>
              </a:lnSpc>
            </a:pPr>
            <a:r>
              <a:rPr lang="hr-HR" altLang="sr-Latn-RS" dirty="0" smtClean="0"/>
              <a:t>2/ Sredstvo </a:t>
            </a:r>
            <a:r>
              <a:rPr lang="hr-HR" altLang="sr-Latn-RS" dirty="0"/>
              <a:t>osiguranja vjerovnika</a:t>
            </a:r>
          </a:p>
          <a:p>
            <a:pPr>
              <a:lnSpc>
                <a:spcPct val="80000"/>
              </a:lnSpc>
            </a:pPr>
            <a:r>
              <a:rPr lang="hr-HR" altLang="sr-Latn-RS" dirty="0" smtClean="0"/>
              <a:t>3/ Upućuje </a:t>
            </a:r>
            <a:r>
              <a:rPr lang="hr-HR" altLang="sr-Latn-RS" dirty="0"/>
              <a:t>na kapitalnu snagu i na stvarno imovinsko stanje</a:t>
            </a:r>
          </a:p>
          <a:p>
            <a:pPr>
              <a:lnSpc>
                <a:spcPct val="80000"/>
              </a:lnSpc>
            </a:pP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981146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Temeljni kapital  je podjeljen na dionice </a:t>
            </a:r>
            <a:br>
              <a:rPr lang="hr-HR" dirty="0" smtClean="0"/>
            </a:br>
            <a:r>
              <a:rPr lang="hr-HR" dirty="0" smtClean="0"/>
              <a:t> 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hr-HR" dirty="0" smtClean="0"/>
              <a:t>PRIMJER:  EVO KAKO TO IZGLEDA U STATUTU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dirty="0" smtClean="0"/>
              <a:t>STATUT </a:t>
            </a:r>
            <a:r>
              <a:rPr lang="hr-HR" dirty="0"/>
              <a:t>DRUŠTVA</a:t>
            </a:r>
          </a:p>
          <a:p>
            <a:pPr algn="ctr"/>
            <a:r>
              <a:rPr lang="hr-HR" dirty="0"/>
              <a:t>KONČAR – KUĆANSKI APARATI d.d</a:t>
            </a:r>
            <a:r>
              <a:rPr lang="hr-HR" dirty="0" smtClean="0"/>
              <a:t>.</a:t>
            </a:r>
          </a:p>
          <a:p>
            <a:pPr algn="ctr"/>
            <a:r>
              <a:rPr lang="hr-HR" dirty="0"/>
              <a:t>V. TEMELJNI KAPITAL I DIONICE</a:t>
            </a:r>
          </a:p>
          <a:p>
            <a:r>
              <a:rPr lang="hr-HR" dirty="0"/>
              <a:t>Članak 14.</a:t>
            </a:r>
          </a:p>
          <a:p>
            <a:r>
              <a:rPr lang="hr-HR" dirty="0"/>
              <a:t>Temeljni kapital Društva iznosi 17.834.100,00 kuna (</a:t>
            </a:r>
            <a:r>
              <a:rPr lang="hr-HR" dirty="0" smtClean="0"/>
              <a:t>slovima:se damnaestmilijunaosamstotridesetčetiritisućestokuna</a:t>
            </a:r>
            <a:r>
              <a:rPr lang="hr-HR" dirty="0"/>
              <a:t>). </a:t>
            </a:r>
            <a:endParaRPr lang="hr-HR" dirty="0" smtClean="0"/>
          </a:p>
          <a:p>
            <a:r>
              <a:rPr lang="hr-HR" dirty="0" smtClean="0"/>
              <a:t>Temeljni kapital </a:t>
            </a:r>
            <a:r>
              <a:rPr lang="hr-HR" dirty="0"/>
              <a:t>podijeljen je na 59447 (slovima: pedesetdevettisućačetiristočetrdesetsedam) redovnih dionica svaka u </a:t>
            </a:r>
            <a:r>
              <a:rPr lang="hr-HR" dirty="0" smtClean="0"/>
              <a:t>nominalnom iznosu </a:t>
            </a:r>
            <a:r>
              <a:rPr lang="hr-HR" dirty="0"/>
              <a:t>od 300,00 (slovima: tristo) kuna. </a:t>
            </a:r>
            <a:endParaRPr lang="hr-HR" dirty="0" smtClean="0"/>
          </a:p>
          <a:p>
            <a:r>
              <a:rPr lang="hr-HR" dirty="0" smtClean="0"/>
              <a:t>Sve </a:t>
            </a:r>
            <a:r>
              <a:rPr lang="hr-HR" dirty="0"/>
              <a:t>dionice glase </a:t>
            </a:r>
            <a:r>
              <a:rPr lang="hr-HR" dirty="0" smtClean="0"/>
              <a:t>na ime</a:t>
            </a:r>
            <a:r>
              <a:rPr lang="hr-HR" dirty="0"/>
              <a:t>.</a:t>
            </a:r>
          </a:p>
          <a:p>
            <a:endParaRPr lang="hr-HR" dirty="0" smtClean="0"/>
          </a:p>
          <a:p>
            <a:r>
              <a:rPr lang="hr-HR" dirty="0" smtClean="0"/>
              <a:t>Članak </a:t>
            </a:r>
            <a:r>
              <a:rPr lang="hr-HR" dirty="0"/>
              <a:t>15.</a:t>
            </a:r>
          </a:p>
          <a:p>
            <a:r>
              <a:rPr lang="hr-HR" dirty="0"/>
              <a:t>Dionice su izdane u nematerijaliziranom obliku u skladu s propisima, o čemu se dioničaru izdaje odgovarajuća potvrda. Registar</a:t>
            </a:r>
          </a:p>
          <a:p>
            <a:r>
              <a:rPr lang="hr-HR" dirty="0"/>
              <a:t>dionica vodi Središnje klirinško depozitarno društvo (dalje u tekstu:</a:t>
            </a:r>
          </a:p>
          <a:p>
            <a:r>
              <a:rPr lang="hr-HR" dirty="0"/>
              <a:t>SKDD).</a:t>
            </a:r>
          </a:p>
          <a:p>
            <a:r>
              <a:rPr lang="hr-HR" dirty="0"/>
              <a:t>KONČAR vodi pomoćnu knjigu dionica sve do konačne otplate</a:t>
            </a:r>
          </a:p>
          <a:p>
            <a:r>
              <a:rPr lang="hr-HR" dirty="0"/>
              <a:t>dionica.</a:t>
            </a:r>
          </a:p>
          <a:p>
            <a:r>
              <a:rPr lang="hr-HR" dirty="0"/>
              <a:t>U slučaju različitih podataka mjerodavan je podatak koji vodi SKDD.</a:t>
            </a:r>
          </a:p>
        </p:txBody>
      </p:sp>
    </p:spTree>
    <p:extLst>
      <p:ext uri="{BB962C8B-B14F-4D97-AF65-F5344CB8AC3E}">
        <p14:creationId xmlns:p14="http://schemas.microsoft.com/office/powerpoint/2010/main" val="3350556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Dionice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dirty="0"/>
              <a:t>ZTD ne određuje pojam dionice</a:t>
            </a:r>
          </a:p>
          <a:p>
            <a:endParaRPr lang="hr-HR" altLang="sr-Latn-RS" dirty="0"/>
          </a:p>
          <a:p>
            <a:r>
              <a:rPr lang="hr-HR" altLang="sr-Latn-RS" dirty="0"/>
              <a:t>Obilježja dionice proizlaze iz zakonskih određenja o njima</a:t>
            </a:r>
          </a:p>
          <a:p>
            <a:r>
              <a:rPr lang="hr-HR" altLang="sr-Latn-RS" u="sng" dirty="0"/>
              <a:t>Dionica je dio tk s kojim pojedini član sudjeluje u društvu</a:t>
            </a:r>
          </a:p>
          <a:p>
            <a:r>
              <a:rPr lang="hr-HR" altLang="sr-Latn-RS" dirty="0"/>
              <a:t>Ukupan tk jednog dd je podijeljen na dionice</a:t>
            </a:r>
          </a:p>
          <a:p>
            <a:r>
              <a:rPr lang="hr-HR" altLang="sr-Latn-RS" u="sng" dirty="0"/>
              <a:t>Dionica je korporacijski vrijednosni papir</a:t>
            </a:r>
            <a:r>
              <a:rPr lang="hr-HR" altLang="sr-Latn-RS" u="sng" dirty="0">
                <a:latin typeface="Arial" panose="020B0604020202020204" pitchFamily="34" charset="0"/>
              </a:rPr>
              <a:t>, dio tk, </a:t>
            </a:r>
          </a:p>
          <a:p>
            <a:r>
              <a:rPr lang="hr-HR" altLang="sr-Latn-RS" dirty="0"/>
              <a:t>Temeljem nje dioničari ostvaruju</a:t>
            </a:r>
            <a:r>
              <a:rPr lang="hr-HR" altLang="sr-Latn-RS" dirty="0">
                <a:latin typeface="Arial" panose="020B0604020202020204" pitchFamily="34" charset="0"/>
              </a:rPr>
              <a:t> članska</a:t>
            </a:r>
            <a:r>
              <a:rPr lang="hr-HR" altLang="sr-Latn-RS" dirty="0"/>
              <a:t> prava </a:t>
            </a:r>
            <a:r>
              <a:rPr lang="hr-HR" altLang="sr-Latn-RS" dirty="0">
                <a:latin typeface="Arial" panose="020B0604020202020204" pitchFamily="34" charset="0"/>
              </a:rPr>
              <a:t>koja</a:t>
            </a:r>
            <a:r>
              <a:rPr lang="hr-HR" altLang="sr-Latn-RS" dirty="0"/>
              <a:t> se dijele na imovinska i upravljačka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59898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 SVE  O DIONICAMA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Zadatak: </a:t>
            </a:r>
          </a:p>
          <a:p>
            <a:r>
              <a:rPr lang="hr-HR" dirty="0" smtClean="0"/>
              <a:t>PROČITAJTE sve  o dionicama u ZTD- u  i odgovorite na sljedeća pitanja</a:t>
            </a:r>
          </a:p>
          <a:p>
            <a:pPr lvl="1"/>
            <a:r>
              <a:rPr lang="hr-HR" dirty="0" smtClean="0"/>
              <a:t>1. koji je najniži nominalni iznos dionice ( članak 163)</a:t>
            </a:r>
          </a:p>
          <a:p>
            <a:pPr lvl="1"/>
            <a:r>
              <a:rPr lang="hr-HR" dirty="0" smtClean="0"/>
              <a:t>2.koje vrste dionica regulira ( navodi) ZTD ( članak 165, 166, 167</a:t>
            </a:r>
          </a:p>
          <a:p>
            <a:pPr lvl="1"/>
            <a:r>
              <a:rPr lang="hr-HR" dirty="0" smtClean="0"/>
              <a:t>3. koja su prava iz dionica ( članak 167)</a:t>
            </a:r>
          </a:p>
          <a:p>
            <a:pPr lvl="1"/>
            <a:r>
              <a:rPr lang="hr-HR" dirty="0" smtClean="0"/>
              <a:t>4. koje dionice čine rod  ( članak 168)</a:t>
            </a:r>
          </a:p>
          <a:p>
            <a:pPr lvl="1"/>
            <a:r>
              <a:rPr lang="hr-HR" dirty="0" smtClean="0"/>
              <a:t>5.  kako se uplaćuju dionice ( članak 179 ZTD-a)</a:t>
            </a:r>
          </a:p>
          <a:p>
            <a:pPr lvl="1"/>
            <a:r>
              <a:rPr lang="hr-HR" dirty="0" smtClean="0"/>
              <a:t>6. kako se prenose dionice ( članak 227)</a:t>
            </a:r>
          </a:p>
          <a:p>
            <a:pPr lvl="1"/>
            <a:r>
              <a:rPr lang="hr-HR" dirty="0" smtClean="0"/>
              <a:t>7.koje su to vlastite dionice( 233)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0713972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49</TotalTime>
  <Words>584</Words>
  <Application>Microsoft Office PowerPoint</Application>
  <PresentationFormat>Widescreen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Corbel</vt:lpstr>
      <vt:lpstr>Wingdings 2</vt:lpstr>
      <vt:lpstr>Frame</vt:lpstr>
      <vt:lpstr>Dioničko društvo 1. e-predavanje </vt:lpstr>
      <vt:lpstr>Temeljna obilježja dd</vt:lpstr>
      <vt:lpstr>Temeljni kapital</vt:lpstr>
      <vt:lpstr>Temeljni kapital, što je i kako nastaje?  </vt:lpstr>
      <vt:lpstr>Što je imovina, a što temeljni kapital?</vt:lpstr>
      <vt:lpstr>Funkcije temeljnog kapitala</vt:lpstr>
      <vt:lpstr>Temeljni kapital  je podjeljen na dionice     </vt:lpstr>
      <vt:lpstr>Dionice</vt:lpstr>
      <vt:lpstr> SVE  O DIONICAMA</vt:lpstr>
      <vt:lpstr>Odgovori na postavljena pitanja: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Dioničko društvo 1. e-predavanje</dc:title>
  <dc:creator>aksamovic</dc:creator>
  <cp:lastModifiedBy>aksamovic</cp:lastModifiedBy>
  <cp:revision>7</cp:revision>
  <dcterms:created xsi:type="dcterms:W3CDTF">2020-04-15T09:35:43Z</dcterms:created>
  <dcterms:modified xsi:type="dcterms:W3CDTF">2020-04-15T10:25:06Z</dcterms:modified>
</cp:coreProperties>
</file>