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4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9795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1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3622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94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305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2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5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8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4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6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6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3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7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9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2400" dirty="0" smtClean="0">
                <a:solidFill>
                  <a:schemeClr val="tx1"/>
                </a:solidFill>
              </a:rPr>
              <a:t>Dragana Bjelić, dipl.iur.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219" y="1224353"/>
            <a:ext cx="7766936" cy="1096899"/>
          </a:xfrm>
        </p:spPr>
        <p:txBody>
          <a:bodyPr>
            <a:normAutofit/>
          </a:bodyPr>
          <a:lstStyle/>
          <a:p>
            <a:r>
              <a:rPr lang="hr-HR" sz="2800" b="1" dirty="0">
                <a:solidFill>
                  <a:schemeClr val="tx1"/>
                </a:solidFill>
              </a:rPr>
              <a:t>Obrana prijave teme doktorske disertacije</a:t>
            </a:r>
            <a:r>
              <a:rPr lang="hr-HR" sz="2800" b="1" dirty="0" smtClean="0">
                <a:solidFill>
                  <a:schemeClr val="tx1"/>
                </a:solidFill>
              </a:rPr>
              <a:t>: Dobna diskriminacija na tržištu rada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poglavlje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Pravna  regulativa u području zabrane diskriminacije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-međunarodna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-europska (primarna i sekundarna)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-nacionalna (hrvatska)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Dobna diskriminacija u radnom odnosu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-dobna diskriminacija starijih radnika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-dobna diskriminacija mladih radnika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-odnos dobne diskriminacije i ageisma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-odnos dobne diskriminacije i demografskih promjena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Dobna diskriminacija u EU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-pregled dobne diskriminacije u zemljama EU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-poseban naglasak -  dobna diskriminacija u Danskoj i Mađarskoj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5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Dobna diskriminacija u praksi Suda pravde EU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-kronološka analiza presuda od 2005.god. (slučaj Mangold) do 2016.god. </a:t>
            </a:r>
            <a:r>
              <a:rPr lang="hr-HR" smtClean="0">
                <a:solidFill>
                  <a:schemeClr val="tx1"/>
                </a:solidFill>
              </a:rPr>
              <a:t>(Gorka Salaberria Sorondo)</a:t>
            </a:r>
            <a:endParaRPr lang="hr-HR" dirty="0" smtClean="0">
              <a:solidFill>
                <a:schemeClr val="tx1"/>
              </a:solidFill>
            </a:endParaRPr>
          </a:p>
          <a:p>
            <a:r>
              <a:rPr lang="hr-HR" dirty="0" smtClean="0">
                <a:solidFill>
                  <a:schemeClr val="tx1"/>
                </a:solidFill>
              </a:rPr>
              <a:t>-evolucija u pristupu dobi kao jednoj od osnova zabranjene diskriminacije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Dobna diskriminacija u RH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 dobna diskriminacija i demografske promjene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-statistički pokazatelji diskriminacije i dobne diskriminacije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-poseban radnopravni status određenih kategorija radnika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-dobna diskriminacija u praksi hrvatskih sudova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94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Empirijsko istraživanje „Dobna diskriminacija u radnom odnosu u visokom obrazovanju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 upitnik (percepcija i iskustvo dobne diskriminacije)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-ispitanici – zaposlenici dvaju sveučilišta- Sveučilišta J.J. Strossmayera u Osijeku i Sveučilišta u Rijeci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9. 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Zaključak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Zaključna razmatranja, preporuke za poboljšanje istraživačkog problema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Očekivani znanstveni doprinos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 smtClean="0">
                <a:solidFill>
                  <a:schemeClr val="tx1"/>
                </a:solidFill>
              </a:rPr>
              <a:t>razvoj </a:t>
            </a:r>
            <a:r>
              <a:rPr lang="hr-HR" dirty="0">
                <a:solidFill>
                  <a:schemeClr val="tx1"/>
                </a:solidFill>
              </a:rPr>
              <a:t>sustavne teorijske podloge koja će poslužiti kao temelj planiranog istraživanja</a:t>
            </a:r>
          </a:p>
          <a:p>
            <a:pPr lvl="0"/>
            <a:r>
              <a:rPr lang="hr-HR" dirty="0">
                <a:solidFill>
                  <a:schemeClr val="tx1"/>
                </a:solidFill>
              </a:rPr>
              <a:t>p</a:t>
            </a:r>
            <a:r>
              <a:rPr lang="hr-HR" dirty="0" smtClean="0">
                <a:solidFill>
                  <a:schemeClr val="tx1"/>
                </a:solidFill>
              </a:rPr>
              <a:t>rovedba empirijskog </a:t>
            </a:r>
            <a:r>
              <a:rPr lang="hr-HR" dirty="0">
                <a:solidFill>
                  <a:schemeClr val="tx1"/>
                </a:solidFill>
              </a:rPr>
              <a:t>istraživanja dobne diskriminacije u radnom odnosu u visokom obrazovanju</a:t>
            </a:r>
          </a:p>
          <a:p>
            <a:pPr lvl="0"/>
            <a:r>
              <a:rPr lang="hr-HR" dirty="0" smtClean="0">
                <a:solidFill>
                  <a:schemeClr val="tx1"/>
                </a:solidFill>
              </a:rPr>
              <a:t>analiza </a:t>
            </a:r>
            <a:r>
              <a:rPr lang="hr-HR" dirty="0">
                <a:solidFill>
                  <a:schemeClr val="tx1"/>
                </a:solidFill>
              </a:rPr>
              <a:t>rezultata istraživanja koji će poslužiti kao podloga prijedlozima za poboljšanje istraživačkog problema</a:t>
            </a:r>
          </a:p>
          <a:p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9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chemeClr val="tx1"/>
                </a:solidFill>
              </a:rPr>
              <a:t>Zahvaljujem na </a:t>
            </a:r>
            <a:r>
              <a:rPr lang="hr-HR" sz="2000" dirty="0" smtClean="0">
                <a:solidFill>
                  <a:schemeClr val="tx1"/>
                </a:solidFill>
              </a:rPr>
              <a:t>pomoći i suradnji članovima Povjerenstva!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Motivacija za odabir teme?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453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Diskriminacija / Dobna diskriminacija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1" y="2355275"/>
            <a:ext cx="8507936" cy="3492063"/>
          </a:xfrm>
        </p:spPr>
      </p:pic>
    </p:spTree>
    <p:extLst>
      <p:ext uri="{BB962C8B-B14F-4D97-AF65-F5344CB8AC3E}">
        <p14:creationId xmlns:p14="http://schemas.microsoft.com/office/powerpoint/2010/main" val="23595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istraživanja, istraživački problem te predmet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Cilj:sveobuhvatna analiza problematike dobne diskriminacije na tržištu rada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Problem: utvrđivanje postojanja dobne diskriminacije na tržištu rada koja može  rezultirati negativnim posljedicama kako u odnosu na mlade tako i u odnosu na starije radnike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Predmet: dobna diskriminacija mladih, dobna diskriminacija starijih, dobna diskriminacija i ageism, dobna diskriminacija i demografske promjene, dobna diskriminacija u praksi Suda pravde EU, Dobna diskriminacija u EU.</a:t>
            </a:r>
            <a:endParaRPr lang="hr-HR" dirty="0">
              <a:solidFill>
                <a:schemeClr val="tx1"/>
              </a:solidFill>
            </a:endParaRPr>
          </a:p>
          <a:p>
            <a:endParaRPr lang="hr-HR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196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Istraživačke hipoteze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sz="1900" dirty="0">
                <a:solidFill>
                  <a:schemeClr val="tx1"/>
                </a:solidFill>
              </a:rPr>
              <a:t>H1: Antidiskriminacijska regulativa nije dovoljno efikasan mehanizam u borbi protiv dobne diskriminacije</a:t>
            </a:r>
          </a:p>
          <a:p>
            <a:r>
              <a:rPr lang="hr-HR" sz="1900" dirty="0">
                <a:solidFill>
                  <a:schemeClr val="tx1"/>
                </a:solidFill>
              </a:rPr>
              <a:t>H2:Dobnoj diskriminaciji u radnom odnosu u visokom obrazovanju u RH izloženi su stariji (55-64god.) i mladi (15-24 god.) radnici u usporedbi s radnicima srednje </a:t>
            </a:r>
            <a:r>
              <a:rPr lang="hr-HR" sz="1900" dirty="0" smtClean="0">
                <a:solidFill>
                  <a:schemeClr val="tx1"/>
                </a:solidFill>
              </a:rPr>
              <a:t>dobi</a:t>
            </a:r>
          </a:p>
          <a:p>
            <a:pPr marL="0" indent="0">
              <a:buNone/>
            </a:pPr>
            <a:r>
              <a:rPr lang="hr-HR" sz="1900" smtClean="0">
                <a:solidFill>
                  <a:schemeClr val="tx1"/>
                </a:solidFill>
              </a:rPr>
              <a:t>    Dobne </a:t>
            </a:r>
            <a:r>
              <a:rPr lang="hr-HR" sz="1900" dirty="0" smtClean="0">
                <a:solidFill>
                  <a:schemeClr val="tx1"/>
                </a:solidFill>
              </a:rPr>
              <a:t>granice postavljene su obzirom na određenja starijih i mladih </a:t>
            </a:r>
            <a:r>
              <a:rPr lang="hr-HR" sz="1900" smtClean="0">
                <a:solidFill>
                  <a:schemeClr val="tx1"/>
                </a:solidFill>
              </a:rPr>
              <a:t>radnika    od </a:t>
            </a:r>
            <a:r>
              <a:rPr lang="hr-HR" sz="1900" dirty="0" smtClean="0">
                <a:solidFill>
                  <a:schemeClr val="tx1"/>
                </a:solidFill>
              </a:rPr>
              <a:t>strane Organizacije za ekonomsku suradnju i razvoj  / OECD</a:t>
            </a:r>
            <a:endParaRPr lang="hr-HR" sz="1900" dirty="0">
              <a:solidFill>
                <a:schemeClr val="tx1"/>
              </a:solidFill>
            </a:endParaRPr>
          </a:p>
          <a:p>
            <a:r>
              <a:rPr lang="hr-HR" sz="1900" dirty="0">
                <a:solidFill>
                  <a:schemeClr val="tx1"/>
                </a:solidFill>
              </a:rPr>
              <a:t>H3:Dobna diskriminacija radnika višeg stupnja obrazovanja u visokom obrazovanju prisutna je u manjoj mjeri u usporedbi s dobnom diskriminacijom radnika nižeg stupnja obrazovanja</a:t>
            </a:r>
          </a:p>
          <a:p>
            <a:r>
              <a:rPr lang="hr-HR" sz="1900" dirty="0">
                <a:solidFill>
                  <a:schemeClr val="tx1"/>
                </a:solidFill>
              </a:rPr>
              <a:t>H4: Dobna diskriminacija žena u radnom  odnosu u visokom obrazovanju češća je u usporedbi s dobnom diskriminacijom muškaraca</a:t>
            </a:r>
          </a:p>
        </p:txBody>
      </p:sp>
    </p:spTree>
    <p:extLst>
      <p:ext uri="{BB962C8B-B14F-4D97-AF65-F5344CB8AC3E}">
        <p14:creationId xmlns:p14="http://schemas.microsoft.com/office/powerpoint/2010/main" val="14116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Metodologija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Analiza i sinteza, anketna metoda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Deskriptivna statistika (prosječne vrijednosti, grafički i tablični prikazi)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Inferencijalna statistika (korelacije, t-test/Mann Whitney test, analiza varijance /Kruskal –Wallisov test)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Metoda kompilacije, komparativna metoda, induktivna i deduktivna metoda, povijesna metoda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4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rada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Uvod +7 poglavlja + zaključak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Uvod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2.poglavlje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Pojmovno određenje i oblici diskriminacije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-pojmovno određenje – pravni, ekonomski i sociološki smisao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-oblici diskriminacije – u pravu EU i u hrvatskom pravu uz osvrt na praksu sudova (ESLJP, Sud pravde EU, hrvatski sudovi)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0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543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 Dragana Bjelić, dipl.iur. </vt:lpstr>
      <vt:lpstr>Motivacija za odabir teme?</vt:lpstr>
      <vt:lpstr>Diskriminacija / Dobna diskriminacija</vt:lpstr>
      <vt:lpstr>Cilj istraživanja, istraživački problem te predmet istraživanja</vt:lpstr>
      <vt:lpstr>Istraživačke hipoteze</vt:lpstr>
      <vt:lpstr>Metodologija</vt:lpstr>
      <vt:lpstr>Struktura rada</vt:lpstr>
      <vt:lpstr>1.poglavlje</vt:lpstr>
      <vt:lpstr>2.poglavlje</vt:lpstr>
      <vt:lpstr>3. poglavlje </vt:lpstr>
      <vt:lpstr>4.poglavlje</vt:lpstr>
      <vt:lpstr>5.poglavlje</vt:lpstr>
      <vt:lpstr>6.poglavlje</vt:lpstr>
      <vt:lpstr>7.poglavlje</vt:lpstr>
      <vt:lpstr>8.poglavlje</vt:lpstr>
      <vt:lpstr>9. poglavlje</vt:lpstr>
      <vt:lpstr>Očekivani znanstveni doprinos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Dragana Bjelić </dc:title>
  <dc:creator>dbjelic</dc:creator>
  <cp:lastModifiedBy>zsnur</cp:lastModifiedBy>
  <cp:revision>24</cp:revision>
  <dcterms:created xsi:type="dcterms:W3CDTF">2017-04-24T10:45:54Z</dcterms:created>
  <dcterms:modified xsi:type="dcterms:W3CDTF">2017-05-26T11:21:45Z</dcterms:modified>
</cp:coreProperties>
</file>