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9" r:id="rId4"/>
    <p:sldId id="260" r:id="rId5"/>
    <p:sldId id="258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.hr/z/546/Zakon-o-trgova%C4%8Dkim-dru%C5%A1tvim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>Osnove trgovačkog prava</a:t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E-NASTAVA 8.4. 2020.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000" dirty="0" smtClean="0"/>
              <a:t>DRUŠTVA KAPITALA</a:t>
            </a:r>
            <a:endParaRPr lang="hr-HR" sz="4000" dirty="0"/>
          </a:p>
        </p:txBody>
      </p:sp>
    </p:spTree>
    <p:extLst>
      <p:ext uri="{BB962C8B-B14F-4D97-AF65-F5344CB8AC3E}">
        <p14:creationId xmlns:p14="http://schemas.microsoft.com/office/powerpoint/2010/main" val="3216991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dirty="0" smtClean="0"/>
              <a:t>DRUŠTVA KAPITALA SU:</a:t>
            </a:r>
            <a:endParaRPr lang="hr-HR" altLang="sr-Latn-RS" dirty="0" smtClean="0"/>
          </a:p>
        </p:txBody>
      </p:sp>
      <p:sp>
        <p:nvSpPr>
          <p:cNvPr id="4099" name="Rectangle 7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eaLnBrk="1" hangingPunct="1"/>
            <a:r>
              <a:rPr lang="hr-HR" altLang="sr-Latn-RS" sz="2200" dirty="0" smtClean="0"/>
              <a:t>DIONIČKO DRUŠTVO</a:t>
            </a:r>
          </a:p>
          <a:p>
            <a:pPr lvl="1" eaLnBrk="1" hangingPunct="1"/>
            <a:endParaRPr lang="hr-HR" altLang="sr-Latn-RS" sz="2200" dirty="0" smtClean="0"/>
          </a:p>
          <a:p>
            <a:pPr lvl="1" eaLnBrk="1" hangingPunct="1"/>
            <a:r>
              <a:rPr lang="hr-HR" altLang="sr-Latn-RS" sz="2200" dirty="0" smtClean="0"/>
              <a:t>DRUŠTVO S OGRANIČENOM ODGOVORNOŠĆU/ JEDNOSTAVNO DRUŠTVO S OGRANIČENOM ODGOVORNOŠĆU</a:t>
            </a:r>
          </a:p>
          <a:p>
            <a:pPr lvl="1" eaLnBrk="1" hangingPunct="1"/>
            <a:endParaRPr lang="hr-HR" altLang="sr-Latn-RS" sz="2200" dirty="0" smtClean="0"/>
          </a:p>
          <a:p>
            <a:pPr lvl="1" eaLnBrk="1" hangingPunct="1"/>
            <a:endParaRPr lang="hr-HR" altLang="sr-Latn-RS" sz="2200" dirty="0"/>
          </a:p>
        </p:txBody>
      </p:sp>
    </p:spTree>
    <p:extLst>
      <p:ext uri="{BB962C8B-B14F-4D97-AF65-F5344CB8AC3E}">
        <p14:creationId xmlns:p14="http://schemas.microsoft.com/office/powerpoint/2010/main" val="69414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ZAJEDNIČKE ZNAČAJKE DRUŠTAVA KAPITALA</a:t>
            </a:r>
            <a:endParaRPr lang="hr-H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endParaRPr lang="hr-HR" dirty="0" smtClean="0"/>
          </a:p>
          <a:p>
            <a:endParaRPr lang="hr-HR" dirty="0"/>
          </a:p>
          <a:p>
            <a:r>
              <a:rPr lang="hr-HR" sz="2500" b="1" dirty="0" smtClean="0"/>
              <a:t>1. IMAJU TEMELJNI KAPITAL </a:t>
            </a:r>
          </a:p>
          <a:p>
            <a:endParaRPr lang="hr-HR" sz="2500" b="1" dirty="0" smtClean="0"/>
          </a:p>
          <a:p>
            <a:r>
              <a:rPr lang="hr-HR" sz="2500" b="1" dirty="0" smtClean="0"/>
              <a:t>2. IMAJU ORGANE (UPRAVU, NADZORNI ODBOR I SKUPŠTINU)</a:t>
            </a:r>
          </a:p>
          <a:p>
            <a:endParaRPr lang="hr-HR" sz="2500" b="1" dirty="0" smtClean="0"/>
          </a:p>
          <a:p>
            <a:r>
              <a:rPr lang="hr-HR" sz="2500" b="1" dirty="0" smtClean="0"/>
              <a:t>3. SAMO UPRAVA ZASTUPA DRUŠTVO</a:t>
            </a:r>
          </a:p>
          <a:p>
            <a:pPr lvl="1"/>
            <a:r>
              <a:rPr lang="hr-HR" sz="2500" b="1" dirty="0" smtClean="0"/>
              <a:t>( </a:t>
            </a:r>
            <a:r>
              <a:rPr lang="hr-HR" sz="2500" b="1" dirty="0"/>
              <a:t>DIONIČARI ILI UDJELIČARI KOJI NISU ČLANOVI UPRAVE NE MOGU ZASTUPATI DRUŠTVO)</a:t>
            </a:r>
          </a:p>
          <a:p>
            <a:endParaRPr lang="hr-HR" sz="2500" b="1" dirty="0" smtClean="0"/>
          </a:p>
          <a:p>
            <a:r>
              <a:rPr lang="hr-HR" sz="2500" b="1" dirty="0" smtClean="0"/>
              <a:t>4. UKUPNOST PRAVA NEKOG ČLANA DRUŠTVA ( dioničara kod dd-a, a udjeličara kod doo-a) 	ODREĐUJE SE PREMA UDJELU U TEMELJNOM KAPITALU, A NE S OBZIROM NA 	BROJ 	ČLANOVA</a:t>
            </a:r>
          </a:p>
          <a:p>
            <a:endParaRPr lang="hr-HR" sz="2500" b="1" dirty="0" smtClean="0"/>
          </a:p>
          <a:p>
            <a:r>
              <a:rPr lang="hr-HR" sz="2500" b="1" dirty="0" smtClean="0"/>
              <a:t>5. AKTI OSNIVANJA SU U OBLIKU JAVNOBILJEŽNIČKE ISPARAVE</a:t>
            </a:r>
          </a:p>
          <a:p>
            <a:pPr lvl="1"/>
            <a:r>
              <a:rPr lang="hr-HR" sz="2500" b="1" dirty="0" smtClean="0"/>
              <a:t>AKT OSNIVANJA DD-a  je   STATUT</a:t>
            </a:r>
          </a:p>
          <a:p>
            <a:pPr lvl="1"/>
            <a:r>
              <a:rPr lang="hr-HR" sz="2500" b="1" dirty="0" smtClean="0"/>
              <a:t>AKT OSNIVANJA DOO-a je društveni ugovor ili izjava o osnivanju</a:t>
            </a:r>
          </a:p>
          <a:p>
            <a:pPr lvl="1"/>
            <a:r>
              <a:rPr lang="hr-HR" sz="2500" b="1" dirty="0" smtClean="0"/>
              <a:t>AKT OSNIVANJA JDOO-a je obrazac zapisnika</a:t>
            </a:r>
          </a:p>
          <a:p>
            <a:endParaRPr lang="hr-HR" sz="2500" b="1" dirty="0" smtClean="0"/>
          </a:p>
          <a:p>
            <a:r>
              <a:rPr lang="hr-HR" sz="2500" b="1" dirty="0" smtClean="0"/>
              <a:t>6. DRUŠTVO MOŽE OSNOVATI I JEDNA OSOBA</a:t>
            </a:r>
          </a:p>
          <a:p>
            <a:r>
              <a:rPr lang="hr-HR" sz="2500" b="1" dirty="0" smtClean="0"/>
              <a:t>7. </a:t>
            </a:r>
            <a:r>
              <a:rPr lang="hr-HR" sz="2500" b="1" dirty="0"/>
              <a:t> </a:t>
            </a:r>
            <a:r>
              <a:rPr lang="hr-HR" sz="2500" b="1" dirty="0" smtClean="0"/>
              <a:t>RASPOLAGANJE ČLANSKIM PRAVIMA (dionicama- kod dd-a ili poslovnim udjelima kod doo-a je u pravilu slobodno)</a:t>
            </a:r>
          </a:p>
          <a:p>
            <a:endParaRPr lang="hr-HR" sz="2500" b="1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70638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>
          <a:xfrm>
            <a:off x="252919" y="453081"/>
            <a:ext cx="2947482" cy="5980670"/>
          </a:xfrm>
        </p:spPr>
        <p:txBody>
          <a:bodyPr>
            <a:normAutofit fontScale="90000"/>
          </a:bodyPr>
          <a:lstStyle/>
          <a:p>
            <a:r>
              <a:rPr lang="hr-HR" altLang="sr-Latn-RS" dirty="0" smtClean="0"/>
              <a:t>Vaš zadatak je</a:t>
            </a:r>
            <a:br>
              <a:rPr lang="hr-HR" altLang="sr-Latn-RS" dirty="0" smtClean="0"/>
            </a:br>
            <a:r>
              <a:rPr lang="hr-HR" altLang="sr-Latn-RS" dirty="0" smtClean="0"/>
              <a:t/>
            </a:r>
            <a:br>
              <a:rPr lang="hr-HR" altLang="sr-Latn-RS" dirty="0" smtClean="0"/>
            </a:br>
            <a:r>
              <a:rPr lang="hr-HR" altLang="sr-Latn-RS" sz="2200" b="1" dirty="0" smtClean="0">
                <a:solidFill>
                  <a:srgbClr val="FF0000"/>
                </a:solidFill>
              </a:rPr>
              <a:t>ČITAJUĆI ODREDBE</a:t>
            </a:r>
            <a:br>
              <a:rPr lang="hr-HR" altLang="sr-Latn-RS" sz="2200" b="1" dirty="0" smtClean="0">
                <a:solidFill>
                  <a:srgbClr val="FF0000"/>
                </a:solidFill>
              </a:rPr>
            </a:br>
            <a:r>
              <a:rPr lang="hr-HR" altLang="sr-Latn-RS" sz="2200" b="1" dirty="0" smtClean="0">
                <a:solidFill>
                  <a:srgbClr val="FF0000"/>
                </a:solidFill>
              </a:rPr>
              <a:t> ZTD-a </a:t>
            </a:r>
            <a:r>
              <a:rPr lang="hr-HR" altLang="sr-Latn-RS" sz="2200" b="1" u="sng" dirty="0" smtClean="0">
                <a:solidFill>
                  <a:srgbClr val="FF0000"/>
                </a:solidFill>
              </a:rPr>
              <a:t>POPUNITE </a:t>
            </a:r>
            <a:r>
              <a:rPr lang="hr-HR" altLang="sr-Latn-RS" sz="2200" b="1" u="sng" dirty="0">
                <a:solidFill>
                  <a:srgbClr val="FF0000"/>
                </a:solidFill>
              </a:rPr>
              <a:t>SLIDE br. 5  i 6 odgovarajući na navedna </a:t>
            </a:r>
            <a:r>
              <a:rPr lang="hr-HR" altLang="sr-Latn-RS" sz="2200" b="1" u="sng" dirty="0" smtClean="0">
                <a:solidFill>
                  <a:srgbClr val="FF0000"/>
                </a:solidFill>
              </a:rPr>
              <a:t>pitanja</a:t>
            </a:r>
            <a:br>
              <a:rPr lang="hr-HR" altLang="sr-Latn-RS" sz="2200" b="1" u="sng" dirty="0" smtClean="0">
                <a:solidFill>
                  <a:srgbClr val="FF0000"/>
                </a:solidFill>
              </a:rPr>
            </a:br>
            <a:r>
              <a:rPr lang="hr-HR" altLang="sr-Latn-RS" sz="2200" b="1" u="sng" dirty="0" smtClean="0">
                <a:solidFill>
                  <a:srgbClr val="FF0000"/>
                </a:solidFill>
              </a:rPr>
              <a:t/>
            </a:r>
            <a:br>
              <a:rPr lang="hr-HR" altLang="sr-Latn-RS" sz="2200" b="1" u="sng" dirty="0" smtClean="0">
                <a:solidFill>
                  <a:srgbClr val="FF0000"/>
                </a:solidFill>
              </a:rPr>
            </a:br>
            <a:r>
              <a:rPr lang="hr-HR" altLang="sr-Latn-RS" sz="2200" b="1" u="sng" dirty="0" smtClean="0">
                <a:solidFill>
                  <a:srgbClr val="FF0000"/>
                </a:solidFill>
              </a:rPr>
              <a:t>Odredbe ZTD-a za DD</a:t>
            </a:r>
            <a:br>
              <a:rPr lang="hr-HR" altLang="sr-Latn-RS" sz="2200" b="1" u="sng" dirty="0" smtClean="0">
                <a:solidFill>
                  <a:srgbClr val="FF0000"/>
                </a:solidFill>
              </a:rPr>
            </a:br>
            <a:r>
              <a:rPr lang="hr-HR" altLang="sr-Latn-RS" sz="2200" b="1" u="sng" dirty="0" smtClean="0">
                <a:solidFill>
                  <a:srgbClr val="FF0000"/>
                </a:solidFill>
              </a:rPr>
              <a:t> čl. 159-384b</a:t>
            </a:r>
            <a:br>
              <a:rPr lang="hr-HR" altLang="sr-Latn-RS" sz="2200" b="1" u="sng" dirty="0" smtClean="0">
                <a:solidFill>
                  <a:srgbClr val="FF0000"/>
                </a:solidFill>
              </a:rPr>
            </a:br>
            <a:r>
              <a:rPr lang="hr-HR" altLang="sr-Latn-RS" sz="2200" b="1" u="sng" dirty="0" smtClean="0">
                <a:solidFill>
                  <a:srgbClr val="FF0000"/>
                </a:solidFill>
              </a:rPr>
              <a:t/>
            </a:r>
            <a:br>
              <a:rPr lang="hr-HR" altLang="sr-Latn-RS" sz="2200" b="1" u="sng" dirty="0" smtClean="0">
                <a:solidFill>
                  <a:srgbClr val="FF0000"/>
                </a:solidFill>
              </a:rPr>
            </a:br>
            <a:r>
              <a:rPr lang="hr-HR" altLang="sr-Latn-RS" sz="2200" b="1" u="sng" dirty="0" smtClean="0">
                <a:solidFill>
                  <a:srgbClr val="FF0000"/>
                </a:solidFill>
              </a:rPr>
              <a:t>Odredbe za DOO i JDOO</a:t>
            </a:r>
            <a:br>
              <a:rPr lang="hr-HR" altLang="sr-Latn-RS" sz="2200" b="1" u="sng" dirty="0" smtClean="0">
                <a:solidFill>
                  <a:srgbClr val="FF0000"/>
                </a:solidFill>
              </a:rPr>
            </a:br>
            <a:r>
              <a:rPr lang="hr-HR" altLang="sr-Latn-RS" sz="2200" b="1" u="sng" dirty="0" smtClean="0">
                <a:solidFill>
                  <a:srgbClr val="FF0000"/>
                </a:solidFill>
              </a:rPr>
              <a:t>čl.385- 472</a:t>
            </a:r>
            <a:br>
              <a:rPr lang="hr-HR" altLang="sr-Latn-RS" sz="2200" b="1" u="sng" dirty="0" smtClean="0">
                <a:solidFill>
                  <a:srgbClr val="FF0000"/>
                </a:solidFill>
              </a:rPr>
            </a:br>
            <a:r>
              <a:rPr lang="hr-HR" altLang="sr-Latn-RS" sz="2200" b="1" u="sng" dirty="0" smtClean="0">
                <a:solidFill>
                  <a:srgbClr val="FF0000"/>
                </a:solidFill>
              </a:rPr>
              <a:t/>
            </a:r>
            <a:br>
              <a:rPr lang="hr-HR" altLang="sr-Latn-RS" sz="2200" b="1" u="sng" dirty="0" smtClean="0">
                <a:solidFill>
                  <a:srgbClr val="FF0000"/>
                </a:solidFill>
              </a:rPr>
            </a:br>
            <a:r>
              <a:rPr lang="hr-HR" altLang="sr-Latn-RS" sz="2200" b="1" u="sng" dirty="0" smtClean="0">
                <a:solidFill>
                  <a:srgbClr val="FF0000"/>
                </a:solidFill>
              </a:rPr>
              <a:t/>
            </a:r>
            <a:br>
              <a:rPr lang="hr-HR" altLang="sr-Latn-RS" sz="2200" b="1" u="sng" dirty="0" smtClean="0">
                <a:solidFill>
                  <a:srgbClr val="FF0000"/>
                </a:solidFill>
              </a:rPr>
            </a:br>
            <a:r>
              <a:rPr lang="hr-HR" altLang="sr-Latn-RS" sz="2200" b="1" u="sng" dirty="0" smtClean="0">
                <a:solidFill>
                  <a:srgbClr val="FF0000"/>
                </a:solidFill>
              </a:rPr>
              <a:t>Link za ZTD: </a:t>
            </a:r>
            <a:br>
              <a:rPr lang="hr-HR" altLang="sr-Latn-RS" sz="2200" b="1" u="sng" dirty="0" smtClean="0">
                <a:solidFill>
                  <a:srgbClr val="FF0000"/>
                </a:solidFill>
              </a:rPr>
            </a:br>
            <a:r>
              <a:rPr lang="hr-HR" altLang="sr-Latn-RS" sz="1800" b="1" u="sng" dirty="0" smtClean="0">
                <a:solidFill>
                  <a:schemeClr val="tx1"/>
                </a:solidFill>
                <a:hlinkClick r:id="rId2"/>
              </a:rPr>
              <a:t>https</a:t>
            </a:r>
            <a:r>
              <a:rPr lang="hr-HR" altLang="sr-Latn-RS" sz="1800" b="1" u="sng" dirty="0">
                <a:solidFill>
                  <a:schemeClr val="tx1"/>
                </a:solidFill>
                <a:hlinkClick r:id="rId2"/>
              </a:rPr>
              <a:t>://</a:t>
            </a:r>
            <a:r>
              <a:rPr lang="hr-HR" altLang="sr-Latn-RS" sz="1800" b="1" u="sng" dirty="0" smtClean="0">
                <a:solidFill>
                  <a:schemeClr val="tx1"/>
                </a:solidFill>
                <a:hlinkClick r:id="rId2"/>
              </a:rPr>
              <a:t>www.zakon.hr/z/546/Zakon-o-trgova%C4%8Dkim-dru%C5%A1tvima</a:t>
            </a:r>
            <a:r>
              <a:rPr lang="hr-HR" altLang="sr-Latn-RS" sz="1800" b="1" u="sng" dirty="0" smtClean="0">
                <a:solidFill>
                  <a:schemeClr val="tx1"/>
                </a:solidFill>
              </a:rPr>
              <a:t/>
            </a:r>
            <a:br>
              <a:rPr lang="hr-HR" altLang="sr-Latn-RS" sz="1800" b="1" u="sng" dirty="0" smtClean="0">
                <a:solidFill>
                  <a:schemeClr val="tx1"/>
                </a:solidFill>
              </a:rPr>
            </a:br>
            <a:endParaRPr lang="hr-HR" altLang="sr-Latn-RS" sz="1800" dirty="0" smtClean="0">
              <a:solidFill>
                <a:schemeClr val="tx1"/>
              </a:solidFill>
            </a:endParaRPr>
          </a:p>
        </p:txBody>
      </p:sp>
      <p:sp>
        <p:nvSpPr>
          <p:cNvPr id="5124" name="Rectangle 6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endParaRPr lang="hr-HR" altLang="sr-Latn-RS" sz="2600" dirty="0" smtClean="0"/>
          </a:p>
          <a:p>
            <a:pPr eaLnBrk="1" hangingPunct="1"/>
            <a:endParaRPr lang="hr-HR" altLang="sr-Latn-RS" sz="2600" dirty="0"/>
          </a:p>
          <a:p>
            <a:pPr eaLnBrk="1" hangingPunct="1"/>
            <a:r>
              <a:rPr lang="hr-HR" altLang="sr-Latn-RS" sz="2600" dirty="0" smtClean="0"/>
              <a:t>1.Navedite  </a:t>
            </a:r>
            <a:r>
              <a:rPr lang="hr-HR" altLang="sr-Latn-RS" sz="2600" b="1" dirty="0" smtClean="0"/>
              <a:t>iznos temeljnog kapitala </a:t>
            </a:r>
            <a:r>
              <a:rPr lang="hr-HR" altLang="sr-Latn-RS" sz="2600" dirty="0" smtClean="0">
                <a:solidFill>
                  <a:srgbClr val="FF0000"/>
                </a:solidFill>
              </a:rPr>
              <a:t>dd-a</a:t>
            </a:r>
            <a:r>
              <a:rPr lang="hr-HR" altLang="sr-Latn-RS" sz="2600" dirty="0" smtClean="0"/>
              <a:t> i </a:t>
            </a:r>
            <a:r>
              <a:rPr lang="hr-HR" altLang="sr-Latn-RS" sz="2600" dirty="0" smtClean="0">
                <a:solidFill>
                  <a:srgbClr val="00B0F0"/>
                </a:solidFill>
              </a:rPr>
              <a:t>doo-a</a:t>
            </a:r>
            <a:r>
              <a:rPr lang="hr-HR" altLang="sr-Latn-RS" sz="2600" dirty="0" smtClean="0"/>
              <a:t>/ </a:t>
            </a:r>
            <a:r>
              <a:rPr lang="hr-HR" altLang="sr-Latn-RS" sz="2600" dirty="0" smtClean="0">
                <a:solidFill>
                  <a:srgbClr val="00B050"/>
                </a:solidFill>
              </a:rPr>
              <a:t>jdoo</a:t>
            </a:r>
          </a:p>
          <a:p>
            <a:pPr eaLnBrk="1" hangingPunct="1"/>
            <a:r>
              <a:rPr lang="hr-HR" altLang="sr-Latn-RS" sz="2600" dirty="0" smtClean="0"/>
              <a:t>2. Navedite </a:t>
            </a:r>
            <a:r>
              <a:rPr lang="hr-HR" altLang="sr-Latn-RS" sz="2600" b="1" dirty="0" smtClean="0">
                <a:solidFill>
                  <a:srgbClr val="FF0000"/>
                </a:solidFill>
              </a:rPr>
              <a:t>NOMINALNI IZNOS- </a:t>
            </a:r>
            <a:r>
              <a:rPr lang="hr-HR" altLang="sr-Latn-RS" sz="2600" dirty="0" smtClean="0">
                <a:solidFill>
                  <a:srgbClr val="FF0000"/>
                </a:solidFill>
              </a:rPr>
              <a:t>dionice</a:t>
            </a:r>
            <a:r>
              <a:rPr lang="hr-HR" altLang="sr-Latn-RS" sz="2600" dirty="0" smtClean="0"/>
              <a:t>/ </a:t>
            </a:r>
            <a:r>
              <a:rPr lang="hr-HR" altLang="sr-Latn-RS" sz="2600" dirty="0" smtClean="0">
                <a:solidFill>
                  <a:srgbClr val="00B0F0"/>
                </a:solidFill>
              </a:rPr>
              <a:t>poslovnog udjela </a:t>
            </a:r>
            <a:r>
              <a:rPr lang="hr-HR" altLang="sr-Latn-RS" sz="2600" dirty="0" smtClean="0"/>
              <a:t>doo-a/ jdoo-a </a:t>
            </a:r>
          </a:p>
          <a:p>
            <a:pPr eaLnBrk="1" hangingPunct="1"/>
            <a:r>
              <a:rPr lang="hr-HR" altLang="sr-Latn-RS" sz="2600" dirty="0" smtClean="0"/>
              <a:t>3. </a:t>
            </a:r>
            <a:r>
              <a:rPr lang="hr-HR" altLang="sr-Latn-RS" sz="2600" dirty="0"/>
              <a:t>N</a:t>
            </a:r>
            <a:r>
              <a:rPr lang="hr-HR" altLang="sr-Latn-RS" sz="2600" dirty="0" smtClean="0"/>
              <a:t>avedite temeljne </a:t>
            </a:r>
            <a:r>
              <a:rPr lang="hr-HR" altLang="sr-Latn-RS" sz="2600" dirty="0" smtClean="0">
                <a:solidFill>
                  <a:srgbClr val="FF0000"/>
                </a:solidFill>
              </a:rPr>
              <a:t>vrste dionica</a:t>
            </a:r>
            <a:r>
              <a:rPr lang="hr-HR" altLang="sr-Latn-RS" sz="2600" dirty="0" smtClean="0"/>
              <a:t>/ definirajte što je </a:t>
            </a:r>
            <a:r>
              <a:rPr lang="hr-HR" altLang="sr-Latn-RS" sz="2600" dirty="0" smtClean="0">
                <a:solidFill>
                  <a:srgbClr val="00B0F0"/>
                </a:solidFill>
              </a:rPr>
              <a:t>poslovni udjel</a:t>
            </a:r>
          </a:p>
          <a:p>
            <a:pPr eaLnBrk="1" hangingPunct="1"/>
            <a:r>
              <a:rPr lang="hr-HR" altLang="sr-Latn-RS" sz="2600" dirty="0" smtClean="0"/>
              <a:t>3. Kako se zove </a:t>
            </a:r>
            <a:r>
              <a:rPr lang="hr-HR" altLang="sr-Latn-RS" sz="2600" b="1" dirty="0" smtClean="0"/>
              <a:t>akt osnivanja</a:t>
            </a:r>
            <a:r>
              <a:rPr lang="hr-HR" altLang="sr-Latn-RS" sz="2600" dirty="0" smtClean="0"/>
              <a:t> </a:t>
            </a:r>
            <a:r>
              <a:rPr lang="hr-HR" altLang="sr-Latn-RS" sz="2600" dirty="0" smtClean="0">
                <a:solidFill>
                  <a:srgbClr val="FF0000"/>
                </a:solidFill>
              </a:rPr>
              <a:t>dd-a</a:t>
            </a:r>
            <a:r>
              <a:rPr lang="hr-HR" altLang="sr-Latn-RS" sz="2600" dirty="0" smtClean="0"/>
              <a:t>, </a:t>
            </a:r>
            <a:r>
              <a:rPr lang="hr-HR" altLang="sr-Latn-RS" sz="2600" dirty="0" smtClean="0">
                <a:solidFill>
                  <a:schemeClr val="accent1"/>
                </a:solidFill>
              </a:rPr>
              <a:t>doo-a</a:t>
            </a:r>
            <a:r>
              <a:rPr lang="hr-HR" altLang="sr-Latn-RS" sz="2600" dirty="0" smtClean="0"/>
              <a:t>, </a:t>
            </a:r>
            <a:r>
              <a:rPr lang="hr-HR" altLang="sr-Latn-RS" sz="2600" dirty="0" smtClean="0">
                <a:solidFill>
                  <a:srgbClr val="00B050"/>
                </a:solidFill>
              </a:rPr>
              <a:t>jdoo-a</a:t>
            </a:r>
          </a:p>
          <a:p>
            <a:r>
              <a:rPr lang="hr-HR" altLang="sr-Latn-RS" sz="2600" dirty="0"/>
              <a:t>4</a:t>
            </a:r>
            <a:r>
              <a:rPr lang="hr-HR" altLang="sr-Latn-RS" sz="2600" dirty="0" smtClean="0"/>
              <a:t>. </a:t>
            </a:r>
            <a:r>
              <a:rPr lang="hr-HR" altLang="sr-Latn-RS" sz="2600" b="1" dirty="0" smtClean="0"/>
              <a:t>Organe</a:t>
            </a:r>
            <a:r>
              <a:rPr lang="hr-HR" altLang="sr-Latn-RS" sz="2600" dirty="0" smtClean="0"/>
              <a:t> </a:t>
            </a:r>
            <a:r>
              <a:rPr lang="hr-HR" altLang="sr-Latn-RS" sz="2600" dirty="0">
                <a:solidFill>
                  <a:srgbClr val="FF0000"/>
                </a:solidFill>
              </a:rPr>
              <a:t>dd-a</a:t>
            </a:r>
            <a:r>
              <a:rPr lang="hr-HR" altLang="sr-Latn-RS" sz="2600" dirty="0"/>
              <a:t>, </a:t>
            </a:r>
            <a:r>
              <a:rPr lang="hr-HR" altLang="sr-Latn-RS" sz="2600" dirty="0">
                <a:solidFill>
                  <a:schemeClr val="accent1"/>
                </a:solidFill>
              </a:rPr>
              <a:t>doo-a</a:t>
            </a:r>
            <a:r>
              <a:rPr lang="hr-HR" altLang="sr-Latn-RS" sz="2600" dirty="0"/>
              <a:t>, </a:t>
            </a:r>
            <a:r>
              <a:rPr lang="hr-HR" altLang="sr-Latn-RS" sz="2600" dirty="0" smtClean="0">
                <a:solidFill>
                  <a:srgbClr val="00B050"/>
                </a:solidFill>
              </a:rPr>
              <a:t>jdoo-a</a:t>
            </a:r>
          </a:p>
          <a:p>
            <a:r>
              <a:rPr lang="hr-HR" altLang="sr-Latn-RS" sz="2600" dirty="0" smtClean="0"/>
              <a:t>5. Tko </a:t>
            </a:r>
            <a:r>
              <a:rPr lang="hr-HR" altLang="sr-Latn-RS" sz="2600" b="1" dirty="0" smtClean="0"/>
              <a:t>zastupa</a:t>
            </a:r>
            <a:r>
              <a:rPr lang="hr-HR" altLang="sr-Latn-RS" sz="2600" dirty="0" smtClean="0"/>
              <a:t> </a:t>
            </a:r>
            <a:r>
              <a:rPr lang="hr-HR" altLang="sr-Latn-RS" sz="2600" dirty="0" smtClean="0">
                <a:solidFill>
                  <a:srgbClr val="FF0000"/>
                </a:solidFill>
              </a:rPr>
              <a:t>dd</a:t>
            </a:r>
            <a:r>
              <a:rPr lang="hr-HR" altLang="sr-Latn-RS" sz="2600" dirty="0" smtClean="0"/>
              <a:t>, </a:t>
            </a:r>
            <a:r>
              <a:rPr lang="hr-HR" altLang="sr-Latn-RS" sz="2600" dirty="0" smtClean="0">
                <a:solidFill>
                  <a:srgbClr val="00B0F0"/>
                </a:solidFill>
              </a:rPr>
              <a:t>doo</a:t>
            </a:r>
            <a:r>
              <a:rPr lang="hr-HR" altLang="sr-Latn-RS" sz="2600" dirty="0" smtClean="0"/>
              <a:t>, </a:t>
            </a:r>
            <a:r>
              <a:rPr lang="hr-HR" altLang="sr-Latn-RS" sz="2600" dirty="0" smtClean="0">
                <a:solidFill>
                  <a:srgbClr val="00B050"/>
                </a:solidFill>
              </a:rPr>
              <a:t>jdoo</a:t>
            </a:r>
          </a:p>
          <a:p>
            <a:r>
              <a:rPr lang="hr-HR" altLang="sr-Latn-RS" sz="2600" dirty="0" smtClean="0"/>
              <a:t>6. </a:t>
            </a:r>
            <a:r>
              <a:rPr lang="hr-HR" altLang="sr-Latn-RS" sz="2600" b="1" dirty="0" smtClean="0"/>
              <a:t>Ovlasti uprave </a:t>
            </a:r>
            <a:r>
              <a:rPr lang="hr-HR" altLang="sr-Latn-RS" sz="2600" dirty="0" smtClean="0">
                <a:solidFill>
                  <a:srgbClr val="FF0000"/>
                </a:solidFill>
              </a:rPr>
              <a:t>dd</a:t>
            </a:r>
            <a:r>
              <a:rPr lang="hr-HR" altLang="sr-Latn-RS" sz="2600" dirty="0" smtClean="0"/>
              <a:t>-a/ </a:t>
            </a:r>
            <a:r>
              <a:rPr lang="hr-HR" altLang="sr-Latn-RS" sz="2600" dirty="0" smtClean="0">
                <a:solidFill>
                  <a:srgbClr val="00B0F0"/>
                </a:solidFill>
              </a:rPr>
              <a:t>doo</a:t>
            </a:r>
            <a:r>
              <a:rPr lang="hr-HR" altLang="sr-Latn-RS" sz="2600" dirty="0" smtClean="0"/>
              <a:t>-a/ </a:t>
            </a:r>
            <a:r>
              <a:rPr lang="hr-HR" altLang="sr-Latn-RS" sz="2600" dirty="0" smtClean="0">
                <a:solidFill>
                  <a:srgbClr val="00B050"/>
                </a:solidFill>
              </a:rPr>
              <a:t>jdoo</a:t>
            </a:r>
          </a:p>
          <a:p>
            <a:endParaRPr lang="hr-HR" altLang="sr-Latn-RS" sz="2600" dirty="0"/>
          </a:p>
          <a:p>
            <a:pPr eaLnBrk="1" hangingPunct="1"/>
            <a:endParaRPr lang="hr-HR" altLang="sr-Latn-RS" sz="2600" dirty="0"/>
          </a:p>
        </p:txBody>
      </p:sp>
    </p:spTree>
    <p:extLst>
      <p:ext uri="{BB962C8B-B14F-4D97-AF65-F5344CB8AC3E}">
        <p14:creationId xmlns:p14="http://schemas.microsoft.com/office/powerpoint/2010/main" val="298997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DD</a:t>
            </a:r>
            <a:endParaRPr lang="hr-HR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r-HR" dirty="0" smtClean="0"/>
              <a:t>DOO</a:t>
            </a:r>
            <a:endParaRPr lang="hr-H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49845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DOO</a:t>
            </a:r>
            <a:endParaRPr lang="hr-HR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r-HR" dirty="0" smtClean="0"/>
              <a:t>JDOO</a:t>
            </a:r>
            <a:endParaRPr lang="hr-H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33774640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42</TotalTime>
  <Words>156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Corbel</vt:lpstr>
      <vt:lpstr>Wingdings 2</vt:lpstr>
      <vt:lpstr>Frame</vt:lpstr>
      <vt:lpstr>Osnove trgovačkog prava  E-NASTAVA 8.4. 2020. </vt:lpstr>
      <vt:lpstr>DRUŠTVA KAPITALA SU:</vt:lpstr>
      <vt:lpstr>ZAJEDNIČKE ZNAČAJKE DRUŠTAVA KAPITALA</vt:lpstr>
      <vt:lpstr>Vaš zadatak je  ČITAJUĆI ODREDBE  ZTD-a POPUNITE SLIDE br. 5  i 6 odgovarajući na navedna pitanja  Odredbe ZTD-a za DD  čl. 159-384b  Odredbe za DOO i JDOO čl.385- 472   Link za ZTD:  https://www.zakon.hr/z/546/Zakon-o-trgova%C4%8Dkim-dru%C5%A1tvima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E-NASTAVA NA TEMU</dc:title>
  <dc:creator>aksamovic</dc:creator>
  <cp:lastModifiedBy>aksamovic</cp:lastModifiedBy>
  <cp:revision>10</cp:revision>
  <dcterms:created xsi:type="dcterms:W3CDTF">2020-04-08T07:53:03Z</dcterms:created>
  <dcterms:modified xsi:type="dcterms:W3CDTF">2020-04-08T08:35:28Z</dcterms:modified>
</cp:coreProperties>
</file>