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62" r:id="rId6"/>
    <p:sldId id="263" r:id="rId7"/>
    <p:sldId id="265" r:id="rId8"/>
    <p:sldId id="261" r:id="rId9"/>
    <p:sldId id="266" r:id="rId10"/>
    <p:sldId id="259" r:id="rId11"/>
    <p:sldId id="267" r:id="rId12"/>
    <p:sldId id="268"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2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6D3F026-AFB4-46E2-B1CE-2029A23E5EC8}" type="datetimeFigureOut">
              <a:rPr lang="hr-HR" smtClean="0"/>
              <a:t>19.9.2021.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414390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6D3F026-AFB4-46E2-B1CE-2029A23E5EC8}" type="datetimeFigureOut">
              <a:rPr lang="hr-HR" smtClean="0"/>
              <a:t>19.9.2021.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383038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6D3F026-AFB4-46E2-B1CE-2029A23E5EC8}" type="datetimeFigureOut">
              <a:rPr lang="hr-HR" smtClean="0"/>
              <a:t>19.9.2021.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369119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6D3F026-AFB4-46E2-B1CE-2029A23E5EC8}" type="datetimeFigureOut">
              <a:rPr lang="hr-HR" smtClean="0"/>
              <a:t>19.9.2021.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189894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D3F026-AFB4-46E2-B1CE-2029A23E5EC8}" type="datetimeFigureOut">
              <a:rPr lang="hr-HR" smtClean="0"/>
              <a:t>19.9.2021.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275244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76D3F026-AFB4-46E2-B1CE-2029A23E5EC8}" type="datetimeFigureOut">
              <a:rPr lang="hr-HR" smtClean="0"/>
              <a:t>19.9.2021.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151962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76D3F026-AFB4-46E2-B1CE-2029A23E5EC8}" type="datetimeFigureOut">
              <a:rPr lang="hr-HR" smtClean="0"/>
              <a:t>19.9.2021.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78014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6D3F026-AFB4-46E2-B1CE-2029A23E5EC8}" type="datetimeFigureOut">
              <a:rPr lang="hr-HR" smtClean="0"/>
              <a:t>19.9.2021.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180617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3F026-AFB4-46E2-B1CE-2029A23E5EC8}" type="datetimeFigureOut">
              <a:rPr lang="hr-HR" smtClean="0"/>
              <a:t>19.9.2021.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142978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D3F026-AFB4-46E2-B1CE-2029A23E5EC8}" type="datetimeFigureOut">
              <a:rPr lang="hr-HR" smtClean="0"/>
              <a:t>19.9.2021.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350307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D3F026-AFB4-46E2-B1CE-2029A23E5EC8}" type="datetimeFigureOut">
              <a:rPr lang="hr-HR" smtClean="0"/>
              <a:t>19.9.2021.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F580E47-D194-45E6-AB79-D18F402A34F7}" type="slidenum">
              <a:rPr lang="hr-HR" smtClean="0"/>
              <a:t>‹#›</a:t>
            </a:fld>
            <a:endParaRPr lang="hr-HR"/>
          </a:p>
        </p:txBody>
      </p:sp>
    </p:spTree>
    <p:extLst>
      <p:ext uri="{BB962C8B-B14F-4D97-AF65-F5344CB8AC3E}">
        <p14:creationId xmlns:p14="http://schemas.microsoft.com/office/powerpoint/2010/main" val="263116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3F026-AFB4-46E2-B1CE-2029A23E5EC8}" type="datetimeFigureOut">
              <a:rPr lang="hr-HR" smtClean="0"/>
              <a:t>19.9.2021.</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80E47-D194-45E6-AB79-D18F402A34F7}" type="slidenum">
              <a:rPr lang="hr-HR" smtClean="0"/>
              <a:t>‹#›</a:t>
            </a:fld>
            <a:endParaRPr lang="hr-HR"/>
          </a:p>
        </p:txBody>
      </p:sp>
    </p:spTree>
    <p:extLst>
      <p:ext uri="{BB962C8B-B14F-4D97-AF65-F5344CB8AC3E}">
        <p14:creationId xmlns:p14="http://schemas.microsoft.com/office/powerpoint/2010/main" val="287735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a:p>
        </p:txBody>
      </p:sp>
      <p:sp>
        <p:nvSpPr>
          <p:cNvPr id="3" name="Subtitle 2"/>
          <p:cNvSpPr>
            <a:spLocks noGrp="1"/>
          </p:cNvSpPr>
          <p:nvPr>
            <p:ph type="subTitle" idx="1"/>
          </p:nvPr>
        </p:nvSpPr>
        <p:spPr/>
        <p:txBody>
          <a:bodyPr/>
          <a:lstStyle/>
          <a:p>
            <a:endParaRPr lang="hr-HR"/>
          </a:p>
        </p:txBody>
      </p:sp>
      <p:pic>
        <p:nvPicPr>
          <p:cNvPr id="1026" name="Picture 2" descr="https://thefoundingproject.com/wp-content/uploads/2017/01/We-The-People-with-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3" y="-23651"/>
            <a:ext cx="12083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3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di izvornu sli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42" y="0"/>
            <a:ext cx="110429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0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di izvornu sli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45386"/>
            <a:ext cx="8523308" cy="60329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78883" y="445386"/>
            <a:ext cx="3296141" cy="5170646"/>
          </a:xfrm>
          <a:prstGeom prst="rect">
            <a:avLst/>
          </a:prstGeom>
          <a:noFill/>
        </p:spPr>
        <p:txBody>
          <a:bodyPr wrap="square" rtlCol="0">
            <a:spAutoFit/>
          </a:bodyPr>
          <a:lstStyle/>
          <a:p>
            <a:pPr algn="ctr"/>
            <a:r>
              <a:rPr lang="en-US" sz="3000" b="1" dirty="0"/>
              <a:t>Amendment X </a:t>
            </a:r>
            <a:endParaRPr lang="hr-HR" sz="3000" dirty="0" smtClean="0"/>
          </a:p>
          <a:p>
            <a:pPr algn="ctr"/>
            <a:endParaRPr lang="hr-HR" sz="3000" dirty="0" smtClean="0"/>
          </a:p>
          <a:p>
            <a:pPr algn="ctr"/>
            <a:r>
              <a:rPr lang="hr-HR" sz="3000" dirty="0" smtClean="0"/>
              <a:t>T</a:t>
            </a:r>
            <a:r>
              <a:rPr lang="en-US" sz="3000" dirty="0" smtClean="0"/>
              <a:t>he </a:t>
            </a:r>
            <a:r>
              <a:rPr lang="en-US" sz="3000" dirty="0"/>
              <a:t>powers not delegated to the United States by the Constitution, nor prohibited by it to the States, are reserved to the States respectively, or to the people</a:t>
            </a:r>
            <a:endParaRPr lang="hr-HR" sz="3000" dirty="0"/>
          </a:p>
        </p:txBody>
      </p:sp>
    </p:spTree>
    <p:extLst>
      <p:ext uri="{BB962C8B-B14F-4D97-AF65-F5344CB8AC3E}">
        <p14:creationId xmlns:p14="http://schemas.microsoft.com/office/powerpoint/2010/main" val="242859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idi izvornu sli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msbharathm7.weebly.com/uploads/1/5/7/0/15702150/254266808_or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260" y="0"/>
            <a:ext cx="7400439" cy="47579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485" y="4611231"/>
            <a:ext cx="12052515" cy="2246769"/>
          </a:xfrm>
          <a:prstGeom prst="rect">
            <a:avLst/>
          </a:prstGeom>
          <a:noFill/>
        </p:spPr>
        <p:txBody>
          <a:bodyPr wrap="square" rtlCol="0">
            <a:spAutoFit/>
          </a:bodyPr>
          <a:lstStyle/>
          <a:p>
            <a:pPr algn="ctr"/>
            <a:r>
              <a:rPr lang="en-US" sz="2800" b="1" dirty="0" smtClean="0"/>
              <a:t>Amendment I</a:t>
            </a:r>
            <a:r>
              <a:rPr lang="hr-HR" sz="2800" b="1" dirty="0" smtClean="0"/>
              <a:t>: </a:t>
            </a:r>
            <a:r>
              <a:rPr lang="en-US" sz="2800" dirty="0" smtClean="0"/>
              <a:t> </a:t>
            </a:r>
            <a:endParaRPr lang="hr-HR" sz="2800" dirty="0" smtClean="0"/>
          </a:p>
          <a:p>
            <a:pPr algn="ctr"/>
            <a:r>
              <a:rPr lang="en-US" sz="2750" dirty="0"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lang="hr-HR" sz="2750" dirty="0"/>
          </a:p>
        </p:txBody>
      </p:sp>
    </p:spTree>
    <p:extLst>
      <p:ext uri="{BB962C8B-B14F-4D97-AF65-F5344CB8AC3E}">
        <p14:creationId xmlns:p14="http://schemas.microsoft.com/office/powerpoint/2010/main" val="165831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6903" y="433952"/>
            <a:ext cx="2865098" cy="5262979"/>
          </a:xfrm>
          <a:prstGeom prst="rect">
            <a:avLst/>
          </a:prstGeom>
          <a:noFill/>
        </p:spPr>
        <p:txBody>
          <a:bodyPr wrap="square" rtlCol="0">
            <a:spAutoFit/>
          </a:bodyPr>
          <a:lstStyle/>
          <a:p>
            <a:pPr algn="ctr"/>
            <a:r>
              <a:rPr lang="hr-HR" sz="2800" b="1" dirty="0" err="1" smtClean="0"/>
              <a:t>Amendment</a:t>
            </a:r>
            <a:r>
              <a:rPr lang="hr-HR" sz="2800" b="1" dirty="0" smtClean="0"/>
              <a:t> II</a:t>
            </a:r>
          </a:p>
          <a:p>
            <a:pPr algn="ctr"/>
            <a:endParaRPr lang="hr-HR" sz="2800" dirty="0"/>
          </a:p>
          <a:p>
            <a:pPr algn="ctr"/>
            <a:endParaRPr lang="hr-HR" sz="2800" dirty="0" smtClean="0"/>
          </a:p>
          <a:p>
            <a:pPr algn="ctr"/>
            <a:r>
              <a:rPr lang="en-US" sz="2800" dirty="0" smtClean="0"/>
              <a:t>A well regulated Militia, being necessary to the security of a free State, the right of the people to keep and bear Arms, shall not be infringed.</a:t>
            </a:r>
            <a:endParaRPr lang="hr-HR" sz="2800" dirty="0"/>
          </a:p>
        </p:txBody>
      </p:sp>
      <p:pic>
        <p:nvPicPr>
          <p:cNvPr id="1032" name="Picture 8" descr="Vidi izvornu sli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9" y="170481"/>
            <a:ext cx="9218413" cy="630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istory.com/.image/ar_16:9%2Cc_fill%2Ccs_srgb%2Cfl_progressive%2Cg_faces:center%2Cq_auto:good%2Cw_768/MTczMDYyMTM3ODA2MDcxMDIw/quartering-act-akfg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374" y="0"/>
            <a:ext cx="9615836" cy="54089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08909"/>
            <a:ext cx="12192000" cy="1384995"/>
          </a:xfrm>
          <a:prstGeom prst="rect">
            <a:avLst/>
          </a:prstGeom>
          <a:noFill/>
        </p:spPr>
        <p:txBody>
          <a:bodyPr wrap="square" rtlCol="0">
            <a:spAutoFit/>
          </a:bodyPr>
          <a:lstStyle/>
          <a:p>
            <a:pPr algn="ctr"/>
            <a:r>
              <a:rPr lang="en-US" sz="2800" b="1" dirty="0"/>
              <a:t>Amendment III </a:t>
            </a:r>
            <a:endParaRPr lang="hr-HR" sz="2800" b="1" dirty="0" smtClean="0"/>
          </a:p>
          <a:p>
            <a:pPr algn="ctr"/>
            <a:r>
              <a:rPr lang="en-US" sz="2800" dirty="0" smtClean="0"/>
              <a:t>No </a:t>
            </a:r>
            <a:r>
              <a:rPr lang="en-US" sz="2800" dirty="0"/>
              <a:t>Soldier shall, in time of peace be quartered in any house, without the consent of the Owner, nor in time of war, but in a manner to be prescribed by law.</a:t>
            </a:r>
            <a:endParaRPr lang="hr-HR" sz="2800" dirty="0"/>
          </a:p>
        </p:txBody>
      </p:sp>
    </p:spTree>
    <p:extLst>
      <p:ext uri="{BB962C8B-B14F-4D97-AF65-F5344CB8AC3E}">
        <p14:creationId xmlns:p14="http://schemas.microsoft.com/office/powerpoint/2010/main" val="1966194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oreignpolicyi.org/wp-content/uploads/2018/05/4th-Amend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065942" cy="4339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4339525"/>
            <a:ext cx="12065943" cy="2677656"/>
          </a:xfrm>
          <a:prstGeom prst="rect">
            <a:avLst/>
          </a:prstGeom>
          <a:noFill/>
        </p:spPr>
        <p:txBody>
          <a:bodyPr wrap="square" rtlCol="0">
            <a:spAutoFit/>
          </a:bodyPr>
          <a:lstStyle/>
          <a:p>
            <a:pPr algn="ctr"/>
            <a:r>
              <a:rPr lang="en-US" sz="2800" b="1" dirty="0" smtClean="0"/>
              <a:t>Amendment IV</a:t>
            </a:r>
            <a:endParaRPr lang="hr-HR" sz="2800" b="1" dirty="0" smtClean="0"/>
          </a:p>
          <a:p>
            <a:pPr algn="ctr"/>
            <a:r>
              <a:rPr lang="en-US" sz="2800" dirty="0" smtClean="0"/>
              <a:t>The right of the people to be secure in their persons, houses, papers, and effects, against unreasonable searches and seizures, shall not be violated, and no Warrants shall issue, but</a:t>
            </a:r>
            <a:r>
              <a:rPr lang="hr-HR" sz="2800" dirty="0" smtClean="0"/>
              <a:t> </a:t>
            </a:r>
            <a:r>
              <a:rPr lang="en-US" sz="2800" dirty="0" smtClean="0"/>
              <a:t>upon probable cause, supported by Oath or affirmation, and particularly describing the place to be searched, and the persons or things to be seized.</a:t>
            </a:r>
            <a:endParaRPr lang="hr-HR" sz="2800" dirty="0"/>
          </a:p>
        </p:txBody>
      </p:sp>
    </p:spTree>
    <p:extLst>
      <p:ext uri="{BB962C8B-B14F-4D97-AF65-F5344CB8AC3E}">
        <p14:creationId xmlns:p14="http://schemas.microsoft.com/office/powerpoint/2010/main" val="1616057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bp.blogspot.com/_30tCdlwIaFU/THanYw2RopI/AAAAAAAAAAM/DJxHZ1SLNjY/s400/am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6927740" cy="48121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 y="185980"/>
            <a:ext cx="12191999" cy="6370975"/>
          </a:xfrm>
          <a:prstGeom prst="rect">
            <a:avLst/>
          </a:prstGeom>
          <a:noFill/>
        </p:spPr>
        <p:txBody>
          <a:bodyPr wrap="square" rtlCol="0">
            <a:spAutoFit/>
          </a:bodyPr>
          <a:lstStyle/>
          <a:p>
            <a:pPr algn="ctr"/>
            <a:r>
              <a:rPr lang="en-US" sz="2800" dirty="0" smtClean="0"/>
              <a:t>                                                                                     </a:t>
            </a:r>
            <a:r>
              <a:rPr lang="en-US" sz="2800" b="1" dirty="0" smtClean="0"/>
              <a:t>Amendment V </a:t>
            </a:r>
          </a:p>
          <a:p>
            <a:pPr algn="ctr"/>
            <a:endParaRPr lang="en-US" sz="2800" dirty="0" smtClean="0"/>
          </a:p>
          <a:p>
            <a:r>
              <a:rPr lang="en-US" sz="2800" dirty="0" smtClean="0"/>
              <a:t>                                                                                       N</a:t>
            </a:r>
            <a:r>
              <a:rPr lang="en-US" sz="2700" dirty="0" smtClean="0"/>
              <a:t>o person shall be held to answer      </a:t>
            </a:r>
          </a:p>
          <a:p>
            <a:r>
              <a:rPr lang="en-US" sz="2700" dirty="0" smtClean="0"/>
              <a:t>                                                                                          for a capital, or otherwise infamous </a:t>
            </a:r>
          </a:p>
          <a:p>
            <a:r>
              <a:rPr lang="en-US" sz="2700" dirty="0" smtClean="0"/>
              <a:t>                                                                                          crime, unless on a presentment or                        </a:t>
            </a:r>
          </a:p>
          <a:p>
            <a:r>
              <a:rPr lang="en-US" sz="2700" dirty="0" smtClean="0"/>
              <a:t>                                                                                          indictment of a Grand Jury, except             </a:t>
            </a:r>
          </a:p>
          <a:p>
            <a:r>
              <a:rPr lang="en-US" sz="2700" dirty="0" smtClean="0"/>
              <a:t>                                                                                          in cases arising in the land or naval </a:t>
            </a:r>
          </a:p>
          <a:p>
            <a:r>
              <a:rPr lang="en-US" sz="2700" dirty="0" smtClean="0"/>
              <a:t>                                                                                          forces, or in the Militia, when in </a:t>
            </a:r>
          </a:p>
          <a:p>
            <a:r>
              <a:rPr lang="en-US" sz="2700" dirty="0" smtClean="0"/>
              <a:t>                                                                                          actual service in time of War or </a:t>
            </a:r>
          </a:p>
          <a:p>
            <a:r>
              <a:rPr lang="en-US" sz="2700" dirty="0" smtClean="0"/>
              <a:t>                                                                                          public danger; nor shall any person </a:t>
            </a:r>
          </a:p>
          <a:p>
            <a:r>
              <a:rPr lang="en-US" sz="2700" dirty="0" smtClean="0"/>
              <a:t>                                                                                          be subject for the same offence to   </a:t>
            </a:r>
          </a:p>
          <a:p>
            <a:r>
              <a:rPr lang="en-US" sz="2700" dirty="0" smtClean="0"/>
              <a:t>  be twice put in jeopardy of life or limb; nor shall be compelled in any criminal case to  </a:t>
            </a:r>
          </a:p>
          <a:p>
            <a:r>
              <a:rPr lang="en-US" sz="2700" dirty="0" smtClean="0"/>
              <a:t>  be a witness against himself, nor be deprived of life, liberty, or property, without due </a:t>
            </a:r>
          </a:p>
          <a:p>
            <a:r>
              <a:rPr lang="en-US" sz="2700" dirty="0" smtClean="0"/>
              <a:t>  process of law; nor shall private property be taken for public use, without just </a:t>
            </a:r>
          </a:p>
          <a:p>
            <a:r>
              <a:rPr lang="en-US" sz="2700" dirty="0" smtClean="0"/>
              <a:t>  compensation.</a:t>
            </a:r>
            <a:endParaRPr lang="en-US" sz="2700" dirty="0"/>
          </a:p>
        </p:txBody>
      </p:sp>
    </p:spTree>
    <p:extLst>
      <p:ext uri="{BB962C8B-B14F-4D97-AF65-F5344CB8AC3E}">
        <p14:creationId xmlns:p14="http://schemas.microsoft.com/office/powerpoint/2010/main" val="3957003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di izvornu sli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 y="0"/>
            <a:ext cx="12182943" cy="47269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427" y="4057233"/>
            <a:ext cx="12322427" cy="2800767"/>
          </a:xfrm>
          <a:prstGeom prst="rect">
            <a:avLst/>
          </a:prstGeom>
          <a:noFill/>
        </p:spPr>
        <p:txBody>
          <a:bodyPr wrap="square" rtlCol="0">
            <a:spAutoFit/>
          </a:bodyPr>
          <a:lstStyle/>
          <a:p>
            <a:pPr algn="ctr"/>
            <a:r>
              <a:rPr lang="en-US" sz="2800" b="1" dirty="0"/>
              <a:t>Amendment </a:t>
            </a:r>
            <a:r>
              <a:rPr lang="en-US" sz="2800" b="1" dirty="0" smtClean="0"/>
              <a:t>VI</a:t>
            </a:r>
            <a:endParaRPr lang="hr-HR" sz="2800" b="1" dirty="0" smtClean="0"/>
          </a:p>
          <a:p>
            <a:pPr algn="ctr"/>
            <a:r>
              <a:rPr lang="en-US" sz="2800" b="1" dirty="0" smtClean="0"/>
              <a:t> </a:t>
            </a:r>
            <a:r>
              <a:rPr lang="hr-HR" sz="2800" b="1" dirty="0" smtClean="0"/>
              <a:t> </a:t>
            </a:r>
          </a:p>
          <a:p>
            <a:pPr algn="ctr"/>
            <a:r>
              <a:rPr lang="en-US" sz="2400" dirty="0" smtClean="0"/>
              <a:t>In </a:t>
            </a:r>
            <a:r>
              <a:rPr lang="en-US" sz="2400" dirty="0"/>
              <a:t>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a:t>
            </a:r>
            <a:r>
              <a:rPr lang="en-US" sz="2400" dirty="0" err="1"/>
              <a:t>defence</a:t>
            </a:r>
            <a:r>
              <a:rPr lang="en-US" sz="2400" dirty="0"/>
              <a:t>.</a:t>
            </a:r>
            <a:endParaRPr lang="hr-HR" sz="2400" dirty="0"/>
          </a:p>
        </p:txBody>
      </p:sp>
    </p:spTree>
    <p:extLst>
      <p:ext uri="{BB962C8B-B14F-4D97-AF65-F5344CB8AC3E}">
        <p14:creationId xmlns:p14="http://schemas.microsoft.com/office/powerpoint/2010/main" val="312140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3469"/>
            <a:ext cx="8417567" cy="6350385"/>
          </a:xfrm>
          <a:prstGeom prst="rect">
            <a:avLst/>
          </a:prstGeom>
        </p:spPr>
      </p:pic>
      <p:sp>
        <p:nvSpPr>
          <p:cNvPr id="3" name="TextBox 2"/>
          <p:cNvSpPr txBox="1"/>
          <p:nvPr/>
        </p:nvSpPr>
        <p:spPr>
          <a:xfrm>
            <a:off x="8417567" y="216974"/>
            <a:ext cx="3774433" cy="6555641"/>
          </a:xfrm>
          <a:prstGeom prst="rect">
            <a:avLst/>
          </a:prstGeom>
          <a:noFill/>
        </p:spPr>
        <p:txBody>
          <a:bodyPr wrap="square" rtlCol="0">
            <a:spAutoFit/>
          </a:bodyPr>
          <a:lstStyle/>
          <a:p>
            <a:r>
              <a:rPr lang="hr-HR" sz="2800" dirty="0" err="1" smtClean="0"/>
              <a:t>Amendment</a:t>
            </a:r>
            <a:r>
              <a:rPr lang="hr-HR" sz="2800" dirty="0" smtClean="0"/>
              <a:t> VII</a:t>
            </a:r>
            <a:endParaRPr lang="hr-HR" sz="2800" dirty="0"/>
          </a:p>
          <a:p>
            <a:endParaRPr lang="hr-HR" sz="2800" dirty="0" smtClean="0"/>
          </a:p>
          <a:p>
            <a:endParaRPr lang="hr-HR" sz="2800" dirty="0"/>
          </a:p>
          <a:p>
            <a:r>
              <a:rPr lang="en-US" sz="2800" dirty="0" smtClean="0"/>
              <a:t>In Suits at common law, where the value in controversy shall exceed twenty dollars, the right of trial by jury shall be preserved, and no fact tried by a jury, shall be otherwise re-examined in any Court of the United States, than according to the rules of the common law</a:t>
            </a:r>
            <a:r>
              <a:rPr lang="hr-HR" sz="2800" dirty="0" smtClean="0"/>
              <a:t>.</a:t>
            </a:r>
            <a:endParaRPr lang="hr-HR" sz="2800" dirty="0"/>
          </a:p>
        </p:txBody>
      </p:sp>
    </p:spTree>
    <p:extLst>
      <p:ext uri="{BB962C8B-B14F-4D97-AF65-F5344CB8AC3E}">
        <p14:creationId xmlns:p14="http://schemas.microsoft.com/office/powerpoint/2010/main" val="225906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dn.thinglink.me/api/image/698557596155510785/1024/10/scaletowidth/0/0/1/1/false/true?wait=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29"/>
            <a:ext cx="9118761" cy="683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18760" y="0"/>
            <a:ext cx="3073239" cy="4401205"/>
          </a:xfrm>
          <a:prstGeom prst="rect">
            <a:avLst/>
          </a:prstGeom>
          <a:noFill/>
        </p:spPr>
        <p:txBody>
          <a:bodyPr wrap="square" rtlCol="0">
            <a:spAutoFit/>
          </a:bodyPr>
          <a:lstStyle/>
          <a:p>
            <a:r>
              <a:rPr lang="en-US" sz="2800" b="1" dirty="0"/>
              <a:t>Amendment </a:t>
            </a:r>
            <a:r>
              <a:rPr lang="en-US" sz="2800" b="1" dirty="0" smtClean="0"/>
              <a:t>VIII</a:t>
            </a:r>
            <a:endParaRPr lang="hr-HR" sz="2800" b="1" dirty="0" smtClean="0"/>
          </a:p>
          <a:p>
            <a:endParaRPr lang="hr-HR" sz="2800" dirty="0" smtClean="0"/>
          </a:p>
          <a:p>
            <a:r>
              <a:rPr lang="en-US" sz="2800" dirty="0" smtClean="0"/>
              <a:t>Excessive </a:t>
            </a:r>
            <a:r>
              <a:rPr lang="en-US" sz="2800" dirty="0"/>
              <a:t>bail shall not be required, nor excessive fines imposed, </a:t>
            </a:r>
            <a:endParaRPr lang="hr-HR" sz="2800" dirty="0" smtClean="0"/>
          </a:p>
          <a:p>
            <a:r>
              <a:rPr lang="en-US" sz="2800" dirty="0" smtClean="0"/>
              <a:t>nor </a:t>
            </a:r>
            <a:r>
              <a:rPr lang="en-US" sz="2800" dirty="0"/>
              <a:t>cruel and unusual punishments inflicted.</a:t>
            </a:r>
            <a:endParaRPr lang="hr-HR" sz="2800" dirty="0"/>
          </a:p>
        </p:txBody>
      </p:sp>
      <p:pic>
        <p:nvPicPr>
          <p:cNvPr id="5124" name="Picture 4" descr="https://s3.amazonaws.com/s3.timetoast.com/public/uploads/photos/13460546/downloa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8759" y="4296305"/>
            <a:ext cx="2844548" cy="256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7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536</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Pravni fakultet Osijek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ENGLESKI JEZIK 2</dc:subject>
  <dc:creator>Željko Rišner</dc:creator>
  <cp:lastModifiedBy>Željko Rišner</cp:lastModifiedBy>
  <cp:revision>14</cp:revision>
  <dcterms:created xsi:type="dcterms:W3CDTF">2021-04-13T00:32:35Z</dcterms:created>
  <dcterms:modified xsi:type="dcterms:W3CDTF">2021-09-19T18:24:27Z</dcterms:modified>
</cp:coreProperties>
</file>