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51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660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008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01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17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781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711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774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421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165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234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B85657-B4B9-484B-92C1-2B11742B2CE2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BBFAB1-7F0D-4E9B-977B-10F166834ECA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0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lkerchb.com/WCB%20ISC%20Master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E- nastava 18.3. 2020.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Klauzule i termini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Trgovačko pravo za izvanredne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205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/>
              <a:t> ICC Model International Sale Contract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Tipski ugovor - model ugovora koji je izradila ICC kako bi se standardizirala praksa  sklapanja ugovora o prodaji uporabom klauzula i termina </a:t>
            </a:r>
          </a:p>
          <a:p>
            <a:pPr eaLnBrk="1" hangingPunct="1"/>
            <a:r>
              <a:rPr lang="hr-HR" altLang="sr-Latn-RS" smtClean="0">
                <a:hlinkClick r:id="rId2"/>
              </a:rPr>
              <a:t>http://www.walkerchb.com/WCB%20ISC%20Master.pdf</a:t>
            </a:r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7099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52400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3" imgW="5829210" imgH="7543506" progId="AcroExch.Document.7">
                  <p:embed/>
                </p:oleObj>
              </mc:Choice>
              <mc:Fallback>
                <p:oleObj name="Acrobat Document" r:id="rId3" imgW="5829210" imgH="7543506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04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Klauzule i termini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000" dirty="0"/>
              <a:t>Popis  </a:t>
            </a:r>
            <a:r>
              <a:rPr lang="hr-HR" altLang="sr-Latn-RS" sz="2000" u="sng" dirty="0">
                <a:solidFill>
                  <a:srgbClr val="FF3300"/>
                </a:solidFill>
              </a:rPr>
              <a:t>trgovačkih termina</a:t>
            </a:r>
            <a:r>
              <a:rPr lang="hr-HR" altLang="sr-Latn-RS" sz="2000" dirty="0"/>
              <a:t> koji se koriste pretežito u međunarodnim poslovima vezanim uz prijevoz robe ( u svim granama prijevoza) i špediciji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dirty="0"/>
              <a:t>Klauzule i termini predstavljaju skraćeni izraz teksta koji je opširno objašnjen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000" dirty="0" smtClean="0"/>
              <a:t> </a:t>
            </a:r>
            <a:r>
              <a:rPr lang="hr-HR" altLang="sr-Latn-RS" sz="2000" dirty="0"/>
              <a:t>U domaćem zakonodavstvu Opće uzance za promet robom ( uzanca 100- 114) su sadržavale “transportne klauzule” uz pojašnjenja značenja svake od klauzula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000" dirty="0"/>
          </a:p>
          <a:p>
            <a:pPr eaLnBrk="1" hangingPunct="1">
              <a:lnSpc>
                <a:spcPct val="90000"/>
              </a:lnSpc>
            </a:pPr>
            <a:r>
              <a:rPr lang="hr-HR" altLang="sr-Latn-RS" sz="2000" dirty="0">
                <a:solidFill>
                  <a:srgbClr val="FF3300"/>
                </a:solidFill>
              </a:rPr>
              <a:t>Najpoznatije (transportne- ) klauzule su tzv. INCOTERMS KLAUZULE</a:t>
            </a:r>
          </a:p>
        </p:txBody>
      </p:sp>
    </p:spTree>
    <p:extLst>
      <p:ext uri="{BB962C8B-B14F-4D97-AF65-F5344CB8AC3E}">
        <p14:creationId xmlns:p14="http://schemas.microsoft.com/office/powerpoint/2010/main" val="4643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/>
              <a:t>INCOTERMS- International Commercial Terms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z="2400"/>
              <a:t>INCOTERMS- Međunarodna pravila za tumačenje trgovačkih termina </a:t>
            </a:r>
          </a:p>
          <a:p>
            <a:pPr eaLnBrk="1" hangingPunct="1"/>
            <a:r>
              <a:rPr lang="hr-HR" altLang="sr-Latn-RS" sz="2400"/>
              <a:t>Donijela ih je Međunarodna trgovačka komora u Parizu  još 1936. godine</a:t>
            </a:r>
          </a:p>
          <a:p>
            <a:pPr eaLnBrk="1" hangingPunct="1"/>
            <a:r>
              <a:rPr lang="hr-HR" altLang="sr-Latn-RS" sz="2400"/>
              <a:t>Izmjene i dopune su provedene više puta 1953, 1967, 1976, 1980, 1990, 2000, 2010.</a:t>
            </a:r>
          </a:p>
          <a:p>
            <a:pPr eaLnBrk="1" hangingPunct="1"/>
            <a:endParaRPr lang="hr-HR" altLang="sr-Latn-RS" sz="2400"/>
          </a:p>
          <a:p>
            <a:pPr eaLnBrk="1" hangingPunct="1"/>
            <a:r>
              <a:rPr lang="hr-HR" altLang="sr-Latn-RS" sz="2400"/>
              <a:t>INCOTERMS se revidiraju  svakih nekoliko godina</a:t>
            </a:r>
          </a:p>
          <a:p>
            <a:pPr eaLnBrk="1" hangingPunct="1"/>
            <a:endParaRPr lang="hr-HR" altLang="sr-Latn-RS" sz="2400"/>
          </a:p>
        </p:txBody>
      </p:sp>
    </p:spTree>
    <p:extLst>
      <p:ext uri="{BB962C8B-B14F-4D97-AF65-F5344CB8AC3E}">
        <p14:creationId xmlns:p14="http://schemas.microsoft.com/office/powerpoint/2010/main" val="9984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Primjena INCOTERMS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r-HR" altLang="sr-Latn-RS" dirty="0" smtClean="0"/>
          </a:p>
          <a:p>
            <a:pPr eaLnBrk="1" hangingPunct="1"/>
            <a:r>
              <a:rPr lang="hr-HR" altLang="sr-Latn-RS" dirty="0" smtClean="0"/>
              <a:t>Primjenjuju se samo na odnose </a:t>
            </a:r>
            <a:r>
              <a:rPr lang="hr-HR" altLang="sr-Latn-RS" dirty="0" smtClean="0">
                <a:solidFill>
                  <a:srgbClr val="FF3300"/>
                </a:solidFill>
              </a:rPr>
              <a:t>prodavatelja i kupaca</a:t>
            </a:r>
            <a:r>
              <a:rPr lang="hr-HR" altLang="sr-Latn-RS" dirty="0" smtClean="0"/>
              <a:t> u međunarodnoj ( </a:t>
            </a:r>
            <a:r>
              <a:rPr lang="hr-HR" altLang="sr-Latn-RS" u="sng" dirty="0" smtClean="0"/>
              <a:t>može i NACIONALNOJ)</a:t>
            </a:r>
            <a:r>
              <a:rPr lang="hr-HR" altLang="sr-Latn-RS" dirty="0" smtClean="0"/>
              <a:t> kupoprodaji robe</a:t>
            </a:r>
          </a:p>
          <a:p>
            <a:pPr eaLnBrk="1" hangingPunct="1"/>
            <a:endParaRPr lang="hr-HR" altLang="sr-Latn-RS" dirty="0" smtClean="0"/>
          </a:p>
          <a:p>
            <a:pPr eaLnBrk="1" hangingPunct="1"/>
            <a:r>
              <a:rPr lang="hr-HR" altLang="sr-Latn-RS" dirty="0" smtClean="0"/>
              <a:t>INCOTERMS izravno reguliraju odnose između kupca i prodavatelja, ali neizravno utječu  i na  sklopljene ugovore o špediciji, transportnom osiguranju  i o prijevozu</a:t>
            </a:r>
          </a:p>
        </p:txBody>
      </p:sp>
    </p:spTree>
    <p:extLst>
      <p:ext uri="{BB962C8B-B14F-4D97-AF65-F5344CB8AC3E}">
        <p14:creationId xmlns:p14="http://schemas.microsoft.com/office/powerpoint/2010/main" val="16528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Pojam, svrha i cilj INCOTERMS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Svrha- osigurati prodavateljima ( izvoznicima) i kupcima( uvoznicima) u trenutku sklapanja ugovora primjereno reguliranje pravnih i ekonomskih odnosa, kako bi isključili nesporazume vezane za pogrešno tumačenje  odredbi kupoprodajnih ugovora</a:t>
            </a:r>
          </a:p>
        </p:txBody>
      </p:sp>
    </p:spTree>
    <p:extLst>
      <p:ext uri="{BB962C8B-B14F-4D97-AF65-F5344CB8AC3E}">
        <p14:creationId xmlns:p14="http://schemas.microsoft.com/office/powerpoint/2010/main" val="21112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Što uređuju, a što ne uređuju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 dirty="0"/>
              <a:t>Uređuju primjerice : 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/>
              <a:t>obvezu prodavatelja prilikom isporuke robe ( precizna podjela funkcija i troškova)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/>
              <a:t>Prelazak rizika za propast i oštećenje stvari 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/>
              <a:t>Pitanje mjesta isporuke </a:t>
            </a:r>
            <a:endParaRPr lang="hr-HR" altLang="sr-Latn-R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 smtClean="0"/>
              <a:t>Troškove transporta od prodavatelaj do kupca</a:t>
            </a:r>
            <a:endParaRPr lang="hr-HR" altLang="sr-Latn-RS" sz="2000" dirty="0"/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/>
              <a:t>Pitanja plaćanja carine i prijevoza robe i </a:t>
            </a:r>
            <a:r>
              <a:rPr lang="hr-HR" altLang="sr-Latn-RS" sz="2000" dirty="0" smtClean="0"/>
              <a:t>slično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 smtClean="0"/>
              <a:t>Obvezu osiguranja robe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 smtClean="0"/>
              <a:t>Mjesto i način preuzimanja robe</a:t>
            </a:r>
            <a:endParaRPr lang="hr-HR" altLang="sr-Latn-RS" sz="20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hr-HR" altLang="sr-Latn-RS" sz="2000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rgbClr val="FF0000"/>
                </a:solidFill>
              </a:rPr>
              <a:t>Ne uređuju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>
                <a:solidFill>
                  <a:srgbClr val="FF0000"/>
                </a:solidFill>
              </a:rPr>
              <a:t>Prijelaz vlasništva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 smtClean="0">
                <a:solidFill>
                  <a:srgbClr val="FF0000"/>
                </a:solidFill>
              </a:rPr>
              <a:t>Odgovornost za nedostatke 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000" dirty="0" smtClean="0">
                <a:solidFill>
                  <a:srgbClr val="FF0000"/>
                </a:solidFill>
              </a:rPr>
              <a:t>Raskid ugovora </a:t>
            </a:r>
            <a:endParaRPr lang="hr-HR" altLang="sr-Latn-RS" sz="20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10978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/>
              <a:t>Struktura Incoterms pravila </a:t>
            </a:r>
            <a:br>
              <a:rPr lang="hr-HR" altLang="sr-Latn-RS" sz="3200"/>
            </a:br>
            <a:endParaRPr lang="hr-HR" altLang="sr-Latn-RS" sz="32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Do 1990. godine INCOTERMS je sadržavao 13 termina koji su svrstani u 4 skupine:</a:t>
            </a:r>
          </a:p>
          <a:p>
            <a:pPr lvl="1" eaLnBrk="1" hangingPunct="1"/>
            <a:endParaRPr lang="hr-HR" altLang="sr-Latn-RS" dirty="0" smtClean="0"/>
          </a:p>
          <a:p>
            <a:pPr lvl="1" eaLnBrk="1" hangingPunct="1"/>
            <a:r>
              <a:rPr lang="hr-HR" altLang="sr-Latn-RS" sz="2000" dirty="0" smtClean="0"/>
              <a:t>1/ E-termini- prema tome terminu prodavatelj je stavljao robu kupcu na raspolaganje u svome prodajnom prostoru ( EXW- franco tvornica)</a:t>
            </a:r>
          </a:p>
          <a:p>
            <a:pPr lvl="1" eaLnBrk="1" hangingPunct="1"/>
            <a:endParaRPr lang="hr-HR" altLang="sr-Latn-RS" sz="2000" dirty="0" smtClean="0"/>
          </a:p>
          <a:p>
            <a:pPr lvl="1" eaLnBrk="1" hangingPunct="1"/>
            <a:r>
              <a:rPr lang="hr-HR" altLang="sr-Latn-RS" sz="2000" dirty="0" smtClean="0"/>
              <a:t>2/ F-termini  ( FCA;FAS;FOB) FOB Franco brod, naznačena ukrcajna luka- Prodavatelj je bio dužan isporučiti robu do prijevoznika kojeg je odredio kupac</a:t>
            </a:r>
          </a:p>
          <a:p>
            <a:pPr lvl="1" eaLnBrk="1" hangingPunct="1"/>
            <a:endParaRPr lang="hr-HR" altLang="sr-Latn-RS" sz="2000" dirty="0" smtClean="0"/>
          </a:p>
          <a:p>
            <a:pPr lvl="1" eaLnBrk="1" hangingPunct="1"/>
            <a:r>
              <a:rPr lang="hr-HR" altLang="sr-Latn-RS" sz="2000" dirty="0" smtClean="0"/>
              <a:t>Primjerice </a:t>
            </a:r>
            <a:r>
              <a:rPr lang="hr-HR" altLang="sr-Latn-RS" sz="2000" dirty="0" smtClean="0">
                <a:solidFill>
                  <a:srgbClr val="FF0000"/>
                </a:solidFill>
              </a:rPr>
              <a:t>FOB Franco brod Hamburg</a:t>
            </a:r>
            <a:r>
              <a:rPr lang="hr-HR" altLang="sr-Latn-RS" sz="2000" dirty="0" smtClean="0"/>
              <a:t>?</a:t>
            </a:r>
          </a:p>
          <a:p>
            <a:pPr lvl="1" eaLnBrk="1" hangingPunct="1"/>
            <a:r>
              <a:rPr lang="hr-HR" altLang="sr-Latn-RS" sz="2000" dirty="0" smtClean="0"/>
              <a:t>Prodavatelj dužan u dogovorenom roku utovariti robu na palubu broda u dogovorenoj luci otpreme</a:t>
            </a:r>
          </a:p>
          <a:p>
            <a:pPr lvl="1" eaLnBrk="1" hangingPunct="1"/>
            <a:r>
              <a:rPr lang="hr-HR" altLang="sr-Latn-RS" sz="2000" dirty="0" smtClean="0"/>
              <a:t>Roba je i izvozno ocarinjena </a:t>
            </a:r>
          </a:p>
        </p:txBody>
      </p:sp>
    </p:spTree>
    <p:extLst>
      <p:ext uri="{BB962C8B-B14F-4D97-AF65-F5344CB8AC3E}">
        <p14:creationId xmlns:p14="http://schemas.microsoft.com/office/powerpoint/2010/main" val="5045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RS" altLang="sr-Latn-R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sz="2400" dirty="0"/>
              <a:t>3/ C-termini, CFR, CIF, CPT, CIP: prema tim terminima prodavatelj je bio dužan organizirati i ugovoriti prijevoz robe, ali bez preuzimanja rizika gubitka ili štete na robi ili bez dodatnih troškova nastalih zbog događaja utovara robe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sz="2400" dirty="0"/>
              <a:t>4/ D –  termini- DES, DEQ,...DAF ( isporučeno granica) prodavatelj je snosio sve troškove  i rizike do države primatelja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hr-HR" altLang="sr-Latn-RS" sz="2400" dirty="0"/>
          </a:p>
          <a:p>
            <a:pPr marL="0" indent="0">
              <a:buNone/>
            </a:pPr>
            <a:r>
              <a:rPr lang="hr-HR" altLang="sr-Latn-RS" sz="2400" dirty="0" smtClean="0"/>
              <a:t> - C i D termini uvijek sadrže obvezu prodavatelja da pokrije troškove prijevoza –  na neki način, ove klauzule su uvijek </a:t>
            </a:r>
            <a:r>
              <a:rPr lang="hr-HR" altLang="sr-Latn-RS" sz="2400" u="sng" dirty="0" smtClean="0">
                <a:solidFill>
                  <a:srgbClr val="FF0000"/>
                </a:solidFill>
              </a:rPr>
              <a:t>nepovoljnije za prodavatelja </a:t>
            </a:r>
            <a:endParaRPr lang="hr-HR" altLang="sr-Latn-RS" sz="2400" u="sng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sz="2400" dirty="0">
                <a:solidFill>
                  <a:srgbClr val="FF3300"/>
                </a:solidFill>
              </a:rPr>
              <a:t>Od revizije INCOTERMS-a 2010 g. 11 </a:t>
            </a:r>
            <a:r>
              <a:rPr lang="hr-HR" altLang="sr-Latn-RS" sz="2400" dirty="0" smtClean="0">
                <a:solidFill>
                  <a:srgbClr val="FF3300"/>
                </a:solidFill>
              </a:rPr>
              <a:t>klauzula-</a:t>
            </a:r>
            <a:endParaRPr lang="hr-HR" altLang="sr-Latn-RS" sz="24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/>
              <a:t>Kada se primjenjuju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/>
              <a:t>Primjena INCOTERMS pravila se </a:t>
            </a:r>
            <a:r>
              <a:rPr lang="hr-HR" altLang="sr-Latn-RS" b="1" u="sng" dirty="0" smtClean="0"/>
              <a:t>ne presumira</a:t>
            </a:r>
            <a:r>
              <a:rPr lang="hr-HR" altLang="sr-Latn-RS" dirty="0" smtClean="0"/>
              <a:t>; stranke se izričito moraju pozvati na njihovu primjenu</a:t>
            </a:r>
          </a:p>
          <a:p>
            <a:pPr eaLnBrk="1" hangingPunct="1"/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00029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518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Retrospect</vt:lpstr>
      <vt:lpstr>Acrobat Document</vt:lpstr>
      <vt:lpstr>E- nastava 18.3. 2020.  Klauzule i termini </vt:lpstr>
      <vt:lpstr>Klauzule i termini</vt:lpstr>
      <vt:lpstr>INCOTERMS- International Commercial Terms</vt:lpstr>
      <vt:lpstr>Primjena INCOTERMS</vt:lpstr>
      <vt:lpstr>Pojam, svrha i cilj INCOTERMS</vt:lpstr>
      <vt:lpstr>Što uređuju, a što ne uređuju</vt:lpstr>
      <vt:lpstr>Struktura Incoterms pravila  </vt:lpstr>
      <vt:lpstr>PowerPoint Presentation</vt:lpstr>
      <vt:lpstr>Kada se primjenjuju</vt:lpstr>
      <vt:lpstr> ICC Model International Sale Contract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INCOTERMS</dc:title>
  <dc:creator>aksamovic</dc:creator>
  <cp:lastModifiedBy>aksamovic</cp:lastModifiedBy>
  <cp:revision>9</cp:revision>
  <dcterms:created xsi:type="dcterms:W3CDTF">2015-03-25T11:19:04Z</dcterms:created>
  <dcterms:modified xsi:type="dcterms:W3CDTF">2020-03-17T12:07:55Z</dcterms:modified>
</cp:coreProperties>
</file>