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9" r:id="rId2"/>
    <p:sldId id="269" r:id="rId3"/>
    <p:sldId id="282" r:id="rId4"/>
    <p:sldId id="284" r:id="rId5"/>
    <p:sldId id="285" r:id="rId6"/>
    <p:sldId id="288" r:id="rId7"/>
    <p:sldId id="298" r:id="rId8"/>
    <p:sldId id="299" r:id="rId9"/>
    <p:sldId id="300" r:id="rId10"/>
    <p:sldId id="301" r:id="rId11"/>
    <p:sldId id="302" r:id="rId12"/>
    <p:sldId id="281" r:id="rId13"/>
    <p:sldId id="268" r:id="rId14"/>
    <p:sldId id="291" r:id="rId15"/>
    <p:sldId id="307" r:id="rId16"/>
    <p:sldId id="283" r:id="rId17"/>
    <p:sldId id="294" r:id="rId18"/>
    <p:sldId id="295" r:id="rId19"/>
    <p:sldId id="290" r:id="rId20"/>
    <p:sldId id="304" r:id="rId21"/>
    <p:sldId id="305" r:id="rId22"/>
    <p:sldId id="306" r:id="rId23"/>
    <p:sldId id="309" r:id="rId24"/>
    <p:sldId id="303" r:id="rId25"/>
    <p:sldId id="308" r:id="rId26"/>
    <p:sldId id="311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0FC1"/>
    <a:srgbClr val="884883"/>
    <a:srgbClr val="D6D4FA"/>
    <a:srgbClr val="C5C5C5"/>
    <a:srgbClr val="FFFFFF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6686" autoAdjust="0"/>
  </p:normalViewPr>
  <p:slideViewPr>
    <p:cSldViewPr snapToGrid="0" snapToObjects="1">
      <p:cViewPr varScale="1">
        <p:scale>
          <a:sx n="78" d="100"/>
          <a:sy n="78" d="100"/>
        </p:scale>
        <p:origin x="7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FA73-1588-1D44-A977-AEF99512C9BA}" type="datetimeFigureOut">
              <a:rPr lang="de-DE" smtClean="0"/>
              <a:t>19.11.2019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7FF1E-BEDA-EA45-9F3A-ED54EE93A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173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FA73-1588-1D44-A977-AEF99512C9BA}" type="datetimeFigureOut">
              <a:rPr lang="de-DE" smtClean="0"/>
              <a:t>19.11.2019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7FF1E-BEDA-EA45-9F3A-ED54EE93A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0178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FA73-1588-1D44-A977-AEF99512C9BA}" type="datetimeFigureOut">
              <a:rPr lang="de-DE" smtClean="0"/>
              <a:t>19.11.2019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7FF1E-BEDA-EA45-9F3A-ED54EE93A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7063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FA73-1588-1D44-A977-AEF99512C9BA}" type="datetimeFigureOut">
              <a:rPr lang="de-DE" smtClean="0"/>
              <a:t>19.11.2019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7FF1E-BEDA-EA45-9F3A-ED54EE93A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4008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FA73-1588-1D44-A977-AEF99512C9BA}" type="datetimeFigureOut">
              <a:rPr lang="de-DE" smtClean="0"/>
              <a:t>19.11.2019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7FF1E-BEDA-EA45-9F3A-ED54EE93A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9278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FA73-1588-1D44-A977-AEF99512C9BA}" type="datetimeFigureOut">
              <a:rPr lang="de-DE" smtClean="0"/>
              <a:t>19.11.2019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7FF1E-BEDA-EA45-9F3A-ED54EE93A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197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FA73-1588-1D44-A977-AEF99512C9BA}" type="datetimeFigureOut">
              <a:rPr lang="de-DE" smtClean="0"/>
              <a:t>19.11.2019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7FF1E-BEDA-EA45-9F3A-ED54EE93A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4748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FA73-1588-1D44-A977-AEF99512C9BA}" type="datetimeFigureOut">
              <a:rPr lang="de-DE" smtClean="0"/>
              <a:t>19.11.2019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7FF1E-BEDA-EA45-9F3A-ED54EE93A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6573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FA73-1588-1D44-A977-AEF99512C9BA}" type="datetimeFigureOut">
              <a:rPr lang="de-DE" smtClean="0"/>
              <a:t>19.11.2019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7FF1E-BEDA-EA45-9F3A-ED54EE93A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1607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FA73-1588-1D44-A977-AEF99512C9BA}" type="datetimeFigureOut">
              <a:rPr lang="de-DE" smtClean="0"/>
              <a:t>19.11.2019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7FF1E-BEDA-EA45-9F3A-ED54EE93A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945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FA73-1588-1D44-A977-AEF99512C9BA}" type="datetimeFigureOut">
              <a:rPr lang="de-DE" smtClean="0"/>
              <a:t>19.11.2019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7FF1E-BEDA-EA45-9F3A-ED54EE93A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4494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1FA73-1588-1D44-A977-AEF99512C9BA}" type="datetimeFigureOut">
              <a:rPr lang="de-DE" smtClean="0"/>
              <a:t>19.11.2019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7FF1E-BEDA-EA45-9F3A-ED54EE93A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81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7.tmp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tmp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31.pn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2841" r="2611" b="20979"/>
          <a:stretch/>
        </p:blipFill>
        <p:spPr>
          <a:xfrm>
            <a:off x="1" y="0"/>
            <a:ext cx="12191999" cy="6861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738" y="209597"/>
            <a:ext cx="4879497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93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urse: INSPIRED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urse: INSPIRED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88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2841" r="2611" b="20979"/>
          <a:stretch/>
        </p:blipFill>
        <p:spPr>
          <a:xfrm>
            <a:off x="1" y="0"/>
            <a:ext cx="12191999" cy="6861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8743" y="404602"/>
            <a:ext cx="46933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chemeClr val="bg1">
                    <a:lumMod val="85000"/>
                  </a:schemeClr>
                </a:solidFill>
              </a:rPr>
              <a:t>Project book I</a:t>
            </a:r>
          </a:p>
          <a:p>
            <a:endParaRPr lang="hr-HR" sz="2800" b="1" dirty="0">
              <a:solidFill>
                <a:schemeClr val="bg1">
                  <a:lumMod val="85000"/>
                </a:schemeClr>
              </a:solidFill>
            </a:endParaRPr>
          </a:p>
          <a:p>
            <a:pPr algn="just"/>
            <a:r>
              <a:rPr lang="hr-HR" sz="2800" b="1" dirty="0">
                <a:solidFill>
                  <a:schemeClr val="bg1">
                    <a:lumMod val="85000"/>
                  </a:schemeClr>
                </a:solidFill>
              </a:rPr>
              <a:t>EU JUSTICE AND HOME AFFAIRS RESEARCH PAPERS IN THE CONTEXT OF MIGRATION AND ASYLUM LAW</a:t>
            </a:r>
          </a:p>
        </p:txBody>
      </p:sp>
      <p:sp>
        <p:nvSpPr>
          <p:cNvPr id="4" name="Oval 3"/>
          <p:cNvSpPr/>
          <p:nvPr/>
        </p:nvSpPr>
        <p:spPr>
          <a:xfrm>
            <a:off x="679729" y="3787073"/>
            <a:ext cx="1529395" cy="147275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/>
              <a:t>9 papers</a:t>
            </a:r>
            <a:endParaRPr lang="en-GB" sz="2400" b="1" dirty="0"/>
          </a:p>
        </p:txBody>
      </p:sp>
      <p:sp>
        <p:nvSpPr>
          <p:cNvPr id="5" name="Oval 4"/>
          <p:cNvSpPr/>
          <p:nvPr/>
        </p:nvSpPr>
        <p:spPr>
          <a:xfrm>
            <a:off x="5611826" y="1889104"/>
            <a:ext cx="1877353" cy="154153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/>
              <a:t>12 </a:t>
            </a:r>
            <a:r>
              <a:rPr lang="hr-HR" sz="2800" b="1" dirty="0" err="1"/>
              <a:t>authors</a:t>
            </a:r>
            <a:endParaRPr lang="en-GB" sz="2800" b="1" dirty="0"/>
          </a:p>
        </p:txBody>
      </p:sp>
      <p:sp>
        <p:nvSpPr>
          <p:cNvPr id="6" name="Oval 5"/>
          <p:cNvSpPr/>
          <p:nvPr/>
        </p:nvSpPr>
        <p:spPr>
          <a:xfrm>
            <a:off x="8083944" y="2659870"/>
            <a:ext cx="1497026" cy="145656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/>
              <a:t>158 pages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55456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9" t="3631" r="40439" b="48338"/>
          <a:stretch/>
        </p:blipFill>
        <p:spPr>
          <a:xfrm>
            <a:off x="71149" y="-143870"/>
            <a:ext cx="12192000" cy="685800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762" y="6111792"/>
            <a:ext cx="2054322" cy="58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040" y="6111792"/>
            <a:ext cx="792379" cy="58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ild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r="688" b="16363"/>
          <a:stretch/>
        </p:blipFill>
        <p:spPr>
          <a:xfrm>
            <a:off x="169933" y="0"/>
            <a:ext cx="5997216" cy="1309618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14" y="6170142"/>
            <a:ext cx="1273245" cy="58680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653" y="6121426"/>
            <a:ext cx="578695" cy="6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69" y="6140592"/>
            <a:ext cx="2135873" cy="4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borító_mod.cdr - Adobe Acrobat Reader DC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02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rító_mod.cdr - Adobe Acrobat Reader 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2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2841" r="2611" b="20979"/>
          <a:stretch/>
        </p:blipFill>
        <p:spPr>
          <a:xfrm>
            <a:off x="1" y="0"/>
            <a:ext cx="12191999" cy="6861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921" y="404602"/>
            <a:ext cx="53812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chemeClr val="bg1">
                    <a:lumMod val="85000"/>
                  </a:schemeClr>
                </a:solidFill>
              </a:rPr>
              <a:t>Project book II</a:t>
            </a:r>
          </a:p>
          <a:p>
            <a:endParaRPr lang="hr-HR" sz="2800" b="1" dirty="0">
              <a:solidFill>
                <a:schemeClr val="bg1">
                  <a:lumMod val="85000"/>
                </a:schemeClr>
              </a:solidFill>
            </a:endParaRPr>
          </a:p>
          <a:p>
            <a:pPr algn="just"/>
            <a:r>
              <a:rPr lang="hr-HR" sz="2400" b="1" dirty="0">
                <a:solidFill>
                  <a:schemeClr val="bg1">
                    <a:lumMod val="85000"/>
                  </a:schemeClr>
                </a:solidFill>
              </a:rPr>
              <a:t>STUDENT RESEARCH PAPERS ON JUSTICE AND HOME AFFAIRS IN THE EUROPEAN UNION </a:t>
            </a:r>
          </a:p>
          <a:p>
            <a:pPr algn="just"/>
            <a:r>
              <a:rPr lang="hr-HR" sz="2400" b="1" dirty="0">
                <a:solidFill>
                  <a:schemeClr val="bg1">
                    <a:lumMod val="85000"/>
                  </a:schemeClr>
                </a:solidFill>
              </a:rPr>
              <a:t>3 Chapters: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hr-HR" sz="2400" b="1" dirty="0">
                <a:solidFill>
                  <a:schemeClr val="bg1">
                    <a:lumMod val="85000"/>
                  </a:schemeClr>
                </a:solidFill>
              </a:rPr>
              <a:t>Asylum and migration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hr-HR" sz="2400" b="1" dirty="0">
                <a:solidFill>
                  <a:schemeClr val="bg1">
                    <a:lumMod val="85000"/>
                  </a:schemeClr>
                </a:solidFill>
              </a:rPr>
              <a:t>Free movement and fundamental rights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hr-HR" sz="2400" b="1" dirty="0">
                <a:solidFill>
                  <a:schemeClr val="bg1">
                    <a:lumMod val="85000"/>
                  </a:schemeClr>
                </a:solidFill>
              </a:rPr>
              <a:t>Combating terrorism and organized crime</a:t>
            </a:r>
          </a:p>
          <a:p>
            <a:pPr algn="just"/>
            <a:endParaRPr lang="hr-HR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696790" y="1957886"/>
            <a:ext cx="2905043" cy="252510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400" b="1" dirty="0"/>
              <a:t>17 papers  </a:t>
            </a:r>
          </a:p>
          <a:p>
            <a:r>
              <a:rPr lang="hr-HR" sz="2400" b="1" dirty="0"/>
              <a:t>11 joint research papers </a:t>
            </a:r>
          </a:p>
          <a:p>
            <a:r>
              <a:rPr lang="hr-HR" sz="2400" b="1" dirty="0"/>
              <a:t>(2-5 students)</a:t>
            </a:r>
            <a:endParaRPr lang="en-GB" sz="2400" b="1" dirty="0"/>
          </a:p>
        </p:txBody>
      </p:sp>
      <p:sp>
        <p:nvSpPr>
          <p:cNvPr id="5" name="Oval 4"/>
          <p:cNvSpPr/>
          <p:nvPr/>
        </p:nvSpPr>
        <p:spPr>
          <a:xfrm>
            <a:off x="190162" y="4871405"/>
            <a:ext cx="2091792" cy="15371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/>
              <a:t>42 students</a:t>
            </a:r>
            <a:endParaRPr lang="en-GB" sz="2800" b="1" dirty="0"/>
          </a:p>
        </p:txBody>
      </p:sp>
      <p:sp>
        <p:nvSpPr>
          <p:cNvPr id="6" name="Oval 5"/>
          <p:cNvSpPr/>
          <p:nvPr/>
        </p:nvSpPr>
        <p:spPr>
          <a:xfrm>
            <a:off x="10082677" y="3058789"/>
            <a:ext cx="1505117" cy="154509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/>
              <a:t>183 pages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68609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rító_mod.cdr - Adobe Acrobat Reader 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70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rító_mod.cdr - Adobe Acrobat Reader 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4058000" cy="76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6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rító_mod.cdr - Adobe Acrobat Reader 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48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2841" r="2611" b="20979"/>
          <a:stretch/>
        </p:blipFill>
        <p:spPr>
          <a:xfrm>
            <a:off x="1" y="0"/>
            <a:ext cx="12191999" cy="6861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362" y="380326"/>
            <a:ext cx="3730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chemeClr val="bg1">
                    <a:lumMod val="85000"/>
                  </a:schemeClr>
                </a:solidFill>
              </a:rPr>
              <a:t>PROJECT VISIBILITY </a:t>
            </a:r>
            <a:endParaRPr lang="en-GB" sz="32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87" y="1797822"/>
            <a:ext cx="3459070" cy="262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690" y="3311033"/>
            <a:ext cx="3601225" cy="273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01" y="2322216"/>
            <a:ext cx="3695995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02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9" t="3631" r="40439" b="48338"/>
          <a:stretch/>
        </p:blipFill>
        <p:spPr>
          <a:xfrm>
            <a:off x="71149" y="-143870"/>
            <a:ext cx="12192000" cy="685800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762" y="6111792"/>
            <a:ext cx="2054322" cy="58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040" y="6111792"/>
            <a:ext cx="792379" cy="58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ild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r="688" b="16363"/>
          <a:stretch/>
        </p:blipFill>
        <p:spPr>
          <a:xfrm>
            <a:off x="169933" y="0"/>
            <a:ext cx="5997216" cy="1309618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14" y="6170142"/>
            <a:ext cx="1273245" cy="58680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653" y="6121426"/>
            <a:ext cx="578695" cy="6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69" y="6140592"/>
            <a:ext cx="2135873" cy="4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INSPIRED Roll up.pdf - Adobe Acrobat Reader DC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326" y="-845870"/>
            <a:ext cx="13860000" cy="75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74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 borders in Europe: current challenges from migration and from terrorism … working towards 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95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 borders in Europe: current challenges from migration and from terrorism … working towards 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91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of Law, Ulster University, Northern Ireland - Početna | Facebook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50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nsive Program in Opatija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09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avni fakultet Osijek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54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avni fakultet Osijek: Nacionalni seminar projekta INSPIRED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96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9" t="3631" r="40439" b="4833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825" y="6166504"/>
            <a:ext cx="2054322" cy="58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631" y="6111792"/>
            <a:ext cx="792379" cy="58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ild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r="688" b="16363"/>
          <a:stretch/>
        </p:blipFill>
        <p:spPr>
          <a:xfrm>
            <a:off x="2838470" y="72829"/>
            <a:ext cx="5997216" cy="1309618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873" y="6166504"/>
            <a:ext cx="1273245" cy="58680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112" y="6050592"/>
            <a:ext cx="578695" cy="6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69" y="6140592"/>
            <a:ext cx="2135873" cy="4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8" y="1793875"/>
            <a:ext cx="5805148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642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SPIRED Roll up.pdf - Adobe Acrobat Reader 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768" y="-778123"/>
            <a:ext cx="14388000" cy="78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42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2841" r="2611" b="20979"/>
          <a:stretch/>
        </p:blipFill>
        <p:spPr>
          <a:xfrm>
            <a:off x="1" y="-3273"/>
            <a:ext cx="12191999" cy="6861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731" y="598812"/>
            <a:ext cx="6619285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chemeClr val="bg1"/>
                </a:solidFill>
              </a:rPr>
              <a:t>1st IP LITHUANIA MARCH 2018 </a:t>
            </a:r>
          </a:p>
          <a:p>
            <a:endParaRPr lang="hr-HR" sz="2800" b="1" dirty="0">
              <a:solidFill>
                <a:schemeClr val="bg1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</a:rPr>
              <a:t>18 students and 3 teachers IH (</a:t>
            </a:r>
            <a:r>
              <a:rPr lang="hr-HR" sz="2800" dirty="0" err="1">
                <a:solidFill>
                  <a:schemeClr val="bg1"/>
                </a:solidFill>
              </a:rPr>
              <a:t>Holland</a:t>
            </a:r>
            <a:r>
              <a:rPr lang="hr-HR" sz="2800" dirty="0">
                <a:solidFill>
                  <a:schemeClr val="bg1"/>
                </a:solidFill>
              </a:rPr>
              <a:t>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</a:rPr>
              <a:t>16 students and 2 teachers PRAVOS (Croatia)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</a:rPr>
              <a:t>15 students and 2 teachers UP (</a:t>
            </a:r>
            <a:r>
              <a:rPr lang="hr-HR" sz="2800" dirty="0" err="1">
                <a:solidFill>
                  <a:schemeClr val="bg1"/>
                </a:solidFill>
              </a:rPr>
              <a:t>Hungary</a:t>
            </a:r>
            <a:r>
              <a:rPr lang="hr-HR" sz="2800" dirty="0">
                <a:solidFill>
                  <a:schemeClr val="bg1"/>
                </a:solidFill>
              </a:rPr>
              <a:t>)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</a:rPr>
              <a:t>15 students and 4 teachers MRU (</a:t>
            </a:r>
            <a:r>
              <a:rPr lang="hr-HR" sz="2800" dirty="0" err="1">
                <a:solidFill>
                  <a:schemeClr val="bg1"/>
                </a:solidFill>
              </a:rPr>
              <a:t>Lithuania</a:t>
            </a:r>
            <a:r>
              <a:rPr lang="hr-HR" sz="2800" dirty="0">
                <a:solidFill>
                  <a:schemeClr val="bg1"/>
                </a:solidFill>
              </a:rPr>
              <a:t>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</a:rPr>
              <a:t>11 students and 2 teachers </a:t>
            </a:r>
            <a:r>
              <a:rPr lang="en-US" sz="2800" dirty="0">
                <a:solidFill>
                  <a:schemeClr val="bg1"/>
                </a:solidFill>
              </a:rPr>
              <a:t>L</a:t>
            </a:r>
            <a:r>
              <a:rPr lang="hr-HR" sz="2800" dirty="0">
                <a:solidFill>
                  <a:schemeClr val="bg1"/>
                </a:solidFill>
              </a:rPr>
              <a:t>SBU </a:t>
            </a:r>
            <a:r>
              <a:rPr lang="en-US" sz="2800" dirty="0">
                <a:solidFill>
                  <a:schemeClr val="bg1"/>
                </a:solidFill>
              </a:rPr>
              <a:t>(U</a:t>
            </a:r>
            <a:r>
              <a:rPr lang="hr-HR" sz="2800" dirty="0">
                <a:solidFill>
                  <a:schemeClr val="bg1"/>
                </a:solidFill>
              </a:rPr>
              <a:t>K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  <a:endParaRPr lang="hr-HR" sz="2800" dirty="0">
              <a:solidFill>
                <a:schemeClr val="bg1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</a:rPr>
              <a:t>14 </a:t>
            </a:r>
            <a:r>
              <a:rPr lang="hr-HR" sz="2800" dirty="0" err="1">
                <a:solidFill>
                  <a:schemeClr val="bg1"/>
                </a:solidFill>
              </a:rPr>
              <a:t>Ulster</a:t>
            </a:r>
            <a:r>
              <a:rPr lang="hr-HR" sz="2800" dirty="0">
                <a:solidFill>
                  <a:schemeClr val="bg1"/>
                </a:solidFill>
              </a:rPr>
              <a:t> (UK)</a:t>
            </a:r>
          </a:p>
          <a:p>
            <a:pPr marL="457200" indent="-457200">
              <a:buFont typeface="Arial" pitchFamily="34" charset="0"/>
              <a:buChar char="•"/>
            </a:pPr>
            <a:endParaRPr lang="hr-HR" sz="2800" dirty="0">
              <a:solidFill>
                <a:schemeClr val="bg1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endParaRPr lang="hr-HR" sz="2800" dirty="0">
              <a:solidFill>
                <a:schemeClr val="bg1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endParaRPr lang="hr-HR" sz="2800" dirty="0">
              <a:solidFill>
                <a:schemeClr val="bg1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endParaRPr lang="hr-HR" sz="2800" dirty="0">
              <a:solidFill>
                <a:schemeClr val="bg1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endParaRPr lang="hr-HR" sz="2800" dirty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541778" y="2500439"/>
            <a:ext cx="1586038" cy="1205714"/>
          </a:xfrm>
          <a:prstGeom prst="ellipse">
            <a:avLst/>
          </a:prstGeom>
          <a:solidFill>
            <a:srgbClr val="BD0FC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bg1"/>
                </a:solidFill>
              </a:rPr>
              <a:t>89 students </a:t>
            </a:r>
            <a:endParaRPr lang="en-GB" sz="2000" b="1" dirty="0"/>
          </a:p>
        </p:txBody>
      </p:sp>
      <p:sp>
        <p:nvSpPr>
          <p:cNvPr id="6" name="Oval 5"/>
          <p:cNvSpPr/>
          <p:nvPr/>
        </p:nvSpPr>
        <p:spPr>
          <a:xfrm>
            <a:off x="9750903" y="2464025"/>
            <a:ext cx="1561762" cy="1278541"/>
          </a:xfrm>
          <a:prstGeom prst="ellipse">
            <a:avLst/>
          </a:prstGeom>
          <a:solidFill>
            <a:srgbClr val="BD0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bg1"/>
                </a:solidFill>
              </a:rPr>
              <a:t>13 teachers </a:t>
            </a:r>
          </a:p>
          <a:p>
            <a:pPr algn="ctr"/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4733842" y="5259823"/>
            <a:ext cx="2063468" cy="1433842"/>
          </a:xfrm>
          <a:prstGeom prst="ellipse">
            <a:avLst/>
          </a:prstGeom>
          <a:solidFill>
            <a:srgbClr val="BD0FC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bg1"/>
                </a:solidFill>
              </a:rPr>
              <a:t>6 Universities 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74578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2841" r="2611" b="20979"/>
          <a:stretch/>
        </p:blipFill>
        <p:spPr>
          <a:xfrm>
            <a:off x="1" y="-3273"/>
            <a:ext cx="12191999" cy="6861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731" y="598812"/>
            <a:ext cx="566442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chemeClr val="bg1"/>
                </a:solidFill>
              </a:rPr>
              <a:t>2nd IP CROATIA MARCH 2019 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</a:rPr>
              <a:t>21 students and 4 teachers MRU (LI)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</a:rPr>
              <a:t>17 students and 2 teachers UP (HU)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</a:rPr>
              <a:t>16 students and 2 teachers PRAVOS (HR)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</a:rPr>
              <a:t>9 students and 3 teachers </a:t>
            </a:r>
            <a:r>
              <a:rPr lang="en-US" sz="2800" dirty="0">
                <a:solidFill>
                  <a:schemeClr val="bg1"/>
                </a:solidFill>
              </a:rPr>
              <a:t>L</a:t>
            </a:r>
            <a:r>
              <a:rPr lang="hr-HR" sz="2800" dirty="0">
                <a:solidFill>
                  <a:schemeClr val="bg1"/>
                </a:solidFill>
              </a:rPr>
              <a:t>SBU </a:t>
            </a:r>
            <a:r>
              <a:rPr lang="en-US" sz="2800" dirty="0">
                <a:solidFill>
                  <a:schemeClr val="bg1"/>
                </a:solidFill>
              </a:rPr>
              <a:t>(U</a:t>
            </a:r>
            <a:r>
              <a:rPr lang="hr-HR" sz="2800" dirty="0">
                <a:solidFill>
                  <a:schemeClr val="bg1"/>
                </a:solidFill>
              </a:rPr>
              <a:t>K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  <a:endParaRPr lang="hr-HR" sz="2800" dirty="0">
              <a:solidFill>
                <a:schemeClr val="bg1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endParaRPr lang="hr-HR" sz="2800" dirty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541778" y="2500439"/>
            <a:ext cx="1586038" cy="1205714"/>
          </a:xfrm>
          <a:prstGeom prst="ellipse">
            <a:avLst/>
          </a:prstGeom>
          <a:solidFill>
            <a:srgbClr val="BD0FC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bg1"/>
                </a:solidFill>
              </a:rPr>
              <a:t>63 students </a:t>
            </a:r>
            <a:endParaRPr lang="en-GB" sz="2000" b="1" dirty="0"/>
          </a:p>
        </p:txBody>
      </p:sp>
      <p:sp>
        <p:nvSpPr>
          <p:cNvPr id="6" name="Oval 5"/>
          <p:cNvSpPr/>
          <p:nvPr/>
        </p:nvSpPr>
        <p:spPr>
          <a:xfrm>
            <a:off x="9750903" y="2464025"/>
            <a:ext cx="1561762" cy="1278541"/>
          </a:xfrm>
          <a:prstGeom prst="ellipse">
            <a:avLst/>
          </a:prstGeom>
          <a:solidFill>
            <a:srgbClr val="BD0F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bg1"/>
                </a:solidFill>
              </a:rPr>
              <a:t>11 teachers </a:t>
            </a:r>
          </a:p>
          <a:p>
            <a:pPr algn="ctr"/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4733842" y="5259823"/>
            <a:ext cx="2063468" cy="1433842"/>
          </a:xfrm>
          <a:prstGeom prst="ellipse">
            <a:avLst/>
          </a:prstGeom>
          <a:solidFill>
            <a:srgbClr val="BD0FC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bg1"/>
                </a:solidFill>
              </a:rPr>
              <a:t>4 Universities 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764673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2841" r="2611" b="20979"/>
          <a:stretch/>
        </p:blipFill>
        <p:spPr>
          <a:xfrm>
            <a:off x="1" y="-3273"/>
            <a:ext cx="12191999" cy="6861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7958" y="186117"/>
            <a:ext cx="63846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bg1"/>
                </a:solidFill>
              </a:rPr>
              <a:t>6 PROJECT MEETINGS</a:t>
            </a:r>
          </a:p>
          <a:p>
            <a:r>
              <a:rPr lang="hr-HR" sz="3600" dirty="0" err="1">
                <a:solidFill>
                  <a:schemeClr val="bg1"/>
                </a:solidFill>
              </a:rPr>
              <a:t>October</a:t>
            </a:r>
            <a:r>
              <a:rPr lang="hr-HR" sz="3600" dirty="0">
                <a:solidFill>
                  <a:schemeClr val="bg1"/>
                </a:solidFill>
              </a:rPr>
              <a:t> 2017        OSIJEK</a:t>
            </a:r>
          </a:p>
          <a:p>
            <a:r>
              <a:rPr lang="hr-HR" sz="3600" dirty="0" err="1">
                <a:solidFill>
                  <a:schemeClr val="bg1"/>
                </a:solidFill>
              </a:rPr>
              <a:t>February</a:t>
            </a:r>
            <a:r>
              <a:rPr lang="hr-HR" sz="3600" dirty="0">
                <a:solidFill>
                  <a:schemeClr val="bg1"/>
                </a:solidFill>
              </a:rPr>
              <a:t> 2018       ROTTERDAM</a:t>
            </a:r>
          </a:p>
          <a:p>
            <a:r>
              <a:rPr lang="hr-HR" sz="3600" dirty="0">
                <a:solidFill>
                  <a:schemeClr val="bg1"/>
                </a:solidFill>
              </a:rPr>
              <a:t>June 2018               LONDON</a:t>
            </a:r>
          </a:p>
          <a:p>
            <a:r>
              <a:rPr lang="hr-HR" sz="3600" dirty="0" err="1">
                <a:solidFill>
                  <a:schemeClr val="bg1"/>
                </a:solidFill>
              </a:rPr>
              <a:t>November</a:t>
            </a:r>
            <a:r>
              <a:rPr lang="hr-HR" sz="3600" dirty="0">
                <a:solidFill>
                  <a:schemeClr val="bg1"/>
                </a:solidFill>
              </a:rPr>
              <a:t> 2018    BELFAST</a:t>
            </a:r>
          </a:p>
          <a:p>
            <a:r>
              <a:rPr lang="hr-HR" sz="3600" dirty="0" err="1">
                <a:solidFill>
                  <a:schemeClr val="bg1"/>
                </a:solidFill>
              </a:rPr>
              <a:t>February</a:t>
            </a:r>
            <a:r>
              <a:rPr lang="hr-HR" sz="3600" dirty="0">
                <a:solidFill>
                  <a:schemeClr val="bg1"/>
                </a:solidFill>
              </a:rPr>
              <a:t> 2019       LONDON</a:t>
            </a:r>
          </a:p>
          <a:p>
            <a:r>
              <a:rPr lang="hr-HR" sz="3600" dirty="0">
                <a:solidFill>
                  <a:schemeClr val="bg1"/>
                </a:solidFill>
              </a:rPr>
              <a:t>June 2019               VILNIUS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38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urse: INSPIRED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42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urse: INSPIRED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44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urse: INSPIRED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93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204</Words>
  <Application>Microsoft Office PowerPoint</Application>
  <PresentationFormat>Široki zaslon</PresentationFormat>
  <Paragraphs>49</Paragraphs>
  <Slides>26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Office-Design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ga78qox</dc:creator>
  <cp:lastModifiedBy>Marija Dijanović</cp:lastModifiedBy>
  <cp:revision>59</cp:revision>
  <dcterms:created xsi:type="dcterms:W3CDTF">2018-03-13T09:04:44Z</dcterms:created>
  <dcterms:modified xsi:type="dcterms:W3CDTF">2019-11-19T13:42:28Z</dcterms:modified>
</cp:coreProperties>
</file>