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8" r:id="rId3"/>
    <p:sldId id="277" r:id="rId4"/>
    <p:sldId id="269" r:id="rId5"/>
    <p:sldId id="271" r:id="rId6"/>
    <p:sldId id="278" r:id="rId7"/>
    <p:sldId id="272" r:id="rId8"/>
    <p:sldId id="265" r:id="rId9"/>
    <p:sldId id="264" r:id="rId10"/>
    <p:sldId id="266" r:id="rId11"/>
    <p:sldId id="267" r:id="rId12"/>
    <p:sldId id="279" r:id="rId13"/>
    <p:sldId id="27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BB86A-7B50-421C-A4E0-FEC9DBA1DF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C15E494-FE83-45AB-9D2E-BD5AA2804FC4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Prvi prikaz pravne regulative javnog zdravstva u Slavoniji u 18. i 19. stoljeću.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0E999-BD79-4910-926D-AF1B2FAF42BF}" type="parTrans" cxnId="{6C0D429C-7DB0-4D0F-829C-885E20AF9371}">
      <dgm:prSet/>
      <dgm:spPr/>
      <dgm:t>
        <a:bodyPr/>
        <a:lstStyle/>
        <a:p>
          <a:endParaRPr lang="hr-HR"/>
        </a:p>
      </dgm:t>
    </dgm:pt>
    <dgm:pt modelId="{0125B4D6-F2DD-4086-A0D0-ACEB647CA82E}" type="sibTrans" cxnId="{6C0D429C-7DB0-4D0F-829C-885E20AF9371}">
      <dgm:prSet/>
      <dgm:spPr/>
      <dgm:t>
        <a:bodyPr/>
        <a:lstStyle/>
        <a:p>
          <a:endParaRPr lang="hr-HR"/>
        </a:p>
      </dgm:t>
    </dgm:pt>
    <dgm:pt modelId="{39967C70-2275-4E7F-9074-5E8DB0DD343F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Rasvjetljavanje nedovoljno istraženog područja javnog zdravstva.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F4858D-C06B-449A-8986-EB6CA5C5BBA6}" type="parTrans" cxnId="{68AD3394-5A39-4952-B5F3-185500FB00C6}">
      <dgm:prSet/>
      <dgm:spPr/>
      <dgm:t>
        <a:bodyPr/>
        <a:lstStyle/>
        <a:p>
          <a:endParaRPr lang="hr-HR"/>
        </a:p>
      </dgm:t>
    </dgm:pt>
    <dgm:pt modelId="{1A059135-9AA4-40B5-86F8-32D8DC5FC361}" type="sibTrans" cxnId="{68AD3394-5A39-4952-B5F3-185500FB00C6}">
      <dgm:prSet/>
      <dgm:spPr/>
      <dgm:t>
        <a:bodyPr/>
        <a:lstStyle/>
        <a:p>
          <a:endParaRPr lang="hr-HR"/>
        </a:p>
      </dgm:t>
    </dgm:pt>
    <dgm:pt modelId="{AE74F107-1458-4FD7-AB27-F3CE9C0EA9B5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Putokaz za pravno reguliranje zaraznih bolesti s kojima se susreće suvremeno javno zdravstvo.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46668-D201-42AC-B09B-8A1F183DE69D}" type="parTrans" cxnId="{2FF976C4-585E-4739-AD0B-B920AE51483E}">
      <dgm:prSet/>
      <dgm:spPr/>
      <dgm:t>
        <a:bodyPr/>
        <a:lstStyle/>
        <a:p>
          <a:endParaRPr lang="hr-HR"/>
        </a:p>
      </dgm:t>
    </dgm:pt>
    <dgm:pt modelId="{A7C308FA-67CD-4840-963A-8091806AD87C}" type="sibTrans" cxnId="{2FF976C4-585E-4739-AD0B-B920AE51483E}">
      <dgm:prSet/>
      <dgm:spPr/>
      <dgm:t>
        <a:bodyPr/>
        <a:lstStyle/>
        <a:p>
          <a:endParaRPr lang="hr-HR"/>
        </a:p>
      </dgm:t>
    </dgm:pt>
    <dgm:pt modelId="{AF9629A7-3F6D-4018-A3C9-5A814530DA85}" type="pres">
      <dgm:prSet presAssocID="{AB5BB86A-7B50-421C-A4E0-FEC9DBA1DFC7}" presName="linearFlow" presStyleCnt="0">
        <dgm:presLayoutVars>
          <dgm:dir/>
          <dgm:resizeHandles val="exact"/>
        </dgm:presLayoutVars>
      </dgm:prSet>
      <dgm:spPr/>
    </dgm:pt>
    <dgm:pt modelId="{FC60EE3E-FCE0-44CB-9E1E-A879835D3986}" type="pres">
      <dgm:prSet presAssocID="{3C15E494-FE83-45AB-9D2E-BD5AA2804FC4}" presName="composite" presStyleCnt="0"/>
      <dgm:spPr/>
    </dgm:pt>
    <dgm:pt modelId="{E69A6BB3-C496-4480-81EF-21211C37D577}" type="pres">
      <dgm:prSet presAssocID="{3C15E494-FE83-45AB-9D2E-BD5AA2804FC4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4C8F243B-ECBA-4F5B-8F7E-B180ED7F9FFE}" type="pres">
      <dgm:prSet presAssocID="{3C15E494-FE83-45AB-9D2E-BD5AA2804FC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7109FE-6CA5-4AA4-88C7-BD1B91A0A4EB}" type="pres">
      <dgm:prSet presAssocID="{0125B4D6-F2DD-4086-A0D0-ACEB647CA82E}" presName="spacing" presStyleCnt="0"/>
      <dgm:spPr/>
    </dgm:pt>
    <dgm:pt modelId="{1FAD0595-FFAB-4EAE-B7BA-34A3391A1DD8}" type="pres">
      <dgm:prSet presAssocID="{39967C70-2275-4E7F-9074-5E8DB0DD343F}" presName="composite" presStyleCnt="0"/>
      <dgm:spPr/>
    </dgm:pt>
    <dgm:pt modelId="{91EBCC40-14B1-4E42-AAD2-ADDBD193C571}" type="pres">
      <dgm:prSet presAssocID="{39967C70-2275-4E7F-9074-5E8DB0DD343F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A6D6C79B-0509-4BB6-8987-FB80820B6D54}" type="pres">
      <dgm:prSet presAssocID="{39967C70-2275-4E7F-9074-5E8DB0DD343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AAC72C-443C-4245-B9C5-5BADDFFA3F7C}" type="pres">
      <dgm:prSet presAssocID="{1A059135-9AA4-40B5-86F8-32D8DC5FC361}" presName="spacing" presStyleCnt="0"/>
      <dgm:spPr/>
    </dgm:pt>
    <dgm:pt modelId="{4E21FCA6-651C-4DC7-8772-30011C6CC31B}" type="pres">
      <dgm:prSet presAssocID="{AE74F107-1458-4FD7-AB27-F3CE9C0EA9B5}" presName="composite" presStyleCnt="0"/>
      <dgm:spPr/>
    </dgm:pt>
    <dgm:pt modelId="{1FA40AF2-7990-4CBA-8F9D-FDBCEE2C2789}" type="pres">
      <dgm:prSet presAssocID="{AE74F107-1458-4FD7-AB27-F3CE9C0EA9B5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6182546-D1C1-4B1E-BB91-6F0B6376D9A1}" type="pres">
      <dgm:prSet presAssocID="{AE74F107-1458-4FD7-AB27-F3CE9C0EA9B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FF976C4-585E-4739-AD0B-B920AE51483E}" srcId="{AB5BB86A-7B50-421C-A4E0-FEC9DBA1DFC7}" destId="{AE74F107-1458-4FD7-AB27-F3CE9C0EA9B5}" srcOrd="2" destOrd="0" parTransId="{C4A46668-D201-42AC-B09B-8A1F183DE69D}" sibTransId="{A7C308FA-67CD-4840-963A-8091806AD87C}"/>
    <dgm:cxn modelId="{7DE058B1-7F17-41F2-992A-9DD8F195BC64}" type="presOf" srcId="{3C15E494-FE83-45AB-9D2E-BD5AA2804FC4}" destId="{4C8F243B-ECBA-4F5B-8F7E-B180ED7F9FFE}" srcOrd="0" destOrd="0" presId="urn:microsoft.com/office/officeart/2005/8/layout/vList3"/>
    <dgm:cxn modelId="{78C95CEF-4753-4E1A-88B7-85FD9066DC09}" type="presOf" srcId="{AB5BB86A-7B50-421C-A4E0-FEC9DBA1DFC7}" destId="{AF9629A7-3F6D-4018-A3C9-5A814530DA85}" srcOrd="0" destOrd="0" presId="urn:microsoft.com/office/officeart/2005/8/layout/vList3"/>
    <dgm:cxn modelId="{6C0D429C-7DB0-4D0F-829C-885E20AF9371}" srcId="{AB5BB86A-7B50-421C-A4E0-FEC9DBA1DFC7}" destId="{3C15E494-FE83-45AB-9D2E-BD5AA2804FC4}" srcOrd="0" destOrd="0" parTransId="{4400E999-BD79-4910-926D-AF1B2FAF42BF}" sibTransId="{0125B4D6-F2DD-4086-A0D0-ACEB647CA82E}"/>
    <dgm:cxn modelId="{AA3CB183-03E1-40CC-80F4-82A139F3328B}" type="presOf" srcId="{AE74F107-1458-4FD7-AB27-F3CE9C0EA9B5}" destId="{C6182546-D1C1-4B1E-BB91-6F0B6376D9A1}" srcOrd="0" destOrd="0" presId="urn:microsoft.com/office/officeart/2005/8/layout/vList3"/>
    <dgm:cxn modelId="{68AD3394-5A39-4952-B5F3-185500FB00C6}" srcId="{AB5BB86A-7B50-421C-A4E0-FEC9DBA1DFC7}" destId="{39967C70-2275-4E7F-9074-5E8DB0DD343F}" srcOrd="1" destOrd="0" parTransId="{CFF4858D-C06B-449A-8986-EB6CA5C5BBA6}" sibTransId="{1A059135-9AA4-40B5-86F8-32D8DC5FC361}"/>
    <dgm:cxn modelId="{EB0DC8F9-3259-48D8-87D4-8092583D1F4A}" type="presOf" srcId="{39967C70-2275-4E7F-9074-5E8DB0DD343F}" destId="{A6D6C79B-0509-4BB6-8987-FB80820B6D54}" srcOrd="0" destOrd="0" presId="urn:microsoft.com/office/officeart/2005/8/layout/vList3"/>
    <dgm:cxn modelId="{E4C17558-4961-4F4E-A66C-1DD9211F958B}" type="presParOf" srcId="{AF9629A7-3F6D-4018-A3C9-5A814530DA85}" destId="{FC60EE3E-FCE0-44CB-9E1E-A879835D3986}" srcOrd="0" destOrd="0" presId="urn:microsoft.com/office/officeart/2005/8/layout/vList3"/>
    <dgm:cxn modelId="{E09E9C2B-1D3B-4255-8C6C-2BDAA69B56F9}" type="presParOf" srcId="{FC60EE3E-FCE0-44CB-9E1E-A879835D3986}" destId="{E69A6BB3-C496-4480-81EF-21211C37D577}" srcOrd="0" destOrd="0" presId="urn:microsoft.com/office/officeart/2005/8/layout/vList3"/>
    <dgm:cxn modelId="{360B7677-3E87-4D3C-8E74-E9816A3D6CC9}" type="presParOf" srcId="{FC60EE3E-FCE0-44CB-9E1E-A879835D3986}" destId="{4C8F243B-ECBA-4F5B-8F7E-B180ED7F9FFE}" srcOrd="1" destOrd="0" presId="urn:microsoft.com/office/officeart/2005/8/layout/vList3"/>
    <dgm:cxn modelId="{2E745B1F-50C9-4AF5-8024-8E2161712FD1}" type="presParOf" srcId="{AF9629A7-3F6D-4018-A3C9-5A814530DA85}" destId="{8F7109FE-6CA5-4AA4-88C7-BD1B91A0A4EB}" srcOrd="1" destOrd="0" presId="urn:microsoft.com/office/officeart/2005/8/layout/vList3"/>
    <dgm:cxn modelId="{18AD25E6-E80D-40EA-9140-4ED910561D5B}" type="presParOf" srcId="{AF9629A7-3F6D-4018-A3C9-5A814530DA85}" destId="{1FAD0595-FFAB-4EAE-B7BA-34A3391A1DD8}" srcOrd="2" destOrd="0" presId="urn:microsoft.com/office/officeart/2005/8/layout/vList3"/>
    <dgm:cxn modelId="{C958E5B2-32AF-4C98-93BE-F729D7F9BD37}" type="presParOf" srcId="{1FAD0595-FFAB-4EAE-B7BA-34A3391A1DD8}" destId="{91EBCC40-14B1-4E42-AAD2-ADDBD193C571}" srcOrd="0" destOrd="0" presId="urn:microsoft.com/office/officeart/2005/8/layout/vList3"/>
    <dgm:cxn modelId="{2BEFAD8F-5D74-441B-9ABB-AAA6320CBCC5}" type="presParOf" srcId="{1FAD0595-FFAB-4EAE-B7BA-34A3391A1DD8}" destId="{A6D6C79B-0509-4BB6-8987-FB80820B6D54}" srcOrd="1" destOrd="0" presId="urn:microsoft.com/office/officeart/2005/8/layout/vList3"/>
    <dgm:cxn modelId="{116F90BA-FBA9-4F27-A336-0883FA8C5AC4}" type="presParOf" srcId="{AF9629A7-3F6D-4018-A3C9-5A814530DA85}" destId="{A0AAC72C-443C-4245-B9C5-5BADDFFA3F7C}" srcOrd="3" destOrd="0" presId="urn:microsoft.com/office/officeart/2005/8/layout/vList3"/>
    <dgm:cxn modelId="{75658CDD-F498-4E02-A406-312968A3E36F}" type="presParOf" srcId="{AF9629A7-3F6D-4018-A3C9-5A814530DA85}" destId="{4E21FCA6-651C-4DC7-8772-30011C6CC31B}" srcOrd="4" destOrd="0" presId="urn:microsoft.com/office/officeart/2005/8/layout/vList3"/>
    <dgm:cxn modelId="{B30B175C-928E-40DB-BA05-CD378E8E4940}" type="presParOf" srcId="{4E21FCA6-651C-4DC7-8772-30011C6CC31B}" destId="{1FA40AF2-7990-4CBA-8F9D-FDBCEE2C2789}" srcOrd="0" destOrd="0" presId="urn:microsoft.com/office/officeart/2005/8/layout/vList3"/>
    <dgm:cxn modelId="{B6385DEB-E240-49D9-BBED-8E2CDC05937D}" type="presParOf" srcId="{4E21FCA6-651C-4DC7-8772-30011C6CC31B}" destId="{C6182546-D1C1-4B1E-BB91-6F0B6376D9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243B-ECBA-4F5B-8F7E-B180ED7F9FFE}">
      <dsp:nvSpPr>
        <dsp:cNvPr id="0" name=""/>
        <dsp:cNvSpPr/>
      </dsp:nvSpPr>
      <dsp:spPr>
        <a:xfrm rot="10800000">
          <a:off x="1973275" y="405"/>
          <a:ext cx="6891944" cy="94933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Prvi prikaz pravne regulative javnog zdravstva u Slavoniji u 18. i 19. stoljeću.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0609" y="405"/>
        <a:ext cx="6654610" cy="949337"/>
      </dsp:txXfrm>
    </dsp:sp>
    <dsp:sp modelId="{E69A6BB3-C496-4480-81EF-21211C37D577}">
      <dsp:nvSpPr>
        <dsp:cNvPr id="0" name=""/>
        <dsp:cNvSpPr/>
      </dsp:nvSpPr>
      <dsp:spPr>
        <a:xfrm>
          <a:off x="1498606" y="405"/>
          <a:ext cx="949337" cy="9493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6C79B-0509-4BB6-8987-FB80820B6D54}">
      <dsp:nvSpPr>
        <dsp:cNvPr id="0" name=""/>
        <dsp:cNvSpPr/>
      </dsp:nvSpPr>
      <dsp:spPr>
        <a:xfrm rot="10800000">
          <a:off x="1973275" y="1187077"/>
          <a:ext cx="6891944" cy="94933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Rasvjetljavanje nedovoljno istraženog područja javnog zdravstva.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0609" y="1187077"/>
        <a:ext cx="6654610" cy="949337"/>
      </dsp:txXfrm>
    </dsp:sp>
    <dsp:sp modelId="{91EBCC40-14B1-4E42-AAD2-ADDBD193C571}">
      <dsp:nvSpPr>
        <dsp:cNvPr id="0" name=""/>
        <dsp:cNvSpPr/>
      </dsp:nvSpPr>
      <dsp:spPr>
        <a:xfrm>
          <a:off x="1498606" y="1187077"/>
          <a:ext cx="949337" cy="9493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82546-D1C1-4B1E-BB91-6F0B6376D9A1}">
      <dsp:nvSpPr>
        <dsp:cNvPr id="0" name=""/>
        <dsp:cNvSpPr/>
      </dsp:nvSpPr>
      <dsp:spPr>
        <a:xfrm rot="10800000">
          <a:off x="1973275" y="2373748"/>
          <a:ext cx="6891944" cy="94933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6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Putokaz za pravno reguliranje zaraznih bolesti s kojima se susreće suvremeno javno zdravstvo.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10609" y="2373748"/>
        <a:ext cx="6654610" cy="949337"/>
      </dsp:txXfrm>
    </dsp:sp>
    <dsp:sp modelId="{1FA40AF2-7990-4CBA-8F9D-FDBCEE2C2789}">
      <dsp:nvSpPr>
        <dsp:cNvPr id="0" name=""/>
        <dsp:cNvSpPr/>
      </dsp:nvSpPr>
      <dsp:spPr>
        <a:xfrm>
          <a:off x="1498606" y="2373748"/>
          <a:ext cx="949337" cy="9493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A8D5A-7E0D-4676-80C5-E4D2FB2DAC73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20220-F3E4-42BC-9463-1EEBF663E6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6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36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06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36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15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3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71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2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00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3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5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79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044E-723F-4AE3-BF69-41E7B4570166}" type="datetimeFigureOut">
              <a:rPr lang="hr-HR" smtClean="0"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441E-1425-4FEF-B388-A7D1B8ED2C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07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16506" y="2422513"/>
            <a:ext cx="9144000" cy="3261946"/>
          </a:xfrm>
        </p:spPr>
        <p:txBody>
          <a:bodyPr>
            <a:noAutofit/>
          </a:bodyPr>
          <a:lstStyle/>
          <a:p>
            <a:endParaRPr lang="hr-HR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hr-HR" sz="16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hr-HR" sz="1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hr-HR" sz="1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hr-HR" sz="16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hr-HR" sz="16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hr-HR" sz="16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" y="164349"/>
            <a:ext cx="1830898" cy="18308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860" y="332832"/>
            <a:ext cx="2857773" cy="1493931"/>
          </a:xfrm>
          <a:prstGeom prst="rect">
            <a:avLst/>
          </a:prstGeom>
        </p:spPr>
      </p:pic>
      <p:sp>
        <p:nvSpPr>
          <p:cNvPr id="7" name="Naslov 6"/>
          <p:cNvSpPr>
            <a:spLocks noGrp="1"/>
          </p:cNvSpPr>
          <p:nvPr>
            <p:ph type="ctrTitle"/>
          </p:nvPr>
        </p:nvSpPr>
        <p:spPr>
          <a:xfrm>
            <a:off x="1716506" y="713389"/>
            <a:ext cx="9173029" cy="1901921"/>
          </a:xfrm>
        </p:spPr>
        <p:txBody>
          <a:bodyPr>
            <a:normAutofit fontScale="90000"/>
          </a:bodyPr>
          <a:lstStyle/>
          <a:p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 Josipa Jurja Strossmayera u Osijeku</a:t>
            </a:r>
            <a:b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Poslijediplomski sveučilišni doktorski studij </a:t>
            </a:r>
            <a:r>
              <a:rPr lang="hr-HR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Pravni fakultet Osijek</a:t>
            </a:r>
            <a:r>
              <a:rPr lang="hr-H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53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552265" y="2808108"/>
            <a:ext cx="947248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Pravna </a:t>
            </a:r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regulativa javnog zdravstva u Slavoniji u 18. i 19. </a:t>
            </a: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stoljeću</a:t>
            </a:r>
          </a:p>
          <a:p>
            <a:pPr algn="ctr"/>
            <a:endParaRPr lang="hr-H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Slavko </a:t>
            </a:r>
            <a:r>
              <a:rPr lang="hr-H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Čandrlić</a:t>
            </a:r>
            <a:endParaRPr lang="hr-H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Javna obrana teme doktorske disertacije</a:t>
            </a:r>
          </a:p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Osijek, 09. srpnja, 2020.</a:t>
            </a:r>
          </a:p>
        </p:txBody>
      </p:sp>
    </p:spTree>
    <p:extLst>
      <p:ext uri="{BB962C8B-B14F-4D97-AF65-F5344CB8AC3E}">
        <p14:creationId xmlns:p14="http://schemas.microsoft.com/office/powerpoint/2010/main" val="18976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462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 ISTRAŽIVANJA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5116" y="2182632"/>
            <a:ext cx="11341768" cy="4190999"/>
          </a:xfrm>
        </p:spPr>
        <p:txBody>
          <a:bodyPr numCol="2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hr-HR" sz="29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Primarne (glavne) metode: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9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Induktivna metoda, kauzalna indukcija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9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Metoda analize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9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Komparativna metoda               </a:t>
            </a: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r-HR" sz="29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r-HR" sz="29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r-HR" sz="29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 algn="ctr">
              <a:buClr>
                <a:prstClr val="black"/>
              </a:buClr>
              <a:buNone/>
            </a:pPr>
            <a:r>
              <a:rPr lang="hr-HR" sz="29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Sporedne metode:</a:t>
            </a:r>
            <a:endParaRPr lang="hr-HR" sz="2900" b="1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algn="ctr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hr-HR" sz="29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Metoda dokazivanja</a:t>
            </a:r>
          </a:p>
          <a:p>
            <a:pPr lvl="0" algn="ctr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hr-HR" sz="29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Metoda klasifikacije</a:t>
            </a:r>
          </a:p>
          <a:p>
            <a:pPr lvl="0" algn="ctr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hr-HR" sz="29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Metoda </a:t>
            </a:r>
            <a:r>
              <a:rPr lang="hr-HR" sz="29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kompilacije</a:t>
            </a:r>
            <a:endParaRPr lang="hr-HR" sz="29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87" y="486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OČEKIVANI ZNANSTVENI DOPRINOS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46131"/>
              </p:ext>
            </p:extLst>
          </p:nvPr>
        </p:nvGraphicFramePr>
        <p:xfrm>
          <a:off x="913774" y="2048609"/>
          <a:ext cx="10363826" cy="332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26610"/>
            <a:ext cx="11802794" cy="673139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 LITERATURE:</a:t>
            </a:r>
          </a:p>
          <a:p>
            <a:pPr marL="0" indent="0">
              <a:lnSpc>
                <a:spcPct val="120000"/>
              </a:lnSpc>
              <a:buNone/>
            </a:pPr>
            <a:endParaRPr lang="hr-HR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Skenderović R. “Zdravstvene reforme Marije Terezije u Slavonskom provincijalu i Generale normativum sanitatis iz 1770.” Scrinia slavonica, vol. 60, br.1, 2005., str. 115-143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Sršan, S., Slobodni i kraljevski grad Osijek 1809., Državni arhiv Osijek, Osijek, 2009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Gavrilović, S., Srem od kraja XVII. do sredine XVIII. veka, Novi sad 1974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Taube, F. W., Slavonija i Srijem 1777.-1778., Državni arhiv Osijek, 2012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Gross, M., Szabo A. “Prema hrvatskome građanskom društvu”, Globus, Zagreb, 1992.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Belicza, B. "125-ta obljetnica konstituirajuće skupštine ’"Družtva slavonskih liečnika u Osieku" održane 15. prosinca 1874. godine." Medicinski vjesnik, vol. 31, br. (1-4), 1999, str. 11-16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Maksić, V. "Pravoslavno svećenstvo Slavonije i Srijema u borbi s kugom tijekom XVIII. stoljeća." Scrinia Slavonica, vol. 19, br. 1, 2019, str. 37-64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Grmek, M. D., Bolesti u osvit zapadne civilizacije, Globus, Zagreb, 1989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Sršan, S., Osječki dnevnik Sebastiana Karla Redlsteina 1804.-1832., Državni arhiv Osijek, Osijek, 1997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Skenderović R. „Kuga u Požegi i požeškoj kotlini 1739. godine“ Scrinia Slavonica, Vol 3, br. 1, Slavonski Brod, 2003., str. 161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Beuc I., Povijest institucija državne vlasti Kraljevine Hrvatske, Slavonije i Dalmacije, Pravni fakultet, Zagreb, 1985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Čepulo, D. "Izgradnja hrvatske moderne uprave i javnih službi 1874-1876." Hrvatska i komparativna javna uprava, vol. 3, br. 1, 2001, str. 89-126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Herman-Kaurić, V. "Bolnice u Požeškoj županiji i sustav javne zdravstvene službe 1874.-1918.." Scrinia Slavonica, vol. 3, br. 1, 2003, str. 247-280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 Čepulo, D. "Dioba sudstva i uprave u Hrvatskoj 1874. godine - institucionalni, interesni i poredbeni vidovi." Hrvatska i komparativna javna uprava, vol. 1, br. 2, 1999, str. 227-259</a:t>
            </a:r>
            <a:r>
              <a:rPr lang="hr-HR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 Smrekar M., Priručnik za političku upravnu službu, Knjiga I, Zagreb, 1899.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23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3000" t="-46000" r="-2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229" y="23535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ZAHVALJUJEM NA PAŽNJI!</a:t>
            </a:r>
            <a:endParaRPr lang="hr-HR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OBRAZLOŽENJE TEME</a:t>
            </a:r>
            <a:endParaRPr lang="hr-H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7095" y="1507958"/>
            <a:ext cx="11502189" cy="5085347"/>
          </a:xfrm>
        </p:spPr>
        <p:txBody>
          <a:bodyPr>
            <a:normAutofit/>
          </a:bodyPr>
          <a:lstStyle/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890" y="1856096"/>
            <a:ext cx="9853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Pregled dosadašnjih istraživanja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Ciljevi i hipoteza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 istraživanja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Očekivani znanstveni doprinos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 literature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0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hr-H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Geografske osobitosti slavonskog Provincijala </a:t>
            </a:r>
          </a:p>
          <a:p>
            <a:pPr>
              <a:lnSpc>
                <a:spcPct val="200000"/>
              </a:lnSpc>
            </a:pP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Generale Normativum Sanitatis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Hrvatsko – ugarska nagodba</a:t>
            </a:r>
          </a:p>
          <a:p>
            <a:pPr>
              <a:lnSpc>
                <a:spcPct val="2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Reforme bana Mažuranića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33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PREGLED DOSADAŠNJIH ISTRAŽIVANJA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Pravna regulativa javnog zdravstva u Slavoniji u 18. i 19. stoljeću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interdisciplinarna tema </a:t>
            </a:r>
          </a:p>
          <a:p>
            <a:pPr>
              <a:lnSpc>
                <a:spcPct val="100000"/>
              </a:lnSpc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Javno zdravstvo  različite djelatnosti koje obuhvaćaju: </a:t>
            </a:r>
          </a:p>
          <a:p>
            <a:pPr lvl="1">
              <a:lnSpc>
                <a:spcPct val="1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prevenciju od zaraznih bolesti i</a:t>
            </a:r>
          </a:p>
          <a:p>
            <a:pPr lvl="1">
              <a:lnSpc>
                <a:spcPct val="100000"/>
              </a:lnSpc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sanitarno – higijenske mjere u zdravstvu.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5496" y="1248509"/>
            <a:ext cx="10515600" cy="5256000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buNone/>
            </a:pP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hu-HU" sz="3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Sršan S. (1997.) – močvarna područja, </a:t>
            </a:r>
            <a:r>
              <a:rPr lang="hu-HU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problemi s navodnjavanjem</a:t>
            </a:r>
            <a:endParaRPr lang="hu-HU" sz="3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hu-HU" sz="3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hr-HR" sz="3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Taube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F. W. 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1777.-1778.)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bolnice, lazareti, zarazne bolesti</a:t>
            </a:r>
            <a:endParaRPr lang="hr-HR" sz="3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hu-HU" sz="3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Skenderović </a:t>
            </a:r>
            <a:r>
              <a:rPr lang="hu-H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(2003.)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pojava zaraznih bolesti u Požegi i požeškoj kotlini </a:t>
            </a:r>
            <a:endParaRPr lang="hu-HU" sz="3100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hu-HU" sz="3100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lvl="0"/>
            <a:r>
              <a:rPr lang="hr-HR" sz="3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Taube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F. W. 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1777.-1778.)</a:t>
            </a:r>
            <a:r>
              <a:rPr lang="hr-HR" sz="3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bolnice, lazareti, zarazne bolesti</a:t>
            </a:r>
            <a:endParaRPr lang="hr-HR" sz="3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hu-HU" sz="31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Grmek M.D. (1989.) 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kuga</a:t>
            </a:r>
          </a:p>
          <a:p>
            <a:pPr algn="just"/>
            <a:endParaRPr lang="hu-HU" sz="3100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just"/>
            <a:r>
              <a:rPr lang="hu-HU" sz="3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Sršan S. (1993.) – epidemije, </a:t>
            </a:r>
            <a:r>
              <a:rPr lang="hu-HU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svećenici</a:t>
            </a:r>
            <a:endParaRPr lang="hu-HU" sz="3100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hu-HU" sz="3100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Skenderović </a:t>
            </a:r>
            <a:r>
              <a:rPr lang="hu-H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(2005.)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prvi lječnici i zarazne bolesti, uspostavljanje sanitarnih kordona i sanitarnih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komisija</a:t>
            </a:r>
          </a:p>
          <a:p>
            <a:pPr algn="just"/>
            <a:endParaRPr lang="hu-HU" sz="3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u-H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Gross M., Szabo A. (1992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.), Belicza </a:t>
            </a:r>
            <a:r>
              <a:rPr lang="hu-H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(1999</a:t>
            </a:r>
            <a:r>
              <a:rPr lang="hu-H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Taube G.W. (2012.), Maksić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V. (2019.) </a:t>
            </a:r>
            <a:r>
              <a:rPr lang="hu-HU" sz="31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prvi liječnici u Slavoniji </a:t>
            </a:r>
            <a:endParaRPr lang="hu-HU" sz="3100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lvl="0" indent="0" algn="just">
              <a:buNone/>
            </a:pPr>
            <a:endParaRPr lang="hu-HU" sz="2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496" y="486652"/>
            <a:ext cx="893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EPIDEMIJE U SLAVONIJI I </a:t>
            </a:r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 LIJEČNIČKE SLUŽBE</a:t>
            </a:r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6" y="1726442"/>
            <a:ext cx="10994408" cy="513155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Sršan S. (2009.)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upravne reforme, lokalna samouprava</a:t>
            </a:r>
            <a:endParaRPr lang="hu-H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buNone/>
            </a:pPr>
            <a:endParaRPr lang="hu-H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hu-H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Čepulo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(1999.)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upravne reforme koje su izravno utjecale na razvoj sustava javnog </a:t>
            </a:r>
            <a:r>
              <a:rPr lang="hu-H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zdravstva</a:t>
            </a:r>
          </a:p>
          <a:p>
            <a:pPr algn="just">
              <a:lnSpc>
                <a:spcPct val="106000"/>
              </a:lnSpc>
            </a:pPr>
            <a:endParaRPr lang="hu-H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Čepulo D. (2001.)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modernizacija sustava javnog zdravstva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buClr>
                <a:prstClr val="black"/>
              </a:buClr>
            </a:pPr>
            <a:endParaRPr lang="hu-H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buClr>
                <a:prstClr val="black"/>
              </a:buClr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Herman-Kaurić V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(2003.)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javnozdravstve ustanove, ustroj i način rada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zdravstvene </a:t>
            </a:r>
            <a:r>
              <a:rPr lang="hr-HR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službe</a:t>
            </a:r>
          </a:p>
          <a:p>
            <a:pPr lvl="0" algn="just">
              <a:lnSpc>
                <a:spcPct val="106000"/>
              </a:lnSpc>
              <a:buClr>
                <a:prstClr val="black"/>
              </a:buClr>
            </a:pPr>
            <a:endParaRPr lang="hr-HR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Smrekar M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(1899.)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normativni propisi – zakoni,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naredbe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i upute Zemaljske vlade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6000"/>
              </a:lnSpc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Beuc I. (1985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hu-HU" dirty="0" smtClean="0">
                <a:latin typeface="Times New Roman" panose="02020603050405020304" pitchFamily="18" charset="0"/>
              </a:rPr>
              <a:t>ažnost </a:t>
            </a:r>
            <a:r>
              <a:rPr lang="hu-HU" dirty="0">
                <a:latin typeface="Times New Roman" panose="02020603050405020304" pitchFamily="18" charset="0"/>
              </a:rPr>
              <a:t>Hrvatsko – ugarske </a:t>
            </a:r>
            <a:r>
              <a:rPr lang="hu-HU" dirty="0" smtClean="0">
                <a:latin typeface="Times New Roman" panose="02020603050405020304" pitchFamily="18" charset="0"/>
              </a:rPr>
              <a:t>nagodbe, Odjel </a:t>
            </a:r>
            <a:r>
              <a:rPr lang="hu-HU" dirty="0">
                <a:latin typeface="Times New Roman" panose="02020603050405020304" pitchFamily="18" charset="0"/>
              </a:rPr>
              <a:t>za unutarnje poslove </a:t>
            </a:r>
            <a:r>
              <a:rPr lang="hu-HU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nadležan </a:t>
            </a:r>
            <a:r>
              <a:rPr lang="hu-HU" dirty="0">
                <a:latin typeface="Times New Roman" panose="02020603050405020304" pitchFamily="18" charset="0"/>
                <a:sym typeface="Wingdings" panose="05000000000000000000" pitchFamily="2" charset="2"/>
              </a:rPr>
              <a:t>za javnozdravstvu problematiku 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496" y="486652"/>
            <a:ext cx="893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PRAVNO REGULIRANJE </a:t>
            </a:r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JAVNOG ZDRAVSTVA U </a:t>
            </a:r>
            <a:r>
              <a:rPr lang="hr-H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SLAVONIJI</a:t>
            </a:r>
          </a:p>
        </p:txBody>
      </p:sp>
    </p:spTree>
    <p:extLst>
      <p:ext uri="{BB962C8B-B14F-4D97-AF65-F5344CB8AC3E}">
        <p14:creationId xmlns:p14="http://schemas.microsoft.com/office/powerpoint/2010/main" val="18283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28299"/>
            <a:ext cx="10515600" cy="4948664"/>
          </a:xfrm>
        </p:spPr>
        <p:txBody>
          <a:bodyPr/>
          <a:lstStyle/>
          <a:p>
            <a:pPr lvl="0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Gavrilović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(1974) i Maksić V. (2019.)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0" lv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pravoslavno svećenstvo bavi se liječenjem</a:t>
            </a:r>
          </a:p>
          <a:p>
            <a:pPr marL="0" lv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zaraznih bolesti na području Slavonije i Srijema 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" r="62888" b="3582"/>
          <a:stretch/>
        </p:blipFill>
        <p:spPr>
          <a:xfrm>
            <a:off x="8609321" y="1819239"/>
            <a:ext cx="2227002" cy="37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HIPOTEZA ISTRAŽIVANJA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predloženom doktorskom  istraživanju pokušat će se dokazati kako su začeci javnozdravstvenih mjera i politike na području Slavonije tijekom 18. i 19. stoljeća naznačeni su u reformama carice Marije Terezije i bana Ivana Mažuranića.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414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CILJEVI ISTRAŽIVANJA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Identificirati pravna </a:t>
            </a:r>
            <a:r>
              <a:rPr lang="hr-HR" dirty="0">
                <a:latin typeface="Times New Roman" panose="02020603050405020304" pitchFamily="18" charset="0"/>
                <a:ea typeface="SimSun" panose="02010600030101010101" pitchFamily="2" charset="-122"/>
              </a:rPr>
              <a:t>pravila, tradiciju i običaje kojima se regulirao sustav javnog zdravstva u Slavoniji </a:t>
            </a:r>
            <a:r>
              <a:rPr lang="hr-H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u </a:t>
            </a:r>
            <a:r>
              <a:rPr lang="hr-HR" dirty="0">
                <a:latin typeface="Times New Roman" panose="02020603050405020304" pitchFamily="18" charset="0"/>
                <a:ea typeface="SimSun" panose="02010600030101010101" pitchFamily="2" charset="-122"/>
              </a:rPr>
              <a:t>18. i 19. </a:t>
            </a:r>
            <a:r>
              <a:rPr lang="hr-H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stoljeću.</a:t>
            </a:r>
          </a:p>
          <a:p>
            <a:pPr marL="0" indent="0" algn="just">
              <a:spcAft>
                <a:spcPts val="0"/>
              </a:spcAft>
              <a:buNone/>
            </a:pPr>
            <a:endParaRPr lang="hr-HR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Prikazati ustrojstvo </a:t>
            </a:r>
            <a:r>
              <a:rPr lang="hr-HR" dirty="0">
                <a:latin typeface="Times New Roman" panose="02020603050405020304" pitchFamily="18" charset="0"/>
                <a:ea typeface="SimSun" panose="02010600030101010101" pitchFamily="2" charset="-122"/>
              </a:rPr>
              <a:t>i djelokrug poslova svih nadležnih tijela zaduženih za reguliranje javnog zdravstva u  Slavoniji u 18. i 19. stoljeću</a:t>
            </a:r>
            <a:r>
              <a:rPr lang="hr-H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r-HR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Analizirati i usporediti propise javnog zdravstva u 18. i 19. stoljeću te ukazati na njihove prednosti i nedostatke.</a:t>
            </a:r>
          </a:p>
          <a:p>
            <a:pPr marL="0" lvl="0" indent="0" algn="just">
              <a:buNone/>
            </a:pPr>
            <a:endParaRPr lang="hr-HR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Istražiti i predočiti kako su i na koji način mjere državnih vlasti u Slavoniji utjecale na prevenciju i suzbijanje širenja zaraznih bolesti u 18. i 19. stoljeću.</a:t>
            </a:r>
            <a:endParaRPr lang="hr-HR" dirty="0">
              <a:solidFill>
                <a:prstClr val="black"/>
              </a:solidFill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r-HR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701" y="-130969"/>
            <a:ext cx="2126299" cy="12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1011</Words>
  <Application>Microsoft Office PowerPoint</Application>
  <PresentationFormat>Široki zaslon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Arial Unicode MS</vt:lpstr>
      <vt:lpstr>SimSun</vt:lpstr>
      <vt:lpstr>Arial</vt:lpstr>
      <vt:lpstr>Calibri</vt:lpstr>
      <vt:lpstr>Calibri Light</vt:lpstr>
      <vt:lpstr>Times New Roman</vt:lpstr>
      <vt:lpstr>Wingdings</vt:lpstr>
      <vt:lpstr>Tema sustava Office</vt:lpstr>
      <vt:lpstr> Sveučilište Josipa Jurja Strossmayera u Osijeku Poslijediplomski sveučilišni doktorski studij Pravo  Pravni fakultet Osijek </vt:lpstr>
      <vt:lpstr>OBRAZLOŽENJE TEME</vt:lpstr>
      <vt:lpstr>UVOD</vt:lpstr>
      <vt:lpstr>PREGLED DOSADAŠNJIH ISTRAŽIVANJA</vt:lpstr>
      <vt:lpstr>PowerPoint prezentacija</vt:lpstr>
      <vt:lpstr>PowerPoint prezentacija</vt:lpstr>
      <vt:lpstr>PowerPoint prezentacija</vt:lpstr>
      <vt:lpstr>HIPOTEZA ISTRAŽIVANJA</vt:lpstr>
      <vt:lpstr>CILJEVI ISTRAŽIVANJA</vt:lpstr>
      <vt:lpstr>METODOLOGIJA ISTRAŽIVANJA</vt:lpstr>
      <vt:lpstr>OČEKIVANI ZNANSTVENI DOPRINOS</vt:lpstr>
      <vt:lpstr>PowerPoint prezentacija</vt:lpstr>
      <vt:lpstr>ZAHVALJUJEM NA PAŽNJI!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Sveučilište Josipa Jurja Strossmayera u Osijeku, Pravni fakultet  Pravna regulativa javnog zdravstva u Slavoniji u 18. i 19. stoljeću  Javna obrana teme doktorske disertacije</dc:title>
  <dc:creator>Nada</dc:creator>
  <cp:lastModifiedBy>Nada</cp:lastModifiedBy>
  <cp:revision>53</cp:revision>
  <dcterms:created xsi:type="dcterms:W3CDTF">2020-06-24T13:06:09Z</dcterms:created>
  <dcterms:modified xsi:type="dcterms:W3CDTF">2020-07-07T06:57:10Z</dcterms:modified>
</cp:coreProperties>
</file>