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72" r:id="rId13"/>
    <p:sldId id="267" r:id="rId14"/>
    <p:sldId id="271" r:id="rId15"/>
    <p:sldId id="268" r:id="rId16"/>
    <p:sldId id="269" r:id="rId17"/>
    <p:sldId id="270" r:id="rId18"/>
  </p:sldIdLst>
  <p:sldSz cx="9144000" cy="6858000" type="screen4x3"/>
  <p:notesSz cx="6858000" cy="9144000"/>
  <p:defaultTextStyle>
    <a:defPPr>
      <a:defRPr lang="sr-Latn-R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94" d="100"/>
          <a:sy n="94" d="100"/>
        </p:scale>
        <p:origin x="-882" y="-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C39525F-983C-49BB-B64F-6C1FBA471BE9}" type="doc">
      <dgm:prSet loTypeId="urn:microsoft.com/office/officeart/2008/layout/PictureStrips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hr-HR"/>
        </a:p>
      </dgm:t>
    </dgm:pt>
    <dgm:pt modelId="{FFAF97B4-F34B-46A2-8543-C5DA342EC743}">
      <dgm:prSet phldrT="[Text]" custT="1"/>
      <dgm:spPr/>
      <dgm:t>
        <a:bodyPr/>
        <a:lstStyle/>
        <a:p>
          <a:pPr algn="ctr"/>
          <a:r>
            <a:rPr lang="hr-HR" sz="2800" dirty="0" smtClean="0">
              <a:solidFill>
                <a:schemeClr val="accent2">
                  <a:lumMod val="75000"/>
                </a:schemeClr>
              </a:solidFill>
            </a:rPr>
            <a:t>Koncesije za gosp. korištenje općeg ili dr. dobra</a:t>
          </a:r>
          <a:endParaRPr lang="hr-HR" sz="2800" dirty="0">
            <a:solidFill>
              <a:schemeClr val="accent2">
                <a:lumMod val="75000"/>
              </a:schemeClr>
            </a:solidFill>
          </a:endParaRPr>
        </a:p>
      </dgm:t>
    </dgm:pt>
    <dgm:pt modelId="{E28568CD-47D0-4456-A05A-7550662A6A80}" type="parTrans" cxnId="{47B19258-F8B5-46BD-AA2B-8DC0EAF5454A}">
      <dgm:prSet/>
      <dgm:spPr/>
      <dgm:t>
        <a:bodyPr/>
        <a:lstStyle/>
        <a:p>
          <a:endParaRPr lang="hr-HR"/>
        </a:p>
      </dgm:t>
    </dgm:pt>
    <dgm:pt modelId="{6EA88C97-FDA8-4A0C-B903-A8281CE21F52}" type="sibTrans" cxnId="{47B19258-F8B5-46BD-AA2B-8DC0EAF5454A}">
      <dgm:prSet/>
      <dgm:spPr/>
      <dgm:t>
        <a:bodyPr/>
        <a:lstStyle/>
        <a:p>
          <a:endParaRPr lang="hr-HR"/>
        </a:p>
      </dgm:t>
    </dgm:pt>
    <dgm:pt modelId="{94D6EE11-7183-4F56-98B9-EB85C9544D57}">
      <dgm:prSet phldrT="[Text]" custT="1"/>
      <dgm:spPr/>
      <dgm:t>
        <a:bodyPr/>
        <a:lstStyle/>
        <a:p>
          <a:pPr algn="ctr"/>
          <a:r>
            <a:rPr lang="hr-HR" sz="2800" dirty="0" smtClean="0">
              <a:solidFill>
                <a:schemeClr val="accent2">
                  <a:lumMod val="75000"/>
                </a:schemeClr>
              </a:solidFill>
            </a:rPr>
            <a:t>Koncesije za javne radove</a:t>
          </a:r>
          <a:endParaRPr lang="hr-HR" sz="2800" dirty="0">
            <a:solidFill>
              <a:schemeClr val="accent2">
                <a:lumMod val="75000"/>
              </a:schemeClr>
            </a:solidFill>
          </a:endParaRPr>
        </a:p>
      </dgm:t>
    </dgm:pt>
    <dgm:pt modelId="{00ABA3DE-903C-4999-9F02-663814918029}" type="parTrans" cxnId="{78921732-6EA3-4616-AEF0-5F72413CA5DE}">
      <dgm:prSet/>
      <dgm:spPr/>
      <dgm:t>
        <a:bodyPr/>
        <a:lstStyle/>
        <a:p>
          <a:endParaRPr lang="hr-HR"/>
        </a:p>
      </dgm:t>
    </dgm:pt>
    <dgm:pt modelId="{51BEE841-6EE5-406E-AD09-2915F1E08640}" type="sibTrans" cxnId="{78921732-6EA3-4616-AEF0-5F72413CA5DE}">
      <dgm:prSet/>
      <dgm:spPr/>
      <dgm:t>
        <a:bodyPr/>
        <a:lstStyle/>
        <a:p>
          <a:endParaRPr lang="hr-HR"/>
        </a:p>
      </dgm:t>
    </dgm:pt>
    <dgm:pt modelId="{26F26494-ABE6-4330-8D06-559C3F567060}">
      <dgm:prSet phldrT="[Text]" custT="1"/>
      <dgm:spPr/>
      <dgm:t>
        <a:bodyPr/>
        <a:lstStyle/>
        <a:p>
          <a:pPr algn="ctr"/>
          <a:r>
            <a:rPr lang="hr-HR" sz="2800" dirty="0" smtClean="0">
              <a:solidFill>
                <a:schemeClr val="accent2">
                  <a:lumMod val="75000"/>
                </a:schemeClr>
              </a:solidFill>
            </a:rPr>
            <a:t>Koncesije za javne usluge</a:t>
          </a:r>
          <a:endParaRPr lang="hr-HR" sz="2800" dirty="0">
            <a:solidFill>
              <a:schemeClr val="accent2">
                <a:lumMod val="75000"/>
              </a:schemeClr>
            </a:solidFill>
          </a:endParaRPr>
        </a:p>
      </dgm:t>
    </dgm:pt>
    <dgm:pt modelId="{B379FA4B-943D-4E90-AAF5-21F6A0961C05}" type="parTrans" cxnId="{619B8212-2DEC-4BDB-BA50-4C1484ED4CB1}">
      <dgm:prSet/>
      <dgm:spPr/>
      <dgm:t>
        <a:bodyPr/>
        <a:lstStyle/>
        <a:p>
          <a:endParaRPr lang="hr-HR"/>
        </a:p>
      </dgm:t>
    </dgm:pt>
    <dgm:pt modelId="{A6D531B9-2741-4056-A525-CF57908E9441}" type="sibTrans" cxnId="{619B8212-2DEC-4BDB-BA50-4C1484ED4CB1}">
      <dgm:prSet/>
      <dgm:spPr/>
      <dgm:t>
        <a:bodyPr/>
        <a:lstStyle/>
        <a:p>
          <a:endParaRPr lang="hr-HR"/>
        </a:p>
      </dgm:t>
    </dgm:pt>
    <dgm:pt modelId="{8226EB6E-8DA0-467B-8359-B433C5770FF8}" type="pres">
      <dgm:prSet presAssocID="{5C39525F-983C-49BB-B64F-6C1FBA471BE9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hr-HR"/>
        </a:p>
      </dgm:t>
    </dgm:pt>
    <dgm:pt modelId="{3EA71893-19EF-4010-A08F-5190BE1D2151}" type="pres">
      <dgm:prSet presAssocID="{FFAF97B4-F34B-46A2-8543-C5DA342EC743}" presName="composite" presStyleCnt="0"/>
      <dgm:spPr/>
    </dgm:pt>
    <dgm:pt modelId="{E6F2BAAF-4D20-4CD7-BE1A-1D629B224E85}" type="pres">
      <dgm:prSet presAssocID="{FFAF97B4-F34B-46A2-8543-C5DA342EC743}" presName="rect1" presStyleLbl="trAlignAcc1" presStyleIdx="0" presStyleCnt="3" custScaleX="136966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B78B00F3-F7C0-4AA1-8A35-2F4C32FC6909}" type="pres">
      <dgm:prSet presAssocID="{FFAF97B4-F34B-46A2-8543-C5DA342EC743}" presName="rect2" presStyleLbl="fgImgPlace1" presStyleIdx="0" presStyleCnt="3" custLinFactNeighborX="-72152" custLinFactNeighborY="8521"/>
      <dgm:spPr/>
    </dgm:pt>
    <dgm:pt modelId="{2AA7C8A7-B712-4FAF-8BDA-2B56BDD615B5}" type="pres">
      <dgm:prSet presAssocID="{6EA88C97-FDA8-4A0C-B903-A8281CE21F52}" presName="sibTrans" presStyleCnt="0"/>
      <dgm:spPr/>
    </dgm:pt>
    <dgm:pt modelId="{B43A738E-E0D5-46AA-9796-A7371D52225C}" type="pres">
      <dgm:prSet presAssocID="{94D6EE11-7183-4F56-98B9-EB85C9544D57}" presName="composite" presStyleCnt="0"/>
      <dgm:spPr/>
    </dgm:pt>
    <dgm:pt modelId="{88FA4280-3A62-4896-B9D1-B562D7057504}" type="pres">
      <dgm:prSet presAssocID="{94D6EE11-7183-4F56-98B9-EB85C9544D57}" presName="rect1" presStyleLbl="trAlignAcc1" presStyleIdx="1" presStyleCnt="3" custScaleX="133340" custLinFactNeighborX="190" custLinFactNeighborY="-9251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24DCE35B-70ED-4AD9-A7B1-33D991296502}" type="pres">
      <dgm:prSet presAssocID="{94D6EE11-7183-4F56-98B9-EB85C9544D57}" presName="rect2" presStyleLbl="fgImgPlace1" presStyleIdx="1" presStyleCnt="3" custLinFactNeighborX="-72152" custLinFactNeighborY="4946"/>
      <dgm:spPr/>
    </dgm:pt>
    <dgm:pt modelId="{A41E837B-E511-4BDF-B47D-690BCCBF2A2E}" type="pres">
      <dgm:prSet presAssocID="{51BEE841-6EE5-406E-AD09-2915F1E08640}" presName="sibTrans" presStyleCnt="0"/>
      <dgm:spPr/>
    </dgm:pt>
    <dgm:pt modelId="{675E15BE-A921-4DE2-AF0F-C5E19FD88DEC}" type="pres">
      <dgm:prSet presAssocID="{26F26494-ABE6-4330-8D06-559C3F567060}" presName="composite" presStyleCnt="0"/>
      <dgm:spPr/>
    </dgm:pt>
    <dgm:pt modelId="{69AFE5D3-CFBC-4822-9292-40D408BD9E0E}" type="pres">
      <dgm:prSet presAssocID="{26F26494-ABE6-4330-8D06-559C3F567060}" presName="rect1" presStyleLbl="trAlignAcc1" presStyleIdx="2" presStyleCnt="3" custScaleX="127495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1C19E481-6366-4381-B12A-40BF64B95BA5}" type="pres">
      <dgm:prSet presAssocID="{26F26494-ABE6-4330-8D06-559C3F567060}" presName="rect2" presStyleLbl="fgImgPlace1" presStyleIdx="2" presStyleCnt="3" custLinFactNeighborX="-72152" custLinFactNeighborY="11946"/>
      <dgm:spPr/>
    </dgm:pt>
  </dgm:ptLst>
  <dgm:cxnLst>
    <dgm:cxn modelId="{78921732-6EA3-4616-AEF0-5F72413CA5DE}" srcId="{5C39525F-983C-49BB-B64F-6C1FBA471BE9}" destId="{94D6EE11-7183-4F56-98B9-EB85C9544D57}" srcOrd="1" destOrd="0" parTransId="{00ABA3DE-903C-4999-9F02-663814918029}" sibTransId="{51BEE841-6EE5-406E-AD09-2915F1E08640}"/>
    <dgm:cxn modelId="{47B19258-F8B5-46BD-AA2B-8DC0EAF5454A}" srcId="{5C39525F-983C-49BB-B64F-6C1FBA471BE9}" destId="{FFAF97B4-F34B-46A2-8543-C5DA342EC743}" srcOrd="0" destOrd="0" parTransId="{E28568CD-47D0-4456-A05A-7550662A6A80}" sibTransId="{6EA88C97-FDA8-4A0C-B903-A8281CE21F52}"/>
    <dgm:cxn modelId="{5AB09C13-1E6F-4EAB-A251-64205A1E3900}" type="presOf" srcId="{26F26494-ABE6-4330-8D06-559C3F567060}" destId="{69AFE5D3-CFBC-4822-9292-40D408BD9E0E}" srcOrd="0" destOrd="0" presId="urn:microsoft.com/office/officeart/2008/layout/PictureStrips"/>
    <dgm:cxn modelId="{619B8212-2DEC-4BDB-BA50-4C1484ED4CB1}" srcId="{5C39525F-983C-49BB-B64F-6C1FBA471BE9}" destId="{26F26494-ABE6-4330-8D06-559C3F567060}" srcOrd="2" destOrd="0" parTransId="{B379FA4B-943D-4E90-AAF5-21F6A0961C05}" sibTransId="{A6D531B9-2741-4056-A525-CF57908E9441}"/>
    <dgm:cxn modelId="{D4E7F512-8772-4731-9C2D-B57F171360B2}" type="presOf" srcId="{FFAF97B4-F34B-46A2-8543-C5DA342EC743}" destId="{E6F2BAAF-4D20-4CD7-BE1A-1D629B224E85}" srcOrd="0" destOrd="0" presId="urn:microsoft.com/office/officeart/2008/layout/PictureStrips"/>
    <dgm:cxn modelId="{2260A03E-D91B-4C05-990E-6D86F8CAA2A1}" type="presOf" srcId="{94D6EE11-7183-4F56-98B9-EB85C9544D57}" destId="{88FA4280-3A62-4896-B9D1-B562D7057504}" srcOrd="0" destOrd="0" presId="urn:microsoft.com/office/officeart/2008/layout/PictureStrips"/>
    <dgm:cxn modelId="{85640A6B-1DB6-4452-84A2-97C28C969B97}" type="presOf" srcId="{5C39525F-983C-49BB-B64F-6C1FBA471BE9}" destId="{8226EB6E-8DA0-467B-8359-B433C5770FF8}" srcOrd="0" destOrd="0" presId="urn:microsoft.com/office/officeart/2008/layout/PictureStrips"/>
    <dgm:cxn modelId="{63160185-E092-4D19-A6A5-870F2542DB74}" type="presParOf" srcId="{8226EB6E-8DA0-467B-8359-B433C5770FF8}" destId="{3EA71893-19EF-4010-A08F-5190BE1D2151}" srcOrd="0" destOrd="0" presId="urn:microsoft.com/office/officeart/2008/layout/PictureStrips"/>
    <dgm:cxn modelId="{C2E98414-4886-4B03-B201-116B4435615E}" type="presParOf" srcId="{3EA71893-19EF-4010-A08F-5190BE1D2151}" destId="{E6F2BAAF-4D20-4CD7-BE1A-1D629B224E85}" srcOrd="0" destOrd="0" presId="urn:microsoft.com/office/officeart/2008/layout/PictureStrips"/>
    <dgm:cxn modelId="{F797F5DA-3970-481D-B3B3-7D0E7D793469}" type="presParOf" srcId="{3EA71893-19EF-4010-A08F-5190BE1D2151}" destId="{B78B00F3-F7C0-4AA1-8A35-2F4C32FC6909}" srcOrd="1" destOrd="0" presId="urn:microsoft.com/office/officeart/2008/layout/PictureStrips"/>
    <dgm:cxn modelId="{2993E8A1-61A7-494E-8B94-79186FA0BF27}" type="presParOf" srcId="{8226EB6E-8DA0-467B-8359-B433C5770FF8}" destId="{2AA7C8A7-B712-4FAF-8BDA-2B56BDD615B5}" srcOrd="1" destOrd="0" presId="urn:microsoft.com/office/officeart/2008/layout/PictureStrips"/>
    <dgm:cxn modelId="{CE1DDC00-62F2-4AD1-A48A-EEF95EB05DE1}" type="presParOf" srcId="{8226EB6E-8DA0-467B-8359-B433C5770FF8}" destId="{B43A738E-E0D5-46AA-9796-A7371D52225C}" srcOrd="2" destOrd="0" presId="urn:microsoft.com/office/officeart/2008/layout/PictureStrips"/>
    <dgm:cxn modelId="{CD04A5DB-19BD-4DA3-9E66-87E5F93C2276}" type="presParOf" srcId="{B43A738E-E0D5-46AA-9796-A7371D52225C}" destId="{88FA4280-3A62-4896-B9D1-B562D7057504}" srcOrd="0" destOrd="0" presId="urn:microsoft.com/office/officeart/2008/layout/PictureStrips"/>
    <dgm:cxn modelId="{64BE18E3-4120-43D5-8061-64757BF391E5}" type="presParOf" srcId="{B43A738E-E0D5-46AA-9796-A7371D52225C}" destId="{24DCE35B-70ED-4AD9-A7B1-33D991296502}" srcOrd="1" destOrd="0" presId="urn:microsoft.com/office/officeart/2008/layout/PictureStrips"/>
    <dgm:cxn modelId="{A464538F-BBE9-4126-8E1F-B24591FC014D}" type="presParOf" srcId="{8226EB6E-8DA0-467B-8359-B433C5770FF8}" destId="{A41E837B-E511-4BDF-B47D-690BCCBF2A2E}" srcOrd="3" destOrd="0" presId="urn:microsoft.com/office/officeart/2008/layout/PictureStrips"/>
    <dgm:cxn modelId="{9CC07389-2DF7-4107-8EC8-65EB3581DC36}" type="presParOf" srcId="{8226EB6E-8DA0-467B-8359-B433C5770FF8}" destId="{675E15BE-A921-4DE2-AF0F-C5E19FD88DEC}" srcOrd="4" destOrd="0" presId="urn:microsoft.com/office/officeart/2008/layout/PictureStrips"/>
    <dgm:cxn modelId="{E1D8D50C-FBBA-43AB-8978-6BC58B3A6FAA}" type="presParOf" srcId="{675E15BE-A921-4DE2-AF0F-C5E19FD88DEC}" destId="{69AFE5D3-CFBC-4822-9292-40D408BD9E0E}" srcOrd="0" destOrd="0" presId="urn:microsoft.com/office/officeart/2008/layout/PictureStrips"/>
    <dgm:cxn modelId="{2C6F8488-1B40-406B-898B-C1E9637051D2}" type="presParOf" srcId="{675E15BE-A921-4DE2-AF0F-C5E19FD88DEC}" destId="{1C19E481-6366-4381-B12A-40BF64B95BA5}" srcOrd="1" destOrd="0" presId="urn:microsoft.com/office/officeart/2008/layout/PictureStrip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6F2BAAF-4D20-4CD7-BE1A-1D629B224E85}">
      <dsp:nvSpPr>
        <dsp:cNvPr id="0" name=""/>
        <dsp:cNvSpPr/>
      </dsp:nvSpPr>
      <dsp:spPr>
        <a:xfrm>
          <a:off x="1249325" y="305791"/>
          <a:ext cx="5684911" cy="1297062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78544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800" kern="1200" dirty="0" smtClean="0">
              <a:solidFill>
                <a:schemeClr val="accent2">
                  <a:lumMod val="75000"/>
                </a:schemeClr>
              </a:solidFill>
            </a:rPr>
            <a:t>Koncesije za gosp. korištenje općeg ili dr. dobra</a:t>
          </a:r>
          <a:endParaRPr lang="hr-HR" sz="2800" kern="1200" dirty="0">
            <a:solidFill>
              <a:schemeClr val="accent2">
                <a:lumMod val="75000"/>
              </a:schemeClr>
            </a:solidFill>
          </a:endParaRPr>
        </a:p>
      </dsp:txBody>
      <dsp:txXfrm>
        <a:off x="1249325" y="305791"/>
        <a:ext cx="5684911" cy="1297062"/>
      </dsp:txXfrm>
    </dsp:sp>
    <dsp:sp modelId="{B78B00F3-F7C0-4AA1-8A35-2F4C32FC6909}">
      <dsp:nvSpPr>
        <dsp:cNvPr id="0" name=""/>
        <dsp:cNvSpPr/>
      </dsp:nvSpPr>
      <dsp:spPr>
        <a:xfrm>
          <a:off x="1188439" y="234486"/>
          <a:ext cx="907943" cy="1361915"/>
        </a:xfrm>
        <a:prstGeom prst="rect">
          <a:avLst/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425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8FA4280-3A62-4896-B9D1-B562D7057504}">
      <dsp:nvSpPr>
        <dsp:cNvPr id="0" name=""/>
        <dsp:cNvSpPr/>
      </dsp:nvSpPr>
      <dsp:spPr>
        <a:xfrm>
          <a:off x="1332461" y="1818657"/>
          <a:ext cx="5534410" cy="1297062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78544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800" kern="1200" dirty="0" smtClean="0">
              <a:solidFill>
                <a:schemeClr val="accent2">
                  <a:lumMod val="75000"/>
                </a:schemeClr>
              </a:solidFill>
            </a:rPr>
            <a:t>Koncesije za javne radove</a:t>
          </a:r>
          <a:endParaRPr lang="hr-HR" sz="2800" kern="1200" dirty="0">
            <a:solidFill>
              <a:schemeClr val="accent2">
                <a:lumMod val="75000"/>
              </a:schemeClr>
            </a:solidFill>
          </a:endParaRPr>
        </a:p>
      </dsp:txBody>
      <dsp:txXfrm>
        <a:off x="1332461" y="1818657"/>
        <a:ext cx="5534410" cy="1297062"/>
      </dsp:txXfrm>
    </dsp:sp>
    <dsp:sp modelId="{24DCE35B-70ED-4AD9-A7B1-33D991296502}">
      <dsp:nvSpPr>
        <dsp:cNvPr id="0" name=""/>
        <dsp:cNvSpPr/>
      </dsp:nvSpPr>
      <dsp:spPr>
        <a:xfrm>
          <a:off x="1188439" y="1818655"/>
          <a:ext cx="907943" cy="1361915"/>
        </a:xfrm>
        <a:prstGeom prst="rect">
          <a:avLst/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425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9AFE5D3-CFBC-4822-9292-40D408BD9E0E}">
      <dsp:nvSpPr>
        <dsp:cNvPr id="0" name=""/>
        <dsp:cNvSpPr/>
      </dsp:nvSpPr>
      <dsp:spPr>
        <a:xfrm>
          <a:off x="1445877" y="3571506"/>
          <a:ext cx="5291807" cy="1297062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78544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800" kern="1200" dirty="0" smtClean="0">
              <a:solidFill>
                <a:schemeClr val="accent2">
                  <a:lumMod val="75000"/>
                </a:schemeClr>
              </a:solidFill>
            </a:rPr>
            <a:t>Koncesije za javne usluge</a:t>
          </a:r>
          <a:endParaRPr lang="hr-HR" sz="2800" kern="1200" dirty="0">
            <a:solidFill>
              <a:schemeClr val="accent2">
                <a:lumMod val="75000"/>
              </a:schemeClr>
            </a:solidFill>
          </a:endParaRPr>
        </a:p>
      </dsp:txBody>
      <dsp:txXfrm>
        <a:off x="1445877" y="3571506"/>
        <a:ext cx="5291807" cy="1297062"/>
      </dsp:txXfrm>
    </dsp:sp>
    <dsp:sp modelId="{1C19E481-6366-4381-B12A-40BF64B95BA5}">
      <dsp:nvSpPr>
        <dsp:cNvPr id="0" name=""/>
        <dsp:cNvSpPr/>
      </dsp:nvSpPr>
      <dsp:spPr>
        <a:xfrm>
          <a:off x="1188439" y="3546847"/>
          <a:ext cx="907943" cy="1361915"/>
        </a:xfrm>
        <a:prstGeom prst="rect">
          <a:avLst/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425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PictureStrips">
  <dgm:title val=""/>
  <dgm:desc val=""/>
  <dgm:catLst>
    <dgm:cat type="list" pri="12500"/>
    <dgm:cat type="picture" pri="13000"/>
    <dgm:cat type="pictureconvert" pri="13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40" srcId="0" destId="10" srcOrd="0" destOrd="0"/>
        <dgm:cxn modelId="5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  <dgm:cxn modelId="70" srcId="0" destId="40" srcOrd="2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snake">
          <dgm:param type="off" val="ctr"/>
        </dgm:alg>
      </dgm:if>
      <dgm:else name="Name3">
        <dgm:alg type="snake">
          <dgm:param type="off" val="ctr"/>
          <dgm:param type="grDir" val="tR"/>
        </dgm:alg>
      </dgm:else>
    </dgm:choose>
    <dgm:shape xmlns:r="http://schemas.openxmlformats.org/officeDocument/2006/relationships" r:blip="">
      <dgm:adjLst/>
    </dgm:shape>
    <dgm:constrLst>
      <dgm:constr type="primFontSz" for="des" ptType="node" op="equ" val="65"/>
      <dgm:constr type="w" for="ch" forName="composite" refType="w"/>
      <dgm:constr type="h" for="ch" forName="composite" refType="h"/>
      <dgm:constr type="sp" refType="h" refFor="ch" refForName="composite" op="equ" fact="0.1"/>
      <dgm:constr type="h" for="ch" forName="sibTrans" refType="h" refFor="ch" refForName="composite" op="equ" fact="0.1"/>
      <dgm:constr type="w" for="ch" forName="sibTrans" refType="h" refFor="ch" refForName="sibTrans" op="equ"/>
    </dgm:constrLst>
    <dgm:forEach name="nodesForEach" axis="ch" ptType="node">
      <dgm:layoutNode name="composite">
        <dgm:alg type="composite">
          <dgm:param type="ar" val="3"/>
        </dgm:alg>
        <dgm:shape xmlns:r="http://schemas.openxmlformats.org/officeDocument/2006/relationships" r:blip="">
          <dgm:adjLst/>
        </dgm:shape>
        <dgm:choose name="Name4">
          <dgm:if name="Name5" func="var" arg="dir" op="equ" val="norm">
            <dgm:constrLst>
              <dgm:constr type="l" for="ch" forName="rect1" refType="w" fact="0.04"/>
              <dgm:constr type="t" for="ch" forName="rect1" refType="h" fact="0.13"/>
              <dgm:constr type="w" for="ch" forName="rect1" refType="w" fact="0.96"/>
              <dgm:constr type="h" for="ch" forName="rect1" refType="h" fact="0.9"/>
              <dgm:constr type="l" for="ch" forName="rect2" refType="w" fact="0"/>
              <dgm:constr type="t" for="ch" forName="rect2" refType="h" fact="0"/>
              <dgm:constr type="w" for="ch" forName="rect2" refType="w" fact="0.21"/>
              <dgm:constr type="h" for="ch" forName="rect2" refType="w" fact="0.315"/>
            </dgm:constrLst>
          </dgm:if>
          <dgm:else name="Name6">
            <dgm:constrLst>
              <dgm:constr type="l" for="ch" forName="rect1" refType="w" fact="0"/>
              <dgm:constr type="t" for="ch" forName="rect1" refType="h" fact="0.13"/>
              <dgm:constr type="w" for="ch" forName="rect1" refType="w" fact="0.96"/>
              <dgm:constr type="h" for="ch" forName="rect1" refType="h" fact="0.9"/>
              <dgm:constr type="l" for="ch" forName="rect2" refType="w" fact="0.79"/>
              <dgm:constr type="t" for="ch" forName="rect2" refType="h" fact="0"/>
              <dgm:constr type="w" for="ch" forName="rect2" refType="w" fact="0.21"/>
              <dgm:constr type="h" for="ch" forName="rect2" refType="w" fact="0.315"/>
            </dgm:constrLst>
          </dgm:else>
        </dgm:choose>
        <dgm:layoutNode name="rect1" styleLbl="trAlignAcc1">
          <dgm:varLst>
            <dgm:bulletEnabled val="1"/>
          </dgm:varLst>
          <dgm:alg type="tx">
            <dgm:param type="parTxLTRAlign" val="l"/>
          </dgm:alg>
          <dgm:shape xmlns:r="http://schemas.openxmlformats.org/officeDocument/2006/relationships" type="rect" r:blip="">
            <dgm:adjLst/>
          </dgm:shape>
          <dgm:presOf axis="desOrSelf" ptType="node"/>
          <dgm:choose name="Name7">
            <dgm:if name="Name8" func="var" arg="dir" op="equ" val="norm">
              <dgm:constrLst>
                <dgm:constr type="lMarg" refType="w" fact="0.6"/>
                <dgm:constr type="rMarg" refType="primFontSz" fact="0.3"/>
                <dgm:constr type="tMarg" refType="primFontSz" fact="0.3"/>
                <dgm:constr type="bMarg" refType="primFontSz" fact="0.3"/>
              </dgm:constrLst>
            </dgm:if>
            <dgm:else name="Name9">
              <dgm:constrLst>
                <dgm:constr type="lMarg" refType="primFontSz" fact="0.3"/>
                <dgm:constr type="rMarg" refType="w" fact="0.6"/>
                <dgm:constr type="tMarg" refType="primFontSz" fact="0.3"/>
                <dgm:constr type="bMarg" refType="primFontSz" fact="0.3"/>
              </dgm:constrLst>
            </dgm:else>
          </dgm:choose>
          <dgm:ruleLst>
            <dgm:rule type="primFontSz" val="5" fact="NaN" max="NaN"/>
          </dgm:ruleLst>
        </dgm:layoutNode>
        <dgm:layoutNode name="rect2" styleLbl="fgImgPlace1">
          <dgm:alg type="sp"/>
          <dgm:shape xmlns:r="http://schemas.openxmlformats.org/officeDocument/2006/relationships" type="rect" r:blip="" blipPhldr="1">
            <dgm:adjLst/>
          </dgm:shape>
          <dgm:presOf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Rounded Rectangle 9"/>
          <p:cNvSpPr/>
          <p:nvPr/>
        </p:nvSpPr>
        <p:spPr>
          <a:xfrm>
            <a:off x="418596" y="434162"/>
            <a:ext cx="8306809" cy="3108960"/>
          </a:xfrm>
          <a:prstGeom prst="roundRect">
            <a:avLst>
              <a:gd name="adj" fmla="val 4578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Title 4"/>
          <p:cNvSpPr>
            <a:spLocks noGrp="1"/>
          </p:cNvSpPr>
          <p:nvPr>
            <p:ph type="ctrTitle"/>
          </p:nvPr>
        </p:nvSpPr>
        <p:spPr>
          <a:xfrm>
            <a:off x="722376" y="1820206"/>
            <a:ext cx="7772400" cy="1828800"/>
          </a:xfrm>
        </p:spPr>
        <p:txBody>
          <a:bodyPr lIns="45720" rIns="45720" bIns="45720"/>
          <a:lstStyle>
            <a:lvl1pPr algn="r">
              <a:defRPr sz="4500" b="1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0" name="Subtitle 19"/>
          <p:cNvSpPr>
            <a:spLocks noGrp="1"/>
          </p:cNvSpPr>
          <p:nvPr>
            <p:ph type="subTitle" idx="1"/>
          </p:nvPr>
        </p:nvSpPr>
        <p:spPr>
          <a:xfrm>
            <a:off x="722376" y="3685032"/>
            <a:ext cx="7772400" cy="914400"/>
          </a:xfrm>
        </p:spPr>
        <p:txBody>
          <a:bodyPr lIns="182880" tIns="0"/>
          <a:lstStyle>
            <a:lvl1pPr marL="36576" indent="0" algn="r">
              <a:spcBef>
                <a:spcPts val="0"/>
              </a:spcBef>
              <a:buNone/>
              <a:defRPr sz="2000">
                <a:solidFill>
                  <a:schemeClr val="bg2">
                    <a:shade val="2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19" name="Date Placeholder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EF7D07E-622C-40C9-9C76-5AD4F2AA615F}" type="datetimeFigureOut">
              <a:rPr lang="hr-HR" smtClean="0"/>
              <a:t>8.11.2016.</a:t>
            </a:fld>
            <a:endParaRPr lang="hr-H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hr-HR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E85A49C-BD31-4EE1-AEB0-ED6A3A3F0CD8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02920" y="530352"/>
            <a:ext cx="8183880" cy="4187952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EF7D07E-622C-40C9-9C76-5AD4F2AA615F}" type="datetimeFigureOut">
              <a:rPr lang="hr-HR" smtClean="0"/>
              <a:t>8.11.2016.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E85A49C-BD31-4EE1-AEB0-ED6A3A3F0CD8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533404"/>
            <a:ext cx="1981200" cy="5257799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3400" y="533402"/>
            <a:ext cx="5943600" cy="525780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EF7D07E-622C-40C9-9C76-5AD4F2AA615F}" type="datetimeFigureOut">
              <a:rPr lang="hr-HR" smtClean="0"/>
              <a:t>8.11.2016.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E85A49C-BD31-4EE1-AEB0-ED6A3A3F0CD8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4187952"/>
          </a:xfrm>
        </p:spPr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EF7D07E-622C-40C9-9C76-5AD4F2AA615F}" type="datetimeFigureOut">
              <a:rPr lang="hr-HR" smtClean="0"/>
              <a:t>8.11.2016.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E85A49C-BD31-4EE1-AEB0-ED6A3A3F0CD8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Rounded Rectangle 10"/>
          <p:cNvSpPr/>
          <p:nvPr/>
        </p:nvSpPr>
        <p:spPr>
          <a:xfrm>
            <a:off x="418596" y="434162"/>
            <a:ext cx="8306809" cy="4341329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8344" y="4928616"/>
            <a:ext cx="8183880" cy="676656"/>
          </a:xfrm>
        </p:spPr>
        <p:txBody>
          <a:bodyPr lIns="91440" bIns="0" anchor="b"/>
          <a:lstStyle>
            <a:lvl1pPr algn="l">
              <a:buNone/>
              <a:defRPr sz="3600" b="0" cap="none" baseline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8344" y="5624484"/>
            <a:ext cx="8183880" cy="420624"/>
          </a:xfrm>
        </p:spPr>
        <p:txBody>
          <a:bodyPr lIns="118872" tIns="0" anchor="t"/>
          <a:lstStyle>
            <a:lvl1pPr marL="0" marR="36576" indent="0" algn="l"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accent1">
                    <a:shade val="50000"/>
                    <a:satMod val="110000"/>
                  </a:schemeClr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EF7D07E-622C-40C9-9C76-5AD4F2AA615F}" type="datetimeFigureOut">
              <a:rPr lang="hr-HR" smtClean="0"/>
              <a:t>8.11.2016.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E85A49C-BD31-4EE1-AEB0-ED6A3A3F0CD8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14352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55360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EF7D07E-622C-40C9-9C76-5AD4F2AA615F}" type="datetimeFigureOut">
              <a:rPr lang="hr-HR" smtClean="0"/>
              <a:t>8.11.2016.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E85A49C-BD31-4EE1-AEB0-ED6A3A3F0CD8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 anchor="b"/>
          <a:lstStyle>
            <a:lvl1pPr>
              <a:defRPr b="1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7224" y="579438"/>
            <a:ext cx="3931920" cy="792162"/>
          </a:xfrm>
        </p:spPr>
        <p:txBody>
          <a:bodyPr lIns="146304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52169" y="579438"/>
            <a:ext cx="3931920" cy="792162"/>
          </a:xfrm>
        </p:spPr>
        <p:txBody>
          <a:bodyPr lIns="137160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607224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52169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EF7D07E-622C-40C9-9C76-5AD4F2AA615F}" type="datetimeFigureOut">
              <a:rPr lang="hr-HR" smtClean="0"/>
              <a:t>8.11.2016.</a:t>
            </a:fld>
            <a:endParaRPr lang="hr-H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hr-H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E85A49C-BD31-4EE1-AEB0-ED6A3A3F0CD8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EF7D07E-622C-40C9-9C76-5AD4F2AA615F}" type="datetimeFigureOut">
              <a:rPr lang="hr-HR" smtClean="0"/>
              <a:t>8.11.2016.</a:t>
            </a:fld>
            <a:endParaRPr lang="hr-H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hr-H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E85A49C-BD31-4EE1-AEB0-ED6A3A3F0CD8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EF7D07E-622C-40C9-9C76-5AD4F2AA615F}" type="datetimeFigureOut">
              <a:rPr lang="hr-HR" smtClean="0"/>
              <a:t>8.11.2016.</a:t>
            </a:fld>
            <a:endParaRPr lang="hr-H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hr-H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E85A49C-BD31-4EE1-AEB0-ED6A3A3F0CD8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38784" y="533400"/>
            <a:ext cx="2971800" cy="914400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5538847" y="1447802"/>
            <a:ext cx="2971800" cy="4206112"/>
          </a:xfrm>
        </p:spPr>
        <p:txBody>
          <a:bodyPr lIns="91440"/>
          <a:lstStyle>
            <a:lvl1pPr marL="18288" marR="18288" indent="0"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>
              <a:buNone/>
              <a:defRPr sz="1200">
                <a:solidFill>
                  <a:schemeClr val="tx1"/>
                </a:solidFill>
              </a:defRPr>
            </a:lvl2pPr>
            <a:lvl3pPr>
              <a:buNone/>
              <a:defRPr sz="1000">
                <a:solidFill>
                  <a:schemeClr val="tx1"/>
                </a:solidFill>
              </a:defRPr>
            </a:lvl3pPr>
            <a:lvl4pPr>
              <a:buNone/>
              <a:defRPr sz="900">
                <a:solidFill>
                  <a:schemeClr val="tx1"/>
                </a:solidFill>
              </a:defRPr>
            </a:lvl4pPr>
            <a:lvl5pPr>
              <a:buNone/>
              <a:defRPr sz="900">
                <a:solidFill>
                  <a:schemeClr val="tx1"/>
                </a:solidFill>
              </a:defRPr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761372" y="930144"/>
            <a:ext cx="4626159" cy="4724402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6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buNone/>
              <a:defRPr/>
            </a:lvl6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EF7D07E-622C-40C9-9C76-5AD4F2AA615F}" type="datetimeFigureOut">
              <a:rPr lang="hr-HR" smtClean="0"/>
              <a:t>8.11.2016.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E85A49C-BD31-4EE1-AEB0-ED6A3A3F0CD8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Round Single Corner Rectangle 10"/>
          <p:cNvSpPr/>
          <p:nvPr/>
        </p:nvSpPr>
        <p:spPr>
          <a:xfrm>
            <a:off x="6400800" y="434162"/>
            <a:ext cx="2324605" cy="4343400"/>
          </a:xfrm>
          <a:prstGeom prst="round1Rect">
            <a:avLst>
              <a:gd name="adj" fmla="val 2748"/>
            </a:avLst>
          </a:prstGeom>
          <a:solidFill>
            <a:srgbClr val="1C1C1C"/>
          </a:soli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012056"/>
            <a:ext cx="8229600" cy="1051560"/>
          </a:xfrm>
        </p:spPr>
        <p:txBody>
          <a:bodyPr anchor="t"/>
          <a:lstStyle>
            <a:lvl1pPr algn="l">
              <a:buNone/>
              <a:defRPr sz="3600" b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White">
          <a:xfrm>
            <a:off x="6462712" y="533400"/>
            <a:ext cx="2240280" cy="4211480"/>
          </a:xfrm>
        </p:spPr>
        <p:txBody>
          <a:bodyPr lIns="91440"/>
          <a:lstStyle>
            <a:lvl1pPr marL="45720" indent="0" algn="l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>
                <a:solidFill>
                  <a:srgbClr val="FFFFFF"/>
                </a:solidFill>
              </a:defRPr>
            </a:lvl2pPr>
            <a:lvl3pPr>
              <a:defRPr sz="1000">
                <a:solidFill>
                  <a:srgbClr val="FFFFFF"/>
                </a:solidFill>
              </a:defRPr>
            </a:lvl3pPr>
            <a:lvl4pPr>
              <a:defRPr sz="900">
                <a:solidFill>
                  <a:srgbClr val="FFFFFF"/>
                </a:solidFill>
              </a:defRPr>
            </a:lvl4pPr>
            <a:lvl5pPr>
              <a:defRPr sz="900">
                <a:solidFill>
                  <a:srgbClr val="FFFFFF"/>
                </a:solidFill>
              </a:defRPr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EF7D07E-622C-40C9-9C76-5AD4F2AA615F}" type="datetimeFigureOut">
              <a:rPr lang="hr-HR" smtClean="0"/>
              <a:t>8.11.2016.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E85A49C-BD31-4EE1-AEB0-ED6A3A3F0CD8}" type="slidenum">
              <a:rPr lang="hr-HR" smtClean="0"/>
              <a:t>‹#›</a:t>
            </a:fld>
            <a:endParaRPr lang="hr-H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21480" y="435768"/>
            <a:ext cx="5925312" cy="4343400"/>
          </a:xfrm>
          <a:prstGeom prst="snipRoundRect">
            <a:avLst>
              <a:gd name="adj1" fmla="val 1040"/>
              <a:gd name="adj2" fmla="val 0"/>
            </a:avLst>
          </a:prstGeom>
          <a:solidFill>
            <a:schemeClr val="bg2">
              <a:shade val="1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Rounded Rectangle 8"/>
          <p:cNvSpPr/>
          <p:nvPr/>
        </p:nvSpPr>
        <p:spPr>
          <a:xfrm>
            <a:off x="418596" y="434162"/>
            <a:ext cx="8306809" cy="5486400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3" name="Title Placeholder 12"/>
          <p:cNvSpPr>
            <a:spLocks noGrp="1"/>
          </p:cNvSpPr>
          <p:nvPr>
            <p:ph type="title"/>
          </p:nvPr>
        </p:nvSpPr>
        <p:spPr>
          <a:xfrm>
            <a:off x="502920" y="4985590"/>
            <a:ext cx="8183880" cy="1051560"/>
          </a:xfrm>
          <a:prstGeom prst="rect">
            <a:avLst/>
          </a:prstGeom>
        </p:spPr>
        <p:txBody>
          <a:bodyPr vert="horz" anchor="b">
            <a:normAutofit/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502920" y="530352"/>
            <a:ext cx="8183880" cy="4187952"/>
          </a:xfrm>
          <a:prstGeom prst="rect">
            <a:avLst/>
          </a:prstGeom>
        </p:spPr>
        <p:txBody>
          <a:bodyPr vert="horz" lIns="182880" tIns="91440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25" name="Date Placeholder 24"/>
          <p:cNvSpPr>
            <a:spLocks noGrp="1"/>
          </p:cNvSpPr>
          <p:nvPr>
            <p:ph type="dt" sz="half" idx="2"/>
          </p:nvPr>
        </p:nvSpPr>
        <p:spPr>
          <a:xfrm>
            <a:off x="3776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FEF7D07E-622C-40C9-9C76-5AD4F2AA615F}" type="datetimeFigureOut">
              <a:rPr lang="hr-HR" smtClean="0"/>
              <a:t>8.11.2016.</a:t>
            </a:fld>
            <a:endParaRPr lang="hr-HR"/>
          </a:p>
        </p:txBody>
      </p:sp>
      <p:sp>
        <p:nvSpPr>
          <p:cNvPr id="18" name="Footer Placeholder 17"/>
          <p:cNvSpPr>
            <a:spLocks noGrp="1"/>
          </p:cNvSpPr>
          <p:nvPr>
            <p:ph type="ftr" sz="quarter" idx="3"/>
          </p:nvPr>
        </p:nvSpPr>
        <p:spPr>
          <a:xfrm>
            <a:off x="6062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endParaRPr lang="hr-H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348328" y="61118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CE85A49C-BD31-4EE1-AEB0-ED6A3A3F0CD8}" type="slidenum">
              <a:rPr lang="hr-HR" smtClean="0"/>
              <a:t>‹#›</a:t>
            </a:fld>
            <a:endParaRPr lang="hr-H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b="1" kern="1200">
          <a:solidFill>
            <a:schemeClr val="accent1">
              <a:tint val="88000"/>
              <a:satMod val="150000"/>
            </a:schemeClr>
          </a:solidFill>
          <a:effectLst>
            <a:outerShdw blurRad="53975" dist="22860" dir="5400000" algn="tl" rotWithShape="0">
              <a:srgbClr val="000000">
                <a:alpha val="5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65176" indent="-265176" algn="l" rtl="0" eaLnBrk="1" latinLnBrk="0" hangingPunct="1">
        <a:spcBef>
          <a:spcPts val="250"/>
        </a:spcBef>
        <a:buClr>
          <a:schemeClr val="accent1"/>
        </a:buClr>
        <a:buSzPct val="80000"/>
        <a:buFont typeface="Wingdings 2"/>
        <a:buChar char=""/>
        <a:defRPr kumimoji="0" sz="28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548640" indent="-201168" algn="l" rtl="0" eaLnBrk="1" latinLnBrk="0" hangingPunct="1">
        <a:spcBef>
          <a:spcPts val="250"/>
        </a:spcBef>
        <a:buClr>
          <a:schemeClr val="accent1"/>
        </a:buClr>
        <a:buSzPct val="100000"/>
        <a:buFont typeface="Verdana"/>
        <a:buChar char="◦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786384" indent="-182880" algn="l" rtl="0" eaLnBrk="1" latinLnBrk="0" hangingPunct="1">
        <a:spcBef>
          <a:spcPts val="250"/>
        </a:spcBef>
        <a:buClr>
          <a:schemeClr val="accent2">
            <a:tint val="85000"/>
            <a:satMod val="285000"/>
          </a:schemeClr>
        </a:buClr>
        <a:buSzPct val="100000"/>
        <a:buFont typeface="Wingdings 2"/>
        <a:buChar char="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024128" indent="-182880" algn="l" rtl="0" eaLnBrk="1" latinLnBrk="0" hangingPunct="1">
        <a:spcBef>
          <a:spcPts val="230"/>
        </a:spcBef>
        <a:buClr>
          <a:schemeClr val="accent2">
            <a:tint val="85000"/>
            <a:satMod val="285000"/>
          </a:schemeClr>
        </a:buClr>
        <a:buSzPct val="112000"/>
        <a:buFont typeface="Verdana"/>
        <a:buChar char="◦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90472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7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700784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spcBef>
          <a:spcPts val="257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5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148840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javnanabava.hr/default.aspx?id=4048" TargetMode="External"/><Relationship Id="rId2" Type="http://schemas.openxmlformats.org/officeDocument/2006/relationships/hyperlink" Target="https://eojn.nn.hr/Oglasnik/" TargetMode="Externa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servisi.fina.hr/regkonc/index.do" TargetMode="External"/><Relationship Id="rId5" Type="http://schemas.openxmlformats.org/officeDocument/2006/relationships/hyperlink" Target="http://regkon.fina.hr/RegistarKoncesija.web/index.html" TargetMode="External"/><Relationship Id="rId4" Type="http://schemas.openxmlformats.org/officeDocument/2006/relationships/hyperlink" Target="http://www.mfin.hr/hr/registar-koncesija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0710"/>
            <a:ext cx="5364088" cy="4562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22376" y="2311946"/>
            <a:ext cx="7810064" cy="2573563"/>
          </a:xfrm>
        </p:spPr>
        <p:txBody>
          <a:bodyPr/>
          <a:lstStyle/>
          <a:p>
            <a:pPr algn="ctr"/>
            <a:r>
              <a:rPr lang="hr-HR" dirty="0" smtClean="0">
                <a:latin typeface="Bookman Old Style" panose="02050604050505020204" pitchFamily="18" charset="0"/>
              </a:rPr>
              <a:t>KONCESIJE U HRVATSKOM PRAVU</a:t>
            </a:r>
            <a:endParaRPr lang="hr-HR" dirty="0">
              <a:latin typeface="Bookman Old Style" panose="02050604050505020204" pitchFamily="18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3568" y="5085184"/>
            <a:ext cx="7772400" cy="914400"/>
          </a:xfrm>
        </p:spPr>
        <p:txBody>
          <a:bodyPr>
            <a:normAutofit lnSpcReduction="10000"/>
          </a:bodyPr>
          <a:lstStyle/>
          <a:p>
            <a:r>
              <a:rPr lang="hr-HR" dirty="0" smtClean="0">
                <a:latin typeface="Bookman Old Style" panose="02050604050505020204" pitchFamily="18" charset="0"/>
              </a:rPr>
              <a:t>Dr. sc. Ana Đanić Čeko</a:t>
            </a:r>
          </a:p>
          <a:p>
            <a:r>
              <a:rPr lang="hr-HR" dirty="0" smtClean="0">
                <a:latin typeface="Bookman Old Style" panose="02050604050505020204" pitchFamily="18" charset="0"/>
              </a:rPr>
              <a:t>Katedra upravnog prava</a:t>
            </a:r>
          </a:p>
          <a:p>
            <a:r>
              <a:rPr lang="hr-HR" dirty="0" smtClean="0">
                <a:latin typeface="Bookman Old Style" panose="02050604050505020204" pitchFamily="18" charset="0"/>
              </a:rPr>
              <a:t>Pravni fakultet Osijek</a:t>
            </a:r>
            <a:endParaRPr lang="hr-HR" dirty="0">
              <a:latin typeface="Bookman Old Style" panose="02050604050505020204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620688"/>
            <a:ext cx="3810000" cy="2381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936058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528" y="5733256"/>
            <a:ext cx="8183880" cy="835536"/>
          </a:xfrm>
        </p:spPr>
        <p:txBody>
          <a:bodyPr>
            <a:normAutofit/>
          </a:bodyPr>
          <a:lstStyle/>
          <a:p>
            <a:r>
              <a:rPr lang="hr-HR" sz="2800" dirty="0" smtClean="0">
                <a:latin typeface="Bookman Old Style" panose="02050604050505020204" pitchFamily="18" charset="0"/>
              </a:rPr>
              <a:t>POSTUPAK DAVANJA KONCESIJE</a:t>
            </a:r>
            <a:endParaRPr lang="hr-HR" sz="2800" dirty="0">
              <a:latin typeface="Bookman Old Style" panose="020506040505050202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5418928"/>
          </a:xfrm>
        </p:spPr>
        <p:txBody>
          <a:bodyPr>
            <a:normAutofit fontScale="92500" lnSpcReduction="10000"/>
          </a:bodyPr>
          <a:lstStyle/>
          <a:p>
            <a:r>
              <a:rPr lang="hr-HR" sz="2500" b="1" dirty="0" smtClean="0">
                <a:latin typeface="Bookman Old Style" panose="02050604050505020204" pitchFamily="18" charset="0"/>
              </a:rPr>
              <a:t>ZAPOČINJE</a:t>
            </a:r>
            <a:r>
              <a:rPr lang="hr-HR" sz="2500" dirty="0" smtClean="0">
                <a:latin typeface="Bookman Old Style" panose="02050604050505020204" pitchFamily="18" charset="0"/>
              </a:rPr>
              <a:t> danom slanja na objavu </a:t>
            </a:r>
            <a:r>
              <a:rPr lang="hr-HR" sz="2500" b="1" u="sng" dirty="0" smtClean="0">
                <a:solidFill>
                  <a:srgbClr val="FFFF00"/>
                </a:solidFill>
                <a:latin typeface="Bookman Old Style" panose="02050604050505020204" pitchFamily="18" charset="0"/>
              </a:rPr>
              <a:t>obavijesti</a:t>
            </a:r>
            <a:r>
              <a:rPr lang="hr-HR" sz="2500" dirty="0" smtClean="0">
                <a:latin typeface="Bookman Old Style" panose="02050604050505020204" pitchFamily="18" charset="0"/>
              </a:rPr>
              <a:t> o namjeri davanja koncesije u Elektroničkom oglasniku JN RH  *</a:t>
            </a:r>
            <a:r>
              <a:rPr lang="hr-HR" sz="2000" i="1" dirty="0" smtClean="0">
                <a:latin typeface="Bookman Old Style" panose="02050604050505020204" pitchFamily="18" charset="0"/>
              </a:rPr>
              <a:t>koncesija na zahtjev (čl. 29.)</a:t>
            </a:r>
          </a:p>
          <a:p>
            <a:pPr marL="0" indent="0">
              <a:buNone/>
            </a:pPr>
            <a:r>
              <a:rPr lang="hr-HR" sz="2000" i="1" dirty="0">
                <a:latin typeface="Bookman Old Style" panose="02050604050505020204" pitchFamily="18" charset="0"/>
                <a:hlinkClick r:id="rId2"/>
              </a:rPr>
              <a:t>https://</a:t>
            </a:r>
            <a:r>
              <a:rPr lang="hr-HR" sz="2000" i="1" dirty="0" smtClean="0">
                <a:latin typeface="Bookman Old Style" panose="02050604050505020204" pitchFamily="18" charset="0"/>
                <a:hlinkClick r:id="rId2"/>
              </a:rPr>
              <a:t>eojn.nn.hr/Oglasnik/</a:t>
            </a:r>
            <a:endParaRPr lang="hr-HR" sz="2000" i="1" dirty="0" smtClean="0">
              <a:latin typeface="Bookman Old Style" panose="02050604050505020204" pitchFamily="18" charset="0"/>
            </a:endParaRPr>
          </a:p>
          <a:p>
            <a:pPr marL="0" indent="0">
              <a:buNone/>
            </a:pPr>
            <a:r>
              <a:rPr lang="hr-HR" sz="2000" i="1" dirty="0">
                <a:latin typeface="Bookman Old Style" panose="02050604050505020204" pitchFamily="18" charset="0"/>
                <a:hlinkClick r:id="rId3"/>
              </a:rPr>
              <a:t>http://</a:t>
            </a:r>
            <a:r>
              <a:rPr lang="hr-HR" sz="2000" i="1" dirty="0" smtClean="0">
                <a:latin typeface="Bookman Old Style" panose="02050604050505020204" pitchFamily="18" charset="0"/>
                <a:hlinkClick r:id="rId3"/>
              </a:rPr>
              <a:t>www.javnanabava.hr/</a:t>
            </a:r>
            <a:r>
              <a:rPr lang="hr-HR" sz="2000" i="1" dirty="0" err="1" smtClean="0">
                <a:latin typeface="Bookman Old Style" panose="02050604050505020204" pitchFamily="18" charset="0"/>
                <a:hlinkClick r:id="rId3"/>
              </a:rPr>
              <a:t>default.aspx</a:t>
            </a:r>
            <a:r>
              <a:rPr lang="hr-HR" sz="2000" i="1" dirty="0" smtClean="0">
                <a:latin typeface="Bookman Old Style" panose="02050604050505020204" pitchFamily="18" charset="0"/>
                <a:hlinkClick r:id="rId3"/>
              </a:rPr>
              <a:t>?</a:t>
            </a:r>
            <a:r>
              <a:rPr lang="hr-HR" sz="2000" i="1" dirty="0" err="1" smtClean="0">
                <a:latin typeface="Bookman Old Style" panose="02050604050505020204" pitchFamily="18" charset="0"/>
                <a:hlinkClick r:id="rId3"/>
              </a:rPr>
              <a:t>id</a:t>
            </a:r>
            <a:r>
              <a:rPr lang="hr-HR" sz="2000" i="1" dirty="0" smtClean="0">
                <a:latin typeface="Bookman Old Style" panose="02050604050505020204" pitchFamily="18" charset="0"/>
                <a:hlinkClick r:id="rId3"/>
              </a:rPr>
              <a:t>=4048</a:t>
            </a:r>
            <a:endParaRPr lang="hr-HR" sz="2000" i="1" dirty="0" smtClean="0">
              <a:latin typeface="Bookman Old Style" panose="02050604050505020204" pitchFamily="18" charset="0"/>
            </a:endParaRPr>
          </a:p>
          <a:p>
            <a:pPr marL="0" indent="0">
              <a:buNone/>
            </a:pPr>
            <a:endParaRPr lang="hr-HR" sz="2000" i="1" dirty="0" smtClean="0">
              <a:latin typeface="Bookman Old Style" panose="02050604050505020204" pitchFamily="18" charset="0"/>
            </a:endParaRPr>
          </a:p>
          <a:p>
            <a:r>
              <a:rPr lang="hr-HR" sz="2500" b="1" dirty="0" smtClean="0">
                <a:latin typeface="Bookman Old Style" panose="02050604050505020204" pitchFamily="18" charset="0"/>
              </a:rPr>
              <a:t>ZAVRŠAVA</a:t>
            </a:r>
            <a:r>
              <a:rPr lang="hr-HR" sz="2500" dirty="0" smtClean="0">
                <a:latin typeface="Bookman Old Style" panose="02050604050505020204" pitchFamily="18" charset="0"/>
              </a:rPr>
              <a:t> </a:t>
            </a:r>
            <a:r>
              <a:rPr lang="hr-HR" sz="2500" b="1" u="sng" dirty="0" smtClean="0">
                <a:solidFill>
                  <a:srgbClr val="FF0000"/>
                </a:solidFill>
                <a:latin typeface="Bookman Old Style" panose="02050604050505020204" pitchFamily="18" charset="0"/>
              </a:rPr>
              <a:t>izvršnošću</a:t>
            </a:r>
            <a:r>
              <a:rPr lang="hr-HR" sz="2500" dirty="0" smtClean="0">
                <a:latin typeface="Bookman Old Style" panose="02050604050505020204" pitchFamily="18" charset="0"/>
              </a:rPr>
              <a:t> odluke o davanju koncesije ili odluke o poništenju postupka davanja koncesije				</a:t>
            </a:r>
          </a:p>
          <a:p>
            <a:pPr marL="0" indent="0">
              <a:buNone/>
            </a:pPr>
            <a:r>
              <a:rPr lang="hr-HR" sz="2500" dirty="0" smtClean="0">
                <a:latin typeface="Bookman Old Style" panose="02050604050505020204" pitchFamily="18" charset="0"/>
              </a:rPr>
              <a:t>							   čl. 21.</a:t>
            </a:r>
          </a:p>
          <a:p>
            <a:pPr marL="0" indent="0">
              <a:buNone/>
            </a:pPr>
            <a:r>
              <a:rPr lang="hr-HR" sz="2000" dirty="0" smtClean="0">
                <a:latin typeface="Bookman Old Style" panose="02050604050505020204" pitchFamily="18" charset="0"/>
              </a:rPr>
              <a:t>primjena </a:t>
            </a:r>
            <a:r>
              <a:rPr lang="hr-HR" sz="2000" i="1" dirty="0" err="1" smtClean="0">
                <a:latin typeface="Bookman Old Style" panose="02050604050505020204" pitchFamily="18" charset="0"/>
              </a:rPr>
              <a:t>lex</a:t>
            </a:r>
            <a:r>
              <a:rPr lang="hr-HR" sz="2000" i="1" dirty="0" smtClean="0">
                <a:latin typeface="Bookman Old Style" panose="02050604050505020204" pitchFamily="18" charset="0"/>
              </a:rPr>
              <a:t> </a:t>
            </a:r>
            <a:r>
              <a:rPr lang="hr-HR" sz="2000" i="1" dirty="0" err="1" smtClean="0">
                <a:latin typeface="Bookman Old Style" panose="02050604050505020204" pitchFamily="18" charset="0"/>
              </a:rPr>
              <a:t>specialis</a:t>
            </a:r>
            <a:r>
              <a:rPr lang="hr-HR" sz="2000" i="1" dirty="0" smtClean="0">
                <a:latin typeface="Bookman Old Style" panose="02050604050505020204" pitchFamily="18" charset="0"/>
              </a:rPr>
              <a:t> + </a:t>
            </a:r>
            <a:r>
              <a:rPr lang="hr-HR" sz="2000" b="1" dirty="0" smtClean="0">
                <a:latin typeface="Bookman Old Style" panose="02050604050505020204" pitchFamily="18" charset="0"/>
              </a:rPr>
              <a:t>načela postupka</a:t>
            </a:r>
          </a:p>
          <a:p>
            <a:pPr marL="0" indent="0">
              <a:buNone/>
            </a:pPr>
            <a:endParaRPr lang="hr-HR" sz="2000" dirty="0">
              <a:latin typeface="Bookman Old Style" panose="02050604050505020204" pitchFamily="18" charset="0"/>
            </a:endParaRPr>
          </a:p>
          <a:p>
            <a:pPr marL="0" indent="0" algn="just">
              <a:buNone/>
            </a:pPr>
            <a:endParaRPr lang="hr-HR" sz="2000" dirty="0" smtClean="0">
              <a:latin typeface="Bookman Old Style" panose="02050604050505020204" pitchFamily="18" charset="0"/>
            </a:endParaRPr>
          </a:p>
          <a:p>
            <a:pPr marL="0" indent="0" algn="ctr">
              <a:buNone/>
            </a:pPr>
            <a:r>
              <a:rPr lang="hr-HR" sz="2000" dirty="0" smtClean="0">
                <a:latin typeface="Bookman Old Style" panose="02050604050505020204" pitchFamily="18" charset="0"/>
              </a:rPr>
              <a:t>načelo slobode kretanja robe, slobode pružanja usluga, slobode poslovnog </a:t>
            </a:r>
            <a:r>
              <a:rPr lang="hr-HR" sz="2000" dirty="0" err="1" smtClean="0">
                <a:latin typeface="Bookman Old Style" panose="02050604050505020204" pitchFamily="18" charset="0"/>
              </a:rPr>
              <a:t>nastana</a:t>
            </a:r>
            <a:r>
              <a:rPr lang="hr-HR" sz="2000" dirty="0" smtClean="0">
                <a:latin typeface="Bookman Old Style" panose="02050604050505020204" pitchFamily="18" charset="0"/>
              </a:rPr>
              <a:t>, učinkovitosti, jednakog tretmana, tržišnog natjecanja, zabrane diskriminacije, uzajamnog priznavanja, razmjernosti, transparentnosti</a:t>
            </a:r>
            <a:endParaRPr lang="hr-HR" sz="2000" dirty="0">
              <a:latin typeface="Bookman Old Style" panose="02050604050505020204" pitchFamily="18" charset="0"/>
            </a:endParaRPr>
          </a:p>
        </p:txBody>
      </p:sp>
      <p:cxnSp>
        <p:nvCxnSpPr>
          <p:cNvPr id="7" name="Straight Arrow Connector 6"/>
          <p:cNvCxnSpPr/>
          <p:nvPr/>
        </p:nvCxnSpPr>
        <p:spPr>
          <a:xfrm flipH="1">
            <a:off x="1691680" y="1484784"/>
            <a:ext cx="2088232" cy="201622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Down Arrow 8"/>
          <p:cNvSpPr/>
          <p:nvPr/>
        </p:nvSpPr>
        <p:spPr>
          <a:xfrm>
            <a:off x="4247964" y="4041068"/>
            <a:ext cx="432048" cy="612068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>
              <a:solidFill>
                <a:srgbClr val="FF0000"/>
              </a:solidFill>
            </a:endParaRPr>
          </a:p>
        </p:txBody>
      </p:sp>
      <p:sp>
        <p:nvSpPr>
          <p:cNvPr id="11" name="Oval 10"/>
          <p:cNvSpPr/>
          <p:nvPr/>
        </p:nvSpPr>
        <p:spPr>
          <a:xfrm>
            <a:off x="467544" y="4347102"/>
            <a:ext cx="8424936" cy="1743689"/>
          </a:xfrm>
          <a:prstGeom prst="ellipse">
            <a:avLst/>
          </a:prstGeom>
          <a:noFill/>
          <a:ln>
            <a:solidFill>
              <a:schemeClr val="accent1"/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cxnSp>
        <p:nvCxnSpPr>
          <p:cNvPr id="13" name="Straight Arrow Connector 12"/>
          <p:cNvCxnSpPr/>
          <p:nvPr/>
        </p:nvCxnSpPr>
        <p:spPr>
          <a:xfrm flipH="1">
            <a:off x="7740352" y="908720"/>
            <a:ext cx="144016" cy="208823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Oval 14"/>
          <p:cNvSpPr/>
          <p:nvPr/>
        </p:nvSpPr>
        <p:spPr>
          <a:xfrm>
            <a:off x="6948264" y="3186069"/>
            <a:ext cx="1728192" cy="864096"/>
          </a:xfrm>
          <a:prstGeom prst="ellipse">
            <a:avLst/>
          </a:prstGeom>
          <a:noFill/>
          <a:ln w="5715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19220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" name="Straight Arrow Connector 11"/>
          <p:cNvCxnSpPr/>
          <p:nvPr/>
        </p:nvCxnSpPr>
        <p:spPr>
          <a:xfrm>
            <a:off x="4067944" y="2947074"/>
            <a:ext cx="0" cy="94997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920" y="6021288"/>
            <a:ext cx="8183880" cy="432048"/>
          </a:xfrm>
        </p:spPr>
        <p:txBody>
          <a:bodyPr>
            <a:noAutofit/>
          </a:bodyPr>
          <a:lstStyle/>
          <a:p>
            <a:r>
              <a:rPr lang="hr-HR" sz="2800" dirty="0" smtClean="0">
                <a:latin typeface="Bookman Old Style" panose="02050604050505020204" pitchFamily="18" charset="0"/>
              </a:rPr>
              <a:t>POSTUPAK DAVANJA KONCESIJE</a:t>
            </a:r>
            <a:endParaRPr lang="hr-HR" sz="2800" dirty="0">
              <a:latin typeface="Bookman Old Style" panose="020506040505050202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5418928"/>
          </a:xfrm>
        </p:spPr>
        <p:txBody>
          <a:bodyPr/>
          <a:lstStyle/>
          <a:p>
            <a:r>
              <a:rPr lang="hr-HR" dirty="0" smtClean="0">
                <a:latin typeface="Bookman Old Style" panose="02050604050505020204" pitchFamily="18" charset="0"/>
              </a:rPr>
              <a:t>ponude</a:t>
            </a:r>
            <a:r>
              <a:rPr lang="hr-HR" dirty="0" smtClean="0">
                <a:latin typeface="Bookman Old Style" panose="02050604050505020204" pitchFamily="18" charset="0"/>
                <a:sym typeface="Symbol"/>
              </a:rPr>
              <a:t> rok: </a:t>
            </a:r>
            <a:r>
              <a:rPr lang="hr-HR" b="1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Bookman Old Style" panose="02050604050505020204" pitchFamily="18" charset="0"/>
                <a:sym typeface="Symbol"/>
              </a:rPr>
              <a:t>30 dana</a:t>
            </a:r>
          </a:p>
          <a:p>
            <a:pPr marL="0" indent="0" algn="r">
              <a:buNone/>
            </a:pPr>
            <a:r>
              <a:rPr lang="hr-HR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Bookman Old Style" panose="02050604050505020204" pitchFamily="18" charset="0"/>
                <a:sym typeface="Symbol"/>
              </a:rPr>
              <a:t>mogu se </a:t>
            </a:r>
            <a:r>
              <a:rPr lang="hr-HR" sz="20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Bookman Old Style" panose="02050604050505020204" pitchFamily="18" charset="0"/>
                <a:sym typeface="Symbol"/>
              </a:rPr>
              <a:t>mijenjati, nadopuniti </a:t>
            </a:r>
          </a:p>
          <a:p>
            <a:pPr marL="0" indent="0" algn="r">
              <a:buNone/>
            </a:pPr>
            <a:r>
              <a:rPr lang="hr-HR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Bookman Old Style" panose="02050604050505020204" pitchFamily="18" charset="0"/>
                <a:sym typeface="Symbol"/>
              </a:rPr>
              <a:t>ili </a:t>
            </a:r>
            <a:r>
              <a:rPr lang="hr-HR" sz="20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Bookman Old Style" panose="02050604050505020204" pitchFamily="18" charset="0"/>
                <a:sym typeface="Symbol"/>
              </a:rPr>
              <a:t>odustati</a:t>
            </a:r>
            <a:r>
              <a:rPr lang="hr-HR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Bookman Old Style" panose="02050604050505020204" pitchFamily="18" charset="0"/>
                <a:sym typeface="Symbol"/>
              </a:rPr>
              <a:t> sve do isteka roka</a:t>
            </a:r>
          </a:p>
          <a:p>
            <a:pPr marL="0" indent="0">
              <a:buNone/>
            </a:pPr>
            <a:r>
              <a:rPr lang="hr-HR" sz="2000" i="1" dirty="0" smtClean="0">
                <a:latin typeface="Bookman Old Style" panose="02050604050505020204" pitchFamily="18" charset="0"/>
                <a:sym typeface="Symbol"/>
              </a:rPr>
              <a:t>Može li se </a:t>
            </a:r>
            <a:r>
              <a:rPr lang="hr-HR" sz="2000" b="1" i="1" dirty="0" smtClean="0">
                <a:latin typeface="Bookman Old Style" panose="02050604050505020204" pitchFamily="18" charset="0"/>
                <a:sym typeface="Symbol"/>
              </a:rPr>
              <a:t>produžiti</a:t>
            </a:r>
            <a:r>
              <a:rPr lang="hr-HR" sz="2000" i="1" dirty="0" smtClean="0">
                <a:latin typeface="Bookman Old Style" panose="02050604050505020204" pitchFamily="18" charset="0"/>
                <a:sym typeface="Symbol"/>
              </a:rPr>
              <a:t>?</a:t>
            </a:r>
          </a:p>
          <a:p>
            <a:pPr marL="0" indent="0">
              <a:buNone/>
            </a:pPr>
            <a:endParaRPr lang="hr-HR" sz="2000" dirty="0">
              <a:solidFill>
                <a:schemeClr val="tx1">
                  <a:lumMod val="75000"/>
                  <a:lumOff val="25000"/>
                </a:schemeClr>
              </a:solidFill>
              <a:latin typeface="Bookman Old Style" panose="02050604050505020204" pitchFamily="18" charset="0"/>
              <a:sym typeface="Symbol"/>
            </a:endParaRPr>
          </a:p>
          <a:p>
            <a:pPr>
              <a:buFont typeface="Wingdings" panose="05000000000000000000" pitchFamily="2" charset="2"/>
              <a:buChar char="q"/>
            </a:pPr>
            <a:r>
              <a:rPr lang="hr-HR" sz="2000" b="1" dirty="0" smtClean="0">
                <a:latin typeface="Bookman Old Style" panose="02050604050505020204" pitchFamily="18" charset="0"/>
                <a:sym typeface="Symbol"/>
              </a:rPr>
              <a:t>Javno otvaranje ponuda</a:t>
            </a:r>
            <a:r>
              <a:rPr lang="hr-HR" sz="2000" dirty="0" smtClean="0">
                <a:latin typeface="Bookman Old Style" panose="02050604050505020204" pitchFamily="18" charset="0"/>
                <a:sym typeface="Symbol"/>
              </a:rPr>
              <a:t></a:t>
            </a:r>
            <a:r>
              <a:rPr lang="hr-HR" sz="2000" b="1" dirty="0" smtClean="0">
                <a:solidFill>
                  <a:schemeClr val="accent2">
                    <a:lumMod val="75000"/>
                  </a:schemeClr>
                </a:solidFill>
                <a:latin typeface="Bookman Old Style" panose="02050604050505020204" pitchFamily="18" charset="0"/>
                <a:sym typeface="Symbol"/>
              </a:rPr>
              <a:t>stručno povjerenstvo</a:t>
            </a:r>
          </a:p>
          <a:p>
            <a:pPr marL="0" indent="0">
              <a:buNone/>
            </a:pPr>
            <a:r>
              <a:rPr lang="hr-HR" sz="2000" b="1" dirty="0">
                <a:solidFill>
                  <a:schemeClr val="accent2">
                    <a:lumMod val="75000"/>
                  </a:schemeClr>
                </a:solidFill>
                <a:latin typeface="Bookman Old Style" panose="02050604050505020204" pitchFamily="18" charset="0"/>
                <a:sym typeface="Symbol"/>
              </a:rPr>
              <a:t> </a:t>
            </a:r>
            <a:r>
              <a:rPr lang="hr-HR" sz="2000" b="1" dirty="0" smtClean="0">
                <a:solidFill>
                  <a:schemeClr val="accent2">
                    <a:lumMod val="75000"/>
                  </a:schemeClr>
                </a:solidFill>
                <a:latin typeface="Bookman Old Style" panose="02050604050505020204" pitchFamily="18" charset="0"/>
                <a:sym typeface="Symbol"/>
              </a:rPr>
              <a:t>          </a:t>
            </a:r>
            <a:r>
              <a:rPr lang="hr-HR" sz="2000" b="1" i="1" dirty="0" smtClean="0">
                <a:solidFill>
                  <a:srgbClr val="FF0000"/>
                </a:solidFill>
                <a:latin typeface="Bookman Old Style" panose="02050604050505020204" pitchFamily="18" charset="0"/>
                <a:sym typeface="Symbol"/>
              </a:rPr>
              <a:t>pregledava i </a:t>
            </a:r>
            <a:r>
              <a:rPr lang="hr-HR" sz="2000" b="1" i="1" u="sng" dirty="0" smtClean="0">
                <a:solidFill>
                  <a:srgbClr val="FF0000"/>
                </a:solidFill>
                <a:latin typeface="Bookman Old Style" panose="02050604050505020204" pitchFamily="18" charset="0"/>
                <a:sym typeface="Symbol"/>
              </a:rPr>
              <a:t>ocjenjuje ponude </a:t>
            </a:r>
          </a:p>
          <a:p>
            <a:pPr marL="0" indent="0">
              <a:buNone/>
            </a:pPr>
            <a:r>
              <a:rPr lang="hr-HR" sz="2000" b="1" dirty="0">
                <a:solidFill>
                  <a:schemeClr val="accent2">
                    <a:lumMod val="75000"/>
                  </a:schemeClr>
                </a:solidFill>
                <a:latin typeface="Bookman Old Style" panose="02050604050505020204" pitchFamily="18" charset="0"/>
                <a:sym typeface="Symbol"/>
              </a:rPr>
              <a:t> </a:t>
            </a:r>
            <a:r>
              <a:rPr lang="hr-HR" sz="2000" b="1" dirty="0" smtClean="0">
                <a:solidFill>
                  <a:schemeClr val="accent2">
                    <a:lumMod val="75000"/>
                  </a:schemeClr>
                </a:solidFill>
                <a:latin typeface="Bookman Old Style" panose="02050604050505020204" pitchFamily="18" charset="0"/>
                <a:sym typeface="Symbol"/>
              </a:rPr>
              <a:t>                (UVJETI + </a:t>
            </a:r>
            <a:r>
              <a:rPr lang="hr-HR" sz="2000" b="1" u="sng" dirty="0" smtClean="0">
                <a:solidFill>
                  <a:schemeClr val="accent2">
                    <a:lumMod val="75000"/>
                  </a:schemeClr>
                </a:solidFill>
                <a:latin typeface="Bookman Old Style" panose="02050604050505020204" pitchFamily="18" charset="0"/>
                <a:sym typeface="Symbol"/>
              </a:rPr>
              <a:t>KRITERIJI</a:t>
            </a:r>
            <a:r>
              <a:rPr lang="hr-HR" sz="2000" b="1" dirty="0" smtClean="0">
                <a:solidFill>
                  <a:schemeClr val="accent2">
                    <a:lumMod val="75000"/>
                  </a:schemeClr>
                </a:solidFill>
                <a:latin typeface="Bookman Old Style" panose="02050604050505020204" pitchFamily="18" charset="0"/>
                <a:sym typeface="Symbol"/>
              </a:rPr>
              <a:t>)</a:t>
            </a:r>
          </a:p>
          <a:p>
            <a:pPr marL="0" indent="0">
              <a:buNone/>
            </a:pPr>
            <a:r>
              <a:rPr lang="hr-HR" sz="2000" b="1" dirty="0">
                <a:solidFill>
                  <a:schemeClr val="accent2">
                    <a:lumMod val="75000"/>
                  </a:schemeClr>
                </a:solidFill>
                <a:latin typeface="Bookman Old Style" panose="02050604050505020204" pitchFamily="18" charset="0"/>
                <a:sym typeface="Symbol"/>
              </a:rPr>
              <a:t>	</a:t>
            </a:r>
            <a:r>
              <a:rPr lang="hr-HR" sz="2000" b="1" dirty="0" smtClean="0">
                <a:solidFill>
                  <a:schemeClr val="accent2">
                    <a:lumMod val="75000"/>
                  </a:schemeClr>
                </a:solidFill>
                <a:latin typeface="Bookman Old Style" panose="02050604050505020204" pitchFamily="18" charset="0"/>
                <a:sym typeface="Symbol"/>
              </a:rPr>
              <a:t>					ZAPISNIK</a:t>
            </a:r>
          </a:p>
          <a:p>
            <a:pPr marL="0" indent="0">
              <a:buNone/>
            </a:pPr>
            <a:r>
              <a:rPr lang="hr-HR" sz="2000" b="1" dirty="0" smtClean="0">
                <a:solidFill>
                  <a:schemeClr val="accent2">
                    <a:lumMod val="75000"/>
                  </a:schemeClr>
                </a:solidFill>
                <a:latin typeface="Bookman Old Style" panose="02050604050505020204" pitchFamily="18" charset="0"/>
              </a:rPr>
              <a:t>      ZAPISNIK             tajno</a:t>
            </a:r>
            <a:endParaRPr lang="hr-HR" sz="2000" b="1" dirty="0" smtClean="0">
              <a:solidFill>
                <a:schemeClr val="accent2">
                  <a:lumMod val="75000"/>
                </a:schemeClr>
              </a:solidFill>
              <a:latin typeface="Bookman Old Style" panose="02050604050505020204" pitchFamily="18" charset="0"/>
            </a:endParaRPr>
          </a:p>
          <a:p>
            <a:pPr marL="0" indent="0">
              <a:buNone/>
            </a:pPr>
            <a:endParaRPr lang="hr-HR" sz="2000" b="1" dirty="0">
              <a:solidFill>
                <a:schemeClr val="accent2">
                  <a:lumMod val="75000"/>
                </a:schemeClr>
              </a:solidFill>
              <a:latin typeface="Bookman Old Style" panose="02050604050505020204" pitchFamily="18" charset="0"/>
            </a:endParaRPr>
          </a:p>
          <a:p>
            <a:pPr marL="0" indent="0">
              <a:buNone/>
            </a:pPr>
            <a:r>
              <a:rPr lang="hr-HR" sz="2000" b="1" dirty="0" smtClean="0">
                <a:solidFill>
                  <a:schemeClr val="accent2">
                    <a:lumMod val="75000"/>
                  </a:schemeClr>
                </a:solidFill>
                <a:latin typeface="Bookman Old Style" panose="02050604050505020204" pitchFamily="18" charset="0"/>
              </a:rPr>
              <a:t>	nevaljane ponude</a:t>
            </a:r>
            <a:r>
              <a:rPr lang="hr-HR" sz="2000" b="1" dirty="0" smtClean="0">
                <a:solidFill>
                  <a:schemeClr val="accent2">
                    <a:lumMod val="75000"/>
                  </a:schemeClr>
                </a:solidFill>
                <a:latin typeface="Bookman Old Style" panose="02050604050505020204" pitchFamily="18" charset="0"/>
                <a:sym typeface="Symbol"/>
              </a:rPr>
              <a:t>odbija se </a:t>
            </a:r>
            <a:r>
              <a:rPr lang="hr-HR" sz="2000" b="1" dirty="0" smtClean="0">
                <a:solidFill>
                  <a:srgbClr val="FF0000"/>
                </a:solidFill>
                <a:latin typeface="Bookman Old Style" panose="02050604050505020204" pitchFamily="18" charset="0"/>
                <a:sym typeface="Symbol"/>
              </a:rPr>
              <a:t>rješenjemžalba??</a:t>
            </a:r>
          </a:p>
          <a:p>
            <a:pPr marL="0" indent="0">
              <a:buNone/>
            </a:pPr>
            <a:r>
              <a:rPr lang="hr-HR" sz="1600" b="1" dirty="0" smtClean="0">
                <a:solidFill>
                  <a:srgbClr val="FF0000"/>
                </a:solidFill>
                <a:latin typeface="Bookman Old Style" panose="02050604050505020204" pitchFamily="18" charset="0"/>
                <a:sym typeface="Symbol"/>
              </a:rPr>
              <a:t>             </a:t>
            </a:r>
            <a:r>
              <a:rPr lang="hr-HR" sz="1600" dirty="0" smtClean="0">
                <a:solidFill>
                  <a:srgbClr val="FF0000"/>
                </a:solidFill>
                <a:latin typeface="Bookman Old Style" panose="02050604050505020204" pitchFamily="18" charset="0"/>
                <a:sym typeface="Symbol"/>
              </a:rPr>
              <a:t>(čl. 24. st. 6. ZK)</a:t>
            </a:r>
            <a:endParaRPr lang="hr-HR" sz="1600" dirty="0">
              <a:solidFill>
                <a:srgbClr val="FF0000"/>
              </a:solidFill>
              <a:latin typeface="Bookman Old Style" panose="02050604050505020204" pitchFamily="18" charset="0"/>
              <a:sym typeface="Symbol"/>
            </a:endParaRPr>
          </a:p>
          <a:p>
            <a:pPr>
              <a:buFont typeface="Wingdings" panose="05000000000000000000" pitchFamily="2" charset="2"/>
              <a:buChar char="q"/>
            </a:pPr>
            <a:r>
              <a:rPr lang="hr-HR" sz="2000" b="1" dirty="0" smtClean="0">
                <a:solidFill>
                  <a:srgbClr val="FF0000"/>
                </a:solidFill>
                <a:latin typeface="Bookman Old Style" panose="02050604050505020204" pitchFamily="18" charset="0"/>
                <a:sym typeface="Symbol"/>
              </a:rPr>
              <a:t>Ekonomski najpovoljnija ponuda—predmet koncesije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hr-HR" sz="2000" b="1" dirty="0" smtClean="0">
                <a:solidFill>
                  <a:srgbClr val="FF0000"/>
                </a:solidFill>
                <a:latin typeface="Bookman Old Style" panose="02050604050505020204" pitchFamily="18" charset="0"/>
                <a:sym typeface="Symbol"/>
              </a:rPr>
              <a:t>Najviša ponuđena naknada za koncesiju</a:t>
            </a:r>
          </a:p>
          <a:p>
            <a:pPr marL="0" indent="0">
              <a:buNone/>
            </a:pPr>
            <a:endParaRPr lang="hr-HR" sz="2000" b="1" dirty="0">
              <a:solidFill>
                <a:srgbClr val="FF0000"/>
              </a:solidFill>
              <a:latin typeface="Bookman Old Style" panose="02050604050505020204" pitchFamily="18" charset="0"/>
            </a:endParaRPr>
          </a:p>
        </p:txBody>
      </p:sp>
      <p:cxnSp>
        <p:nvCxnSpPr>
          <p:cNvPr id="5" name="Straight Arrow Connector 4"/>
          <p:cNvCxnSpPr/>
          <p:nvPr/>
        </p:nvCxnSpPr>
        <p:spPr>
          <a:xfrm>
            <a:off x="1763688" y="1052736"/>
            <a:ext cx="3096344" cy="28803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 flipH="1">
            <a:off x="1763688" y="1052736"/>
            <a:ext cx="1224136" cy="64807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Curved Left Arrow 10"/>
          <p:cNvSpPr/>
          <p:nvPr/>
        </p:nvSpPr>
        <p:spPr>
          <a:xfrm>
            <a:off x="7444168" y="2551030"/>
            <a:ext cx="864096" cy="792088"/>
          </a:xfrm>
          <a:prstGeom prst="curvedLeftArrow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>
              <a:solidFill>
                <a:schemeClr val="tx1"/>
              </a:solidFill>
            </a:endParaRPr>
          </a:p>
        </p:txBody>
      </p:sp>
      <p:cxnSp>
        <p:nvCxnSpPr>
          <p:cNvPr id="13" name="Straight Arrow Connector 12"/>
          <p:cNvCxnSpPr/>
          <p:nvPr/>
        </p:nvCxnSpPr>
        <p:spPr>
          <a:xfrm>
            <a:off x="5148064" y="3068960"/>
            <a:ext cx="936104" cy="57606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Oval 13"/>
          <p:cNvSpPr/>
          <p:nvPr/>
        </p:nvSpPr>
        <p:spPr>
          <a:xfrm>
            <a:off x="3419872" y="404664"/>
            <a:ext cx="1728192" cy="792088"/>
          </a:xfrm>
          <a:prstGeom prst="ellipse">
            <a:avLst/>
          </a:prstGeom>
          <a:noFill/>
          <a:ln w="57150"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>
              <a:solidFill>
                <a:srgbClr val="FF0000"/>
              </a:solidFill>
            </a:endParaRPr>
          </a:p>
        </p:txBody>
      </p:sp>
      <p:sp>
        <p:nvSpPr>
          <p:cNvPr id="16" name="Curved Right Arrow 15"/>
          <p:cNvSpPr/>
          <p:nvPr/>
        </p:nvSpPr>
        <p:spPr>
          <a:xfrm>
            <a:off x="755576" y="3068960"/>
            <a:ext cx="720080" cy="1656184"/>
          </a:xfrm>
          <a:prstGeom prst="curv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>
              <a:solidFill>
                <a:schemeClr val="tx1"/>
              </a:solidFill>
            </a:endParaRPr>
          </a:p>
        </p:txBody>
      </p:sp>
      <p:cxnSp>
        <p:nvCxnSpPr>
          <p:cNvPr id="18" name="Straight Arrow Connector 17"/>
          <p:cNvCxnSpPr/>
          <p:nvPr/>
        </p:nvCxnSpPr>
        <p:spPr>
          <a:xfrm flipH="1">
            <a:off x="1763688" y="3501008"/>
            <a:ext cx="1944216" cy="182535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Arrow Connector 5"/>
          <p:cNvCxnSpPr/>
          <p:nvPr/>
        </p:nvCxnSpPr>
        <p:spPr>
          <a:xfrm>
            <a:off x="1691680" y="2708920"/>
            <a:ext cx="72008" cy="108012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Oval 6"/>
          <p:cNvSpPr/>
          <p:nvPr/>
        </p:nvSpPr>
        <p:spPr>
          <a:xfrm>
            <a:off x="1115616" y="3630280"/>
            <a:ext cx="1440160" cy="766936"/>
          </a:xfrm>
          <a:prstGeom prst="ellipse">
            <a:avLst/>
          </a:prstGeom>
          <a:noFill/>
          <a:ln>
            <a:solidFill>
              <a:schemeClr val="tx2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8" name="Oval 7"/>
          <p:cNvSpPr/>
          <p:nvPr/>
        </p:nvSpPr>
        <p:spPr>
          <a:xfrm>
            <a:off x="5940152" y="3326990"/>
            <a:ext cx="1828052" cy="792088"/>
          </a:xfrm>
          <a:prstGeom prst="ellipse">
            <a:avLst/>
          </a:prstGeom>
          <a:noFill/>
          <a:ln>
            <a:solidFill>
              <a:schemeClr val="tx2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7319775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 dirty="0"/>
          </a:p>
        </p:txBody>
      </p:sp>
      <p:pic>
        <p:nvPicPr>
          <p:cNvPr id="819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332656"/>
            <a:ext cx="5029952" cy="61391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Oval 3"/>
          <p:cNvSpPr/>
          <p:nvPr/>
        </p:nvSpPr>
        <p:spPr>
          <a:xfrm>
            <a:off x="2483768" y="1894317"/>
            <a:ext cx="3096344" cy="72008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5" name="Oval 4"/>
          <p:cNvSpPr/>
          <p:nvPr/>
        </p:nvSpPr>
        <p:spPr>
          <a:xfrm>
            <a:off x="2339752" y="3284984"/>
            <a:ext cx="1584176" cy="504056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6" name="Oval 5"/>
          <p:cNvSpPr/>
          <p:nvPr/>
        </p:nvSpPr>
        <p:spPr>
          <a:xfrm>
            <a:off x="1547664" y="1063993"/>
            <a:ext cx="1872208" cy="553549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6474798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0568" y="5877272"/>
            <a:ext cx="8183880" cy="619512"/>
          </a:xfrm>
        </p:spPr>
        <p:txBody>
          <a:bodyPr>
            <a:normAutofit fontScale="90000"/>
          </a:bodyPr>
          <a:lstStyle/>
          <a:p>
            <a:r>
              <a:rPr lang="hr-HR" dirty="0" smtClean="0"/>
              <a:t>					</a:t>
            </a:r>
            <a:r>
              <a:rPr lang="hr-HR" sz="2000" dirty="0" smtClean="0">
                <a:latin typeface="Bookman Old Style" panose="02050604050505020204" pitchFamily="18" charset="0"/>
              </a:rPr>
              <a:t>temeljni pojmovi-čl. 3. ZK</a:t>
            </a:r>
            <a:endParaRPr lang="hr-HR" dirty="0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57" y="260648"/>
            <a:ext cx="6264696" cy="59046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Oval 3"/>
          <p:cNvSpPr/>
          <p:nvPr/>
        </p:nvSpPr>
        <p:spPr>
          <a:xfrm>
            <a:off x="1115616" y="2996952"/>
            <a:ext cx="4176464" cy="792088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cxnSp>
        <p:nvCxnSpPr>
          <p:cNvPr id="6" name="Straight Arrow Connector 5"/>
          <p:cNvCxnSpPr/>
          <p:nvPr/>
        </p:nvCxnSpPr>
        <p:spPr>
          <a:xfrm flipV="1">
            <a:off x="5004048" y="2204864"/>
            <a:ext cx="2520280" cy="100811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Oval 6"/>
          <p:cNvSpPr/>
          <p:nvPr/>
        </p:nvSpPr>
        <p:spPr>
          <a:xfrm>
            <a:off x="7092280" y="1772816"/>
            <a:ext cx="2051720" cy="1440160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b="1" dirty="0" smtClean="0">
                <a:solidFill>
                  <a:schemeClr val="accent1">
                    <a:lumMod val="75000"/>
                  </a:schemeClr>
                </a:solidFill>
              </a:rPr>
              <a:t>UPRAVNI AKT</a:t>
            </a:r>
            <a:endParaRPr lang="hr-HR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cxnSp>
        <p:nvCxnSpPr>
          <p:cNvPr id="5" name="Straight Arrow Connector 4"/>
          <p:cNvCxnSpPr/>
          <p:nvPr/>
        </p:nvCxnSpPr>
        <p:spPr>
          <a:xfrm>
            <a:off x="5076056" y="3573016"/>
            <a:ext cx="2016224" cy="57606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Oval 7"/>
          <p:cNvSpPr/>
          <p:nvPr/>
        </p:nvSpPr>
        <p:spPr>
          <a:xfrm>
            <a:off x="6444208" y="4149080"/>
            <a:ext cx="2160240" cy="1440160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b="1" dirty="0" smtClean="0">
                <a:solidFill>
                  <a:srgbClr val="FF0000"/>
                </a:solidFill>
              </a:rPr>
              <a:t>Zakonska definicija</a:t>
            </a:r>
            <a:endParaRPr lang="hr-HR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83446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7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920" y="5805264"/>
            <a:ext cx="8183880" cy="229776"/>
          </a:xfrm>
        </p:spPr>
        <p:txBody>
          <a:bodyPr>
            <a:normAutofit fontScale="90000"/>
          </a:bodyPr>
          <a:lstStyle/>
          <a:p>
            <a:endParaRPr lang="hr-HR" dirty="0"/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0"/>
            <a:ext cx="5616624" cy="66693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104" y="2348880"/>
            <a:ext cx="3240360" cy="1431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Oval 3"/>
          <p:cNvSpPr/>
          <p:nvPr/>
        </p:nvSpPr>
        <p:spPr>
          <a:xfrm>
            <a:off x="827584" y="2204865"/>
            <a:ext cx="4464496" cy="85997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5" name="Oval 4"/>
          <p:cNvSpPr/>
          <p:nvPr/>
        </p:nvSpPr>
        <p:spPr>
          <a:xfrm>
            <a:off x="611560" y="404664"/>
            <a:ext cx="1944216" cy="122413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cxnSp>
        <p:nvCxnSpPr>
          <p:cNvPr id="6" name="Straight Arrow Connector 5"/>
          <p:cNvCxnSpPr/>
          <p:nvPr/>
        </p:nvCxnSpPr>
        <p:spPr>
          <a:xfrm>
            <a:off x="4499992" y="3064842"/>
            <a:ext cx="1728192" cy="209235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tangle 6"/>
          <p:cNvSpPr/>
          <p:nvPr/>
        </p:nvSpPr>
        <p:spPr>
          <a:xfrm>
            <a:off x="6444208" y="4581128"/>
            <a:ext cx="2088232" cy="1490464"/>
          </a:xfrm>
          <a:prstGeom prst="rect">
            <a:avLst/>
          </a:prstGeom>
          <a:solidFill>
            <a:schemeClr val="tx2">
              <a:lumMod val="10000"/>
              <a:lumOff val="90000"/>
            </a:schemeClr>
          </a:solidFill>
          <a:ln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b="1" dirty="0" smtClean="0">
                <a:solidFill>
                  <a:srgbClr val="FF0000"/>
                </a:solidFill>
              </a:rPr>
              <a:t>GDJE SE OBJAVLJUJE?</a:t>
            </a:r>
            <a:endParaRPr lang="hr-HR" b="1" dirty="0">
              <a:solidFill>
                <a:srgbClr val="FF0000"/>
              </a:solidFill>
            </a:endParaRPr>
          </a:p>
        </p:txBody>
      </p:sp>
      <p:cxnSp>
        <p:nvCxnSpPr>
          <p:cNvPr id="9" name="Straight Arrow Connector 8"/>
          <p:cNvCxnSpPr/>
          <p:nvPr/>
        </p:nvCxnSpPr>
        <p:spPr>
          <a:xfrm flipV="1">
            <a:off x="3347864" y="836712"/>
            <a:ext cx="2160240" cy="1368153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9"/>
          <p:cNvSpPr/>
          <p:nvPr/>
        </p:nvSpPr>
        <p:spPr>
          <a:xfrm>
            <a:off x="5590964" y="359924"/>
            <a:ext cx="2221396" cy="914400"/>
          </a:xfrm>
          <a:prstGeom prst="rect">
            <a:avLst/>
          </a:prstGeom>
          <a:solidFill>
            <a:schemeClr val="tx2">
              <a:lumMod val="10000"/>
              <a:lumOff val="90000"/>
            </a:schemeClr>
          </a:solidFill>
          <a:ln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b="1" dirty="0" smtClean="0">
                <a:solidFill>
                  <a:srgbClr val="FF0000"/>
                </a:solidFill>
              </a:rPr>
              <a:t>ROK</a:t>
            </a:r>
            <a:r>
              <a:rPr lang="hr-HR" dirty="0" smtClean="0"/>
              <a:t> </a:t>
            </a:r>
            <a:r>
              <a:rPr lang="hr-HR" b="1" dirty="0" smtClean="0">
                <a:solidFill>
                  <a:srgbClr val="FF0000"/>
                </a:solidFill>
              </a:rPr>
              <a:t>ZA DONOŠENJE?</a:t>
            </a:r>
            <a:endParaRPr lang="hr-HR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47866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6044" y="6309320"/>
            <a:ext cx="8183880" cy="548680"/>
          </a:xfrm>
        </p:spPr>
        <p:txBody>
          <a:bodyPr>
            <a:normAutofit fontScale="90000"/>
          </a:bodyPr>
          <a:lstStyle/>
          <a:p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530352"/>
            <a:ext cx="8686800" cy="5346920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hr-HR" b="1" dirty="0" smtClean="0">
                <a:solidFill>
                  <a:schemeClr val="accent1">
                    <a:lumMod val="75000"/>
                  </a:schemeClr>
                </a:solidFill>
              </a:rPr>
              <a:t>UGOVOR O KONCESIJI</a:t>
            </a:r>
          </a:p>
          <a:p>
            <a:pPr algn="ctr">
              <a:buFont typeface="Wingdings" panose="05000000000000000000" pitchFamily="2" charset="2"/>
              <a:buChar char="v"/>
            </a:pPr>
            <a:r>
              <a:rPr lang="hr-HR" sz="2000" i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razdoblje mirovanja (</a:t>
            </a:r>
            <a:r>
              <a:rPr lang="hr-HR" sz="2000" b="1" dirty="0" smtClean="0">
                <a:solidFill>
                  <a:srgbClr val="FF0000"/>
                </a:solidFill>
              </a:rPr>
              <a:t>15 dana</a:t>
            </a:r>
            <a:r>
              <a:rPr lang="hr-HR" sz="2000" i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)</a:t>
            </a:r>
          </a:p>
          <a:p>
            <a:pPr marL="0" indent="0" algn="ctr">
              <a:buNone/>
            </a:pPr>
            <a:endParaRPr lang="hr-HR" sz="2000" i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marL="0" indent="0" algn="ctr">
              <a:buNone/>
            </a:pPr>
            <a:endParaRPr lang="hr-HR" sz="2000" i="1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hr-HR" sz="20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Postupak pravne zaštite </a:t>
            </a:r>
            <a:r>
              <a:rPr lang="hr-HR" sz="20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—pitanje izvršnosti??</a:t>
            </a:r>
          </a:p>
          <a:p>
            <a:pPr marL="0" indent="0">
              <a:buNone/>
            </a:pPr>
            <a:endParaRPr lang="hr-HR" sz="2000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>
              <a:buFont typeface="Wingdings" panose="05000000000000000000" pitchFamily="2" charset="2"/>
              <a:buChar char="q"/>
            </a:pPr>
            <a:r>
              <a:rPr lang="hr-HR" sz="20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Davatelj treba ponuditi sklapanje ugovora</a:t>
            </a:r>
          </a:p>
          <a:p>
            <a:pPr marL="0" indent="0">
              <a:buNone/>
            </a:pPr>
            <a:r>
              <a:rPr lang="hr-HR" sz="20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u</a:t>
            </a:r>
            <a:r>
              <a:rPr lang="hr-HR" sz="20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roku od </a:t>
            </a:r>
            <a:r>
              <a:rPr lang="hr-HR" sz="2000" u="sng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10 dana </a:t>
            </a:r>
            <a:r>
              <a:rPr lang="hr-HR" sz="20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od…. (može li se taj rok </a:t>
            </a:r>
          </a:p>
          <a:p>
            <a:pPr marL="0" indent="0">
              <a:buNone/>
            </a:pPr>
            <a:r>
              <a:rPr lang="hr-HR" sz="20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p</a:t>
            </a:r>
            <a:r>
              <a:rPr lang="hr-HR" sz="20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roduljiti??)</a:t>
            </a:r>
          </a:p>
          <a:p>
            <a:pPr marL="0" indent="0">
              <a:buNone/>
            </a:pPr>
            <a:endParaRPr lang="hr-HR" sz="2000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marL="0" indent="0">
              <a:buNone/>
            </a:pPr>
            <a:r>
              <a:rPr lang="hr-HR" sz="20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				</a:t>
            </a:r>
          </a:p>
          <a:p>
            <a:pPr marL="0" indent="0">
              <a:buNone/>
            </a:pPr>
            <a:r>
              <a:rPr lang="hr-HR" sz="20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hr-HR" sz="20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                               </a:t>
            </a:r>
            <a:r>
              <a:rPr lang="hr-HR" sz="2000" b="1" dirty="0" smtClean="0">
                <a:solidFill>
                  <a:srgbClr val="FF0000"/>
                </a:solidFill>
              </a:rPr>
              <a:t>SADRŽAJ UGOVORA </a:t>
            </a:r>
            <a:r>
              <a:rPr lang="hr-HR" sz="20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(čl. 33.)</a:t>
            </a:r>
          </a:p>
          <a:p>
            <a:pPr marL="0" indent="0">
              <a:buNone/>
            </a:pPr>
            <a:endParaRPr lang="hr-HR" sz="2000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marL="0" indent="0">
              <a:buNone/>
            </a:pPr>
            <a:r>
              <a:rPr lang="hr-HR" sz="2000" b="1" dirty="0" smtClean="0">
                <a:solidFill>
                  <a:srgbClr val="FF0000"/>
                </a:solidFill>
              </a:rPr>
              <a:t>NAKNADA</a:t>
            </a:r>
          </a:p>
          <a:p>
            <a:pPr marL="0" indent="0">
              <a:buNone/>
            </a:pPr>
            <a:r>
              <a:rPr lang="hr-HR" sz="2000" b="1" dirty="0">
                <a:solidFill>
                  <a:srgbClr val="FF0000"/>
                </a:solidFill>
              </a:rPr>
              <a:t>	</a:t>
            </a:r>
            <a:r>
              <a:rPr lang="hr-HR" sz="2000" b="1" dirty="0" smtClean="0">
                <a:solidFill>
                  <a:srgbClr val="FF0000"/>
                </a:solidFill>
              </a:rPr>
              <a:t>	</a:t>
            </a:r>
          </a:p>
          <a:p>
            <a:pPr marL="0" indent="0">
              <a:buNone/>
            </a:pPr>
            <a:r>
              <a:rPr lang="hr-HR" sz="2000" b="1" dirty="0">
                <a:solidFill>
                  <a:srgbClr val="FF0000"/>
                </a:solidFill>
              </a:rPr>
              <a:t>	</a:t>
            </a:r>
            <a:r>
              <a:rPr lang="hr-HR" sz="2000" b="1" dirty="0" smtClean="0">
                <a:solidFill>
                  <a:srgbClr val="FF0000"/>
                </a:solidFill>
              </a:rPr>
              <a:t>             ROK</a:t>
            </a:r>
            <a:endParaRPr lang="hr-HR" sz="2000" b="1" dirty="0">
              <a:solidFill>
                <a:srgbClr val="FF0000"/>
              </a:solidFill>
            </a:endParaRPr>
          </a:p>
        </p:txBody>
      </p:sp>
      <p:cxnSp>
        <p:nvCxnSpPr>
          <p:cNvPr id="5" name="Straight Arrow Connector 4"/>
          <p:cNvCxnSpPr/>
          <p:nvPr/>
        </p:nvCxnSpPr>
        <p:spPr>
          <a:xfrm flipH="1">
            <a:off x="1835696" y="1556792"/>
            <a:ext cx="1584176" cy="64807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Curved Left Arrow 5"/>
          <p:cNvSpPr/>
          <p:nvPr/>
        </p:nvSpPr>
        <p:spPr>
          <a:xfrm>
            <a:off x="6732240" y="620688"/>
            <a:ext cx="1224136" cy="2736304"/>
          </a:xfrm>
          <a:prstGeom prst="curvedLef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>
              <a:solidFill>
                <a:schemeClr val="tx1"/>
              </a:solidFill>
            </a:endParaRPr>
          </a:p>
        </p:txBody>
      </p:sp>
      <p:cxnSp>
        <p:nvCxnSpPr>
          <p:cNvPr id="8" name="Straight Arrow Connector 7"/>
          <p:cNvCxnSpPr/>
          <p:nvPr/>
        </p:nvCxnSpPr>
        <p:spPr>
          <a:xfrm>
            <a:off x="4283968" y="1052736"/>
            <a:ext cx="288032" cy="324036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 flipH="1">
            <a:off x="1043608" y="1052736"/>
            <a:ext cx="1440160" cy="403244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 flipH="1">
            <a:off x="2627784" y="1124744"/>
            <a:ext cx="504056" cy="446449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32047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5661248"/>
            <a:ext cx="8183880" cy="907544"/>
          </a:xfrm>
        </p:spPr>
        <p:txBody>
          <a:bodyPr>
            <a:normAutofit fontScale="90000"/>
          </a:bodyPr>
          <a:lstStyle/>
          <a:p>
            <a:r>
              <a:rPr lang="hr-HR" dirty="0" smtClean="0"/>
              <a:t>IZMJENA I PRESTANAK UGOVORA</a:t>
            </a: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5477184"/>
          </a:xfrm>
          <a:ln>
            <a:solidFill>
              <a:srgbClr val="002060"/>
            </a:solidFill>
          </a:ln>
        </p:spPr>
        <p:txBody>
          <a:bodyPr/>
          <a:lstStyle/>
          <a:p>
            <a:pPr>
              <a:buFont typeface="Wingdings" panose="05000000000000000000" pitchFamily="2" charset="2"/>
              <a:buChar char="q"/>
            </a:pPr>
            <a:r>
              <a:rPr lang="hr-HR" dirty="0"/>
              <a:t>p</a:t>
            </a:r>
            <a:r>
              <a:rPr lang="hr-HR" dirty="0" smtClean="0"/>
              <a:t>osebni uvjeti i razlozi</a:t>
            </a:r>
            <a:r>
              <a:rPr lang="hr-HR" dirty="0" smtClean="0">
                <a:sym typeface="Symbol"/>
              </a:rPr>
              <a:t> </a:t>
            </a:r>
            <a:r>
              <a:rPr lang="hr-HR" b="1" dirty="0" smtClean="0">
                <a:solidFill>
                  <a:srgbClr val="FF0000"/>
                </a:solidFill>
                <a:sym typeface="Symbol"/>
              </a:rPr>
              <a:t>IZMJENA</a:t>
            </a:r>
            <a:r>
              <a:rPr lang="hr-HR" dirty="0" smtClean="0">
                <a:sym typeface="Symbol"/>
              </a:rPr>
              <a:t> </a:t>
            </a:r>
            <a:r>
              <a:rPr lang="hr-HR" sz="2000" dirty="0" smtClean="0">
                <a:sym typeface="Symbol"/>
              </a:rPr>
              <a:t>(čl. 39.) „…</a:t>
            </a:r>
            <a:r>
              <a:rPr lang="hr-HR" sz="2000" i="1" dirty="0" smtClean="0">
                <a:sym typeface="Symbol"/>
              </a:rPr>
              <a:t>može se</a:t>
            </a:r>
            <a:r>
              <a:rPr lang="hr-HR" sz="2000" dirty="0" smtClean="0">
                <a:sym typeface="Symbol"/>
              </a:rPr>
              <a:t>…”</a:t>
            </a:r>
          </a:p>
          <a:p>
            <a:pPr marL="0" indent="0">
              <a:buNone/>
            </a:pPr>
            <a:r>
              <a:rPr lang="hr-HR" dirty="0">
                <a:sym typeface="Symbol"/>
              </a:rPr>
              <a:t>	</a:t>
            </a:r>
            <a:r>
              <a:rPr lang="hr-HR" dirty="0" smtClean="0">
                <a:sym typeface="Symbol"/>
              </a:rPr>
              <a:t>	    </a:t>
            </a:r>
            <a:r>
              <a:rPr lang="hr-HR" sz="2000" dirty="0" smtClean="0">
                <a:sym typeface="Symbol"/>
              </a:rPr>
              <a:t>  					čl. 40.</a:t>
            </a:r>
            <a:endParaRPr lang="hr-HR" dirty="0" smtClean="0">
              <a:sym typeface="Symbol"/>
            </a:endParaRPr>
          </a:p>
          <a:p>
            <a:pPr marL="0" indent="0">
              <a:buNone/>
            </a:pPr>
            <a:r>
              <a:rPr lang="hr-HR" dirty="0">
                <a:sym typeface="Symbol"/>
              </a:rPr>
              <a:t>	</a:t>
            </a:r>
            <a:r>
              <a:rPr lang="hr-HR" dirty="0" smtClean="0">
                <a:sym typeface="Symbol"/>
              </a:rPr>
              <a:t>			bitne izmjene</a:t>
            </a:r>
          </a:p>
          <a:p>
            <a:pPr marL="0" indent="0">
              <a:buNone/>
            </a:pPr>
            <a:endParaRPr lang="hr-HR" dirty="0">
              <a:sym typeface="Symbol"/>
            </a:endParaRPr>
          </a:p>
          <a:p>
            <a:pPr>
              <a:buFont typeface="Wingdings" panose="05000000000000000000" pitchFamily="2" charset="2"/>
              <a:buChar char="q"/>
            </a:pPr>
            <a:r>
              <a:rPr lang="hr-HR" b="1" dirty="0">
                <a:sym typeface="Symbol"/>
              </a:rPr>
              <a:t>n</a:t>
            </a:r>
            <a:r>
              <a:rPr lang="hr-HR" b="1" dirty="0" smtClean="0">
                <a:sym typeface="Symbol"/>
              </a:rPr>
              <a:t>a prijedlog DK ili </a:t>
            </a:r>
            <a:r>
              <a:rPr lang="hr-HR" sz="2400" b="1" dirty="0" smtClean="0">
                <a:sym typeface="Symbol"/>
              </a:rPr>
              <a:t>K </a:t>
            </a:r>
            <a:r>
              <a:rPr lang="hr-HR" sz="2400" i="1" dirty="0" smtClean="0">
                <a:sym typeface="Symbol"/>
              </a:rPr>
              <a:t>—izmjena za vrijeme trajanja ugovora </a:t>
            </a:r>
            <a:r>
              <a:rPr lang="hr-HR" sz="2400" dirty="0" smtClean="0">
                <a:solidFill>
                  <a:srgbClr val="FF0000"/>
                </a:solidFill>
                <a:sym typeface="Symbol"/>
              </a:rPr>
              <a:t>SAMO</a:t>
            </a:r>
            <a:r>
              <a:rPr lang="hr-HR" sz="2400" dirty="0" smtClean="0">
                <a:sym typeface="Symbol"/>
              </a:rPr>
              <a:t> ako su </a:t>
            </a:r>
            <a:r>
              <a:rPr lang="hr-HR" sz="2400" dirty="0" smtClean="0">
                <a:solidFill>
                  <a:srgbClr val="FF0000"/>
                </a:solidFill>
                <a:sym typeface="Symbol"/>
              </a:rPr>
              <a:t>uvjeti i mogućnosti</a:t>
            </a:r>
            <a:r>
              <a:rPr lang="hr-HR" sz="2400" dirty="0" smtClean="0">
                <a:sym typeface="Symbol"/>
              </a:rPr>
              <a:t> za nastanak izmjene bili </a:t>
            </a:r>
            <a:r>
              <a:rPr lang="hr-HR" sz="2400" u="sng" dirty="0" smtClean="0">
                <a:sym typeface="Symbol"/>
              </a:rPr>
              <a:t>predviđeni</a:t>
            </a:r>
            <a:r>
              <a:rPr lang="hr-HR" sz="2400" dirty="0" smtClean="0">
                <a:sym typeface="Symbol"/>
              </a:rPr>
              <a:t> u dokumentaciji za nadmetanje i UK</a:t>
            </a:r>
          </a:p>
          <a:p>
            <a:pPr marL="0" indent="0">
              <a:buNone/>
            </a:pPr>
            <a:r>
              <a:rPr lang="hr-HR" sz="2400" dirty="0" smtClean="0">
                <a:sym typeface="Symbol"/>
              </a:rPr>
              <a:t>  </a:t>
            </a:r>
          </a:p>
          <a:p>
            <a:pPr marL="0" indent="0">
              <a:buNone/>
            </a:pPr>
            <a:endParaRPr lang="hr-HR" sz="2000" dirty="0">
              <a:sym typeface="Symbol"/>
            </a:endParaRPr>
          </a:p>
          <a:p>
            <a:pPr marL="0" indent="0">
              <a:buNone/>
            </a:pPr>
            <a:r>
              <a:rPr lang="hr-HR" sz="2000" b="1" dirty="0" smtClean="0">
                <a:solidFill>
                  <a:srgbClr val="FF0000"/>
                </a:solidFill>
                <a:sym typeface="Symbol"/>
              </a:rPr>
              <a:t>na jasan, nedvosmislen </a:t>
            </a:r>
          </a:p>
          <a:p>
            <a:pPr marL="0" indent="0">
              <a:buNone/>
            </a:pPr>
            <a:r>
              <a:rPr lang="hr-HR" sz="2000" b="1" dirty="0" smtClean="0">
                <a:solidFill>
                  <a:srgbClr val="FF0000"/>
                </a:solidFill>
                <a:sym typeface="Symbol"/>
              </a:rPr>
              <a:t>i precizan način</a:t>
            </a:r>
          </a:p>
        </p:txBody>
      </p:sp>
      <p:cxnSp>
        <p:nvCxnSpPr>
          <p:cNvPr id="5" name="Straight Arrow Connector 4"/>
          <p:cNvCxnSpPr/>
          <p:nvPr/>
        </p:nvCxnSpPr>
        <p:spPr>
          <a:xfrm>
            <a:off x="5436096" y="1052736"/>
            <a:ext cx="0" cy="64807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Oval 5"/>
          <p:cNvSpPr/>
          <p:nvPr/>
        </p:nvSpPr>
        <p:spPr>
          <a:xfrm>
            <a:off x="3801291" y="1700808"/>
            <a:ext cx="3600400" cy="1098091"/>
          </a:xfrm>
          <a:prstGeom prst="ellipse">
            <a:avLst/>
          </a:prstGeom>
          <a:noFill/>
          <a:ln>
            <a:solidFill>
              <a:schemeClr val="accent3">
                <a:lumMod val="75000"/>
              </a:schemeClr>
            </a:solidFill>
            <a:prstDash val="lg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cxnSp>
        <p:nvCxnSpPr>
          <p:cNvPr id="8" name="Straight Arrow Connector 7"/>
          <p:cNvCxnSpPr/>
          <p:nvPr/>
        </p:nvCxnSpPr>
        <p:spPr>
          <a:xfrm flipH="1">
            <a:off x="2051720" y="1052736"/>
            <a:ext cx="3384376" cy="1746163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Down Arrow 8"/>
          <p:cNvSpPr/>
          <p:nvPr/>
        </p:nvSpPr>
        <p:spPr>
          <a:xfrm>
            <a:off x="2771800" y="4393664"/>
            <a:ext cx="484632" cy="792088"/>
          </a:xfrm>
          <a:prstGeom prst="downArrow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cxnSp>
        <p:nvCxnSpPr>
          <p:cNvPr id="11" name="Straight Arrow Connector 10"/>
          <p:cNvCxnSpPr/>
          <p:nvPr/>
        </p:nvCxnSpPr>
        <p:spPr>
          <a:xfrm flipV="1">
            <a:off x="6156176" y="1700808"/>
            <a:ext cx="864096" cy="43204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Cloud Callout 11"/>
          <p:cNvSpPr/>
          <p:nvPr/>
        </p:nvSpPr>
        <p:spPr>
          <a:xfrm>
            <a:off x="4978896" y="4393664"/>
            <a:ext cx="2761456" cy="1613872"/>
          </a:xfrm>
          <a:prstGeom prst="cloudCallou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2400" b="1" dirty="0" smtClean="0">
                <a:solidFill>
                  <a:srgbClr val="FF0000"/>
                </a:solidFill>
              </a:rPr>
              <a:t>7 načina</a:t>
            </a:r>
          </a:p>
          <a:p>
            <a:pPr algn="ctr"/>
            <a:r>
              <a:rPr lang="hr-HR" sz="2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č</a:t>
            </a:r>
            <a:r>
              <a:rPr lang="hr-HR" sz="2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l. 44.</a:t>
            </a:r>
            <a:endParaRPr lang="hr-HR" sz="24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16439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77318"/>
            <a:ext cx="3810000" cy="524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104" y="2204864"/>
            <a:ext cx="3810000" cy="45207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5733256"/>
            <a:ext cx="8183880" cy="907544"/>
          </a:xfrm>
        </p:spPr>
        <p:txBody>
          <a:bodyPr/>
          <a:lstStyle/>
          <a:p>
            <a:r>
              <a:rPr lang="hr-HR" dirty="0" smtClean="0">
                <a:latin typeface="Bookman Old Style" panose="02050604050505020204" pitchFamily="18" charset="0"/>
              </a:rPr>
              <a:t>6</a:t>
            </a:r>
            <a:endParaRPr lang="hr-HR" dirty="0">
              <a:latin typeface="Bookman Old Style" panose="020506040505050202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2920" y="188640"/>
            <a:ext cx="8183880" cy="4176464"/>
          </a:xfrm>
        </p:spPr>
        <p:txBody>
          <a:bodyPr>
            <a:normAutofit/>
          </a:bodyPr>
          <a:lstStyle/>
          <a:p>
            <a:r>
              <a:rPr lang="hr-HR" dirty="0">
                <a:hlinkClick r:id="rId4"/>
              </a:rPr>
              <a:t>http://</a:t>
            </a:r>
            <a:r>
              <a:rPr lang="hr-HR" dirty="0" smtClean="0">
                <a:hlinkClick r:id="rId4"/>
              </a:rPr>
              <a:t>www.mfin.hr/</a:t>
            </a:r>
            <a:r>
              <a:rPr lang="hr-HR" dirty="0" err="1" smtClean="0">
                <a:hlinkClick r:id="rId4"/>
              </a:rPr>
              <a:t>hr</a:t>
            </a:r>
            <a:r>
              <a:rPr lang="hr-HR" dirty="0" smtClean="0">
                <a:hlinkClick r:id="rId4"/>
              </a:rPr>
              <a:t>/registar-koncesija</a:t>
            </a:r>
            <a:endParaRPr lang="hr-HR" dirty="0" smtClean="0"/>
          </a:p>
          <a:p>
            <a:r>
              <a:rPr lang="hr-HR" dirty="0">
                <a:hlinkClick r:id="rId5"/>
              </a:rPr>
              <a:t>http://</a:t>
            </a:r>
            <a:r>
              <a:rPr lang="hr-HR" dirty="0" smtClean="0">
                <a:hlinkClick r:id="rId5"/>
              </a:rPr>
              <a:t>regkon.fina.hr/</a:t>
            </a:r>
            <a:r>
              <a:rPr lang="hr-HR" dirty="0" err="1" smtClean="0">
                <a:hlinkClick r:id="rId5"/>
              </a:rPr>
              <a:t>RegistarKoncesija.web</a:t>
            </a:r>
            <a:r>
              <a:rPr lang="hr-HR" dirty="0" smtClean="0">
                <a:hlinkClick r:id="rId5"/>
              </a:rPr>
              <a:t>/</a:t>
            </a:r>
            <a:r>
              <a:rPr lang="hr-HR" dirty="0" err="1" smtClean="0">
                <a:hlinkClick r:id="rId5"/>
              </a:rPr>
              <a:t>index.html</a:t>
            </a:r>
            <a:endParaRPr lang="hr-HR" dirty="0" smtClean="0"/>
          </a:p>
          <a:p>
            <a:r>
              <a:rPr lang="hr-HR" dirty="0">
                <a:hlinkClick r:id="rId6"/>
              </a:rPr>
              <a:t>http://</a:t>
            </a:r>
            <a:r>
              <a:rPr lang="hr-HR" dirty="0" smtClean="0">
                <a:hlinkClick r:id="rId6"/>
              </a:rPr>
              <a:t>servisi.fina.hr/</a:t>
            </a:r>
            <a:r>
              <a:rPr lang="hr-HR" dirty="0" err="1" smtClean="0">
                <a:hlinkClick r:id="rId6"/>
              </a:rPr>
              <a:t>regkonc</a:t>
            </a:r>
            <a:r>
              <a:rPr lang="hr-HR" dirty="0" smtClean="0">
                <a:hlinkClick r:id="rId6"/>
              </a:rPr>
              <a:t>/</a:t>
            </a:r>
            <a:r>
              <a:rPr lang="hr-HR" dirty="0" err="1" smtClean="0">
                <a:hlinkClick r:id="rId6"/>
              </a:rPr>
              <a:t>index.do</a:t>
            </a:r>
            <a:endParaRPr lang="hr-HR" dirty="0" smtClean="0"/>
          </a:p>
          <a:p>
            <a:endParaRPr lang="hr-HR" dirty="0"/>
          </a:p>
          <a:p>
            <a:endParaRPr lang="hr-HR" dirty="0" smtClean="0"/>
          </a:p>
          <a:p>
            <a:pPr marL="0" indent="0" algn="ctr">
              <a:buNone/>
            </a:pPr>
            <a:endParaRPr lang="hr-HR" dirty="0"/>
          </a:p>
          <a:p>
            <a:pPr marL="0" indent="0" algn="ctr">
              <a:buNone/>
            </a:pPr>
            <a:r>
              <a:rPr lang="hr-HR" b="1" dirty="0" smtClean="0"/>
              <a:t>Koje ga nadležno tijelo vodi??</a:t>
            </a:r>
          </a:p>
          <a:p>
            <a:pPr marL="0" indent="0">
              <a:buNone/>
            </a:pPr>
            <a:endParaRPr lang="hr-HR" dirty="0"/>
          </a:p>
        </p:txBody>
      </p:sp>
      <p:sp>
        <p:nvSpPr>
          <p:cNvPr id="4" name="Down Arrow 3"/>
          <p:cNvSpPr/>
          <p:nvPr/>
        </p:nvSpPr>
        <p:spPr>
          <a:xfrm>
            <a:off x="4242215" y="2218093"/>
            <a:ext cx="484632" cy="634843"/>
          </a:xfrm>
          <a:prstGeom prst="downArrow">
            <a:avLst/>
          </a:prstGeom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5" name="Oval 4"/>
          <p:cNvSpPr/>
          <p:nvPr/>
        </p:nvSpPr>
        <p:spPr>
          <a:xfrm>
            <a:off x="1475655" y="2949366"/>
            <a:ext cx="6264695" cy="1515862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2848574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0060" y="5445224"/>
            <a:ext cx="8183880" cy="1051560"/>
          </a:xfrm>
        </p:spPr>
        <p:txBody>
          <a:bodyPr/>
          <a:lstStyle/>
          <a:p>
            <a:r>
              <a:rPr lang="hr-HR" dirty="0" smtClean="0">
                <a:latin typeface="Bookman Old Style" panose="02050604050505020204" pitchFamily="18" charset="0"/>
              </a:rPr>
              <a:t>POJAM KONCESIJE</a:t>
            </a:r>
            <a:endParaRPr lang="hr-HR" dirty="0">
              <a:latin typeface="Bookman Old Style" panose="020506040505050202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2920" y="188640"/>
            <a:ext cx="8183880" cy="5544616"/>
          </a:xfrm>
        </p:spPr>
        <p:txBody>
          <a:bodyPr>
            <a:normAutofit lnSpcReduction="10000"/>
          </a:bodyPr>
          <a:lstStyle/>
          <a:p>
            <a:r>
              <a:rPr lang="hr-HR" sz="2400" b="1" dirty="0" smtClean="0"/>
              <a:t>Jezično značenje kao pravnog pojma</a:t>
            </a:r>
          </a:p>
          <a:p>
            <a:endParaRPr lang="hr-HR" sz="2400" dirty="0" smtClean="0"/>
          </a:p>
          <a:p>
            <a:endParaRPr lang="hr-HR" sz="2400" dirty="0"/>
          </a:p>
          <a:p>
            <a:r>
              <a:rPr lang="hr-HR" sz="2400" dirty="0" smtClean="0"/>
              <a:t>lat. </a:t>
            </a:r>
            <a:r>
              <a:rPr lang="hr-HR" sz="2400" i="1" dirty="0" err="1" smtClean="0">
                <a:solidFill>
                  <a:srgbClr val="FF0000"/>
                </a:solidFill>
              </a:rPr>
              <a:t>concessio</a:t>
            </a:r>
            <a:endParaRPr lang="hr-HR" sz="2400" i="1" dirty="0" smtClean="0">
              <a:solidFill>
                <a:srgbClr val="FF0000"/>
              </a:solidFill>
            </a:endParaRPr>
          </a:p>
          <a:p>
            <a:r>
              <a:rPr lang="hr-HR" sz="2400" dirty="0"/>
              <a:t>f</a:t>
            </a:r>
            <a:r>
              <a:rPr lang="hr-HR" sz="2400" dirty="0" smtClean="0"/>
              <a:t>ranc</a:t>
            </a:r>
            <a:r>
              <a:rPr lang="hr-HR" sz="2400" i="1" dirty="0" smtClean="0"/>
              <a:t>.-</a:t>
            </a:r>
            <a:r>
              <a:rPr lang="hr-HR" sz="2400" i="1" dirty="0" err="1" smtClean="0">
                <a:solidFill>
                  <a:srgbClr val="FF0000"/>
                </a:solidFill>
              </a:rPr>
              <a:t>concession</a:t>
            </a:r>
            <a:r>
              <a:rPr lang="hr-HR" sz="2400" i="1" dirty="0" smtClean="0">
                <a:solidFill>
                  <a:srgbClr val="FF0000"/>
                </a:solidFill>
              </a:rPr>
              <a:t>, </a:t>
            </a:r>
            <a:r>
              <a:rPr lang="hr-HR" sz="2400" dirty="0" smtClean="0"/>
              <a:t>njem.-</a:t>
            </a:r>
            <a:r>
              <a:rPr lang="hr-HR" sz="2400" i="1" dirty="0" err="1" smtClean="0">
                <a:solidFill>
                  <a:srgbClr val="FF0000"/>
                </a:solidFill>
              </a:rPr>
              <a:t>Konzession</a:t>
            </a:r>
            <a:r>
              <a:rPr lang="hr-HR" sz="2400" dirty="0" smtClean="0"/>
              <a:t>, </a:t>
            </a:r>
            <a:r>
              <a:rPr lang="hr-HR" sz="2400" dirty="0" err="1" smtClean="0"/>
              <a:t>eng</a:t>
            </a:r>
            <a:r>
              <a:rPr lang="hr-HR" sz="2400" dirty="0" smtClean="0"/>
              <a:t>.-</a:t>
            </a:r>
            <a:r>
              <a:rPr lang="hr-HR" sz="2400" i="1" dirty="0" err="1" smtClean="0">
                <a:solidFill>
                  <a:srgbClr val="FF0000"/>
                </a:solidFill>
              </a:rPr>
              <a:t>concession</a:t>
            </a:r>
            <a:r>
              <a:rPr lang="hr-HR" sz="2400" dirty="0" smtClean="0"/>
              <a:t>, tal.-</a:t>
            </a:r>
            <a:r>
              <a:rPr lang="hr-HR" sz="2400" i="1" dirty="0" err="1" smtClean="0">
                <a:solidFill>
                  <a:srgbClr val="FF0000"/>
                </a:solidFill>
              </a:rPr>
              <a:t>concessione</a:t>
            </a:r>
            <a:endParaRPr lang="hr-HR" sz="2400" i="1" dirty="0" smtClean="0">
              <a:solidFill>
                <a:srgbClr val="FF0000"/>
              </a:solidFill>
            </a:endParaRPr>
          </a:p>
          <a:p>
            <a:endParaRPr lang="hr-HR" sz="2400" b="1" dirty="0" smtClean="0"/>
          </a:p>
          <a:p>
            <a:r>
              <a:rPr lang="hr-HR" sz="2400" b="1" dirty="0" smtClean="0"/>
              <a:t>U sadržajnom smislu</a:t>
            </a:r>
          </a:p>
          <a:p>
            <a:endParaRPr lang="hr-HR" sz="2400" b="1" dirty="0"/>
          </a:p>
          <a:p>
            <a:endParaRPr lang="hr-HR" sz="2400" b="1" dirty="0" smtClean="0"/>
          </a:p>
          <a:p>
            <a:r>
              <a:rPr lang="hr-HR" sz="2400" b="1" dirty="0" smtClean="0"/>
              <a:t>Pravno određenje      </a:t>
            </a:r>
            <a:r>
              <a:rPr lang="hr-HR" sz="2000" dirty="0" smtClean="0"/>
              <a:t>dozvola za obavljanje neke djelatnosti uvjetovana posebnim odobrenjem</a:t>
            </a:r>
          </a:p>
          <a:p>
            <a:r>
              <a:rPr lang="hr-HR" sz="2000" dirty="0" smtClean="0"/>
              <a:t>Akt vlasti jedne države kojom se građanima te države (dr. državi ili državljanima) dozvoljava da na njenom području obavljaju određene djelatnosti za koje inače postoji zabrana</a:t>
            </a:r>
            <a:endParaRPr lang="hr-HR" sz="2000" dirty="0"/>
          </a:p>
        </p:txBody>
      </p:sp>
      <p:cxnSp>
        <p:nvCxnSpPr>
          <p:cNvPr id="5" name="Straight Arrow Connector 4"/>
          <p:cNvCxnSpPr/>
          <p:nvPr/>
        </p:nvCxnSpPr>
        <p:spPr>
          <a:xfrm flipH="1">
            <a:off x="2132247" y="546834"/>
            <a:ext cx="648072" cy="93610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>
            <a:off x="2987824" y="546834"/>
            <a:ext cx="1296144" cy="129614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Oval 8"/>
          <p:cNvSpPr/>
          <p:nvPr/>
        </p:nvSpPr>
        <p:spPr>
          <a:xfrm>
            <a:off x="6168387" y="2311843"/>
            <a:ext cx="2376264" cy="1512168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b="1" dirty="0" smtClean="0">
                <a:solidFill>
                  <a:schemeClr val="tx2">
                    <a:lumMod val="75000"/>
                    <a:lumOff val="25000"/>
                  </a:schemeClr>
                </a:solidFill>
              </a:rPr>
              <a:t>PRAVNI INSTITUT</a:t>
            </a:r>
            <a:endParaRPr lang="hr-HR" b="1" dirty="0">
              <a:solidFill>
                <a:schemeClr val="tx2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0" name="Right Arrow 9"/>
          <p:cNvSpPr/>
          <p:nvPr/>
        </p:nvSpPr>
        <p:spPr>
          <a:xfrm>
            <a:off x="4788024" y="2886874"/>
            <a:ext cx="978408" cy="36210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12" name="Rounded Rectangle 11"/>
          <p:cNvSpPr/>
          <p:nvPr/>
        </p:nvSpPr>
        <p:spPr>
          <a:xfrm>
            <a:off x="4368634" y="682472"/>
            <a:ext cx="4176464" cy="1024867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dirty="0" smtClean="0">
                <a:solidFill>
                  <a:schemeClr val="accent2">
                    <a:lumMod val="75000"/>
                  </a:schemeClr>
                </a:solidFill>
              </a:rPr>
              <a:t>Dopuštenje, dozvola, povlastica, dodjela, odobrenje</a:t>
            </a:r>
            <a:endParaRPr lang="hr-HR" dirty="0">
              <a:solidFill>
                <a:schemeClr val="accent2">
                  <a:lumMod val="75000"/>
                </a:schemeClr>
              </a:solidFill>
            </a:endParaRPr>
          </a:p>
        </p:txBody>
      </p:sp>
      <p:cxnSp>
        <p:nvCxnSpPr>
          <p:cNvPr id="14" name="Straight Arrow Connector 13"/>
          <p:cNvCxnSpPr/>
          <p:nvPr/>
        </p:nvCxnSpPr>
        <p:spPr>
          <a:xfrm>
            <a:off x="3995936" y="4077072"/>
            <a:ext cx="576064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297222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2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flipV="1">
            <a:off x="502920" y="6381327"/>
            <a:ext cx="8183880" cy="45719"/>
          </a:xfrm>
        </p:spPr>
        <p:txBody>
          <a:bodyPr>
            <a:normAutofit fontScale="90000"/>
          </a:bodyPr>
          <a:lstStyle/>
          <a:p>
            <a:r>
              <a:rPr lang="hr-HR" dirty="0" smtClean="0">
                <a:latin typeface="Bookman Old Style" panose="02050604050505020204" pitchFamily="18" charset="0"/>
              </a:rPr>
              <a:t> </a:t>
            </a:r>
            <a:endParaRPr lang="hr-HR" dirty="0">
              <a:latin typeface="Bookman Old Style" panose="02050604050505020204" pitchFamily="18" charset="0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502920" y="530352"/>
            <a:ext cx="7885504" cy="5634952"/>
          </a:xfrm>
          <a:ln>
            <a:solidFill>
              <a:srgbClr val="FF0000"/>
            </a:solidFill>
          </a:ln>
        </p:spPr>
        <p:txBody>
          <a:bodyPr>
            <a:normAutofit/>
          </a:bodyPr>
          <a:lstStyle/>
          <a:p>
            <a:pPr marL="0" indent="0">
              <a:buNone/>
            </a:pPr>
            <a:endParaRPr lang="hr-HR" sz="2000" dirty="0" smtClean="0">
              <a:latin typeface="Bookman Old Style" panose="02050604050505020204" pitchFamily="18" charset="0"/>
            </a:endParaRPr>
          </a:p>
          <a:p>
            <a:pPr marL="0" indent="0">
              <a:buNone/>
            </a:pPr>
            <a:endParaRPr lang="hr-HR" sz="2000" dirty="0">
              <a:latin typeface="Bookman Old Style" panose="02050604050505020204" pitchFamily="18" charset="0"/>
            </a:endParaRPr>
          </a:p>
          <a:p>
            <a:pPr marL="0" indent="0">
              <a:buNone/>
            </a:pPr>
            <a:endParaRPr lang="hr-HR" sz="2000" dirty="0" smtClean="0">
              <a:latin typeface="Bookman Old Style" panose="02050604050505020204" pitchFamily="18" charset="0"/>
            </a:endParaRPr>
          </a:p>
          <a:p>
            <a:pPr marL="0" indent="0">
              <a:buNone/>
            </a:pPr>
            <a:endParaRPr lang="hr-HR" sz="2000" dirty="0">
              <a:latin typeface="Bookman Old Style" panose="02050604050505020204" pitchFamily="18" charset="0"/>
            </a:endParaRPr>
          </a:p>
          <a:p>
            <a:pPr marL="0" indent="0">
              <a:buNone/>
            </a:pPr>
            <a:endParaRPr lang="hr-HR" sz="2000" dirty="0" smtClean="0">
              <a:latin typeface="Bookman Old Style" panose="02050604050505020204" pitchFamily="18" charset="0"/>
            </a:endParaRPr>
          </a:p>
          <a:p>
            <a:pPr marL="0" indent="0">
              <a:buNone/>
            </a:pPr>
            <a:endParaRPr lang="hr-HR" sz="2000" dirty="0">
              <a:latin typeface="Bookman Old Style" panose="02050604050505020204" pitchFamily="18" charset="0"/>
            </a:endParaRPr>
          </a:p>
          <a:p>
            <a:pPr marL="0" indent="0">
              <a:buNone/>
            </a:pPr>
            <a:endParaRPr lang="hr-HR" sz="2000" dirty="0" smtClean="0">
              <a:latin typeface="Bookman Old Style" panose="02050604050505020204" pitchFamily="18" charset="0"/>
            </a:endParaRPr>
          </a:p>
          <a:p>
            <a:pPr marL="0" indent="0">
              <a:buNone/>
            </a:pPr>
            <a:endParaRPr lang="hr-HR" sz="2000" dirty="0">
              <a:latin typeface="Bookman Old Style" panose="02050604050505020204" pitchFamily="18" charset="0"/>
            </a:endParaRPr>
          </a:p>
          <a:p>
            <a:pPr marL="0" indent="0">
              <a:buNone/>
            </a:pPr>
            <a:endParaRPr lang="hr-HR" sz="2000" dirty="0" smtClean="0">
              <a:latin typeface="Bookman Old Style" panose="02050604050505020204" pitchFamily="18" charset="0"/>
            </a:endParaRPr>
          </a:p>
          <a:p>
            <a:pPr marL="0" indent="0">
              <a:buNone/>
            </a:pPr>
            <a:endParaRPr lang="hr-HR" sz="2000" dirty="0">
              <a:latin typeface="Bookman Old Style" panose="02050604050505020204" pitchFamily="18" charset="0"/>
            </a:endParaRPr>
          </a:p>
          <a:p>
            <a:pPr marL="0" indent="0">
              <a:buNone/>
            </a:pPr>
            <a:endParaRPr lang="hr-HR" sz="2000" b="1" dirty="0" smtClean="0">
              <a:latin typeface="Bookman Old Style" panose="02050604050505020204" pitchFamily="18" charset="0"/>
            </a:endParaRPr>
          </a:p>
          <a:p>
            <a:pPr marL="0" indent="0">
              <a:buNone/>
            </a:pPr>
            <a:endParaRPr lang="hr-HR" sz="2000" b="1" dirty="0">
              <a:latin typeface="Bookman Old Style" panose="02050604050505020204" pitchFamily="18" charset="0"/>
            </a:endParaRPr>
          </a:p>
          <a:p>
            <a:pPr marL="0" indent="0">
              <a:buNone/>
            </a:pPr>
            <a:r>
              <a:rPr lang="hr-HR" sz="2000" b="1" dirty="0" smtClean="0">
                <a:latin typeface="Bookman Old Style" panose="02050604050505020204" pitchFamily="18" charset="0"/>
              </a:rPr>
              <a:t>** posebni akt--UPRAVNI AKT</a:t>
            </a:r>
          </a:p>
          <a:p>
            <a:pPr marL="0" indent="0">
              <a:buNone/>
            </a:pPr>
            <a:r>
              <a:rPr lang="hr-HR" sz="2000" b="1" dirty="0" smtClean="0">
                <a:latin typeface="Bookman Old Style" panose="02050604050505020204" pitchFamily="18" charset="0"/>
              </a:rPr>
              <a:t>      </a:t>
            </a:r>
          </a:p>
          <a:p>
            <a:pPr marL="0" indent="0">
              <a:buNone/>
            </a:pPr>
            <a:r>
              <a:rPr lang="hr-HR" sz="2000" b="1" dirty="0">
                <a:latin typeface="Bookman Old Style" panose="02050604050505020204" pitchFamily="18" charset="0"/>
              </a:rPr>
              <a:t> </a:t>
            </a:r>
            <a:r>
              <a:rPr lang="hr-HR" sz="2000" b="1" dirty="0" smtClean="0">
                <a:latin typeface="Bookman Old Style" panose="02050604050505020204" pitchFamily="18" charset="0"/>
              </a:rPr>
              <a:t>              poseban postupak</a:t>
            </a:r>
            <a:endParaRPr lang="hr-HR" sz="2000" b="1" dirty="0">
              <a:latin typeface="Bookman Old Style" panose="02050604050505020204" pitchFamily="18" charset="0"/>
            </a:endParaRPr>
          </a:p>
          <a:p>
            <a:pPr marL="0" indent="0">
              <a:buNone/>
            </a:pPr>
            <a:endParaRPr lang="hr-HR" sz="2000" b="1" dirty="0" smtClean="0">
              <a:latin typeface="Bookman Old Style" panose="02050604050505020204" pitchFamily="18" charset="0"/>
            </a:endParaRPr>
          </a:p>
        </p:txBody>
      </p:sp>
      <p:sp>
        <p:nvSpPr>
          <p:cNvPr id="5" name="Oval 4"/>
          <p:cNvSpPr/>
          <p:nvPr/>
        </p:nvSpPr>
        <p:spPr>
          <a:xfrm>
            <a:off x="0" y="260648"/>
            <a:ext cx="7488832" cy="3672408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ln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dirty="0" smtClean="0"/>
              <a:t> </a:t>
            </a:r>
            <a:r>
              <a:rPr lang="hr-HR" b="1" dirty="0" smtClean="0">
                <a:solidFill>
                  <a:schemeClr val="accent2">
                    <a:lumMod val="75000"/>
                  </a:schemeClr>
                </a:solidFill>
                <a:latin typeface="Bookman Old Style" panose="02050604050505020204" pitchFamily="18" charset="0"/>
              </a:rPr>
              <a:t>Poseban pravni institut kojim javna vlast </a:t>
            </a:r>
            <a:r>
              <a:rPr lang="hr-HR" b="1" u="sng" dirty="0" smtClean="0">
                <a:solidFill>
                  <a:schemeClr val="accent2">
                    <a:lumMod val="75000"/>
                  </a:schemeClr>
                </a:solidFill>
                <a:latin typeface="Bookman Old Style" panose="02050604050505020204" pitchFamily="18" charset="0"/>
              </a:rPr>
              <a:t>dozvoljava</a:t>
            </a:r>
            <a:r>
              <a:rPr lang="hr-HR" b="1" dirty="0" smtClean="0">
                <a:solidFill>
                  <a:schemeClr val="accent2">
                    <a:lumMod val="75000"/>
                  </a:schemeClr>
                </a:solidFill>
                <a:latin typeface="Bookman Old Style" panose="02050604050505020204" pitchFamily="18" charset="0"/>
              </a:rPr>
              <a:t> određenom subjektu da upotrebljava ili iskorištava određena dobra, izvodi određene radove ili obavlja kakvu djelatnost</a:t>
            </a:r>
          </a:p>
          <a:p>
            <a:pPr algn="ctr"/>
            <a:endParaRPr lang="hr-HR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112" y="2780928"/>
            <a:ext cx="3292475" cy="37734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7" name="Straight Arrow Connector 6"/>
          <p:cNvCxnSpPr/>
          <p:nvPr/>
        </p:nvCxnSpPr>
        <p:spPr>
          <a:xfrm flipH="1">
            <a:off x="1691680" y="1837556"/>
            <a:ext cx="936104" cy="295959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Curved Left Arrow 8"/>
          <p:cNvSpPr/>
          <p:nvPr/>
        </p:nvSpPr>
        <p:spPr>
          <a:xfrm>
            <a:off x="4706787" y="4797152"/>
            <a:ext cx="504056" cy="864096"/>
          </a:xfrm>
          <a:prstGeom prst="curved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>
              <a:solidFill>
                <a:schemeClr val="tx1"/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>
            <a:off x="2690563" y="4437112"/>
            <a:ext cx="2016224" cy="79208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4972285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4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9" grpId="0" animBg="1"/>
      <p:bldP spid="10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528" y="5949280"/>
            <a:ext cx="8183880" cy="661824"/>
          </a:xfrm>
        </p:spPr>
        <p:txBody>
          <a:bodyPr/>
          <a:lstStyle/>
          <a:p>
            <a:r>
              <a:rPr lang="hr-HR" dirty="0" smtClean="0">
                <a:latin typeface="Bookman Old Style" panose="02050604050505020204" pitchFamily="18" charset="0"/>
              </a:rPr>
              <a:t>PRAVNI REŽIM KONCESIJA</a:t>
            </a:r>
            <a:endParaRPr lang="hr-HR" dirty="0">
              <a:latin typeface="Bookman Old Style" panose="020506040505050202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5562944"/>
          </a:xfrm>
        </p:spPr>
        <p:txBody>
          <a:bodyPr>
            <a:normAutofit fontScale="85000" lnSpcReduction="20000"/>
          </a:bodyPr>
          <a:lstStyle/>
          <a:p>
            <a:r>
              <a:rPr lang="hr-HR" sz="2000" dirty="0" smtClean="0">
                <a:latin typeface="Bookman Old Style" panose="02050604050505020204" pitchFamily="18" charset="0"/>
              </a:rPr>
              <a:t>Zakon o stranim ulaganjima 1988.</a:t>
            </a:r>
          </a:p>
          <a:p>
            <a:r>
              <a:rPr lang="hr-HR" sz="2000" b="1" dirty="0" smtClean="0">
                <a:solidFill>
                  <a:schemeClr val="accent2">
                    <a:lumMod val="75000"/>
                  </a:schemeClr>
                </a:solidFill>
                <a:latin typeface="Bookman Old Style" panose="02050604050505020204" pitchFamily="18" charset="0"/>
              </a:rPr>
              <a:t>Zakon o koncesijama </a:t>
            </a:r>
            <a:r>
              <a:rPr lang="hr-HR" sz="2000" dirty="0" smtClean="0">
                <a:latin typeface="Bookman Old Style" panose="02050604050505020204" pitchFamily="18" charset="0"/>
              </a:rPr>
              <a:t>1990.</a:t>
            </a:r>
            <a:r>
              <a:rPr lang="hr-HR" sz="2000" dirty="0">
                <a:latin typeface="Bookman Old Style" panose="02050604050505020204" pitchFamily="18" charset="0"/>
                <a:sym typeface="Symbol"/>
              </a:rPr>
              <a:t> </a:t>
            </a:r>
            <a:r>
              <a:rPr lang="hr-HR" sz="2000" dirty="0" smtClean="0">
                <a:latin typeface="Bookman Old Style" panose="02050604050505020204" pitchFamily="18" charset="0"/>
                <a:sym typeface="Symbol"/>
              </a:rPr>
              <a:t>  1992.</a:t>
            </a:r>
          </a:p>
          <a:p>
            <a:endParaRPr lang="hr-HR" sz="2000" dirty="0">
              <a:latin typeface="Bookman Old Style" panose="02050604050505020204" pitchFamily="18" charset="0"/>
              <a:sym typeface="Symbol"/>
            </a:endParaRPr>
          </a:p>
          <a:p>
            <a:endParaRPr lang="hr-HR" sz="2000" dirty="0" smtClean="0">
              <a:latin typeface="Bookman Old Style" panose="02050604050505020204" pitchFamily="18" charset="0"/>
              <a:sym typeface="Symbol"/>
            </a:endParaRPr>
          </a:p>
          <a:p>
            <a:endParaRPr lang="hr-HR" sz="2000" dirty="0">
              <a:latin typeface="Bookman Old Style" panose="02050604050505020204" pitchFamily="18" charset="0"/>
              <a:sym typeface="Symbol"/>
            </a:endParaRPr>
          </a:p>
          <a:p>
            <a:pPr marL="0" indent="0">
              <a:buNone/>
            </a:pPr>
            <a:endParaRPr lang="hr-HR" sz="2000" dirty="0">
              <a:latin typeface="Bookman Old Style" panose="02050604050505020204" pitchFamily="18" charset="0"/>
              <a:sym typeface="Symbol"/>
            </a:endParaRPr>
          </a:p>
          <a:p>
            <a:pPr>
              <a:buFont typeface="Wingdings" panose="05000000000000000000" pitchFamily="2" charset="2"/>
              <a:buChar char="q"/>
            </a:pPr>
            <a:r>
              <a:rPr lang="hr-HR" sz="2000" b="1" dirty="0" smtClean="0">
                <a:solidFill>
                  <a:srgbClr val="002060"/>
                </a:solidFill>
                <a:latin typeface="Bookman Old Style" panose="02050604050505020204" pitchFamily="18" charset="0"/>
                <a:sym typeface="Symbol"/>
              </a:rPr>
              <a:t>Pristupanje EU-i--poglavlje V. „</a:t>
            </a:r>
            <a:r>
              <a:rPr lang="hr-HR" sz="2000" b="1" i="1" dirty="0" smtClean="0">
                <a:solidFill>
                  <a:srgbClr val="002060"/>
                </a:solidFill>
                <a:latin typeface="Bookman Old Style" panose="02050604050505020204" pitchFamily="18" charset="0"/>
                <a:sym typeface="Symbol"/>
              </a:rPr>
              <a:t>Javna nabava</a:t>
            </a:r>
            <a:r>
              <a:rPr lang="hr-HR" sz="2000" b="1" dirty="0" smtClean="0">
                <a:solidFill>
                  <a:srgbClr val="002060"/>
                </a:solidFill>
                <a:latin typeface="Bookman Old Style" panose="02050604050505020204" pitchFamily="18" charset="0"/>
                <a:sym typeface="Symbol"/>
              </a:rPr>
              <a:t>”</a:t>
            </a:r>
          </a:p>
          <a:p>
            <a:pPr marL="0" indent="0">
              <a:buNone/>
            </a:pPr>
            <a:endParaRPr lang="hr-HR" sz="2000" b="1" dirty="0">
              <a:solidFill>
                <a:srgbClr val="002060"/>
              </a:solidFill>
              <a:latin typeface="Bookman Old Style" panose="02050604050505020204" pitchFamily="18" charset="0"/>
              <a:sym typeface="Symbol"/>
            </a:endParaRPr>
          </a:p>
          <a:p>
            <a:pPr marL="0" indent="0">
              <a:buNone/>
            </a:pPr>
            <a:endParaRPr lang="hr-HR" sz="2000" b="1" dirty="0" smtClean="0">
              <a:solidFill>
                <a:srgbClr val="002060"/>
              </a:solidFill>
              <a:latin typeface="Bookman Old Style" panose="02050604050505020204" pitchFamily="18" charset="0"/>
              <a:sym typeface="Symbol"/>
            </a:endParaRPr>
          </a:p>
          <a:p>
            <a:pPr marL="0" indent="0">
              <a:buNone/>
            </a:pPr>
            <a:endParaRPr lang="hr-HR" sz="2000" b="1" dirty="0">
              <a:solidFill>
                <a:srgbClr val="002060"/>
              </a:solidFill>
              <a:latin typeface="Bookman Old Style" panose="02050604050505020204" pitchFamily="18" charset="0"/>
              <a:sym typeface="Symbol"/>
            </a:endParaRPr>
          </a:p>
          <a:p>
            <a:pPr marL="0" indent="0">
              <a:buNone/>
            </a:pPr>
            <a:endParaRPr lang="hr-HR" sz="2000" b="1" dirty="0" smtClean="0">
              <a:solidFill>
                <a:srgbClr val="002060"/>
              </a:solidFill>
              <a:latin typeface="Bookman Old Style" panose="02050604050505020204" pitchFamily="18" charset="0"/>
              <a:sym typeface="Symbol"/>
            </a:endParaRPr>
          </a:p>
          <a:p>
            <a:pPr marL="0" indent="0">
              <a:buNone/>
            </a:pPr>
            <a:endParaRPr lang="hr-HR" sz="2000" b="1" dirty="0" smtClean="0">
              <a:solidFill>
                <a:srgbClr val="002060"/>
              </a:solidFill>
              <a:latin typeface="Bookman Old Style" panose="02050604050505020204" pitchFamily="18" charset="0"/>
              <a:sym typeface="Symbol"/>
            </a:endParaRPr>
          </a:p>
          <a:p>
            <a:pPr marL="0" indent="0">
              <a:buNone/>
            </a:pPr>
            <a:r>
              <a:rPr lang="hr-HR" sz="2000" b="1" dirty="0">
                <a:solidFill>
                  <a:srgbClr val="002060"/>
                </a:solidFill>
                <a:latin typeface="Bookman Old Style" panose="02050604050505020204" pitchFamily="18" charset="0"/>
                <a:sym typeface="Symbol"/>
              </a:rPr>
              <a:t>	</a:t>
            </a:r>
            <a:r>
              <a:rPr lang="hr-HR" sz="2000" b="1" dirty="0" smtClean="0">
                <a:solidFill>
                  <a:srgbClr val="002060"/>
                </a:solidFill>
                <a:latin typeface="Bookman Old Style" panose="02050604050505020204" pitchFamily="18" charset="0"/>
                <a:sym typeface="Symbol"/>
              </a:rPr>
              <a:t>					</a:t>
            </a:r>
            <a:endParaRPr lang="hr-HR" sz="2000" b="1" dirty="0">
              <a:solidFill>
                <a:srgbClr val="002060"/>
              </a:solidFill>
              <a:latin typeface="Bookman Old Style" panose="02050604050505020204" pitchFamily="18" charset="0"/>
              <a:sym typeface="Symbol"/>
            </a:endParaRPr>
          </a:p>
          <a:p>
            <a:pPr marL="0" indent="0">
              <a:buNone/>
            </a:pPr>
            <a:r>
              <a:rPr lang="hr-HR" sz="2000" b="1" dirty="0" smtClean="0">
                <a:solidFill>
                  <a:srgbClr val="002060"/>
                </a:solidFill>
                <a:latin typeface="Bookman Old Style" panose="02050604050505020204" pitchFamily="18" charset="0"/>
                <a:sym typeface="Symbol"/>
              </a:rPr>
              <a:t>						</a:t>
            </a:r>
            <a:r>
              <a:rPr lang="hr-HR" sz="2000" b="1" dirty="0" smtClean="0">
                <a:solidFill>
                  <a:srgbClr val="FF0000"/>
                </a:solidFill>
                <a:latin typeface="Bookman Old Style" panose="02050604050505020204" pitchFamily="18" charset="0"/>
                <a:sym typeface="Symbol"/>
              </a:rPr>
              <a:t>SMJERNICE</a:t>
            </a:r>
          </a:p>
          <a:p>
            <a:pPr marL="0" indent="0">
              <a:buNone/>
            </a:pPr>
            <a:r>
              <a:rPr lang="hr-HR" sz="2000" b="1" dirty="0">
                <a:solidFill>
                  <a:srgbClr val="002060"/>
                </a:solidFill>
                <a:latin typeface="Bookman Old Style" panose="02050604050505020204" pitchFamily="18" charset="0"/>
                <a:sym typeface="Symbol"/>
              </a:rPr>
              <a:t>	</a:t>
            </a:r>
            <a:r>
              <a:rPr lang="hr-HR" sz="2000" b="1" dirty="0" smtClean="0">
                <a:solidFill>
                  <a:srgbClr val="002060"/>
                </a:solidFill>
                <a:latin typeface="Bookman Old Style" panose="02050604050505020204" pitchFamily="18" charset="0"/>
                <a:sym typeface="Symbol"/>
              </a:rPr>
              <a:t>		</a:t>
            </a:r>
          </a:p>
          <a:p>
            <a:pPr marL="0" indent="0">
              <a:buNone/>
            </a:pPr>
            <a:r>
              <a:rPr lang="hr-HR" sz="2000" b="1" dirty="0">
                <a:solidFill>
                  <a:srgbClr val="002060"/>
                </a:solidFill>
                <a:latin typeface="Bookman Old Style" panose="02050604050505020204" pitchFamily="18" charset="0"/>
                <a:sym typeface="Symbol"/>
              </a:rPr>
              <a:t>	</a:t>
            </a:r>
            <a:r>
              <a:rPr lang="hr-HR" sz="2000" b="1" dirty="0" smtClean="0">
                <a:solidFill>
                  <a:srgbClr val="002060"/>
                </a:solidFill>
                <a:latin typeface="Bookman Old Style" panose="02050604050505020204" pitchFamily="18" charset="0"/>
                <a:sym typeface="Symbol"/>
              </a:rPr>
              <a:t>		</a:t>
            </a:r>
          </a:p>
          <a:p>
            <a:pPr marL="0" indent="0">
              <a:buNone/>
            </a:pPr>
            <a:endParaRPr lang="hr-HR" sz="2000" b="1" dirty="0">
              <a:solidFill>
                <a:srgbClr val="002060"/>
              </a:solidFill>
              <a:latin typeface="Bookman Old Style" panose="02050604050505020204" pitchFamily="18" charset="0"/>
              <a:sym typeface="Symbol"/>
            </a:endParaRPr>
          </a:p>
          <a:p>
            <a:pPr marL="0" indent="0">
              <a:buNone/>
            </a:pPr>
            <a:endParaRPr lang="hr-HR" sz="2000" b="1" dirty="0" smtClean="0">
              <a:solidFill>
                <a:srgbClr val="002060"/>
              </a:solidFill>
              <a:latin typeface="Bookman Old Style" panose="02050604050505020204" pitchFamily="18" charset="0"/>
              <a:sym typeface="Symbol"/>
            </a:endParaRPr>
          </a:p>
          <a:p>
            <a:pPr marL="0" indent="0">
              <a:buNone/>
            </a:pPr>
            <a:r>
              <a:rPr lang="hr-HR" sz="2000" b="1" dirty="0" smtClean="0">
                <a:solidFill>
                  <a:srgbClr val="002060"/>
                </a:solidFill>
                <a:latin typeface="Bookman Old Style" panose="02050604050505020204" pitchFamily="18" charset="0"/>
                <a:sym typeface="Symbol"/>
              </a:rPr>
              <a:t>			novi Zakon o koncesijama 2008.</a:t>
            </a:r>
          </a:p>
          <a:p>
            <a:pPr marL="0" indent="0">
              <a:buNone/>
            </a:pPr>
            <a:r>
              <a:rPr lang="hr-HR" sz="2000" b="1" dirty="0">
                <a:solidFill>
                  <a:srgbClr val="002060"/>
                </a:solidFill>
                <a:latin typeface="Bookman Old Style" panose="02050604050505020204" pitchFamily="18" charset="0"/>
                <a:sym typeface="Symbol"/>
              </a:rPr>
              <a:t>	</a:t>
            </a:r>
            <a:r>
              <a:rPr lang="hr-HR" sz="2000" b="1" dirty="0" smtClean="0">
                <a:solidFill>
                  <a:srgbClr val="002060"/>
                </a:solidFill>
                <a:latin typeface="Bookman Old Style" panose="02050604050505020204" pitchFamily="18" charset="0"/>
                <a:sym typeface="Symbol"/>
              </a:rPr>
              <a:t>		                  </a:t>
            </a:r>
          </a:p>
          <a:p>
            <a:pPr marL="0" indent="0">
              <a:buNone/>
            </a:pPr>
            <a:r>
              <a:rPr lang="hr-HR" sz="2000" b="1" dirty="0">
                <a:solidFill>
                  <a:srgbClr val="002060"/>
                </a:solidFill>
                <a:latin typeface="Bookman Old Style" panose="02050604050505020204" pitchFamily="18" charset="0"/>
                <a:sym typeface="Symbol"/>
              </a:rPr>
              <a:t>	</a:t>
            </a:r>
            <a:r>
              <a:rPr lang="hr-HR" sz="2000" b="1" dirty="0" smtClean="0">
                <a:solidFill>
                  <a:srgbClr val="002060"/>
                </a:solidFill>
                <a:latin typeface="Bookman Old Style" panose="02050604050505020204" pitchFamily="18" charset="0"/>
                <a:sym typeface="Symbol"/>
              </a:rPr>
              <a:t>			</a:t>
            </a:r>
            <a:r>
              <a:rPr lang="hr-HR" sz="2000" b="1" dirty="0" smtClean="0">
                <a:solidFill>
                  <a:srgbClr val="FF0000"/>
                </a:solidFill>
                <a:latin typeface="Bookman Old Style" panose="02050604050505020204" pitchFamily="18" charset="0"/>
                <a:sym typeface="Symbol"/>
              </a:rPr>
              <a:t>2012. novi zakon</a:t>
            </a:r>
            <a:r>
              <a:rPr lang="hr-HR" sz="2000" b="1" dirty="0">
                <a:solidFill>
                  <a:srgbClr val="FF0000"/>
                </a:solidFill>
                <a:latin typeface="Bookman Old Style" panose="02050604050505020204" pitchFamily="18" charset="0"/>
              </a:rPr>
              <a:t> </a:t>
            </a:r>
            <a:endParaRPr lang="hr-HR" sz="2000" b="1" dirty="0" smtClean="0">
              <a:solidFill>
                <a:srgbClr val="FF0000"/>
              </a:solidFill>
              <a:latin typeface="Bookman Old Style" panose="02050604050505020204" pitchFamily="18" charset="0"/>
            </a:endParaRPr>
          </a:p>
          <a:p>
            <a:pPr marL="0" indent="0">
              <a:buNone/>
            </a:pPr>
            <a:r>
              <a:rPr lang="hr-HR" sz="2000" b="1" dirty="0">
                <a:solidFill>
                  <a:srgbClr val="FF0000"/>
                </a:solidFill>
                <a:latin typeface="Bookman Old Style" panose="02050604050505020204" pitchFamily="18" charset="0"/>
              </a:rPr>
              <a:t>	</a:t>
            </a:r>
            <a:r>
              <a:rPr lang="hr-HR" sz="2000" b="1" dirty="0" smtClean="0">
                <a:solidFill>
                  <a:srgbClr val="FF0000"/>
                </a:solidFill>
                <a:latin typeface="Bookman Old Style" panose="02050604050505020204" pitchFamily="18" charset="0"/>
              </a:rPr>
              <a:t>			</a:t>
            </a:r>
            <a:r>
              <a:rPr lang="hr-HR" sz="2000" dirty="0" smtClean="0">
                <a:latin typeface="Bookman Old Style" panose="02050604050505020204" pitchFamily="18" charset="0"/>
              </a:rPr>
              <a:t>(7</a:t>
            </a:r>
            <a:r>
              <a:rPr lang="hr-HR" sz="2000" dirty="0">
                <a:latin typeface="Bookman Old Style" panose="02050604050505020204" pitchFamily="18" charset="0"/>
              </a:rPr>
              <a:t>. prosinca 2012</a:t>
            </a:r>
            <a:r>
              <a:rPr lang="hr-HR" sz="2000" dirty="0" smtClean="0">
                <a:latin typeface="Bookman Old Style" panose="02050604050505020204" pitchFamily="18" charset="0"/>
              </a:rPr>
              <a:t>.)</a:t>
            </a:r>
            <a:endParaRPr lang="hr-HR" sz="2000" dirty="0">
              <a:latin typeface="Bookman Old Style" panose="02050604050505020204" pitchFamily="18" charset="0"/>
            </a:endParaRPr>
          </a:p>
        </p:txBody>
      </p:sp>
      <p:sp>
        <p:nvSpPr>
          <p:cNvPr id="4" name="Oval 3"/>
          <p:cNvSpPr/>
          <p:nvPr/>
        </p:nvSpPr>
        <p:spPr>
          <a:xfrm>
            <a:off x="3480967" y="836712"/>
            <a:ext cx="986469" cy="43204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5" name="Curved Up Arrow 4"/>
          <p:cNvSpPr/>
          <p:nvPr/>
        </p:nvSpPr>
        <p:spPr>
          <a:xfrm>
            <a:off x="1763688" y="1340768"/>
            <a:ext cx="2289895" cy="720080"/>
          </a:xfrm>
          <a:prstGeom prst="curved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>
              <a:solidFill>
                <a:schemeClr val="tx1"/>
              </a:solidFill>
            </a:endParaRPr>
          </a:p>
        </p:txBody>
      </p:sp>
      <p:cxnSp>
        <p:nvCxnSpPr>
          <p:cNvPr id="9" name="Straight Arrow Connector 8"/>
          <p:cNvCxnSpPr/>
          <p:nvPr/>
        </p:nvCxnSpPr>
        <p:spPr>
          <a:xfrm flipH="1">
            <a:off x="3347864" y="1340768"/>
            <a:ext cx="2016224" cy="108012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ound Same Side Corner Rectangle 9"/>
          <p:cNvSpPr/>
          <p:nvPr/>
        </p:nvSpPr>
        <p:spPr>
          <a:xfrm>
            <a:off x="683568" y="3068959"/>
            <a:ext cx="3888432" cy="1296143"/>
          </a:xfrm>
          <a:prstGeom prst="round2Same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b="1" dirty="0" smtClean="0">
                <a:solidFill>
                  <a:schemeClr val="accent2">
                    <a:lumMod val="75000"/>
                  </a:schemeClr>
                </a:solidFill>
              </a:rPr>
              <a:t>Javna nabava</a:t>
            </a:r>
          </a:p>
          <a:p>
            <a:pPr algn="ctr"/>
            <a:r>
              <a:rPr lang="hr-HR" b="1" dirty="0" smtClean="0">
                <a:solidFill>
                  <a:schemeClr val="accent2">
                    <a:lumMod val="75000"/>
                  </a:schemeClr>
                </a:solidFill>
              </a:rPr>
              <a:t>Koncesije</a:t>
            </a:r>
          </a:p>
          <a:p>
            <a:pPr algn="ctr"/>
            <a:r>
              <a:rPr lang="hr-HR" b="1" dirty="0" smtClean="0">
                <a:solidFill>
                  <a:schemeClr val="accent2">
                    <a:lumMod val="75000"/>
                  </a:schemeClr>
                </a:solidFill>
              </a:rPr>
              <a:t>Javno-privatno partnerstvo</a:t>
            </a:r>
            <a:endParaRPr lang="hr-HR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11" name="Curved Left Arrow 10"/>
          <p:cNvSpPr/>
          <p:nvPr/>
        </p:nvSpPr>
        <p:spPr>
          <a:xfrm>
            <a:off x="7545181" y="2844296"/>
            <a:ext cx="792088" cy="1440160"/>
          </a:xfrm>
          <a:prstGeom prst="curved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>
              <a:solidFill>
                <a:schemeClr val="tx1"/>
              </a:solidFill>
            </a:endParaRPr>
          </a:p>
        </p:txBody>
      </p:sp>
      <p:sp>
        <p:nvSpPr>
          <p:cNvPr id="12" name="Oval 11"/>
          <p:cNvSpPr/>
          <p:nvPr/>
        </p:nvSpPr>
        <p:spPr>
          <a:xfrm>
            <a:off x="4572000" y="2996952"/>
            <a:ext cx="2952328" cy="1440159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dirty="0" smtClean="0">
                <a:solidFill>
                  <a:schemeClr val="accent2">
                    <a:lumMod val="75000"/>
                  </a:schemeClr>
                </a:solidFill>
              </a:rPr>
              <a:t>Potreba usklađivanja s</a:t>
            </a:r>
          </a:p>
          <a:p>
            <a:pPr algn="ctr"/>
            <a:r>
              <a:rPr lang="hr-HR" dirty="0" smtClean="0">
                <a:solidFill>
                  <a:schemeClr val="accent2">
                    <a:lumMod val="75000"/>
                  </a:schemeClr>
                </a:solidFill>
              </a:rPr>
              <a:t>Pravnom stečevinom EU</a:t>
            </a:r>
          </a:p>
          <a:p>
            <a:pPr algn="ctr"/>
            <a:endParaRPr lang="hr-HR" dirty="0"/>
          </a:p>
        </p:txBody>
      </p:sp>
      <p:cxnSp>
        <p:nvCxnSpPr>
          <p:cNvPr id="14" name="Straight Arrow Connector 13"/>
          <p:cNvCxnSpPr/>
          <p:nvPr/>
        </p:nvCxnSpPr>
        <p:spPr>
          <a:xfrm>
            <a:off x="3369507" y="4410763"/>
            <a:ext cx="1368152" cy="67442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 flipH="1">
            <a:off x="5220072" y="4437111"/>
            <a:ext cx="576064" cy="648073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667155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1560" y="6093296"/>
            <a:ext cx="8183880" cy="373792"/>
          </a:xfrm>
        </p:spPr>
        <p:txBody>
          <a:bodyPr>
            <a:normAutofit fontScale="90000"/>
          </a:bodyPr>
          <a:lstStyle/>
          <a:p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5346920"/>
          </a:xfrm>
        </p:spPr>
        <p:txBody>
          <a:bodyPr/>
          <a:lstStyle/>
          <a:p>
            <a:pPr marL="0" indent="0">
              <a:buNone/>
            </a:pPr>
            <a:r>
              <a:rPr lang="hr-HR" dirty="0" smtClean="0">
                <a:latin typeface="Bookman Old Style" panose="02050604050505020204" pitchFamily="18" charset="0"/>
              </a:rPr>
              <a:t>                        </a:t>
            </a:r>
            <a:r>
              <a:rPr lang="hr-HR" b="1" dirty="0" smtClean="0">
                <a:solidFill>
                  <a:srgbClr val="FF0000"/>
                </a:solidFill>
                <a:latin typeface="Bookman Old Style" panose="02050604050505020204" pitchFamily="18" charset="0"/>
              </a:rPr>
              <a:t>ZK </a:t>
            </a:r>
            <a:r>
              <a:rPr lang="hr-HR" b="1" dirty="0">
                <a:solidFill>
                  <a:srgbClr val="FF0000"/>
                </a:solidFill>
                <a:latin typeface="Bookman Old Style" panose="02050604050505020204" pitchFamily="18" charset="0"/>
              </a:rPr>
              <a:t>2012</a:t>
            </a:r>
            <a:r>
              <a:rPr lang="hr-HR" dirty="0">
                <a:solidFill>
                  <a:srgbClr val="FF0000"/>
                </a:solidFill>
                <a:latin typeface="Bookman Old Style" panose="02050604050505020204" pitchFamily="18" charset="0"/>
              </a:rPr>
              <a:t>.</a:t>
            </a:r>
            <a:r>
              <a:rPr lang="hr-HR" dirty="0">
                <a:latin typeface="Bookman Old Style" panose="02050604050505020204" pitchFamily="18" charset="0"/>
              </a:rPr>
              <a:t> </a:t>
            </a:r>
            <a:endParaRPr lang="hr-HR" dirty="0">
              <a:latin typeface="Bookman Old Style" panose="02050604050505020204" pitchFamily="18" charset="0"/>
            </a:endParaRPr>
          </a:p>
          <a:p>
            <a:pPr marL="0" indent="0">
              <a:buNone/>
            </a:pPr>
            <a:r>
              <a:rPr lang="hr-HR" dirty="0" smtClean="0">
                <a:latin typeface="Bookman Old Style" panose="02050604050505020204" pitchFamily="18" charset="0"/>
              </a:rPr>
              <a:t>                       prilagodba </a:t>
            </a:r>
            <a:endParaRPr lang="hr-HR" dirty="0" smtClean="0">
              <a:latin typeface="Bookman Old Style" panose="02050604050505020204" pitchFamily="18" charset="0"/>
            </a:endParaRPr>
          </a:p>
          <a:p>
            <a:pPr marL="0" indent="0" algn="ctr">
              <a:buNone/>
            </a:pPr>
            <a:r>
              <a:rPr lang="hr-HR" sz="2000" dirty="0" smtClean="0">
                <a:latin typeface="Bookman Old Style" panose="02050604050505020204" pitchFamily="18" charset="0"/>
              </a:rPr>
              <a:t>D</a:t>
            </a:r>
            <a:r>
              <a:rPr lang="hr-HR" sz="2000" dirty="0" smtClean="0">
                <a:latin typeface="Bookman Old Style" panose="02050604050505020204" pitchFamily="18" charset="0"/>
              </a:rPr>
              <a:t>irektive </a:t>
            </a:r>
            <a:r>
              <a:rPr lang="hr-HR" sz="2000" dirty="0">
                <a:latin typeface="Bookman Old Style" panose="02050604050505020204" pitchFamily="18" charset="0"/>
              </a:rPr>
              <a:t>Europskog parlamenta i Vijeća o dodjeli </a:t>
            </a:r>
            <a:r>
              <a:rPr lang="hr-HR" sz="2000" dirty="0" smtClean="0">
                <a:latin typeface="Bookman Old Style" panose="02050604050505020204" pitchFamily="18" charset="0"/>
              </a:rPr>
              <a:t>ugovora o </a:t>
            </a:r>
            <a:r>
              <a:rPr lang="hr-HR" sz="2000" dirty="0">
                <a:latin typeface="Bookman Old Style" panose="02050604050505020204" pitchFamily="18" charset="0"/>
              </a:rPr>
              <a:t>koncesijama</a:t>
            </a:r>
            <a:endParaRPr lang="hr-HR" sz="2000" dirty="0" smtClean="0">
              <a:latin typeface="Bookman Old Style" panose="02050604050505020204" pitchFamily="18" charset="0"/>
            </a:endParaRPr>
          </a:p>
          <a:p>
            <a:endParaRPr lang="hr-HR" dirty="0" smtClean="0">
              <a:latin typeface="Bookman Old Style" panose="02050604050505020204" pitchFamily="18" charset="0"/>
            </a:endParaRPr>
          </a:p>
          <a:p>
            <a:pPr marL="0" indent="0">
              <a:buNone/>
            </a:pPr>
            <a:r>
              <a:rPr lang="hr-HR" dirty="0" smtClean="0">
                <a:latin typeface="Bookman Old Style" panose="02050604050505020204" pitchFamily="18" charset="0"/>
              </a:rPr>
              <a:t>         </a:t>
            </a:r>
          </a:p>
          <a:p>
            <a:pPr marL="0" indent="0" algn="ctr">
              <a:buNone/>
            </a:pPr>
            <a:r>
              <a:rPr lang="hr-HR" dirty="0" smtClean="0">
                <a:latin typeface="Bookman Old Style" panose="02050604050505020204" pitchFamily="18" charset="0"/>
              </a:rPr>
              <a:t>koncesija je pravo koje se stječe</a:t>
            </a:r>
          </a:p>
          <a:p>
            <a:pPr marL="0" indent="0">
              <a:buNone/>
            </a:pPr>
            <a:endParaRPr lang="hr-HR" dirty="0">
              <a:latin typeface="Bookman Old Style" panose="02050604050505020204" pitchFamily="18" charset="0"/>
            </a:endParaRPr>
          </a:p>
          <a:p>
            <a:pPr marL="0" indent="0">
              <a:buNone/>
            </a:pPr>
            <a:endParaRPr lang="hr-HR" dirty="0" smtClean="0">
              <a:latin typeface="Bookman Old Style" panose="02050604050505020204" pitchFamily="18" charset="0"/>
            </a:endParaRPr>
          </a:p>
          <a:p>
            <a:pPr marL="0" indent="0">
              <a:buNone/>
            </a:pPr>
            <a:r>
              <a:rPr lang="hr-HR" dirty="0">
                <a:latin typeface="Bookman Old Style" panose="02050604050505020204" pitchFamily="18" charset="0"/>
              </a:rPr>
              <a:t>	</a:t>
            </a:r>
            <a:r>
              <a:rPr lang="hr-HR" dirty="0" smtClean="0">
                <a:latin typeface="Bookman Old Style" panose="02050604050505020204" pitchFamily="18" charset="0"/>
              </a:rPr>
              <a:t>	</a:t>
            </a:r>
            <a:endParaRPr lang="hr-HR" dirty="0">
              <a:latin typeface="Bookman Old Style" panose="02050604050505020204" pitchFamily="18" charset="0"/>
            </a:endParaRPr>
          </a:p>
        </p:txBody>
      </p:sp>
      <p:sp>
        <p:nvSpPr>
          <p:cNvPr id="5" name="Down Arrow 4"/>
          <p:cNvSpPr/>
          <p:nvPr/>
        </p:nvSpPr>
        <p:spPr>
          <a:xfrm>
            <a:off x="4041652" y="2188204"/>
            <a:ext cx="484632" cy="79208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6" name="Oval 5"/>
          <p:cNvSpPr/>
          <p:nvPr/>
        </p:nvSpPr>
        <p:spPr>
          <a:xfrm>
            <a:off x="2771800" y="4149080"/>
            <a:ext cx="3024336" cy="1152128"/>
          </a:xfrm>
          <a:prstGeom prst="ellipse">
            <a:avLst/>
          </a:prstGeom>
          <a:solidFill>
            <a:schemeClr val="bg1"/>
          </a:solidFill>
          <a:ln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2000" b="1" dirty="0" smtClean="0">
                <a:solidFill>
                  <a:srgbClr val="FF0000"/>
                </a:solidFill>
                <a:latin typeface="Bookman Old Style" panose="02050604050505020204" pitchFamily="18" charset="0"/>
              </a:rPr>
              <a:t>UGOVOROM</a:t>
            </a:r>
            <a:endParaRPr lang="hr-HR" sz="20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71770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5805264"/>
            <a:ext cx="8183880" cy="1024947"/>
          </a:xfrm>
        </p:spPr>
        <p:txBody>
          <a:bodyPr/>
          <a:lstStyle/>
          <a:p>
            <a:r>
              <a:rPr lang="hr-HR" dirty="0" smtClean="0">
                <a:latin typeface="Bookman Old Style" panose="02050604050505020204" pitchFamily="18" charset="0"/>
              </a:rPr>
              <a:t>VRSTE KONCESIJA</a:t>
            </a:r>
            <a:endParaRPr lang="hr-HR" dirty="0">
              <a:latin typeface="Bookman Old Style" panose="02050604050505020204" pitchFamily="18" charset="0"/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42507354"/>
              </p:ext>
            </p:extLst>
          </p:nvPr>
        </p:nvGraphicFramePr>
        <p:xfrm>
          <a:off x="503238" y="530225"/>
          <a:ext cx="8183562" cy="498700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3478235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5968550"/>
            <a:ext cx="8183880" cy="907544"/>
          </a:xfrm>
        </p:spPr>
        <p:txBody>
          <a:bodyPr>
            <a:normAutofit/>
          </a:bodyPr>
          <a:lstStyle/>
          <a:p>
            <a:r>
              <a:rPr lang="hr-HR" sz="2400" dirty="0" smtClean="0">
                <a:solidFill>
                  <a:schemeClr val="accent2">
                    <a:lumMod val="75000"/>
                  </a:schemeClr>
                </a:solidFill>
                <a:latin typeface="Bookman Old Style" panose="02050604050505020204" pitchFamily="18" charset="0"/>
              </a:rPr>
              <a:t>DAVATELJ KONCESIJE</a:t>
            </a:r>
            <a:br>
              <a:rPr lang="hr-HR" sz="2400" dirty="0" smtClean="0">
                <a:solidFill>
                  <a:schemeClr val="accent2">
                    <a:lumMod val="75000"/>
                  </a:schemeClr>
                </a:solidFill>
                <a:latin typeface="Bookman Old Style" panose="02050604050505020204" pitchFamily="18" charset="0"/>
              </a:rPr>
            </a:br>
            <a:r>
              <a:rPr lang="hr-HR" sz="2400" b="0" dirty="0" smtClean="0">
                <a:solidFill>
                  <a:schemeClr val="accent2">
                    <a:lumMod val="75000"/>
                  </a:schemeClr>
                </a:solidFill>
                <a:latin typeface="Bookman Old Style" panose="02050604050505020204" pitchFamily="18" charset="0"/>
              </a:rPr>
              <a:t>(javni naručitelj-ZJN)</a:t>
            </a:r>
            <a:endParaRPr lang="hr-HR" sz="2400" b="0" dirty="0">
              <a:solidFill>
                <a:schemeClr val="accent2">
                  <a:lumMod val="75000"/>
                </a:schemeClr>
              </a:solidFill>
              <a:latin typeface="Bookman Old Style" panose="02050604050505020204" pitchFamily="18" charset="0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563495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hr-HR" sz="2400" dirty="0" smtClean="0">
                <a:latin typeface="Bookman Old Style" panose="02050604050505020204" pitchFamily="18" charset="0"/>
              </a:rPr>
              <a:t>1)</a:t>
            </a:r>
          </a:p>
          <a:p>
            <a:endParaRPr lang="hr-HR" sz="2400" dirty="0">
              <a:latin typeface="Bookman Old Style" panose="02050604050505020204" pitchFamily="18" charset="0"/>
            </a:endParaRPr>
          </a:p>
          <a:p>
            <a:pPr marL="0" indent="0">
              <a:buNone/>
            </a:pPr>
            <a:endParaRPr lang="hr-HR" sz="2400" dirty="0" smtClean="0">
              <a:latin typeface="Bookman Old Style" panose="02050604050505020204" pitchFamily="18" charset="0"/>
            </a:endParaRPr>
          </a:p>
          <a:p>
            <a:pPr marL="0" indent="0">
              <a:buNone/>
            </a:pPr>
            <a:r>
              <a:rPr lang="hr-HR" sz="2400" dirty="0" smtClean="0">
                <a:latin typeface="Bookman Old Style" panose="02050604050505020204" pitchFamily="18" charset="0"/>
              </a:rPr>
              <a:t>							</a:t>
            </a:r>
            <a:r>
              <a:rPr lang="hr-HR" sz="1600" dirty="0" err="1" smtClean="0">
                <a:latin typeface="Bookman Old Style" panose="02050604050505020204" pitchFamily="18" charset="0"/>
              </a:rPr>
              <a:t>minstarstvo</a:t>
            </a:r>
            <a:r>
              <a:rPr lang="hr-HR" sz="1600" dirty="0" smtClean="0">
                <a:latin typeface="Bookman Old Style" panose="02050604050505020204" pitchFamily="18" charset="0"/>
              </a:rPr>
              <a:t>**</a:t>
            </a:r>
            <a:endParaRPr lang="hr-HR" sz="2400" dirty="0">
              <a:latin typeface="Bookman Old Style" panose="02050604050505020204" pitchFamily="18" charset="0"/>
            </a:endParaRPr>
          </a:p>
          <a:p>
            <a:pPr marL="0" indent="0">
              <a:buNone/>
            </a:pPr>
            <a:r>
              <a:rPr lang="hr-HR" sz="2400" dirty="0" smtClean="0">
                <a:latin typeface="Bookman Old Style" panose="02050604050505020204" pitchFamily="18" charset="0"/>
              </a:rPr>
              <a:t>2) </a:t>
            </a:r>
          </a:p>
          <a:p>
            <a:pPr marL="0" indent="0">
              <a:buNone/>
            </a:pPr>
            <a:endParaRPr lang="hr-HR" sz="2400" dirty="0">
              <a:latin typeface="Bookman Old Style" panose="02050604050505020204" pitchFamily="18" charset="0"/>
            </a:endParaRPr>
          </a:p>
          <a:p>
            <a:pPr marL="0" indent="0">
              <a:buNone/>
            </a:pPr>
            <a:endParaRPr lang="hr-HR" sz="2400" dirty="0" smtClean="0">
              <a:latin typeface="Bookman Old Style" panose="02050604050505020204" pitchFamily="18" charset="0"/>
            </a:endParaRPr>
          </a:p>
          <a:p>
            <a:pPr marL="0" indent="0">
              <a:buNone/>
            </a:pPr>
            <a:endParaRPr lang="hr-HR" sz="2400" dirty="0">
              <a:latin typeface="Bookman Old Style" panose="02050604050505020204" pitchFamily="18" charset="0"/>
            </a:endParaRPr>
          </a:p>
          <a:p>
            <a:pPr marL="0" indent="0">
              <a:buNone/>
            </a:pPr>
            <a:r>
              <a:rPr lang="hr-HR" sz="2400" dirty="0" smtClean="0">
                <a:latin typeface="Bookman Old Style" panose="02050604050505020204" pitchFamily="18" charset="0"/>
              </a:rPr>
              <a:t>3)</a:t>
            </a:r>
          </a:p>
          <a:p>
            <a:pPr marL="0" indent="0">
              <a:buNone/>
            </a:pPr>
            <a:endParaRPr lang="hr-HR" sz="2400" dirty="0">
              <a:latin typeface="Bookman Old Style" panose="02050604050505020204" pitchFamily="18" charset="0"/>
            </a:endParaRPr>
          </a:p>
          <a:p>
            <a:pPr marL="0" indent="0">
              <a:buNone/>
            </a:pPr>
            <a:endParaRPr lang="hr-HR" sz="2400" dirty="0" smtClean="0">
              <a:latin typeface="Bookman Old Style" panose="02050604050505020204" pitchFamily="18" charset="0"/>
            </a:endParaRPr>
          </a:p>
          <a:p>
            <a:pPr marL="0" indent="0">
              <a:buNone/>
            </a:pPr>
            <a:endParaRPr lang="hr-HR" sz="2400" dirty="0">
              <a:latin typeface="Bookman Old Style" panose="02050604050505020204" pitchFamily="18" charset="0"/>
            </a:endParaRPr>
          </a:p>
          <a:p>
            <a:pPr marL="0" indent="0">
              <a:buNone/>
            </a:pPr>
            <a:r>
              <a:rPr lang="hr-HR" sz="2000" dirty="0" smtClean="0">
                <a:latin typeface="Bookman Old Style" panose="02050604050505020204" pitchFamily="18" charset="0"/>
              </a:rPr>
              <a:t>HS na prijedlog Vlade </a:t>
            </a:r>
            <a:r>
              <a:rPr lang="hr-HR" sz="2000" dirty="0" smtClean="0">
                <a:latin typeface="Bookman Old Style" panose="02050604050505020204" pitchFamily="18" charset="0"/>
                <a:sym typeface="Symbol"/>
              </a:rPr>
              <a:t>proglašava određeni koncesiju</a:t>
            </a:r>
          </a:p>
          <a:p>
            <a:pPr marL="0" indent="0">
              <a:buNone/>
            </a:pPr>
            <a:r>
              <a:rPr lang="hr-HR" sz="2000" dirty="0">
                <a:latin typeface="Bookman Old Style" panose="02050604050505020204" pitchFamily="18" charset="0"/>
                <a:sym typeface="Symbol"/>
              </a:rPr>
              <a:t>	</a:t>
            </a:r>
            <a:r>
              <a:rPr lang="hr-HR" sz="2000" dirty="0" smtClean="0">
                <a:latin typeface="Bookman Old Style" panose="02050604050505020204" pitchFamily="18" charset="0"/>
                <a:sym typeface="Symbol"/>
              </a:rPr>
              <a:t>		            </a:t>
            </a:r>
            <a:r>
              <a:rPr lang="hr-HR" sz="2000" b="1" dirty="0" smtClean="0">
                <a:solidFill>
                  <a:srgbClr val="FF0000"/>
                </a:solidFill>
                <a:latin typeface="Bookman Old Style" panose="02050604050505020204" pitchFamily="18" charset="0"/>
                <a:sym typeface="Symbol"/>
              </a:rPr>
              <a:t>STRATEŠKIM INTERESOM RH</a:t>
            </a:r>
            <a:endParaRPr lang="hr-HR" sz="2000" b="1" dirty="0" smtClean="0">
              <a:solidFill>
                <a:srgbClr val="FF0000"/>
              </a:solidFill>
              <a:latin typeface="Bookman Old Style" panose="02050604050505020204" pitchFamily="18" charset="0"/>
            </a:endParaRPr>
          </a:p>
        </p:txBody>
      </p:sp>
      <p:sp>
        <p:nvSpPr>
          <p:cNvPr id="5" name="Oval 4"/>
          <p:cNvSpPr/>
          <p:nvPr/>
        </p:nvSpPr>
        <p:spPr>
          <a:xfrm>
            <a:off x="899592" y="589207"/>
            <a:ext cx="6696744" cy="136815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 sz="2000" b="1" dirty="0" smtClean="0">
              <a:solidFill>
                <a:schemeClr val="accent2">
                  <a:lumMod val="75000"/>
                </a:schemeClr>
              </a:solidFill>
              <a:latin typeface="Bookman Old Style" panose="02050604050505020204" pitchFamily="18" charset="0"/>
            </a:endParaRPr>
          </a:p>
          <a:p>
            <a:pPr algn="ctr"/>
            <a:r>
              <a:rPr lang="hr-HR" sz="2000" b="1" dirty="0" smtClean="0">
                <a:solidFill>
                  <a:schemeClr val="accent2">
                    <a:lumMod val="75000"/>
                  </a:schemeClr>
                </a:solidFill>
              </a:rPr>
              <a:t>Hrvatski </a:t>
            </a:r>
            <a:r>
              <a:rPr lang="hr-HR" sz="2000" b="1" dirty="0">
                <a:solidFill>
                  <a:schemeClr val="accent2">
                    <a:lumMod val="75000"/>
                  </a:schemeClr>
                </a:solidFill>
              </a:rPr>
              <a:t>sabor, Vlada RH i tijela DU</a:t>
            </a:r>
          </a:p>
          <a:p>
            <a:pPr algn="ctr"/>
            <a:endParaRPr lang="hr-HR" dirty="0"/>
          </a:p>
        </p:txBody>
      </p:sp>
      <p:sp>
        <p:nvSpPr>
          <p:cNvPr id="6" name="Oval 5"/>
          <p:cNvSpPr/>
          <p:nvPr/>
        </p:nvSpPr>
        <p:spPr>
          <a:xfrm>
            <a:off x="1403648" y="2204864"/>
            <a:ext cx="5976664" cy="118813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2000" b="1" dirty="0" smtClean="0">
                <a:solidFill>
                  <a:schemeClr val="accent2">
                    <a:lumMod val="75000"/>
                  </a:schemeClr>
                </a:solidFill>
              </a:rPr>
              <a:t>Nadležna tijela jedinica LPRS</a:t>
            </a:r>
            <a:endParaRPr lang="hr-HR" sz="2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7" name="Oval 6"/>
          <p:cNvSpPr/>
          <p:nvPr/>
        </p:nvSpPr>
        <p:spPr>
          <a:xfrm>
            <a:off x="1403648" y="3789040"/>
            <a:ext cx="5976664" cy="122413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2000" b="1" dirty="0" smtClean="0">
                <a:solidFill>
                  <a:schemeClr val="accent2">
                    <a:lumMod val="75000"/>
                  </a:schemeClr>
                </a:solidFill>
              </a:rPr>
              <a:t>Pravne osobe (posebna ovlast)</a:t>
            </a:r>
            <a:endParaRPr lang="hr-HR" sz="2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cxnSp>
        <p:nvCxnSpPr>
          <p:cNvPr id="11" name="Straight Arrow Connector 10"/>
          <p:cNvCxnSpPr/>
          <p:nvPr/>
        </p:nvCxnSpPr>
        <p:spPr>
          <a:xfrm>
            <a:off x="4067944" y="1273283"/>
            <a:ext cx="2952328" cy="68407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 flipH="1">
            <a:off x="899592" y="1273283"/>
            <a:ext cx="1800200" cy="395591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106165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4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4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4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7" name="Picture 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963" y="900113"/>
            <a:ext cx="8982075" cy="5057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0060" y="5959226"/>
            <a:ext cx="8183880" cy="763528"/>
          </a:xfrm>
        </p:spPr>
        <p:txBody>
          <a:bodyPr>
            <a:normAutofit/>
          </a:bodyPr>
          <a:lstStyle/>
          <a:p>
            <a:r>
              <a:rPr lang="hr-HR" sz="3200" dirty="0" smtClean="0">
                <a:latin typeface="Bookman Old Style" panose="02050604050505020204" pitchFamily="18" charset="0"/>
              </a:rPr>
              <a:t>PREDMET KONCESIJE</a:t>
            </a:r>
            <a:endParaRPr lang="hr-HR" sz="3200" dirty="0">
              <a:latin typeface="Bookman Old Style" panose="02050604050505020204" pitchFamily="18" charset="0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5513248"/>
          </a:xfrm>
        </p:spPr>
        <p:txBody>
          <a:bodyPr/>
          <a:lstStyle/>
          <a:p>
            <a:pPr>
              <a:buFont typeface="Wingdings" panose="05000000000000000000" pitchFamily="2" charset="2"/>
              <a:buChar char="q"/>
            </a:pPr>
            <a:r>
              <a:rPr lang="hr-HR" dirty="0" smtClean="0">
                <a:latin typeface="Bookman Old Style" panose="02050604050505020204" pitchFamily="18" charset="0"/>
              </a:rPr>
              <a:t> različita područja i djelatnosti:</a:t>
            </a:r>
          </a:p>
          <a:p>
            <a:pPr marL="0" indent="0">
              <a:buNone/>
            </a:pPr>
            <a:endParaRPr lang="hr-HR" dirty="0" smtClean="0">
              <a:latin typeface="Bookman Old Style" panose="02050604050505020204" pitchFamily="18" charset="0"/>
            </a:endParaRPr>
          </a:p>
          <a:p>
            <a:pPr marL="0" indent="0">
              <a:buNone/>
            </a:pPr>
            <a:r>
              <a:rPr lang="hr-HR" dirty="0">
                <a:latin typeface="Bookman Old Style" panose="02050604050505020204" pitchFamily="18" charset="0"/>
              </a:rPr>
              <a:t> </a:t>
            </a:r>
          </a:p>
        </p:txBody>
      </p:sp>
      <p:sp>
        <p:nvSpPr>
          <p:cNvPr id="5" name="Oval 4"/>
          <p:cNvSpPr/>
          <p:nvPr/>
        </p:nvSpPr>
        <p:spPr>
          <a:xfrm>
            <a:off x="539552" y="1179957"/>
            <a:ext cx="2232248" cy="1440160"/>
          </a:xfrm>
          <a:prstGeom prst="ellipse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dirty="0" smtClean="0">
                <a:solidFill>
                  <a:srgbClr val="FF0000"/>
                </a:solidFill>
              </a:rPr>
              <a:t>Korištenje voda</a:t>
            </a:r>
            <a:endParaRPr lang="hr-HR" dirty="0">
              <a:solidFill>
                <a:srgbClr val="FF0000"/>
              </a:solidFill>
            </a:endParaRPr>
          </a:p>
        </p:txBody>
      </p:sp>
      <p:sp>
        <p:nvSpPr>
          <p:cNvPr id="6" name="Oval 5"/>
          <p:cNvSpPr/>
          <p:nvPr/>
        </p:nvSpPr>
        <p:spPr>
          <a:xfrm>
            <a:off x="3329406" y="1245920"/>
            <a:ext cx="2160240" cy="1512168"/>
          </a:xfrm>
          <a:prstGeom prst="ellips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dirty="0" smtClean="0">
                <a:solidFill>
                  <a:srgbClr val="FF0000"/>
                </a:solidFill>
              </a:rPr>
              <a:t>Pravo lova</a:t>
            </a:r>
            <a:endParaRPr lang="hr-HR" dirty="0">
              <a:solidFill>
                <a:srgbClr val="FF0000"/>
              </a:solidFill>
            </a:endParaRPr>
          </a:p>
        </p:txBody>
      </p:sp>
      <p:sp>
        <p:nvSpPr>
          <p:cNvPr id="7" name="Oval 6"/>
          <p:cNvSpPr/>
          <p:nvPr/>
        </p:nvSpPr>
        <p:spPr>
          <a:xfrm>
            <a:off x="593224" y="2924944"/>
            <a:ext cx="2178576" cy="1440160"/>
          </a:xfrm>
          <a:prstGeom prst="ellipse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dirty="0" smtClean="0">
                <a:solidFill>
                  <a:srgbClr val="FF0000"/>
                </a:solidFill>
              </a:rPr>
              <a:t>Pomorsko dobro</a:t>
            </a:r>
            <a:endParaRPr lang="hr-HR" dirty="0">
              <a:solidFill>
                <a:srgbClr val="FF0000"/>
              </a:solidFill>
            </a:endParaRPr>
          </a:p>
        </p:txBody>
      </p:sp>
      <p:sp>
        <p:nvSpPr>
          <p:cNvPr id="8" name="Oval 7"/>
          <p:cNvSpPr/>
          <p:nvPr/>
        </p:nvSpPr>
        <p:spPr>
          <a:xfrm>
            <a:off x="3347864" y="2924944"/>
            <a:ext cx="2160240" cy="144016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dirty="0" smtClean="0">
                <a:solidFill>
                  <a:srgbClr val="FF0000"/>
                </a:solidFill>
              </a:rPr>
              <a:t>Igre na sreću</a:t>
            </a:r>
            <a:endParaRPr lang="hr-HR" dirty="0">
              <a:solidFill>
                <a:srgbClr val="FF0000"/>
              </a:solidFill>
            </a:endParaRPr>
          </a:p>
        </p:txBody>
      </p:sp>
      <p:sp>
        <p:nvSpPr>
          <p:cNvPr id="9" name="Oval 8"/>
          <p:cNvSpPr/>
          <p:nvPr/>
        </p:nvSpPr>
        <p:spPr>
          <a:xfrm>
            <a:off x="6156176" y="1143953"/>
            <a:ext cx="2088232" cy="1512168"/>
          </a:xfrm>
          <a:prstGeom prst="ellipse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dirty="0" smtClean="0">
                <a:solidFill>
                  <a:srgbClr val="FF0000"/>
                </a:solidFill>
              </a:rPr>
              <a:t>luke</a:t>
            </a:r>
            <a:endParaRPr lang="hr-HR" dirty="0">
              <a:solidFill>
                <a:srgbClr val="FF0000"/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>
            <a:off x="6300192" y="2924944"/>
            <a:ext cx="2088232" cy="144016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dirty="0" smtClean="0">
                <a:solidFill>
                  <a:srgbClr val="FF0000"/>
                </a:solidFill>
              </a:rPr>
              <a:t>energetika</a:t>
            </a:r>
            <a:endParaRPr lang="hr-HR" dirty="0">
              <a:solidFill>
                <a:srgbClr val="FF0000"/>
              </a:solidFill>
            </a:endParaRPr>
          </a:p>
        </p:txBody>
      </p:sp>
      <p:sp>
        <p:nvSpPr>
          <p:cNvPr id="11" name="Oval 10"/>
          <p:cNvSpPr/>
          <p:nvPr/>
        </p:nvSpPr>
        <p:spPr>
          <a:xfrm>
            <a:off x="539552" y="4581128"/>
            <a:ext cx="2052228" cy="1462472"/>
          </a:xfrm>
          <a:prstGeom prst="ellipse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dirty="0" smtClean="0">
                <a:solidFill>
                  <a:srgbClr val="FF0000"/>
                </a:solidFill>
              </a:rPr>
              <a:t>Javne ceste</a:t>
            </a:r>
            <a:endParaRPr lang="hr-HR" dirty="0">
              <a:solidFill>
                <a:srgbClr val="FF0000"/>
              </a:solidFill>
            </a:endParaRPr>
          </a:p>
        </p:txBody>
      </p:sp>
      <p:sp>
        <p:nvSpPr>
          <p:cNvPr id="13" name="Oval 12"/>
          <p:cNvSpPr/>
          <p:nvPr/>
        </p:nvSpPr>
        <p:spPr>
          <a:xfrm>
            <a:off x="3347864" y="4615368"/>
            <a:ext cx="2141782" cy="1462472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dirty="0">
                <a:solidFill>
                  <a:srgbClr val="FF0000"/>
                </a:solidFill>
              </a:rPr>
              <a:t>s</a:t>
            </a:r>
            <a:r>
              <a:rPr lang="hr-HR" dirty="0" smtClean="0">
                <a:solidFill>
                  <a:srgbClr val="FF0000"/>
                </a:solidFill>
              </a:rPr>
              <a:t>port</a:t>
            </a:r>
            <a:endParaRPr lang="hr-HR" dirty="0">
              <a:solidFill>
                <a:srgbClr val="FF0000"/>
              </a:solidFill>
            </a:endParaRPr>
          </a:p>
        </p:txBody>
      </p:sp>
      <p:sp>
        <p:nvSpPr>
          <p:cNvPr id="14" name="Oval 13"/>
          <p:cNvSpPr/>
          <p:nvPr/>
        </p:nvSpPr>
        <p:spPr>
          <a:xfrm>
            <a:off x="6444208" y="4655286"/>
            <a:ext cx="2196244" cy="1388314"/>
          </a:xfrm>
          <a:prstGeom prst="ellipse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dirty="0" smtClean="0">
                <a:solidFill>
                  <a:srgbClr val="FF0000"/>
                </a:solidFill>
              </a:rPr>
              <a:t>turizam</a:t>
            </a:r>
            <a:endParaRPr lang="hr-HR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80409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5517232"/>
            <a:ext cx="8183880" cy="1051560"/>
          </a:xfrm>
        </p:spPr>
        <p:txBody>
          <a:bodyPr>
            <a:normAutofit fontScale="90000"/>
          </a:bodyPr>
          <a:lstStyle/>
          <a:p>
            <a:r>
              <a:rPr lang="hr-HR" dirty="0" smtClean="0">
                <a:latin typeface="Bookman Old Style" panose="02050604050505020204" pitchFamily="18" charset="0"/>
              </a:rPr>
              <a:t/>
            </a:r>
            <a:br>
              <a:rPr lang="hr-HR" dirty="0" smtClean="0">
                <a:latin typeface="Bookman Old Style" panose="02050604050505020204" pitchFamily="18" charset="0"/>
              </a:rPr>
            </a:br>
            <a:r>
              <a:rPr lang="hr-HR" dirty="0" smtClean="0">
                <a:latin typeface="Bookman Old Style" panose="02050604050505020204" pitchFamily="18" charset="0"/>
              </a:rPr>
              <a:t/>
            </a:r>
            <a:br>
              <a:rPr lang="hr-HR" dirty="0" smtClean="0">
                <a:latin typeface="Bookman Old Style" panose="02050604050505020204" pitchFamily="18" charset="0"/>
              </a:rPr>
            </a:br>
            <a:r>
              <a:rPr lang="hr-HR" dirty="0">
                <a:latin typeface="Bookman Old Style" panose="02050604050505020204" pitchFamily="18" charset="0"/>
              </a:rPr>
              <a:t/>
            </a:r>
            <a:br>
              <a:rPr lang="hr-HR" dirty="0">
                <a:latin typeface="Bookman Old Style" panose="02050604050505020204" pitchFamily="18" charset="0"/>
              </a:rPr>
            </a:br>
            <a:r>
              <a:rPr lang="hr-HR" dirty="0" smtClean="0">
                <a:latin typeface="Bookman Old Style" panose="02050604050505020204" pitchFamily="18" charset="0"/>
              </a:rPr>
              <a:t/>
            </a:r>
            <a:br>
              <a:rPr lang="hr-HR" dirty="0" smtClean="0">
                <a:latin typeface="Bookman Old Style" panose="02050604050505020204" pitchFamily="18" charset="0"/>
              </a:rPr>
            </a:br>
            <a:r>
              <a:rPr lang="hr-HR" dirty="0">
                <a:latin typeface="Bookman Old Style" panose="02050604050505020204" pitchFamily="18" charset="0"/>
              </a:rPr>
              <a:t/>
            </a:r>
            <a:br>
              <a:rPr lang="hr-HR" dirty="0">
                <a:latin typeface="Bookman Old Style" panose="02050604050505020204" pitchFamily="18" charset="0"/>
              </a:rPr>
            </a:br>
            <a:r>
              <a:rPr lang="hr-HR" dirty="0">
                <a:latin typeface="Bookman Old Style" panose="02050604050505020204" pitchFamily="18" charset="0"/>
              </a:rPr>
              <a:t/>
            </a:r>
            <a:br>
              <a:rPr lang="hr-HR" dirty="0">
                <a:latin typeface="Bookman Old Style" panose="02050604050505020204" pitchFamily="18" charset="0"/>
              </a:rPr>
            </a:br>
            <a:r>
              <a:rPr lang="hr-HR" dirty="0" smtClean="0">
                <a:latin typeface="Bookman Old Style" panose="02050604050505020204" pitchFamily="18" charset="0"/>
              </a:rPr>
              <a:t>PRIPREMNE RADNJE</a:t>
            </a:r>
            <a:r>
              <a:rPr lang="hr-HR" dirty="0" smtClean="0">
                <a:latin typeface="Bookman Old Style" panose="02050604050505020204" pitchFamily="18" charset="0"/>
                <a:sym typeface="Symbol"/>
              </a:rPr>
              <a:t>4</a:t>
            </a:r>
            <a:endParaRPr lang="hr-HR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5274912"/>
          </a:xfrm>
        </p:spPr>
        <p:txBody>
          <a:bodyPr>
            <a:normAutofit lnSpcReduction="10000"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hr-HR" sz="4000" dirty="0" smtClean="0">
                <a:latin typeface="Bookman Old Style" panose="02050604050505020204" pitchFamily="18" charset="0"/>
              </a:rPr>
              <a:t>Imenovanje stručnog povjerenstva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hr-HR" sz="4000" dirty="0" smtClean="0">
                <a:latin typeface="Bookman Old Style" panose="02050604050505020204" pitchFamily="18" charset="0"/>
              </a:rPr>
              <a:t>Izrada studije </a:t>
            </a:r>
            <a:r>
              <a:rPr lang="hr-HR" sz="4000" dirty="0" smtClean="0">
                <a:latin typeface="Bookman Old Style" panose="02050604050505020204" pitchFamily="18" charset="0"/>
              </a:rPr>
              <a:t>opravdanosti davanja koncesije</a:t>
            </a:r>
            <a:endParaRPr lang="hr-HR" sz="4000" dirty="0" smtClean="0">
              <a:latin typeface="Bookman Old Style" panose="02050604050505020204" pitchFamily="18" charset="0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hr-HR" sz="4000" dirty="0" smtClean="0">
                <a:latin typeface="Bookman Old Style" panose="02050604050505020204" pitchFamily="18" charset="0"/>
              </a:rPr>
              <a:t>Procjena vrijednosti koncesije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hr-HR" sz="4000" dirty="0" smtClean="0">
                <a:latin typeface="Bookman Old Style" panose="02050604050505020204" pitchFamily="18" charset="0"/>
              </a:rPr>
              <a:t>Izrada dokumentacije za nadmetanje</a:t>
            </a:r>
          </a:p>
          <a:p>
            <a:pPr>
              <a:buFont typeface="Wingdings" panose="05000000000000000000" pitchFamily="2" charset="2"/>
              <a:buChar char="Ø"/>
            </a:pPr>
            <a:endParaRPr lang="hr-HR" sz="4000" dirty="0">
              <a:latin typeface="Bookman Old Style" panose="02050604050505020204" pitchFamily="18" charset="0"/>
            </a:endParaRPr>
          </a:p>
          <a:p>
            <a:pPr marL="0" indent="0">
              <a:buNone/>
            </a:pPr>
            <a:r>
              <a:rPr lang="hr-HR" sz="4000" dirty="0" smtClean="0">
                <a:latin typeface="Bookman Old Style" panose="02050604050505020204" pitchFamily="18" charset="0"/>
              </a:rPr>
              <a:t>       </a:t>
            </a:r>
            <a:r>
              <a:rPr lang="hr-HR" sz="3600" dirty="0">
                <a:solidFill>
                  <a:srgbClr val="FF0000"/>
                </a:solidFill>
                <a:latin typeface="Bookman Old Style" panose="02050604050505020204" pitchFamily="18" charset="0"/>
              </a:rPr>
              <a:t>p</a:t>
            </a:r>
            <a:r>
              <a:rPr lang="hr-HR" sz="3600" dirty="0" smtClean="0">
                <a:solidFill>
                  <a:srgbClr val="FF0000"/>
                </a:solidFill>
                <a:latin typeface="Bookman Old Style" panose="02050604050505020204" pitchFamily="18" charset="0"/>
              </a:rPr>
              <a:t>rovodi</a:t>
            </a:r>
            <a:r>
              <a:rPr lang="hr-HR" sz="3600" b="1" dirty="0" smtClean="0">
                <a:solidFill>
                  <a:srgbClr val="FF0000"/>
                </a:solidFill>
                <a:latin typeface="Bookman Old Style" panose="02050604050505020204" pitchFamily="18" charset="0"/>
              </a:rPr>
              <a:t> DAVATELJ</a:t>
            </a:r>
            <a:endParaRPr lang="hr-HR" sz="3600" b="1" dirty="0">
              <a:solidFill>
                <a:srgbClr val="FF0000"/>
              </a:solidFill>
              <a:latin typeface="Bookman Old Style" panose="02050604050505020204" pitchFamily="18" charset="0"/>
            </a:endParaRPr>
          </a:p>
        </p:txBody>
      </p:sp>
      <p:sp>
        <p:nvSpPr>
          <p:cNvPr id="6" name="Curved Left Arrow 5"/>
          <p:cNvSpPr/>
          <p:nvPr/>
        </p:nvSpPr>
        <p:spPr>
          <a:xfrm>
            <a:off x="7092280" y="3789040"/>
            <a:ext cx="1440160" cy="2232248"/>
          </a:xfrm>
          <a:prstGeom prst="curvedLeftArrow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89034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spect">
  <a:themeElements>
    <a:clrScheme name="Aspect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Aspect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A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35000"/>
                <a:satMod val="150000"/>
              </a:schemeClr>
            </a:gs>
            <a:gs pos="45000">
              <a:schemeClr val="phClr">
                <a:shade val="68000"/>
                <a:satMod val="15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0"/>
        </a:gradFill>
        <a:blipFill>
          <a:blip xmlns:r="http://schemas.openxmlformats.org/officeDocument/2006/relationships" r:embed="rId1">
            <a:duotone>
              <a:schemeClr val="phClr">
                <a:shade val="800"/>
                <a:satMod val="150000"/>
              </a:schemeClr>
              <a:schemeClr val="phClr">
                <a:tint val="80000"/>
                <a:satMod val="150000"/>
              </a:schemeClr>
            </a:duotone>
          </a:blip>
          <a:tile tx="0" ty="0" sx="75000" sy="7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Aspect</Template>
  <TotalTime>165</TotalTime>
  <Words>454</Words>
  <Application>Microsoft Office PowerPoint</Application>
  <PresentationFormat>On-screen Show (4:3)</PresentationFormat>
  <Paragraphs>184</Paragraphs>
  <Slides>17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8" baseType="lpstr">
      <vt:lpstr>Aspect</vt:lpstr>
      <vt:lpstr>KONCESIJE U HRVATSKOM PRAVU</vt:lpstr>
      <vt:lpstr>POJAM KONCESIJE</vt:lpstr>
      <vt:lpstr> </vt:lpstr>
      <vt:lpstr>PRAVNI REŽIM KONCESIJA</vt:lpstr>
      <vt:lpstr>PowerPoint Presentation</vt:lpstr>
      <vt:lpstr>VRSTE KONCESIJA</vt:lpstr>
      <vt:lpstr>DAVATELJ KONCESIJE (javni naručitelj-ZJN)</vt:lpstr>
      <vt:lpstr>PREDMET KONCESIJE</vt:lpstr>
      <vt:lpstr>      PRIPREMNE RADNJE4</vt:lpstr>
      <vt:lpstr>POSTUPAK DAVANJA KONCESIJE</vt:lpstr>
      <vt:lpstr>POSTUPAK DAVANJA KONCESIJE</vt:lpstr>
      <vt:lpstr>PowerPoint Presentation</vt:lpstr>
      <vt:lpstr>     temeljni pojmovi-čl. 3. ZK</vt:lpstr>
      <vt:lpstr>PowerPoint Presentation</vt:lpstr>
      <vt:lpstr>PowerPoint Presentation</vt:lpstr>
      <vt:lpstr>IZMJENA I PRESTANAK UGOVORA</vt:lpstr>
      <vt:lpstr>6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KONCESIJE U HRVATSKOM PRAVU</dc:title>
  <dc:creator>Ana</dc:creator>
  <cp:lastModifiedBy>djanic</cp:lastModifiedBy>
  <cp:revision>86</cp:revision>
  <dcterms:created xsi:type="dcterms:W3CDTF">2016-11-06T22:03:24Z</dcterms:created>
  <dcterms:modified xsi:type="dcterms:W3CDTF">2016-11-08T10:12:52Z</dcterms:modified>
</cp:coreProperties>
</file>