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21"/>
  </p:notesMasterIdLst>
  <p:sldIdLst>
    <p:sldId id="256" r:id="rId2"/>
    <p:sldId id="265" r:id="rId3"/>
    <p:sldId id="269" r:id="rId4"/>
    <p:sldId id="274" r:id="rId5"/>
    <p:sldId id="257" r:id="rId6"/>
    <p:sldId id="258" r:id="rId7"/>
    <p:sldId id="270" r:id="rId8"/>
    <p:sldId id="273" r:id="rId9"/>
    <p:sldId id="259" r:id="rId10"/>
    <p:sldId id="272" r:id="rId11"/>
    <p:sldId id="260" r:id="rId12"/>
    <p:sldId id="261" r:id="rId13"/>
    <p:sldId id="262" r:id="rId14"/>
    <p:sldId id="263" r:id="rId15"/>
    <p:sldId id="275" r:id="rId16"/>
    <p:sldId id="276" r:id="rId17"/>
    <p:sldId id="264" r:id="rId18"/>
    <p:sldId id="266" r:id="rId19"/>
    <p:sldId id="267" r:id="rId20"/>
  </p:sldIdLst>
  <p:sldSz cx="9144000" cy="6858000" type="screen4x3"/>
  <p:notesSz cx="6858000" cy="9144000"/>
  <p:defaultTextStyle>
    <a:defPPr>
      <a:defRPr lang="sr-Latn-C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clrMru>
    <a:srgbClr val="0DA351"/>
    <a:srgbClr val="008000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86" d="100"/>
          <a:sy n="86" d="100"/>
        </p:scale>
        <p:origin x="-936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36F5D6E-8FBF-4283-9CEB-39F92C5A6729}" type="datetimeFigureOut">
              <a:rPr lang="sr-Latn-CS" smtClean="0"/>
              <a:pPr/>
              <a:t>7.11.2017</a:t>
            </a:fld>
            <a:endParaRPr lang="hr-HR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r-HR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7A92E85-1EDF-4D80-A19D-9837AD2893FA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="" xmlns:p14="http://schemas.microsoft.com/office/powerpoint/2010/main" val="92691190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2D87E14-4C6E-44E1-965A-89B81A13CBD7}" type="datetimeFigureOut">
              <a:rPr lang="sr-Latn-CS" smtClean="0"/>
              <a:pPr>
                <a:defRPr/>
              </a:pPr>
              <a:t>7.11.2017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DB4A03E-481D-4EC6-B8ED-F0C0031F0266}" type="slidenum">
              <a:rPr lang="hr-HR" smtClean="0"/>
              <a:pPr>
                <a:defRPr/>
              </a:pPr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6B0B7A6-013F-4037-9094-317ECB43D8F5}" type="datetimeFigureOut">
              <a:rPr lang="sr-Latn-CS" smtClean="0"/>
              <a:pPr>
                <a:defRPr/>
              </a:pPr>
              <a:t>7.11.2017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2E2018A-0292-447A-98BB-0FC4318D4992}" type="slidenum">
              <a:rPr lang="hr-HR" smtClean="0"/>
              <a:pPr>
                <a:defRPr/>
              </a:pPr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37CDD39-F4E6-482B-9365-0A73B171D3AF}" type="datetimeFigureOut">
              <a:rPr lang="sr-Latn-CS" smtClean="0"/>
              <a:pPr>
                <a:defRPr/>
              </a:pPr>
              <a:t>7.11.2017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5ECCDBE-4797-4723-9AEE-843895F60160}" type="slidenum">
              <a:rPr lang="hr-HR" smtClean="0"/>
              <a:pPr>
                <a:defRPr/>
              </a:pPr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02263CD-8904-4CEB-9317-3E83144E977A}" type="datetimeFigureOut">
              <a:rPr lang="sr-Latn-CS" smtClean="0"/>
              <a:pPr>
                <a:defRPr/>
              </a:pPr>
              <a:t>7.11.2017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AA2B84F-F3FC-4368-B939-E8C74BDCE77E}" type="slidenum">
              <a:rPr lang="hr-HR" smtClean="0"/>
              <a:pPr>
                <a:defRPr/>
              </a:pPr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31D2FDA-F473-423A-849E-8D1D06392D6C}" type="datetimeFigureOut">
              <a:rPr lang="sr-Latn-CS" smtClean="0"/>
              <a:pPr>
                <a:defRPr/>
              </a:pPr>
              <a:t>7.11.2017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62371CE-5527-4A68-AC09-F26E904070A5}" type="slidenum">
              <a:rPr lang="hr-HR" smtClean="0"/>
              <a:pPr>
                <a:defRPr/>
              </a:pPr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0527DF2-3B24-4C45-BD3B-8224631F874E}" type="datetimeFigureOut">
              <a:rPr lang="sr-Latn-CS" smtClean="0"/>
              <a:pPr>
                <a:defRPr/>
              </a:pPr>
              <a:t>7.11.2017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B5FF96-75DD-4D96-9653-07812B5A5B13}" type="slidenum">
              <a:rPr lang="hr-HR" smtClean="0"/>
              <a:pPr>
                <a:defRPr/>
              </a:pPr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E8D62D6-AE76-421C-861E-D1BF277A5971}" type="datetimeFigureOut">
              <a:rPr lang="sr-Latn-CS" smtClean="0"/>
              <a:pPr>
                <a:defRPr/>
              </a:pPr>
              <a:t>7.11.2017</a:t>
            </a:fld>
            <a:endParaRPr lang="hr-H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hr-H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419FFE7-647C-4B64-AC16-8CBCFC77A7B3}" type="slidenum">
              <a:rPr lang="hr-HR" smtClean="0"/>
              <a:pPr>
                <a:defRPr/>
              </a:pPr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CA242DF-1F22-4A01-B36A-FCF3EAC3D5EA}" type="datetimeFigureOut">
              <a:rPr lang="sr-Latn-CS" smtClean="0"/>
              <a:pPr>
                <a:defRPr/>
              </a:pPr>
              <a:t>7.11.2017</a:t>
            </a:fld>
            <a:endParaRPr lang="hr-H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hr-H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D387728-99F2-4545-8820-C1CA4690BF26}" type="slidenum">
              <a:rPr lang="hr-HR" smtClean="0"/>
              <a:pPr>
                <a:defRPr/>
              </a:pPr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F2325E6-2DFD-406D-896C-7A408D4B5AEF}" type="datetimeFigureOut">
              <a:rPr lang="sr-Latn-CS" smtClean="0"/>
              <a:pPr>
                <a:defRPr/>
              </a:pPr>
              <a:t>7.11.2017</a:t>
            </a:fld>
            <a:endParaRPr lang="hr-H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hr-H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CC67629-EB4A-44FB-86B7-ACB72D8E2A81}" type="slidenum">
              <a:rPr lang="hr-HR" smtClean="0"/>
              <a:pPr>
                <a:defRPr/>
              </a:pPr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CAAC7EF-B044-4A92-A129-F58B3D624096}" type="datetimeFigureOut">
              <a:rPr lang="sr-Latn-CS" smtClean="0"/>
              <a:pPr>
                <a:defRPr/>
              </a:pPr>
              <a:t>7.11.2017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466A1CA-FD83-4E24-922A-1829F177C126}" type="slidenum">
              <a:rPr lang="hr-HR" smtClean="0"/>
              <a:pPr>
                <a:defRPr/>
              </a:pPr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r-H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46F737B-9694-4669-8940-88638B7EEF3F}" type="datetimeFigureOut">
              <a:rPr lang="sr-Latn-CS" smtClean="0"/>
              <a:pPr>
                <a:defRPr/>
              </a:pPr>
              <a:t>7.11.2017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5E4BCDA-20E5-4704-ABFC-9B619F106B6A}" type="slidenum">
              <a:rPr lang="hr-HR" smtClean="0"/>
              <a:pPr>
                <a:defRPr/>
              </a:pPr>
              <a:t>‹#›</a:t>
            </a:fld>
            <a:endParaRPr lang="hr-H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8000">
            <a:alpha val="57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0AB5E54C-2739-4DEB-BA15-7F2AF83F02DA}" type="datetimeFigureOut">
              <a:rPr lang="sr-Latn-CS" smtClean="0"/>
              <a:pPr>
                <a:defRPr/>
              </a:pPr>
              <a:t>7.11.2017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EA127E16-20BB-4F2E-BB37-66C1F3AE5853}" type="slidenum">
              <a:rPr lang="hr-HR" smtClean="0"/>
              <a:pPr>
                <a:defRPr/>
              </a:pPr>
              <a:t>‹#›</a:t>
            </a:fld>
            <a:endParaRPr lang="hr-H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r-Latn-C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jpeg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7" Type="http://schemas.openxmlformats.org/officeDocument/2006/relationships/image" Target="../media/image34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.jpeg"/><Relationship Id="rId5" Type="http://schemas.openxmlformats.org/officeDocument/2006/relationships/image" Target="../media/image32.jpeg"/><Relationship Id="rId4" Type="http://schemas.openxmlformats.org/officeDocument/2006/relationships/image" Target="../media/image31.jpe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6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75500" y="0"/>
            <a:ext cx="8392999" cy="61436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050" name="Title 1"/>
          <p:cNvSpPr>
            <a:spLocks noGrp="1"/>
          </p:cNvSpPr>
          <p:nvPr>
            <p:ph type="ctrTitle"/>
          </p:nvPr>
        </p:nvSpPr>
        <p:spPr>
          <a:xfrm>
            <a:off x="685800" y="642938"/>
            <a:ext cx="7772400" cy="3857632"/>
          </a:xfrm>
        </p:spPr>
        <p:txBody>
          <a:bodyPr>
            <a:normAutofit/>
          </a:bodyPr>
          <a:lstStyle/>
          <a:p>
            <a:r>
              <a:rPr lang="hr-HR" b="1" dirty="0" smtClean="0"/>
              <a:t/>
            </a:r>
            <a:br>
              <a:rPr lang="hr-HR" b="1" dirty="0" smtClean="0"/>
            </a:br>
            <a:endParaRPr lang="hr-HR" sz="3200" b="1" dirty="0" smtClean="0">
              <a:latin typeface="Calibri" pitchFamily="34" charset="0"/>
            </a:endParaRPr>
          </a:p>
        </p:txBody>
      </p:sp>
      <p:sp>
        <p:nvSpPr>
          <p:cNvPr id="4" name="Naslov 1"/>
          <p:cNvSpPr txBox="1">
            <a:spLocks/>
          </p:cNvSpPr>
          <p:nvPr/>
        </p:nvSpPr>
        <p:spPr>
          <a:xfrm>
            <a:off x="928662" y="1857364"/>
            <a:ext cx="7286676" cy="2428892"/>
          </a:xfrm>
          <a:prstGeom prst="rect">
            <a:avLst/>
          </a:prstGeom>
          <a:solidFill>
            <a:srgbClr val="0DA351"/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 fontScale="975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r-HR" sz="2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r-HR" sz="2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r-HR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Suradnja</a:t>
            </a:r>
            <a:r>
              <a:rPr kumimoji="0" lang="hr-HR" sz="2800" b="1" i="0" u="none" strike="noStrike" kern="1200" cap="none" spc="0" normalizeH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Pravnog fakulteta Osijek i Udruge za zaštitu prirode i okoliša Zeleni Osijek putem volonterskog rada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hr-HR" sz="2800" baseline="0" dirty="0" smtClean="0">
              <a:latin typeface="+mj-lt"/>
              <a:ea typeface="+mj-ea"/>
              <a:cs typeface="+mj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r-HR" sz="2800" b="0" i="0" u="none" strike="noStrike" kern="1200" cap="none" spc="0" normalizeH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r-HR" sz="2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5" name="TekstniOkvir 4"/>
          <p:cNvSpPr txBox="1"/>
          <p:nvPr/>
        </p:nvSpPr>
        <p:spPr>
          <a:xfrm>
            <a:off x="5786414" y="4549676"/>
            <a:ext cx="3357586" cy="2308324"/>
          </a:xfrm>
          <a:prstGeom prst="rect">
            <a:avLst/>
          </a:prstGeom>
          <a:solidFill>
            <a:srgbClr val="0DA351"/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hr-HR" b="1" dirty="0" smtClean="0">
                <a:latin typeface="+mj-lt"/>
              </a:rPr>
              <a:t>Studenti: </a:t>
            </a:r>
            <a:r>
              <a:rPr lang="hr-HR" dirty="0" smtClean="0">
                <a:latin typeface="+mj-lt"/>
              </a:rPr>
              <a:t>Matej Štok</a:t>
            </a:r>
          </a:p>
          <a:p>
            <a:pPr lvl="0" fontAlgn="auto">
              <a:spcAft>
                <a:spcPts val="0"/>
              </a:spcAft>
              <a:defRPr/>
            </a:pPr>
            <a:r>
              <a:rPr lang="hr-HR" dirty="0" smtClean="0">
                <a:latin typeface="+mj-lt"/>
              </a:rPr>
              <a:t>Valerija Bukovac</a:t>
            </a:r>
          </a:p>
          <a:p>
            <a:pPr lvl="0" fontAlgn="auto">
              <a:spcAft>
                <a:spcPts val="0"/>
              </a:spcAft>
              <a:defRPr/>
            </a:pPr>
            <a:r>
              <a:rPr lang="hr-HR" dirty="0" smtClean="0">
                <a:latin typeface="+mj-lt"/>
              </a:rPr>
              <a:t>Katarina Verhas</a:t>
            </a:r>
          </a:p>
          <a:p>
            <a:pPr fontAlgn="auto">
              <a:spcAft>
                <a:spcPts val="0"/>
              </a:spcAft>
            </a:pPr>
            <a:r>
              <a:rPr lang="hr-HR" dirty="0" smtClean="0">
                <a:latin typeface="+mj-lt"/>
              </a:rPr>
              <a:t>Nikolina Gašparović</a:t>
            </a:r>
          </a:p>
          <a:p>
            <a:pPr fontAlgn="auto">
              <a:spcAft>
                <a:spcPts val="0"/>
              </a:spcAft>
            </a:pPr>
            <a:endParaRPr lang="hr-HR" dirty="0" smtClean="0">
              <a:latin typeface="+mj-lt"/>
            </a:endParaRPr>
          </a:p>
          <a:p>
            <a:pPr lvl="0" fontAlgn="auto">
              <a:spcAft>
                <a:spcPts val="0"/>
              </a:spcAft>
              <a:defRPr/>
            </a:pPr>
            <a:r>
              <a:rPr lang="hr-HR" b="1" dirty="0" smtClean="0">
                <a:latin typeface="+mj-lt"/>
              </a:rPr>
              <a:t>Voditelji:</a:t>
            </a:r>
            <a:r>
              <a:rPr lang="hr-HR" dirty="0" smtClean="0">
                <a:latin typeface="+mj-lt"/>
              </a:rPr>
              <a:t> Dinko Pešić</a:t>
            </a:r>
          </a:p>
          <a:p>
            <a:pPr lvl="0" fontAlgn="auto">
              <a:spcAft>
                <a:spcPts val="0"/>
              </a:spcAft>
              <a:defRPr/>
            </a:pPr>
            <a:r>
              <a:rPr lang="hr-HR" dirty="0" smtClean="0">
                <a:latin typeface="+mj-lt"/>
              </a:rPr>
              <a:t>                 </a:t>
            </a:r>
            <a:r>
              <a:rPr lang="hr-HR" dirty="0" smtClean="0">
                <a:latin typeface="+mj-lt"/>
              </a:rPr>
              <a:t>Ana </a:t>
            </a:r>
            <a:r>
              <a:rPr lang="hr-HR" dirty="0" smtClean="0">
                <a:latin typeface="+mj-lt"/>
              </a:rPr>
              <a:t>Đanić Čeko</a:t>
            </a:r>
          </a:p>
          <a:p>
            <a:pPr algn="r"/>
            <a:endParaRPr lang="hr-H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r-HR" dirty="0" smtClean="0">
                <a:solidFill>
                  <a:schemeClr val="bg1"/>
                </a:solidFill>
              </a:rPr>
              <a:t>Slučaj divljeg odlagališta opasnog otpada</a:t>
            </a:r>
            <a:endParaRPr lang="hr-HR" dirty="0">
              <a:solidFill>
                <a:schemeClr val="bg1"/>
              </a:solidFill>
            </a:endParaRPr>
          </a:p>
        </p:txBody>
      </p:sp>
      <p:pic>
        <p:nvPicPr>
          <p:cNvPr id="5" name="Rezervirano mjesto sadržaja 4" descr="2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836329" y="4286256"/>
            <a:ext cx="4307672" cy="2571744"/>
          </a:xfrm>
          <a:ln>
            <a:solidFill>
              <a:schemeClr val="tx1"/>
            </a:solidFill>
          </a:ln>
        </p:spPr>
      </p:pic>
      <p:pic>
        <p:nvPicPr>
          <p:cNvPr id="30722" name="Picture 2" descr="C:\Users\verhas\AppData\Local\Temp\Rar$DI59.925\Foto Cerna.jpg"/>
          <p:cNvPicPr>
            <a:picLocks noChangeAspect="1" noChangeArrowheads="1"/>
          </p:cNvPicPr>
          <p:nvPr/>
        </p:nvPicPr>
        <p:blipFill>
          <a:blip r:embed="rId3" cstate="print"/>
          <a:srcRect t="18367"/>
          <a:stretch>
            <a:fillRect/>
          </a:stretch>
        </p:blipFill>
        <p:spPr bwMode="auto">
          <a:xfrm>
            <a:off x="0" y="4286256"/>
            <a:ext cx="4643438" cy="257174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sp>
        <p:nvSpPr>
          <p:cNvPr id="7" name="TekstniOkvir 6"/>
          <p:cNvSpPr txBox="1"/>
          <p:nvPr/>
        </p:nvSpPr>
        <p:spPr>
          <a:xfrm>
            <a:off x="214282" y="1928802"/>
            <a:ext cx="8643998" cy="20928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hr-HR" sz="2800" dirty="0" smtClean="0">
                <a:solidFill>
                  <a:schemeClr val="bg1"/>
                </a:solidFill>
                <a:latin typeface="+mj-lt"/>
              </a:rPr>
              <a:t>  lokacija - Ciglana Cerna (bajer) </a:t>
            </a:r>
          </a:p>
          <a:p>
            <a:pPr>
              <a:buFont typeface="Arial" pitchFamily="34" charset="0"/>
              <a:buChar char="•"/>
            </a:pPr>
            <a:r>
              <a:rPr lang="hr-HR" sz="2800" dirty="0" smtClean="0">
                <a:solidFill>
                  <a:schemeClr val="bg1"/>
                </a:solidFill>
                <a:latin typeface="+mj-lt"/>
              </a:rPr>
              <a:t> </a:t>
            </a:r>
            <a:r>
              <a:rPr lang="hr-HR" sz="2800" dirty="0" smtClean="0">
                <a:solidFill>
                  <a:schemeClr val="bg1"/>
                </a:solidFill>
                <a:latin typeface="+mj-lt"/>
              </a:rPr>
              <a:t> otpad (pvc ambalaža, karnister herbicida i pesticida)</a:t>
            </a:r>
          </a:p>
          <a:p>
            <a:pPr>
              <a:buFont typeface="Arial" pitchFamily="34" charset="0"/>
              <a:buChar char="•"/>
            </a:pPr>
            <a:r>
              <a:rPr lang="hr-HR" sz="2800" dirty="0" smtClean="0">
                <a:solidFill>
                  <a:schemeClr val="bg1"/>
                </a:solidFill>
                <a:latin typeface="+mj-lt"/>
              </a:rPr>
              <a:t>  </a:t>
            </a:r>
            <a:r>
              <a:rPr lang="hr-HR" sz="2800" dirty="0" smtClean="0">
                <a:solidFill>
                  <a:schemeClr val="bg1"/>
                </a:solidFill>
                <a:latin typeface="+mj-lt"/>
              </a:rPr>
              <a:t>višestruko korištenje (ribiči, navodnjavanje     </a:t>
            </a:r>
          </a:p>
          <a:p>
            <a:r>
              <a:rPr lang="hr-HR" sz="2800" dirty="0" smtClean="0">
                <a:solidFill>
                  <a:schemeClr val="bg1"/>
                </a:solidFill>
                <a:latin typeface="+mj-lt"/>
              </a:rPr>
              <a:t> </a:t>
            </a:r>
            <a:r>
              <a:rPr lang="hr-HR" sz="2800" dirty="0" smtClean="0">
                <a:solidFill>
                  <a:schemeClr val="bg1"/>
                </a:solidFill>
                <a:latin typeface="+mj-lt"/>
              </a:rPr>
              <a:t>   poljoprivrednih površina)</a:t>
            </a:r>
          </a:p>
          <a:p>
            <a:pPr>
              <a:buFont typeface="Arial" pitchFamily="34" charset="0"/>
              <a:buChar char="•"/>
            </a:pPr>
            <a:endParaRPr lang="hr-HR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Naslov 1"/>
          <p:cNvSpPr>
            <a:spLocks noGrp="1"/>
          </p:cNvSpPr>
          <p:nvPr>
            <p:ph type="title"/>
          </p:nvPr>
        </p:nvSpPr>
        <p:spPr>
          <a:xfrm>
            <a:off x="1142976" y="214290"/>
            <a:ext cx="6586526" cy="571504"/>
          </a:xfrm>
        </p:spPr>
        <p:txBody>
          <a:bodyPr>
            <a:normAutofit/>
          </a:bodyPr>
          <a:lstStyle/>
          <a:p>
            <a:r>
              <a:rPr lang="hr-HR" sz="2800" dirty="0" smtClean="0"/>
              <a:t>Prijava – slučaj odlagališta opasnog otpada</a:t>
            </a:r>
            <a:endParaRPr lang="hr-HR" sz="2800" dirty="0"/>
          </a:p>
        </p:txBody>
      </p:sp>
      <p:pic>
        <p:nvPicPr>
          <p:cNvPr id="6" name="Rezervirano mjesto sadržaja 5" descr="22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709672" y="714356"/>
            <a:ext cx="5180972" cy="5977424"/>
          </a:xfrm>
          <a:ln>
            <a:solidFill>
              <a:schemeClr val="tx1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Rezervirano mjesto sadržaja 3" descr="1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643042" y="214289"/>
            <a:ext cx="5357850" cy="6496921"/>
          </a:xfrm>
          <a:ln>
            <a:solidFill>
              <a:schemeClr val="tx1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Rezervirano mjesto sadržaja 3" descr="2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71604" y="142852"/>
            <a:ext cx="5429288" cy="6405718"/>
          </a:xfrm>
          <a:ln>
            <a:solidFill>
              <a:schemeClr val="tx1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Rezervirano mjesto sadržaja 3" descr="3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42844" y="0"/>
            <a:ext cx="4772691" cy="3543795"/>
          </a:xfrm>
          <a:ln>
            <a:solidFill>
              <a:schemeClr val="tx1"/>
            </a:solidFill>
          </a:ln>
        </p:spPr>
      </p:pic>
      <p:pic>
        <p:nvPicPr>
          <p:cNvPr id="5" name="Slika 4" descr="4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14942" y="1071546"/>
            <a:ext cx="3508011" cy="4143404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6" name="Slika 5" descr="5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16200000">
            <a:off x="1293893" y="3063769"/>
            <a:ext cx="2912876" cy="4214842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Rezervirano mjesto sadržaja 5" descr="capture-20171107-222328.png"/>
          <p:cNvPicPr>
            <a:picLocks noGrp="1" noChangeAspect="1"/>
          </p:cNvPicPr>
          <p:nvPr>
            <p:ph idx="1"/>
          </p:nvPr>
        </p:nvPicPr>
        <p:blipFill>
          <a:blip r:embed="rId2">
            <a:lum bright="-12000" contrast="-42000"/>
          </a:blip>
          <a:stretch>
            <a:fillRect/>
          </a:stretch>
        </p:blipFill>
        <p:spPr>
          <a:xfrm>
            <a:off x="0" y="0"/>
            <a:ext cx="9152494" cy="6863557"/>
          </a:xfrm>
        </p:spPr>
      </p:pic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>
                <a:solidFill>
                  <a:schemeClr val="bg1"/>
                </a:solidFill>
              </a:rPr>
              <a:t>Slučaj ilegalnog odlagališta otpada</a:t>
            </a:r>
            <a:endParaRPr lang="hr-HR" dirty="0">
              <a:solidFill>
                <a:schemeClr val="bg1"/>
              </a:solidFill>
            </a:endParaRPr>
          </a:p>
        </p:txBody>
      </p:sp>
      <p:sp>
        <p:nvSpPr>
          <p:cNvPr id="7" name="Naslov 1"/>
          <p:cNvSpPr txBox="1">
            <a:spLocks/>
          </p:cNvSpPr>
          <p:nvPr/>
        </p:nvSpPr>
        <p:spPr>
          <a:xfrm>
            <a:off x="428596" y="1928802"/>
            <a:ext cx="8229600" cy="435771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hr-HR" sz="4400" b="0" i="0" u="none" strike="noStrike" kern="1200" cap="none" spc="0" normalizeH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prijava od strane građanina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hr-HR" sz="4400" dirty="0" smtClean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 </a:t>
            </a:r>
            <a:r>
              <a:rPr lang="hr-HR" sz="4400" dirty="0" smtClean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javna površina i privatni posjed 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hr-HR" sz="4400" b="0" i="0" u="none" strike="noStrike" kern="1200" cap="none" spc="0" normalizeH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hr-HR" sz="4400" b="0" i="0" u="none" strike="noStrike" kern="1200" cap="none" spc="0" normalizeH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veliki ekološki problem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hr-HR" sz="4400" dirty="0" smtClean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 </a:t>
            </a:r>
            <a:r>
              <a:rPr lang="hr-HR" sz="4400" dirty="0" smtClean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otpad              izvor zaraze</a:t>
            </a:r>
            <a:endParaRPr kumimoji="0" lang="hr-HR" sz="4400" b="0" i="0" u="none" strike="noStrike" kern="1200" cap="none" spc="0" normalizeH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hr-HR" sz="44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8" name="Strelica udesno 7"/>
          <p:cNvSpPr/>
          <p:nvPr/>
        </p:nvSpPr>
        <p:spPr>
          <a:xfrm>
            <a:off x="2357422" y="4572008"/>
            <a:ext cx="1357322" cy="571504"/>
          </a:xfrm>
          <a:prstGeom prst="rightArrow">
            <a:avLst/>
          </a:prstGeom>
          <a:solidFill>
            <a:schemeClr val="accent3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2" descr="C:\Users\verhas\Downloads\20170815_14112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071934" y="2214554"/>
            <a:ext cx="4714908" cy="265213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pic>
        <p:nvPicPr>
          <p:cNvPr id="34819" name="Picture 3" descr="C:\Users\verhas\Downloads\20170816_09055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5720" y="357166"/>
            <a:ext cx="3492711" cy="621508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28596" y="0"/>
            <a:ext cx="8229600" cy="868346"/>
          </a:xfrm>
        </p:spPr>
        <p:txBody>
          <a:bodyPr>
            <a:normAutofit/>
          </a:bodyPr>
          <a:lstStyle/>
          <a:p>
            <a:r>
              <a:rPr lang="hr-HR" dirty="0" smtClean="0">
                <a:solidFill>
                  <a:schemeClr val="bg1"/>
                </a:solidFill>
              </a:rPr>
              <a:t>Okrugli stol u Karlovcu</a:t>
            </a:r>
            <a:endParaRPr lang="hr-HR" dirty="0">
              <a:solidFill>
                <a:schemeClr val="bg1"/>
              </a:solidFill>
            </a:endParaRPr>
          </a:p>
        </p:txBody>
      </p:sp>
      <p:pic>
        <p:nvPicPr>
          <p:cNvPr id="1032" name="Picture 8" descr="Image result for transformacija zeleni osijek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42976" y="1500174"/>
            <a:ext cx="6858016" cy="4567148"/>
          </a:xfrm>
          <a:prstGeom prst="rect">
            <a:avLst/>
          </a:prstGeom>
          <a:noFill/>
        </p:spPr>
      </p:pic>
      <p:pic>
        <p:nvPicPr>
          <p:cNvPr id="11" name="Slika 10" descr="IMG-20171013-WA0049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42976" y="1193885"/>
            <a:ext cx="6929485" cy="4937257"/>
          </a:xfrm>
          <a:prstGeom prst="rect">
            <a:avLst/>
          </a:prstGeom>
        </p:spPr>
      </p:pic>
      <p:pic>
        <p:nvPicPr>
          <p:cNvPr id="12" name="Slika 11" descr="IMG-20171013-WA0081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71538" y="1142984"/>
            <a:ext cx="7000924" cy="5161371"/>
          </a:xfrm>
          <a:prstGeom prst="rect">
            <a:avLst/>
          </a:prstGeom>
        </p:spPr>
      </p:pic>
      <p:pic>
        <p:nvPicPr>
          <p:cNvPr id="13" name="Slika 12" descr="IMG-20171013-WA0082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71538" y="1071545"/>
            <a:ext cx="7072362" cy="5304272"/>
          </a:xfrm>
          <a:prstGeom prst="rect">
            <a:avLst/>
          </a:prstGeom>
        </p:spPr>
      </p:pic>
      <p:pic>
        <p:nvPicPr>
          <p:cNvPr id="14" name="Slika 13" descr="IMG-20171013-WA0089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00100" y="1000108"/>
            <a:ext cx="7143800" cy="53578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4000"/>
                            </p:stCondLst>
                            <p:childTnLst>
                              <p:par>
                                <p:cTn id="1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6000"/>
                            </p:stCondLst>
                            <p:childTnLst>
                              <p:par>
                                <p:cTn id="2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8000"/>
                            </p:stCondLst>
                            <p:childTnLst>
                              <p:par>
                                <p:cTn id="2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115328" cy="725470"/>
          </a:xfrm>
        </p:spPr>
        <p:txBody>
          <a:bodyPr>
            <a:normAutofit fontScale="90000"/>
          </a:bodyPr>
          <a:lstStyle/>
          <a:p>
            <a:r>
              <a:rPr lang="hr-HR" dirty="0" smtClean="0">
                <a:solidFill>
                  <a:schemeClr val="bg1"/>
                </a:solidFill>
              </a:rPr>
              <a:t>Okrugli stol u Zlatnoj Gredi</a:t>
            </a:r>
            <a:endParaRPr lang="hr-HR" dirty="0">
              <a:solidFill>
                <a:schemeClr val="bg1"/>
              </a:solidFill>
            </a:endParaRPr>
          </a:p>
        </p:txBody>
      </p:sp>
      <p:pic>
        <p:nvPicPr>
          <p:cNvPr id="12" name="Picture 2" descr="C:\Users\verhas\Downloads\IMG_20171020_10362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71604" y="2071678"/>
            <a:ext cx="5715040" cy="3576365"/>
          </a:xfrm>
          <a:prstGeom prst="rect">
            <a:avLst/>
          </a:prstGeom>
          <a:noFill/>
        </p:spPr>
      </p:pic>
      <p:pic>
        <p:nvPicPr>
          <p:cNvPr id="13" name="Picture 4" descr="C:\Users\verhas\Downloads\IMG_20171020_11582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57290" y="1857364"/>
            <a:ext cx="6143668" cy="3884441"/>
          </a:xfrm>
          <a:prstGeom prst="rect">
            <a:avLst/>
          </a:prstGeom>
          <a:noFill/>
        </p:spPr>
      </p:pic>
      <p:pic>
        <p:nvPicPr>
          <p:cNvPr id="14" name="Picture 5" descr="C:\Users\verhas\Downloads\IMG_20171020_14471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357290" y="1857364"/>
            <a:ext cx="6143668" cy="3920160"/>
          </a:xfrm>
          <a:prstGeom prst="rect">
            <a:avLst/>
          </a:prstGeom>
          <a:noFill/>
        </p:spPr>
      </p:pic>
      <p:pic>
        <p:nvPicPr>
          <p:cNvPr id="16" name="Slika 15" descr="IMG_20171020_151854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142976" y="1857364"/>
            <a:ext cx="6470984" cy="4000528"/>
          </a:xfrm>
          <a:prstGeom prst="rect">
            <a:avLst/>
          </a:prstGeom>
        </p:spPr>
      </p:pic>
      <p:pic>
        <p:nvPicPr>
          <p:cNvPr id="17" name="Slika 16" descr="IMG_20171020_140852.jpg"/>
          <p:cNvPicPr>
            <a:picLocks noChangeAspect="1"/>
          </p:cNvPicPr>
          <p:nvPr/>
        </p:nvPicPr>
        <p:blipFill>
          <a:blip r:embed="rId6" cstate="print"/>
          <a:srcRect b="29069"/>
          <a:stretch>
            <a:fillRect/>
          </a:stretch>
        </p:blipFill>
        <p:spPr>
          <a:xfrm>
            <a:off x="285720" y="1428736"/>
            <a:ext cx="4214842" cy="4761244"/>
          </a:xfrm>
          <a:prstGeom prst="rect">
            <a:avLst/>
          </a:prstGeom>
        </p:spPr>
      </p:pic>
      <p:pic>
        <p:nvPicPr>
          <p:cNvPr id="18" name="Slika 17" descr="IMG_20171020_105051.jpg"/>
          <p:cNvPicPr>
            <a:picLocks noChangeAspect="1"/>
          </p:cNvPicPr>
          <p:nvPr/>
        </p:nvPicPr>
        <p:blipFill>
          <a:blip r:embed="rId7" cstate="print"/>
          <a:srcRect t="20833" b="12438"/>
          <a:stretch>
            <a:fillRect/>
          </a:stretch>
        </p:blipFill>
        <p:spPr>
          <a:xfrm>
            <a:off x="4500562" y="1428736"/>
            <a:ext cx="3974523" cy="478634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4000"/>
                            </p:stCondLst>
                            <p:childTnLst>
                              <p:par>
                                <p:cTn id="1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6000"/>
                            </p:stCondLst>
                            <p:childTnLst>
                              <p:par>
                                <p:cTn id="2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8000"/>
                            </p:stCondLst>
                            <p:childTnLst>
                              <p:par>
                                <p:cTn id="2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8" name="Picture 6" descr="Image result for brainstorming"/>
          <p:cNvPicPr>
            <a:picLocks noChangeAspect="1" noChangeArrowheads="1"/>
          </p:cNvPicPr>
          <p:nvPr/>
        </p:nvPicPr>
        <p:blipFill>
          <a:blip r:embed="rId2">
            <a:lum bright="-23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2214546" y="2928934"/>
            <a:ext cx="5686436" cy="2471742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hr-HR" sz="4800" b="1" dirty="0" smtClean="0">
                <a:latin typeface="Bell MT" pitchFamily="18" charset="0"/>
                <a:ea typeface="BatangChe" pitchFamily="49" charset="-127"/>
              </a:rPr>
              <a:t>  Have a nice day!</a:t>
            </a:r>
          </a:p>
          <a:p>
            <a:pPr>
              <a:buNone/>
            </a:pPr>
            <a:r>
              <a:rPr lang="hr-HR" sz="4800" b="1" dirty="0" smtClean="0">
                <a:latin typeface="Bell MT" pitchFamily="18" charset="0"/>
                <a:ea typeface="BatangChe" pitchFamily="49" charset="-127"/>
                <a:sym typeface="Wingdings" pitchFamily="2" charset="2"/>
              </a:rPr>
              <a:t>             </a:t>
            </a:r>
            <a:endParaRPr lang="hr-HR" sz="4800" b="1" dirty="0">
              <a:latin typeface="Bell MT" pitchFamily="18" charset="0"/>
              <a:ea typeface="BatangChe" pitchFamily="49" charset="-127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lika 3" descr="54e1d589-2380-4ce8-bec7-70dc0a0a0a76-zelena-priroda-690x480.jpg"/>
          <p:cNvPicPr>
            <a:picLocks noChangeAspect="1"/>
          </p:cNvPicPr>
          <p:nvPr/>
        </p:nvPicPr>
        <p:blipFill>
          <a:blip r:embed="rId2">
            <a:lum bright="-9000" contrast="-47000"/>
          </a:blip>
          <a:stretch>
            <a:fillRect/>
          </a:stretch>
        </p:blipFill>
        <p:spPr>
          <a:xfrm>
            <a:off x="0" y="0"/>
            <a:ext cx="9144000" cy="6861329"/>
          </a:xfrm>
          <a:prstGeom prst="rect">
            <a:avLst/>
          </a:prstGeom>
        </p:spPr>
      </p:pic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>
                <a:solidFill>
                  <a:schemeClr val="bg1"/>
                </a:solidFill>
              </a:rPr>
              <a:t>Sadržaj</a:t>
            </a:r>
            <a:endParaRPr lang="hr-HR" dirty="0">
              <a:solidFill>
                <a:schemeClr val="bg1"/>
              </a:solidFill>
            </a:endParaRPr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00634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endParaRPr lang="hr-HR" dirty="0" smtClean="0"/>
          </a:p>
          <a:p>
            <a:endParaRPr lang="hr-HR" dirty="0" smtClean="0">
              <a:solidFill>
                <a:schemeClr val="bg1"/>
              </a:solidFill>
            </a:endParaRPr>
          </a:p>
          <a:p>
            <a:r>
              <a:rPr lang="hr-HR" dirty="0" smtClean="0">
                <a:solidFill>
                  <a:schemeClr val="bg1"/>
                </a:solidFill>
              </a:rPr>
              <a:t>Slučaj ambrozija</a:t>
            </a:r>
          </a:p>
          <a:p>
            <a:r>
              <a:rPr lang="hr-HR" dirty="0" smtClean="0">
                <a:solidFill>
                  <a:schemeClr val="bg1"/>
                </a:solidFill>
              </a:rPr>
              <a:t>Slučaj ruševne kuće u Čehovcu</a:t>
            </a:r>
          </a:p>
          <a:p>
            <a:r>
              <a:rPr lang="hr-HR" dirty="0" smtClean="0">
                <a:solidFill>
                  <a:schemeClr val="bg1"/>
                </a:solidFill>
              </a:rPr>
              <a:t>Slučaj divljeg odlagališta opasnog otpada</a:t>
            </a:r>
          </a:p>
          <a:p>
            <a:r>
              <a:rPr lang="hr-HR" dirty="0" smtClean="0">
                <a:solidFill>
                  <a:schemeClr val="bg1"/>
                </a:solidFill>
              </a:rPr>
              <a:t>Slučaj ilegalnog odlagališta otpada</a:t>
            </a:r>
          </a:p>
          <a:p>
            <a:r>
              <a:rPr lang="hr-HR" dirty="0" smtClean="0">
                <a:solidFill>
                  <a:schemeClr val="bg1"/>
                </a:solidFill>
              </a:rPr>
              <a:t>Okrugli stol u Karlovcu</a:t>
            </a:r>
          </a:p>
          <a:p>
            <a:r>
              <a:rPr lang="hr-HR" dirty="0" smtClean="0">
                <a:solidFill>
                  <a:schemeClr val="bg1"/>
                </a:solidFill>
              </a:rPr>
              <a:t>Okrugli stol u Zlatnoj Gredi</a:t>
            </a:r>
          </a:p>
          <a:p>
            <a:r>
              <a:rPr lang="hr-HR" dirty="0" smtClean="0">
                <a:solidFill>
                  <a:schemeClr val="bg1"/>
                </a:solidFill>
              </a:rPr>
              <a:t>Osvrt</a:t>
            </a:r>
          </a:p>
          <a:p>
            <a:endParaRPr lang="hr-HR" dirty="0" smtClean="0">
              <a:solidFill>
                <a:schemeClr val="bg1"/>
              </a:solidFill>
            </a:endParaRPr>
          </a:p>
          <a:p>
            <a:endParaRPr lang="hr-HR" dirty="0" smtClean="0"/>
          </a:p>
          <a:p>
            <a:endParaRPr lang="hr-H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Image result for ambrozija"/>
          <p:cNvPicPr>
            <a:picLocks noChangeAspect="1" noChangeArrowheads="1"/>
          </p:cNvPicPr>
          <p:nvPr/>
        </p:nvPicPr>
        <p:blipFill>
          <a:blip r:embed="rId2">
            <a:lum bright="-51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>
                <a:solidFill>
                  <a:schemeClr val="bg1"/>
                </a:solidFill>
              </a:rPr>
              <a:t>Slučaj ambrozija</a:t>
            </a:r>
            <a:endParaRPr lang="hr-HR" dirty="0">
              <a:solidFill>
                <a:schemeClr val="bg1"/>
              </a:solidFill>
            </a:endParaRPr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457200" y="1600200"/>
            <a:ext cx="8686800" cy="4525963"/>
          </a:xfrm>
        </p:spPr>
        <p:txBody>
          <a:bodyPr>
            <a:normAutofit fontScale="92500" lnSpcReduction="10000"/>
          </a:bodyPr>
          <a:lstStyle/>
          <a:p>
            <a:endParaRPr lang="hr-HR" dirty="0" smtClean="0">
              <a:solidFill>
                <a:schemeClr val="bg1"/>
              </a:solidFill>
            </a:endParaRPr>
          </a:p>
          <a:p>
            <a:pPr>
              <a:lnSpc>
                <a:spcPct val="200000"/>
              </a:lnSpc>
            </a:pPr>
            <a:r>
              <a:rPr lang="hr-HR" dirty="0" smtClean="0">
                <a:solidFill>
                  <a:schemeClr val="bg1"/>
                </a:solidFill>
              </a:rPr>
              <a:t>najjači alergen</a:t>
            </a:r>
          </a:p>
          <a:p>
            <a:pPr>
              <a:lnSpc>
                <a:spcPct val="200000"/>
              </a:lnSpc>
            </a:pPr>
            <a:r>
              <a:rPr lang="hr-HR" dirty="0" smtClean="0">
                <a:solidFill>
                  <a:schemeClr val="bg1"/>
                </a:solidFill>
              </a:rPr>
              <a:t>alergično 10% stanovništva</a:t>
            </a:r>
          </a:p>
          <a:p>
            <a:pPr>
              <a:lnSpc>
                <a:spcPct val="200000"/>
              </a:lnSpc>
            </a:pPr>
            <a:r>
              <a:rPr lang="hr-HR" dirty="0" smtClean="0">
                <a:solidFill>
                  <a:schemeClr val="bg1"/>
                </a:solidFill>
              </a:rPr>
              <a:t>zapušteno zemljište u vlasništvu Vodovoda Osijek</a:t>
            </a:r>
          </a:p>
          <a:p>
            <a:pPr>
              <a:lnSpc>
                <a:spcPct val="200000"/>
              </a:lnSpc>
            </a:pPr>
            <a:r>
              <a:rPr lang="hr-HR" dirty="0" smtClean="0">
                <a:solidFill>
                  <a:schemeClr val="bg1"/>
                </a:solidFill>
              </a:rPr>
              <a:t>štetne posljedice po zdravlje okoline</a:t>
            </a:r>
          </a:p>
          <a:p>
            <a:endParaRPr lang="hr-HR" dirty="0" smtClean="0">
              <a:solidFill>
                <a:schemeClr val="bg1"/>
              </a:solidFill>
            </a:endParaRPr>
          </a:p>
          <a:p>
            <a:endParaRPr lang="hr-HR" dirty="0" smtClean="0">
              <a:solidFill>
                <a:schemeClr val="bg1"/>
              </a:solidFill>
            </a:endParaRPr>
          </a:p>
          <a:p>
            <a:endParaRPr lang="hr-HR" dirty="0" smtClean="0">
              <a:solidFill>
                <a:schemeClr val="bg1"/>
              </a:solidFill>
            </a:endParaRPr>
          </a:p>
          <a:p>
            <a:endParaRPr lang="hr-HR" dirty="0" smtClean="0">
              <a:solidFill>
                <a:schemeClr val="bg1"/>
              </a:solidFill>
            </a:endParaRPr>
          </a:p>
          <a:p>
            <a:endParaRPr lang="hr-HR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7" name="Picture 3" descr="C:\Users\verhas\Desktop\2 godina 2 semestar\Ambrozija\20170515_12145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71604" y="3643314"/>
            <a:ext cx="5715008" cy="302270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pic>
        <p:nvPicPr>
          <p:cNvPr id="31748" name="Picture 4" descr="C:\Users\verhas\Desktop\2 godina 2 semestar\Ambrozija\20170515_121825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71604" y="285728"/>
            <a:ext cx="5715040" cy="309414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Naslov 1"/>
          <p:cNvSpPr>
            <a:spLocks noGrp="1"/>
          </p:cNvSpPr>
          <p:nvPr>
            <p:ph type="title"/>
          </p:nvPr>
        </p:nvSpPr>
        <p:spPr>
          <a:xfrm>
            <a:off x="1142976" y="214290"/>
            <a:ext cx="6586526" cy="571504"/>
          </a:xfrm>
        </p:spPr>
        <p:txBody>
          <a:bodyPr>
            <a:normAutofit fontScale="90000"/>
          </a:bodyPr>
          <a:lstStyle/>
          <a:p>
            <a:r>
              <a:rPr lang="hr-HR" sz="2800" dirty="0" smtClean="0"/>
              <a:t>Prijava komunalnom redarstvu – slučaj ambrozija</a:t>
            </a:r>
            <a:endParaRPr lang="hr-HR" sz="2800" dirty="0"/>
          </a:p>
        </p:txBody>
      </p:sp>
      <p:pic>
        <p:nvPicPr>
          <p:cNvPr id="11" name="Rezervirano mjesto sadržaja 10" descr="333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214546" y="785794"/>
            <a:ext cx="4603542" cy="5823676"/>
          </a:xfrm>
          <a:ln>
            <a:solidFill>
              <a:schemeClr val="tx1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Naslov 1"/>
          <p:cNvSpPr>
            <a:spLocks noGrp="1"/>
          </p:cNvSpPr>
          <p:nvPr>
            <p:ph type="title"/>
          </p:nvPr>
        </p:nvSpPr>
        <p:spPr>
          <a:xfrm>
            <a:off x="1142976" y="214290"/>
            <a:ext cx="6586526" cy="571504"/>
          </a:xfrm>
        </p:spPr>
        <p:txBody>
          <a:bodyPr>
            <a:normAutofit/>
          </a:bodyPr>
          <a:lstStyle/>
          <a:p>
            <a:r>
              <a:rPr lang="hr-HR" sz="2800" dirty="0" smtClean="0"/>
              <a:t>Prijava gradonačelniku – slučaj ambrozija</a:t>
            </a:r>
            <a:endParaRPr lang="hr-HR" sz="2800" dirty="0"/>
          </a:p>
        </p:txBody>
      </p:sp>
      <p:pic>
        <p:nvPicPr>
          <p:cNvPr id="5" name="Rezervirano mjesto sadržaja 4" descr="222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714480" y="785794"/>
            <a:ext cx="4992194" cy="5872174"/>
          </a:xfrm>
          <a:ln>
            <a:solidFill>
              <a:schemeClr val="tx1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 descr="C:\Users\verhas\AppData\Local\Temp\Rar$DI03.226\Čehovec 3.jpg"/>
          <p:cNvPicPr>
            <a:picLocks noChangeAspect="1" noChangeArrowheads="1"/>
          </p:cNvPicPr>
          <p:nvPr/>
        </p:nvPicPr>
        <p:blipFill>
          <a:blip r:embed="rId2">
            <a:lum bright="-29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500034" y="142852"/>
            <a:ext cx="8229600" cy="1143000"/>
          </a:xfrm>
        </p:spPr>
        <p:txBody>
          <a:bodyPr/>
          <a:lstStyle/>
          <a:p>
            <a:r>
              <a:rPr lang="hr-HR" dirty="0" smtClean="0">
                <a:solidFill>
                  <a:schemeClr val="bg1"/>
                </a:solidFill>
              </a:rPr>
              <a:t>Slučaj ruševne kuće u Čehovcu</a:t>
            </a:r>
            <a:endParaRPr lang="hr-HR" dirty="0">
              <a:solidFill>
                <a:schemeClr val="bg1"/>
              </a:solidFill>
            </a:endParaRPr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428596" y="1214422"/>
            <a:ext cx="8229600" cy="4500594"/>
          </a:xfrm>
        </p:spPr>
        <p:txBody>
          <a:bodyPr/>
          <a:lstStyle/>
          <a:p>
            <a:endParaRPr lang="hr-HR" dirty="0" smtClean="0">
              <a:solidFill>
                <a:schemeClr val="bg1"/>
              </a:solidFill>
            </a:endParaRPr>
          </a:p>
          <a:p>
            <a:endParaRPr lang="hr-HR" sz="3600" dirty="0" smtClean="0">
              <a:solidFill>
                <a:schemeClr val="bg1"/>
              </a:solidFill>
            </a:endParaRPr>
          </a:p>
          <a:p>
            <a:r>
              <a:rPr lang="hr-HR" sz="3600" dirty="0" smtClean="0">
                <a:solidFill>
                  <a:schemeClr val="bg1"/>
                </a:solidFill>
              </a:rPr>
              <a:t>trošna kuća koji prijeti rušenjem</a:t>
            </a:r>
          </a:p>
          <a:p>
            <a:r>
              <a:rPr lang="hr-HR" sz="3600" dirty="0" smtClean="0">
                <a:solidFill>
                  <a:schemeClr val="bg1"/>
                </a:solidFill>
              </a:rPr>
              <a:t>visoki računi saniranja</a:t>
            </a:r>
          </a:p>
          <a:p>
            <a:r>
              <a:rPr lang="hr-HR" sz="3600" dirty="0" smtClean="0">
                <a:solidFill>
                  <a:schemeClr val="bg1"/>
                </a:solidFill>
              </a:rPr>
              <a:t>više vlasnika parcele</a:t>
            </a:r>
          </a:p>
          <a:p>
            <a:r>
              <a:rPr lang="hr-HR" sz="3600" dirty="0" smtClean="0">
                <a:solidFill>
                  <a:schemeClr val="bg1"/>
                </a:solidFill>
              </a:rPr>
              <a:t>regulirano Zakonom o gradnji</a:t>
            </a:r>
          </a:p>
          <a:p>
            <a:endParaRPr lang="hr-HR" sz="3600" dirty="0" smtClean="0">
              <a:solidFill>
                <a:schemeClr val="bg1"/>
              </a:solidFill>
            </a:endParaRPr>
          </a:p>
          <a:p>
            <a:endParaRPr lang="hr-HR" dirty="0" smtClean="0">
              <a:solidFill>
                <a:schemeClr val="bg1"/>
              </a:solidFill>
            </a:endParaRPr>
          </a:p>
          <a:p>
            <a:endParaRPr lang="hr-HR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 descr="C:\Users\verhas\AppData\Local\Temp\Rar$DI42.338\Čehovec 1.jpg"/>
          <p:cNvPicPr>
            <a:picLocks noChangeAspect="1" noChangeArrowheads="1"/>
          </p:cNvPicPr>
          <p:nvPr/>
        </p:nvPicPr>
        <p:blipFill>
          <a:blip r:embed="rId2"/>
          <a:srcRect b="22916"/>
          <a:stretch>
            <a:fillRect/>
          </a:stretch>
        </p:blipFill>
        <p:spPr bwMode="auto">
          <a:xfrm>
            <a:off x="500034" y="642918"/>
            <a:ext cx="3857625" cy="550072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pic>
        <p:nvPicPr>
          <p:cNvPr id="29699" name="Picture 3" descr="C:\Users\verhas\AppData\Local\Temp\Rar$DI51.510\Čehovec 2.jpg"/>
          <p:cNvPicPr>
            <a:picLocks noChangeAspect="1" noChangeArrowheads="1"/>
          </p:cNvPicPr>
          <p:nvPr/>
        </p:nvPicPr>
        <p:blipFill>
          <a:blip r:embed="rId3"/>
          <a:srcRect b="18750"/>
          <a:stretch>
            <a:fillRect/>
          </a:stretch>
        </p:blipFill>
        <p:spPr bwMode="auto">
          <a:xfrm>
            <a:off x="4643438" y="642918"/>
            <a:ext cx="3857625" cy="550072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Naslov 1"/>
          <p:cNvSpPr>
            <a:spLocks noGrp="1"/>
          </p:cNvSpPr>
          <p:nvPr>
            <p:ph type="title"/>
          </p:nvPr>
        </p:nvSpPr>
        <p:spPr>
          <a:xfrm>
            <a:off x="1142976" y="214290"/>
            <a:ext cx="6586526" cy="571504"/>
          </a:xfrm>
        </p:spPr>
        <p:txBody>
          <a:bodyPr>
            <a:normAutofit/>
          </a:bodyPr>
          <a:lstStyle/>
          <a:p>
            <a:r>
              <a:rPr lang="hr-HR" sz="2800" dirty="0" smtClean="0"/>
              <a:t>Prijava za ruševnu kuću u Čehovcu</a:t>
            </a:r>
            <a:endParaRPr lang="hr-HR" sz="2800" dirty="0"/>
          </a:p>
        </p:txBody>
      </p:sp>
      <p:pic>
        <p:nvPicPr>
          <p:cNvPr id="6" name="Rezervirano mjesto sadržaja 5" descr="nobilis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14282" y="785794"/>
            <a:ext cx="4143404" cy="5940735"/>
          </a:xfrm>
          <a:ln>
            <a:solidFill>
              <a:schemeClr val="tx1"/>
            </a:solidFill>
          </a:ln>
        </p:spPr>
      </p:pic>
      <p:pic>
        <p:nvPicPr>
          <p:cNvPr id="8" name="Slika 7" descr="nobilis2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57752" y="785794"/>
            <a:ext cx="4046368" cy="5929330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1760</TotalTime>
  <Words>198</Words>
  <Application>Microsoft Office PowerPoint</Application>
  <PresentationFormat>Prikaz na zaslonu (4:3)</PresentationFormat>
  <Paragraphs>58</Paragraphs>
  <Slides>19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Naslovi slajdova</vt:lpstr>
      </vt:variant>
      <vt:variant>
        <vt:i4>19</vt:i4>
      </vt:variant>
    </vt:vector>
  </HeadingPairs>
  <TitlesOfParts>
    <vt:vector size="20" baseType="lpstr">
      <vt:lpstr>Office Theme</vt:lpstr>
      <vt:lpstr> </vt:lpstr>
      <vt:lpstr>Sadržaj</vt:lpstr>
      <vt:lpstr>Slučaj ambrozija</vt:lpstr>
      <vt:lpstr>Slajd 4</vt:lpstr>
      <vt:lpstr>Prijava komunalnom redarstvu – slučaj ambrozija</vt:lpstr>
      <vt:lpstr>Prijava gradonačelniku – slučaj ambrozija</vt:lpstr>
      <vt:lpstr>Slučaj ruševne kuće u Čehovcu</vt:lpstr>
      <vt:lpstr>Slajd 8</vt:lpstr>
      <vt:lpstr>Prijava za ruševnu kuću u Čehovcu</vt:lpstr>
      <vt:lpstr>Slučaj divljeg odlagališta opasnog otpada</vt:lpstr>
      <vt:lpstr>Prijava – slučaj odlagališta opasnog otpada</vt:lpstr>
      <vt:lpstr>Slajd 12</vt:lpstr>
      <vt:lpstr>Slajd 13</vt:lpstr>
      <vt:lpstr>Slajd 14</vt:lpstr>
      <vt:lpstr>Slučaj ilegalnog odlagališta otpada</vt:lpstr>
      <vt:lpstr>Slajd 16</vt:lpstr>
      <vt:lpstr>Okrugli stol u Karlovcu</vt:lpstr>
      <vt:lpstr>Okrugli stol u Zlatnoj Gredi</vt:lpstr>
      <vt:lpstr>Slajd 19</vt:lpstr>
    </vt:vector>
  </TitlesOfParts>
  <Company>Grizli777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PRAVA JAVNOSTI U PITANJIMA ZAŠTITE OKOLIŠA</dc:title>
  <dc:creator>nobilis</dc:creator>
  <cp:lastModifiedBy>verhas</cp:lastModifiedBy>
  <cp:revision>197</cp:revision>
  <dcterms:created xsi:type="dcterms:W3CDTF">2016-02-19T07:48:46Z</dcterms:created>
  <dcterms:modified xsi:type="dcterms:W3CDTF">2017-11-07T22:08:08Z</dcterms:modified>
</cp:coreProperties>
</file>