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0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65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62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83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25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41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08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7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64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073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87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94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96091-27F2-4EBE-B79D-62FAC9CA4195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6A4C607-1C23-4A6F-992E-0F015D367C3F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15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9098" y="854550"/>
            <a:ext cx="9565686" cy="2541431"/>
          </a:xfrm>
        </p:spPr>
        <p:txBody>
          <a:bodyPr/>
          <a:lstStyle/>
          <a:p>
            <a:pPr algn="ctr"/>
            <a:r>
              <a:rPr lang="en-GB" dirty="0" smtClean="0"/>
              <a:t>Legal Terminology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131" y="3801170"/>
            <a:ext cx="9678898" cy="977621"/>
          </a:xfrm>
        </p:spPr>
        <p:txBody>
          <a:bodyPr>
            <a:noAutofit/>
          </a:bodyPr>
          <a:lstStyle/>
          <a:p>
            <a:pPr algn="ctr"/>
            <a:r>
              <a:rPr lang="hr-HR" sz="5400" dirty="0" err="1" smtClean="0"/>
              <a:t>Revision</a:t>
            </a:r>
            <a:endParaRPr lang="hr-HR" sz="5400" dirty="0"/>
          </a:p>
        </p:txBody>
      </p:sp>
    </p:spTree>
    <p:extLst>
      <p:ext uri="{BB962C8B-B14F-4D97-AF65-F5344CB8AC3E}">
        <p14:creationId xmlns:p14="http://schemas.microsoft.com/office/powerpoint/2010/main" val="283263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503" y="0"/>
            <a:ext cx="1196557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j</a:t>
            </a:r>
            <a:r>
              <a:rPr lang="en-GB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urist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 </a:t>
            </a:r>
          </a:p>
          <a:p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a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lawyer; an expert in the field of law; 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r</a:t>
            </a:r>
            <a:r>
              <a:rPr lang="en-GB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ule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 </a:t>
            </a:r>
          </a:p>
          <a:p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a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regulation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,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principle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point of law settled by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an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authority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conform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act in accordance with rules,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standard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custom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</a:t>
            </a: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conduct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a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standard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f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personal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behaviour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 apply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as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compulsory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obligatory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impose</a:t>
            </a: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endParaRPr lang="hr-HR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put in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force;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to give effect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to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enforce</a:t>
            </a:r>
            <a:endParaRPr lang="hr-HR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norm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a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rule or standard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.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79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376" y="0"/>
            <a:ext cx="11974285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neglect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paying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no attention or respect; disregard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endParaRPr lang="hr-HR" sz="1100" dirty="0"/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nwritten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law established by long use; tradition, habit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belief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c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ustom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infraction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endParaRPr lang="hr-H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th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e act of breaking or violating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a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regulation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; breach, violation.</a:t>
            </a:r>
            <a:endParaRPr lang="hr-H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GB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expression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of an intention to inflict harm to another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threat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en-GB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authoritative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direction or instruction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order</a:t>
            </a:r>
            <a:endParaRPr lang="hr-HR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hr-HR" sz="1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threat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to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another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, by influence or duress,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in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order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to make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him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do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something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obey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coercion</a:t>
            </a:r>
            <a:endParaRPr lang="hr-H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 </a:t>
            </a:r>
            <a:r>
              <a:rPr lang="hr-H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act</a:t>
            </a: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under</a:t>
            </a: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duress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to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be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compelled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forced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to do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something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by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threats</a:t>
            </a:r>
            <a:endParaRPr lang="hr-H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12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03524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Tx/>
              <a:buChar char="-"/>
              <a:tabLst>
                <a:tab pos="182563" algn="l"/>
              </a:tabLst>
            </a:pP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agreement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,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harmony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;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situation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in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which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specified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standard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is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satisfied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obeyed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pPr marL="182563" indent="-182563">
              <a:tabLst>
                <a:tab pos="182563" algn="l"/>
              </a:tabLst>
            </a:pP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conformity</a:t>
            </a:r>
            <a:endParaRPr lang="hr-H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tabLst>
                <a:tab pos="0" algn="l"/>
              </a:tabLst>
            </a:pP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violation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pPr marL="182563" indent="-182563">
              <a:tabLst>
                <a:tab pos="182563" algn="l"/>
              </a:tabLst>
            </a:pP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breaking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of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the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rules or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requirements</a:t>
            </a:r>
            <a:endParaRPr lang="hr-H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tabLst>
                <a:tab pos="0" algn="l"/>
              </a:tabLst>
            </a:pPr>
            <a: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ethics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pPr marL="182563" indent="-182563">
              <a:tabLst>
                <a:tab pos="182563" algn="l"/>
              </a:tabLst>
            </a:pP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s</a:t>
            </a:r>
            <a:r>
              <a:rPr lang="en-GB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cience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of morals, dealing with moral principles and rules of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conduct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hr-HR" sz="1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82563" indent="-182563">
              <a:buFontTx/>
              <a:buChar char="-"/>
              <a:tabLst>
                <a:tab pos="182563" algn="l"/>
              </a:tabLst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judicial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rule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analogous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82563" indent="-182563">
              <a:tabLst>
                <a:tab pos="182563" algn="l"/>
              </a:tabLst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judicial precedent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tabLst>
                <a:tab pos="182563" algn="l"/>
              </a:tabLst>
            </a:pPr>
            <a:endParaRPr lang="hr-HR" sz="1000" dirty="0" smtClean="0"/>
          </a:p>
          <a:p>
            <a:pPr marL="182563" indent="-182563">
              <a:buFontTx/>
              <a:buChar char="-"/>
              <a:tabLst>
                <a:tab pos="182563" algn="l"/>
              </a:tabLst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by legal and authoritative act; to make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validity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82563" indent="-182563">
              <a:tabLst>
                <a:tab pos="182563" algn="l"/>
              </a:tabLst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enact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tabLst>
                <a:tab pos="182563" algn="l"/>
              </a:tabLst>
            </a:pPr>
            <a:endParaRPr lang="hr-HR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FontTx/>
              <a:buChar char="-"/>
              <a:tabLst>
                <a:tab pos="182563" algn="l"/>
              </a:tabLst>
            </a:pP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social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order </a:t>
            </a:r>
            <a:endParaRPr lang="hr-HR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182563" indent="-182563">
              <a:tabLst>
                <a:tab pos="182563" algn="l"/>
              </a:tabLst>
            </a:pP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the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way in which society is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organized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182563" indent="-182563">
              <a:tabLst>
                <a:tab pos="182563" algn="l"/>
              </a:tabLst>
            </a:pPr>
            <a:endParaRPr lang="en-GB" sz="1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182563" indent="-182563">
              <a:tabLst>
                <a:tab pos="182563" algn="l"/>
              </a:tabLst>
            </a:pP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sources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of law </a:t>
            </a:r>
            <a:endParaRPr lang="hr-HR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182563" indent="-182563">
              <a:tabLst>
                <a:tab pos="182563" algn="l"/>
              </a:tabLst>
            </a:pP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historical origins of law; law-making institutions; places where law may be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f</a:t>
            </a:r>
            <a:r>
              <a:rPr lang="en-GB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ound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30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lawyer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member of the legal profession; specialist in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law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;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 practitioner of law</a:t>
            </a:r>
          </a:p>
          <a:p>
            <a:r>
              <a:rPr lang="en-GB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equity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fairness, 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(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moral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)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justness; system of law coexisting with common and statute law</a:t>
            </a:r>
            <a:endParaRPr lang="en-GB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GB" sz="1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putting something right;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legal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compensation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for a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loss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or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recovery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of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a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right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remedy</a:t>
            </a:r>
            <a:endParaRPr lang="en-GB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GB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body of law and legal theory based on custom and made by judicial decision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</a:t>
            </a:r>
            <a:r>
              <a:rPr lang="en-GB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ommon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L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aw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endParaRPr lang="en-GB" sz="1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182563" indent="-182563">
              <a:buFontTx/>
              <a:buChar char="-"/>
            </a:pP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former high court,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now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the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Chancery Division of the High Court of Justice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with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jurisdiction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in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equity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in England and Wales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</a:t>
            </a:r>
            <a:r>
              <a:rPr lang="en-GB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hancery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</a:t>
            </a:r>
            <a:r>
              <a:rPr lang="en-GB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ourt</a:t>
            </a:r>
            <a:endParaRPr lang="en-GB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en-GB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GB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-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</a:t>
            </a:r>
            <a:r>
              <a:rPr lang="en-GB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ct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statute; law made by the legislature (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both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Houses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of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Parliament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and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the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Monarch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)</a:t>
            </a:r>
          </a:p>
          <a:p>
            <a:endParaRPr lang="hr-HR" sz="1000" dirty="0" smtClean="0"/>
          </a:p>
        </p:txBody>
      </p:sp>
    </p:spTree>
    <p:extLst>
      <p:ext uri="{BB962C8B-B14F-4D97-AF65-F5344CB8AC3E}">
        <p14:creationId xmlns:p14="http://schemas.microsoft.com/office/powerpoint/2010/main" val="303087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 law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235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GB" sz="23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legal system of the ancient </a:t>
            </a:r>
            <a:r>
              <a:rPr lang="en-GB" sz="235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</a:t>
            </a:r>
            <a:r>
              <a:rPr lang="hr-HR" sz="235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3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hr-HR" sz="235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35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23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basis of many modern legal </a:t>
            </a:r>
            <a:r>
              <a:rPr lang="hr-HR" sz="235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23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ystems</a:t>
            </a:r>
            <a:endParaRPr lang="hr-HR" sz="235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action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l</a:t>
            </a:r>
            <a:r>
              <a:rPr lang="en-GB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proceedings, usually in a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court</a:t>
            </a:r>
            <a:endParaRPr lang="hr-HR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breach of contract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non-fulfilment of a contract</a:t>
            </a:r>
            <a:endParaRPr lang="hr-HR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elegated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 over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people of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political entity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authority</a:t>
            </a: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 document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approve as valid, correct, or proper; to confirm; to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sanction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hr-H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 document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make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something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available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officially proclaim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endParaRPr lang="hr-HR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self-governing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autonomous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within the British Commonwealth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e.g., Australia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dominion</a:t>
            </a:r>
            <a:r>
              <a:rPr lang="hr-H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274610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Tx/>
              <a:buChar char="-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superior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instance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Queen's Bench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Chancery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Family Division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Court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hr-HR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FontTx/>
              <a:buChar char="-"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onsent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oluntary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unitary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government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held by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authority (as distinguished from federal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taken in an action or other legal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of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FontTx/>
              <a:buChar char="-"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law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ompris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rights and duties of sovereign states towards each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ublic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nternational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FontTx/>
              <a:buChar char="-"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law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compris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rights and duties of the citizens of different states towards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rivate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nternational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called the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of Laws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11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buFontTx/>
              <a:buChar char="-"/>
            </a:pP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ffence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a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crime; an act or omission punishable under the law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agreement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legal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consequences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between 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or more parties enforceable by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law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contract</a:t>
            </a:r>
            <a:endParaRPr lang="hr-HR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civil wrong</a:t>
            </a:r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done by one person to another and not arising from a contract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indent="-182563"/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</a:t>
            </a:r>
            <a:endParaRPr lang="hr-HR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indent="-182563"/>
            <a:endParaRPr lang="hr-HR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indent="-182563">
              <a:buFontTx/>
              <a:buChar char="-"/>
            </a:pPr>
            <a:r>
              <a:rPr lang="hr-H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GB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iability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l</a:t>
            </a:r>
            <a:r>
              <a:rPr lang="en-GB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</a:t>
            </a:r>
            <a:r>
              <a:rPr lang="en-GB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obligation</a:t>
            </a:r>
            <a:endParaRPr lang="hr-HR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adjudication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giving of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judgement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of fundamental rules and principles of a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state that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powers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the government and guarantees certain rights to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32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Tx/>
              <a:buChar char="-"/>
            </a:pP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Judicial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Appointments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JAC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judges in England and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Wales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FontTx/>
              <a:buChar char="-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arrister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 of the legal profession whose main function is to argue cases in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FontTx/>
              <a:buChar char="-"/>
            </a:pP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judges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appointed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Crown on the advice of the Lord Chancellor to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rown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county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 judges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agistrates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lso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Justices of the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JPs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stipendiary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judges who deal with most first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instance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criminal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cases in England and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Wales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FontTx/>
              <a:buChar char="-"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 of a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jury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juror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complaint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superior court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injustice done by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inferior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appeal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sued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civil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law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accused in a criminal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defendant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67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398</TotalTime>
  <Words>929</Words>
  <Application>Microsoft Office PowerPoint</Application>
  <PresentationFormat>Widescreen</PresentationFormat>
  <Paragraphs>125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Helvetica</vt:lpstr>
      <vt:lpstr>Times New Roman</vt:lpstr>
      <vt:lpstr>Gallery</vt:lpstr>
      <vt:lpstr>Legal Terminology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Pravni fakultet Osijek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Terminology</dc:title>
  <dc:creator>Željko Rišner</dc:creator>
  <cp:lastModifiedBy>Željko Rišner</cp:lastModifiedBy>
  <cp:revision>29</cp:revision>
  <dcterms:created xsi:type="dcterms:W3CDTF">2020-02-24T20:50:37Z</dcterms:created>
  <dcterms:modified xsi:type="dcterms:W3CDTF">2021-09-19T18:34:38Z</dcterms:modified>
</cp:coreProperties>
</file>