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63F90B7-0D09-45F2-90EF-9BD6030E8A96}" type="datetimeFigureOut">
              <a:rPr lang="hr-HR" smtClean="0"/>
              <a:t>25.10.2016.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7DD4A2F-ACD6-463D-9DC0-AC3C703BB20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uprava.gov.hr/o-ministarstvu/ustrojstvo/uprava-za-politicki-sustav-drzavnu-upravu-te-lokalnu-i-podrucnu-regionalnu-samoupravu/lokalna-i-podrucna-regionalna-samouprava/popis-zupanija-gradova-i-opcina/84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204864"/>
            <a:ext cx="4536503" cy="2205772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LOKALNA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 I 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PODRUČNA 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(</a:t>
            </a:r>
            <a:r>
              <a:rPr lang="hr-HR" b="1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REGIONALNA</a:t>
            </a:r>
            <a:r>
              <a:rPr lang="hr-HR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) SAMOUPRAVA</a:t>
            </a:r>
            <a:endParaRPr lang="hr-HR" dirty="0">
              <a:solidFill>
                <a:schemeClr val="accent2">
                  <a:lumMod val="75000"/>
                </a:schemeClr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5013176"/>
            <a:ext cx="3309803" cy="668533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120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768870" cy="889168"/>
          </a:xfrm>
        </p:spPr>
        <p:txBody>
          <a:bodyPr>
            <a:normAutofit/>
          </a:bodyPr>
          <a:lstStyle/>
          <a:p>
            <a:pPr algn="ctr"/>
            <a:r>
              <a:rPr lang="hr-HR" b="1" dirty="0" smtClean="0">
                <a:latin typeface="Baskerville Old Face" panose="02020602080505020303" pitchFamily="18" charset="0"/>
              </a:rPr>
              <a:t>Ustavni temelji</a:t>
            </a:r>
            <a:endParaRPr lang="hr-HR" b="1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244" y="1772816"/>
            <a:ext cx="8287220" cy="4752528"/>
          </a:xfrm>
        </p:spPr>
        <p:txBody>
          <a:bodyPr/>
          <a:lstStyle/>
          <a:p>
            <a:r>
              <a:rPr lang="hr-HR" dirty="0" smtClean="0">
                <a:latin typeface="Baskerville Old Face" panose="02020602080505020303" pitchFamily="18" charset="0"/>
              </a:rPr>
              <a:t>Čl. 133.-138. </a:t>
            </a:r>
            <a:r>
              <a:rPr lang="hr-HR" dirty="0" smtClean="0">
                <a:solidFill>
                  <a:schemeClr val="accent3"/>
                </a:solidFill>
                <a:latin typeface="Baskerville Old Face" panose="02020602080505020303" pitchFamily="18" charset="0"/>
              </a:rPr>
              <a:t>Ustava RH               načelo diobe vlasti </a:t>
            </a:r>
            <a:r>
              <a:rPr lang="hr-HR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(čl. 4.)</a:t>
            </a:r>
          </a:p>
          <a:p>
            <a:endParaRPr lang="hr-HR" dirty="0">
              <a:latin typeface="Baskerville Old Face" panose="02020602080505020303" pitchFamily="18" charset="0"/>
            </a:endParaRPr>
          </a:p>
          <a:p>
            <a:endParaRPr lang="hr-HR" dirty="0" smtClean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r>
              <a:rPr lang="hr-HR" dirty="0">
                <a:latin typeface="Baskerville Old Face" panose="02020602080505020303" pitchFamily="18" charset="0"/>
              </a:rPr>
              <a:t> </a:t>
            </a:r>
            <a:r>
              <a:rPr lang="hr-HR" dirty="0" smtClean="0">
                <a:latin typeface="Baskerville Old Face" panose="02020602080505020303" pitchFamily="18" charset="0"/>
              </a:rPr>
              <a:t>                                       prava na LPRS—kako se ostvaruje?</a:t>
            </a:r>
          </a:p>
          <a:p>
            <a:pPr marL="68580" indent="0">
              <a:buNone/>
            </a:pPr>
            <a:endParaRPr lang="hr-HR" dirty="0" smtClean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r>
              <a:rPr lang="vi-VN" dirty="0">
                <a:latin typeface="Baskerville Old Face" panose="02020602080505020303" pitchFamily="18" charset="0"/>
              </a:rPr>
              <a:t>građani Europske </a:t>
            </a:r>
            <a:r>
              <a:rPr lang="vi-VN" dirty="0" smtClean="0">
                <a:latin typeface="Baskerville Old Face" panose="02020602080505020303" pitchFamily="18" charset="0"/>
              </a:rPr>
              <a:t>unije</a:t>
            </a:r>
            <a:r>
              <a:rPr lang="hr-HR" dirty="0" smtClean="0">
                <a:latin typeface="Baskerville Old Face" panose="02020602080505020303" pitchFamily="18" charset="0"/>
              </a:rPr>
              <a:t>                                               </a:t>
            </a:r>
          </a:p>
          <a:p>
            <a:pPr marL="68580" indent="0">
              <a:buNone/>
            </a:pPr>
            <a:endParaRPr lang="hr-HR" dirty="0" smtClean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r>
              <a:rPr lang="hr-HR" dirty="0" smtClean="0">
                <a:latin typeface="Baskerville Old Face" panose="02020602080505020303" pitchFamily="18" charset="0"/>
              </a:rPr>
              <a:t>                                                                       *koliko ih ima?</a:t>
            </a:r>
          </a:p>
          <a:p>
            <a:pPr marL="68580" indent="0">
              <a:buNone/>
            </a:pPr>
            <a:r>
              <a:rPr lang="hr-HR" dirty="0" smtClean="0">
                <a:latin typeface="Baskerville Old Face" panose="02020602080505020303" pitchFamily="18" charset="0"/>
              </a:rPr>
              <a:t>                                                                         *grad Zagreb</a:t>
            </a:r>
          </a:p>
          <a:p>
            <a:pPr marL="68580" indent="0">
              <a:buNone/>
            </a:pPr>
            <a:endParaRPr lang="hr-HR" sz="2000" dirty="0" smtClean="0">
              <a:latin typeface="Baskerville Old Face" panose="02020602080505020303" pitchFamily="18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2543729" y="3182143"/>
            <a:ext cx="978408" cy="288032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Curved Left Arrow 8"/>
          <p:cNvSpPr/>
          <p:nvPr/>
        </p:nvSpPr>
        <p:spPr>
          <a:xfrm>
            <a:off x="4139952" y="1795905"/>
            <a:ext cx="648072" cy="12241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289311" y="3526226"/>
            <a:ext cx="792088" cy="355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Alternate Process 12"/>
          <p:cNvSpPr/>
          <p:nvPr/>
        </p:nvSpPr>
        <p:spPr>
          <a:xfrm>
            <a:off x="1085912" y="4855638"/>
            <a:ext cx="2045928" cy="864096"/>
          </a:xfrm>
          <a:prstGeom prst="flowChartAlternateProcess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Jedinice</a:t>
            </a:r>
            <a:r>
              <a:rPr lang="hr-HR" sz="2400" dirty="0" smtClean="0">
                <a:latin typeface="Baskerville Old Face" panose="02020602080505020303" pitchFamily="18" charset="0"/>
              </a:rPr>
              <a:t> </a:t>
            </a:r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LS</a:t>
            </a:r>
            <a:r>
              <a:rPr lang="hr-HR" sz="2400" dirty="0" smtClean="0">
                <a:latin typeface="Baskerville Old Face" panose="02020602080505020303" pitchFamily="18" charset="0"/>
              </a:rPr>
              <a:t>   </a:t>
            </a:r>
          </a:p>
          <a:p>
            <a:pPr algn="ctr"/>
            <a:endParaRPr lang="hr-HR" dirty="0"/>
          </a:p>
        </p:txBody>
      </p:sp>
      <p:sp>
        <p:nvSpPr>
          <p:cNvPr id="14" name="Flowchart: Alternate Process 13"/>
          <p:cNvSpPr/>
          <p:nvPr/>
        </p:nvSpPr>
        <p:spPr>
          <a:xfrm>
            <a:off x="3707904" y="4855638"/>
            <a:ext cx="1944216" cy="864096"/>
          </a:xfrm>
          <a:prstGeom prst="flowChartAlternateProcess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Jedinice</a:t>
            </a:r>
            <a:r>
              <a:rPr lang="hr-HR" sz="2400" dirty="0" smtClean="0">
                <a:latin typeface="Baskerville Old Face" panose="02020602080505020303" pitchFamily="18" charset="0"/>
              </a:rPr>
              <a:t> </a:t>
            </a:r>
            <a:r>
              <a:rPr lang="hr-HR" sz="2400" dirty="0" smtClean="0">
                <a:solidFill>
                  <a:schemeClr val="accent2">
                    <a:lumMod val="75000"/>
                  </a:schemeClr>
                </a:solidFill>
                <a:latin typeface="Baskerville Old Face" panose="02020602080505020303" pitchFamily="18" charset="0"/>
              </a:rPr>
              <a:t>PRS</a:t>
            </a:r>
          </a:p>
          <a:p>
            <a:pPr algn="ctr"/>
            <a:endParaRPr lang="hr-HR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004048" y="3505267"/>
            <a:ext cx="288032" cy="13503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3131840" y="3505267"/>
            <a:ext cx="1656184" cy="13503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61244" y="2623997"/>
            <a:ext cx="1950516" cy="108012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>
                <a:solidFill>
                  <a:schemeClr val="accent3"/>
                </a:solidFill>
                <a:latin typeface="Baskerville Old Face" panose="02020602080505020303" pitchFamily="18" charset="0"/>
              </a:rPr>
              <a:t>JAMSTVO</a:t>
            </a:r>
            <a:endParaRPr lang="hr-HR" sz="2000" b="1" dirty="0">
              <a:solidFill>
                <a:schemeClr val="accent3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6444208" y="3704116"/>
            <a:ext cx="1368152" cy="94901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chemeClr val="accent3"/>
                </a:solidFill>
                <a:latin typeface="Baskerville Old Face" panose="02020602080505020303" pitchFamily="18" charset="0"/>
              </a:rPr>
              <a:t>5</a:t>
            </a:r>
            <a:r>
              <a:rPr lang="hr-HR" b="1" dirty="0" smtClean="0">
                <a:solidFill>
                  <a:schemeClr val="accent3"/>
                </a:solidFill>
                <a:latin typeface="Baskerville Old Face" panose="02020602080505020303" pitchFamily="18" charset="0"/>
              </a:rPr>
              <a:t>76</a:t>
            </a:r>
            <a:endParaRPr lang="hr-HR" b="1" dirty="0">
              <a:solidFill>
                <a:schemeClr val="accent3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52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744" cy="1143000"/>
          </a:xfrm>
        </p:spPr>
        <p:txBody>
          <a:bodyPr/>
          <a:lstStyle/>
          <a:p>
            <a:pPr algn="r"/>
            <a:r>
              <a:rPr lang="hr-HR" dirty="0">
                <a:latin typeface="Baskerville Old Face" panose="02020602080505020303" pitchFamily="18" charset="0"/>
              </a:rPr>
              <a:t>Popis županija, gradova i općina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23652"/>
            <a:ext cx="7920880" cy="3841652"/>
          </a:xfrm>
        </p:spPr>
        <p:txBody>
          <a:bodyPr/>
          <a:lstStyle/>
          <a:p>
            <a:pPr marL="68580" indent="0" algn="ctr">
              <a:buNone/>
            </a:pPr>
            <a:endParaRPr lang="hr-HR" dirty="0">
              <a:latin typeface="Baskerville Old Face" panose="02020602080505020303" pitchFamily="18" charset="0"/>
              <a:hlinkClick r:id="rId2"/>
            </a:endParaRPr>
          </a:p>
          <a:p>
            <a:pPr algn="ctr"/>
            <a:r>
              <a:rPr lang="hr-HR" dirty="0" smtClean="0">
                <a:latin typeface="Baskerville Old Face" panose="02020602080505020303" pitchFamily="18" charset="0"/>
                <a:hlinkClick r:id="rId2"/>
              </a:rPr>
              <a:t>https</a:t>
            </a:r>
            <a:r>
              <a:rPr lang="hr-HR" dirty="0">
                <a:latin typeface="Baskerville Old Face" panose="02020602080505020303" pitchFamily="18" charset="0"/>
                <a:hlinkClick r:id="rId2"/>
              </a:rPr>
              <a:t>://</a:t>
            </a:r>
            <a:r>
              <a:rPr lang="hr-HR" dirty="0" smtClean="0">
                <a:latin typeface="Baskerville Old Face" panose="02020602080505020303" pitchFamily="18" charset="0"/>
                <a:hlinkClick r:id="rId2"/>
              </a:rPr>
              <a:t>uprava.gov.hr/o-ministarstvu/ustrojstvo/uprava-za-politicki-sustav-drzavnu-upravu-te-lokalnu-i-podrucnu-regionalnu-samoupravu/lokalna-i-podrucna-regionalna-samouprava/popis-zupanija-gradova-i-opcina/846</a:t>
            </a:r>
            <a:endParaRPr lang="hr-HR" dirty="0" smtClean="0">
              <a:latin typeface="Baskerville Old Face" panose="02020602080505020303" pitchFamily="18" charset="0"/>
            </a:endParaRPr>
          </a:p>
          <a:p>
            <a:pPr algn="ctr"/>
            <a:endParaRPr lang="hr-HR" dirty="0" smtClean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r>
              <a:rPr lang="hr-HR" dirty="0" smtClean="0">
                <a:latin typeface="Baskerville Old Face" panose="02020602080505020303" pitchFamily="18" charset="0"/>
              </a:rPr>
              <a:t>**</a:t>
            </a:r>
            <a:r>
              <a:rPr lang="hr-HR" sz="2000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Uprava </a:t>
            </a:r>
            <a:r>
              <a:rPr lang="hr-HR" sz="2000" i="1" dirty="0">
                <a:solidFill>
                  <a:schemeClr val="tx1"/>
                </a:solidFill>
                <a:latin typeface="Baskerville Old Face" panose="02020602080505020303" pitchFamily="18" charset="0"/>
              </a:rPr>
              <a:t>za politički sustav, državnu upravu te </a:t>
            </a:r>
            <a:r>
              <a:rPr lang="hr-HR" sz="2000" i="1" dirty="0">
                <a:solidFill>
                  <a:srgbClr val="FF0000"/>
                </a:solidFill>
                <a:latin typeface="Baskerville Old Face" panose="02020602080505020303" pitchFamily="18" charset="0"/>
              </a:rPr>
              <a:t>lokalnu i područnu (regionalnu) </a:t>
            </a:r>
            <a:r>
              <a:rPr lang="hr-HR" sz="2000" i="1" dirty="0" smtClean="0">
                <a:solidFill>
                  <a:srgbClr val="FF0000"/>
                </a:solidFill>
                <a:latin typeface="Baskerville Old Face" panose="02020602080505020303" pitchFamily="18" charset="0"/>
              </a:rPr>
              <a:t>samoupravu</a:t>
            </a:r>
            <a:r>
              <a:rPr lang="hr-HR" sz="2000" i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 </a:t>
            </a:r>
            <a:r>
              <a:rPr lang="hr-HR" dirty="0" smtClean="0">
                <a:latin typeface="Baskerville Old Face" panose="02020602080505020303" pitchFamily="18" charset="0"/>
              </a:rPr>
              <a:t>(MU)</a:t>
            </a:r>
            <a:endParaRPr lang="hr-H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6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hr-HR" sz="3600" dirty="0">
                <a:latin typeface="Baskerville Old Face" panose="02020602080505020303" pitchFamily="18" charset="0"/>
              </a:rPr>
              <a:t>Temeljni propisi-okvir </a:t>
            </a:r>
            <a:r>
              <a:rPr lang="hr-HR" sz="3600" dirty="0" smtClean="0">
                <a:latin typeface="Baskerville Old Face" panose="02020602080505020303" pitchFamily="18" charset="0"/>
              </a:rPr>
              <a:t>sustava LPRS</a:t>
            </a:r>
            <a:endParaRPr lang="hr-HR" sz="3600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064896" cy="468052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>
                <a:latin typeface="Baskerville Old Face" panose="02020602080505020303" pitchFamily="18" charset="0"/>
              </a:rPr>
              <a:t>Ustav RH</a:t>
            </a:r>
          </a:p>
          <a:p>
            <a:r>
              <a:rPr lang="hr-HR" dirty="0" smtClean="0">
                <a:latin typeface="Baskerville Old Face" panose="02020602080505020303" pitchFamily="18" charset="0"/>
              </a:rPr>
              <a:t>Europska povelja o LS</a:t>
            </a:r>
          </a:p>
          <a:p>
            <a:r>
              <a:rPr lang="pl-PL" dirty="0">
                <a:latin typeface="Baskerville Old Face" panose="02020602080505020303" pitchFamily="18" charset="0"/>
              </a:rPr>
              <a:t>Zakon o lokalnoj i područnoj (regionalnoj) samoupravi </a:t>
            </a:r>
            <a:endParaRPr lang="pl-PL" dirty="0" smtClean="0">
              <a:latin typeface="Baskerville Old Face" panose="02020602080505020303" pitchFamily="18" charset="0"/>
            </a:endParaRPr>
          </a:p>
          <a:p>
            <a:r>
              <a:rPr lang="hr-HR" dirty="0">
                <a:latin typeface="Baskerville Old Face" panose="02020602080505020303" pitchFamily="18" charset="0"/>
              </a:rPr>
              <a:t>Zakon o Gradu </a:t>
            </a:r>
            <a:r>
              <a:rPr lang="hr-HR" dirty="0" smtClean="0">
                <a:latin typeface="Baskerville Old Face" panose="02020602080505020303" pitchFamily="18" charset="0"/>
              </a:rPr>
              <a:t>Zagrebu</a:t>
            </a:r>
          </a:p>
          <a:p>
            <a:r>
              <a:rPr lang="hr-HR" dirty="0" smtClean="0">
                <a:latin typeface="Baskerville Old Face" panose="02020602080505020303" pitchFamily="18" charset="0"/>
              </a:rPr>
              <a:t>Zakon </a:t>
            </a:r>
            <a:r>
              <a:rPr lang="hr-HR" dirty="0">
                <a:latin typeface="Baskerville Old Face" panose="02020602080505020303" pitchFamily="18" charset="0"/>
              </a:rPr>
              <a:t>o područjima županija, gradova i općina u Republici </a:t>
            </a:r>
            <a:r>
              <a:rPr lang="hr-HR" dirty="0" smtClean="0">
                <a:latin typeface="Baskerville Old Face" panose="02020602080505020303" pitchFamily="18" charset="0"/>
              </a:rPr>
              <a:t>Hrvatskoj</a:t>
            </a:r>
          </a:p>
          <a:p>
            <a:r>
              <a:rPr lang="hr-HR" dirty="0">
                <a:latin typeface="Baskerville Old Face" panose="02020602080505020303" pitchFamily="18" charset="0"/>
              </a:rPr>
              <a:t>Zakon o lokalnim </a:t>
            </a:r>
            <a:r>
              <a:rPr lang="hr-HR" dirty="0" smtClean="0">
                <a:latin typeface="Baskerville Old Face" panose="02020602080505020303" pitchFamily="18" charset="0"/>
              </a:rPr>
              <a:t>izborima</a:t>
            </a:r>
          </a:p>
          <a:p>
            <a:endParaRPr lang="hr-HR" dirty="0" smtClean="0">
              <a:latin typeface="Baskerville Old Face" panose="02020602080505020303" pitchFamily="18" charset="0"/>
            </a:endParaRPr>
          </a:p>
          <a:p>
            <a:r>
              <a:rPr lang="hr-HR" dirty="0">
                <a:latin typeface="Baskerville Old Face" panose="02020602080505020303" pitchFamily="18" charset="0"/>
              </a:rPr>
              <a:t>Zakon o službenicima i namještenicima u lokalnoj i područnoj (regionalnoj) samoupravi </a:t>
            </a:r>
          </a:p>
          <a:p>
            <a:r>
              <a:rPr lang="hr-HR" dirty="0" smtClean="0">
                <a:latin typeface="Baskerville Old Face" panose="02020602080505020303" pitchFamily="18" charset="0"/>
              </a:rPr>
              <a:t>Zakon </a:t>
            </a:r>
            <a:r>
              <a:rPr lang="hr-HR" dirty="0">
                <a:latin typeface="Baskerville Old Face" panose="02020602080505020303" pitchFamily="18" charset="0"/>
              </a:rPr>
              <a:t>o plaćama u lokalnoj i područnoj (regionalnoj) samoupravi </a:t>
            </a:r>
          </a:p>
          <a:p>
            <a:r>
              <a:rPr lang="hr-HR" dirty="0">
                <a:latin typeface="Baskerville Old Face" panose="02020602080505020303" pitchFamily="18" charset="0"/>
              </a:rPr>
              <a:t>Uredba o klasifikaciji radnih mjesta u lokalnoj i područnoj (regionalnoj) samoupravi </a:t>
            </a:r>
            <a:endParaRPr lang="hr-HR" dirty="0" smtClean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endParaRPr lang="hr-HR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3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hr-HR" dirty="0" smtClean="0">
                <a:latin typeface="Baskerville Old Face" panose="02020602080505020303" pitchFamily="18" charset="0"/>
              </a:rPr>
              <a:t>Tijela JLPRS</a:t>
            </a:r>
            <a:endParaRPr lang="hr-HR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7704856" cy="4248472"/>
          </a:xfrm>
        </p:spPr>
        <p:txBody>
          <a:bodyPr/>
          <a:lstStyle/>
          <a:p>
            <a:pPr marL="68580" indent="0">
              <a:buNone/>
            </a:pPr>
            <a:endParaRPr lang="hr-HR" dirty="0" smtClean="0"/>
          </a:p>
          <a:p>
            <a:pPr marL="68580" indent="0">
              <a:buNone/>
            </a:pPr>
            <a:endParaRPr lang="hr-HR" dirty="0" smtClean="0"/>
          </a:p>
          <a:p>
            <a:pPr marL="68580" indent="0">
              <a:buNone/>
            </a:pPr>
            <a:endParaRPr lang="hr-HR" dirty="0"/>
          </a:p>
          <a:p>
            <a:pPr marL="68580" indent="0">
              <a:buNone/>
            </a:pPr>
            <a:endParaRPr lang="hr-HR" dirty="0" smtClean="0"/>
          </a:p>
          <a:p>
            <a:pPr marL="68580" indent="0">
              <a:buNone/>
            </a:pPr>
            <a:endParaRPr lang="hr-HR" dirty="0"/>
          </a:p>
          <a:p>
            <a:pPr marL="68580" indent="0">
              <a:buNone/>
            </a:pPr>
            <a:endParaRPr lang="hr-HR" dirty="0" smtClean="0"/>
          </a:p>
          <a:p>
            <a:pPr marL="68580" indent="0">
              <a:buNone/>
            </a:pPr>
            <a:endParaRPr lang="hr-HR" dirty="0"/>
          </a:p>
          <a:p>
            <a:pPr marL="68580" indent="0">
              <a:buNone/>
            </a:pPr>
            <a:endParaRPr lang="hr-HR" dirty="0" smtClean="0"/>
          </a:p>
          <a:p>
            <a:pPr marL="68580" indent="0">
              <a:buNone/>
            </a:pPr>
            <a:r>
              <a:rPr lang="hr-HR" dirty="0" smtClean="0"/>
              <a:t>*</a:t>
            </a:r>
            <a:r>
              <a:rPr lang="hr-HR" sz="2000" dirty="0" smtClean="0">
                <a:latin typeface="Baskerville Old Face" panose="02020602080505020303" pitchFamily="18" charset="0"/>
              </a:rPr>
              <a:t>kako se biraju?</a:t>
            </a:r>
            <a:endParaRPr lang="hr-HR" sz="2000" dirty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endParaRPr lang="hr-HR" dirty="0" smtClean="0"/>
          </a:p>
          <a:p>
            <a:pPr marL="68580" indent="0">
              <a:buNone/>
            </a:pPr>
            <a:endParaRPr lang="hr-HR" dirty="0"/>
          </a:p>
        </p:txBody>
      </p:sp>
      <p:sp>
        <p:nvSpPr>
          <p:cNvPr id="4" name="Flowchart: Preparation 3"/>
          <p:cNvSpPr/>
          <p:nvPr/>
        </p:nvSpPr>
        <p:spPr>
          <a:xfrm>
            <a:off x="1907704" y="3209697"/>
            <a:ext cx="2652531" cy="2163519"/>
          </a:xfrm>
          <a:prstGeom prst="flowChartPreparati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IZVRŠNA</a:t>
            </a:r>
            <a:endParaRPr lang="hr-HR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6" name="Flowchart: Preparation 5"/>
          <p:cNvSpPr/>
          <p:nvPr/>
        </p:nvSpPr>
        <p:spPr>
          <a:xfrm>
            <a:off x="4788024" y="3284984"/>
            <a:ext cx="2599454" cy="2088232"/>
          </a:xfrm>
          <a:prstGeom prst="flowChartPreparati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solidFill>
                  <a:schemeClr val="tx1"/>
                </a:solidFill>
                <a:latin typeface="Baskerville Old Face" panose="02020602080505020303" pitchFamily="18" charset="0"/>
              </a:rPr>
              <a:t>PREDSTAVNIČKA</a:t>
            </a:r>
            <a:endParaRPr lang="hr-HR" b="1" dirty="0">
              <a:solidFill>
                <a:schemeClr val="tx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9" name="Curved Right Arrow 8"/>
          <p:cNvSpPr/>
          <p:nvPr/>
        </p:nvSpPr>
        <p:spPr>
          <a:xfrm>
            <a:off x="683568" y="1844824"/>
            <a:ext cx="792088" cy="194421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  <p:sp>
        <p:nvSpPr>
          <p:cNvPr id="10" name="Curved Left Arrow 9"/>
          <p:cNvSpPr/>
          <p:nvPr/>
        </p:nvSpPr>
        <p:spPr>
          <a:xfrm>
            <a:off x="7236296" y="1844824"/>
            <a:ext cx="734414" cy="17281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66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673144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>
                <a:latin typeface="Baskerville Old Face" panose="02020602080505020303" pitchFamily="18" charset="0"/>
              </a:rPr>
              <a:t>Samoupravni djelokrug</a:t>
            </a:r>
            <a:endParaRPr lang="hr-HR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920880" cy="5040560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vi-VN" b="1" dirty="0"/>
              <a:t>OPĆINE I </a:t>
            </a:r>
            <a:r>
              <a:rPr lang="vi-VN" b="1" dirty="0" smtClean="0"/>
              <a:t>GRADOVI</a:t>
            </a:r>
            <a:endParaRPr lang="hr-HR" b="1" dirty="0" smtClean="0"/>
          </a:p>
          <a:p>
            <a:pPr marL="68580" indent="0">
              <a:buNone/>
            </a:pPr>
            <a:r>
              <a:rPr lang="vi-VN" b="1" dirty="0"/>
              <a:t>	</a:t>
            </a:r>
            <a:endParaRPr lang="hr-HR" b="1" dirty="0" smtClean="0"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vi-VN" dirty="0" smtClean="0"/>
              <a:t>Uređenje </a:t>
            </a:r>
            <a:r>
              <a:rPr lang="vi-VN" dirty="0"/>
              <a:t>naselja i stanovanja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Prostorno i urbanističko planiranje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Komunalno gospodarstvo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Briga o djeci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Socijalna skrb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dirty="0">
                <a:latin typeface="Baskerville Old Face" panose="02020602080505020303" pitchFamily="18" charset="0"/>
              </a:rPr>
              <a:t>P</a:t>
            </a:r>
            <a:r>
              <a:rPr lang="vi-VN" dirty="0" smtClean="0"/>
              <a:t>rimarna </a:t>
            </a:r>
            <a:r>
              <a:rPr lang="vi-VN" dirty="0"/>
              <a:t>zdravstvena zaštita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Odgoj i osnovno obrazovanje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Kultura, tjelesna kultura i sport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Zaštita potrošača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Zaštita i unapređenje prirodnog okoliša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Protupožarna i civilna zaštita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Promet na svome području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dirty="0"/>
              <a:t>Ostali poslovi sukladno posebnim </a:t>
            </a:r>
            <a:r>
              <a:rPr lang="vi-VN" dirty="0" smtClean="0"/>
              <a:t>zakonim</a:t>
            </a:r>
            <a:endParaRPr lang="hr-HR" dirty="0" smtClean="0"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404307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6712"/>
            <a:ext cx="7024744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>
                <a:latin typeface="Baskerville Old Face" panose="02020602080505020303" pitchFamily="18" charset="0"/>
              </a:rPr>
              <a:t>Samoupravni djelokrug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7848872" cy="51845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hr-HR" b="1" dirty="0" smtClean="0">
                <a:latin typeface="Baskerville Old Face" panose="02020602080505020303" pitchFamily="18" charset="0"/>
              </a:rPr>
              <a:t>ŽUPANIJE			**</a:t>
            </a:r>
            <a:r>
              <a:rPr lang="hr-HR" b="1" smtClean="0">
                <a:latin typeface="Baskerville Old Face" panose="02020602080505020303" pitchFamily="18" charset="0"/>
              </a:rPr>
              <a:t>Veliki gradovi</a:t>
            </a:r>
            <a:endParaRPr lang="hr-HR" b="1" dirty="0" smtClean="0">
              <a:latin typeface="Baskerville Old Face" panose="02020602080505020303" pitchFamily="18" charset="0"/>
            </a:endParaRPr>
          </a:p>
          <a:p>
            <a:pPr marL="68580" indent="0">
              <a:buNone/>
            </a:pPr>
            <a:endParaRPr lang="hr-HR" b="1" dirty="0" smtClean="0">
              <a:latin typeface="Baskerville Old Face" panose="02020602080505020303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 smtClean="0"/>
              <a:t>Obrazovanje</a:t>
            </a:r>
            <a:endParaRPr lang="vi-VN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/>
              <a:t>Zdravstvo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/>
              <a:t>Prostorno i urbanističko planiranje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>
                <a:solidFill>
                  <a:schemeClr val="accent3"/>
                </a:solidFill>
              </a:rPr>
              <a:t>Gospodarski razvoj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>
                <a:solidFill>
                  <a:schemeClr val="accent3"/>
                </a:solidFill>
              </a:rPr>
              <a:t>Promet i prometna infrastruktura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>
                <a:solidFill>
                  <a:schemeClr val="accent3"/>
                </a:solidFill>
              </a:rPr>
              <a:t>Održavanje javnih cesta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>
                <a:solidFill>
                  <a:schemeClr val="accent3"/>
                </a:solidFill>
              </a:rPr>
              <a:t>Planiranje i razvoj mreže </a:t>
            </a:r>
            <a:r>
              <a:rPr lang="vi-VN" sz="2000" dirty="0" smtClean="0">
                <a:solidFill>
                  <a:schemeClr val="accent3"/>
                </a:solidFill>
              </a:rPr>
              <a:t>obrazovnih,zdravstvenih</a:t>
            </a:r>
            <a:r>
              <a:rPr lang="vi-VN" sz="2000" dirty="0">
                <a:solidFill>
                  <a:schemeClr val="accent3"/>
                </a:solidFill>
              </a:rPr>
              <a:t>, socijalnih i kulturnih ustanova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>
                <a:solidFill>
                  <a:schemeClr val="accent3"/>
                </a:solidFill>
              </a:rPr>
              <a:t>Izdavanje građevinskih i lokacijskih dozvola, drugih akata vezanih uz gradnju, te provedba dokumenata prostornog uređenja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vi-VN" sz="2000" dirty="0"/>
              <a:t>Ostali poslovi sukladno posebnim </a:t>
            </a:r>
            <a:r>
              <a:rPr lang="vi-VN" sz="2000" dirty="0" smtClean="0"/>
              <a:t>zakonim</a:t>
            </a:r>
            <a:endParaRPr lang="hr-HR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hr-HR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vi-VN" dirty="0"/>
          </a:p>
          <a:p>
            <a:pPr marL="6858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12492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</TotalTime>
  <Words>171</Words>
  <Application>Microsoft Office PowerPoint</Application>
  <PresentationFormat>On-screen Show (4:3)</PresentationFormat>
  <Paragraphs>72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LOKALNA I PODRUČNA (REGIONALNA) SAMOUPRAVA</vt:lpstr>
      <vt:lpstr>Ustavni temelji</vt:lpstr>
      <vt:lpstr>Popis županija, gradova i općina</vt:lpstr>
      <vt:lpstr>Temeljni propisi-okvir sustava LPRS</vt:lpstr>
      <vt:lpstr>Tijela JLPRS</vt:lpstr>
      <vt:lpstr>Samoupravni djelokrug</vt:lpstr>
      <vt:lpstr>Samoupravni djelokrug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I PODRUČNA (REGIONALNA) SAMOUPRAVA</dc:title>
  <dc:creator>djanic</dc:creator>
  <cp:lastModifiedBy>djanic</cp:lastModifiedBy>
  <cp:revision>31</cp:revision>
  <dcterms:created xsi:type="dcterms:W3CDTF">2016-10-25T09:14:37Z</dcterms:created>
  <dcterms:modified xsi:type="dcterms:W3CDTF">2016-10-25T09:59:25Z</dcterms:modified>
</cp:coreProperties>
</file>