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817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Desktop\Marijeta\BDP%20I%20komponenta%20gradnje%20NOVOO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29459138120555E-2"/>
          <c:y val="1.9327731092436976E-2"/>
          <c:w val="0.93090102519236373"/>
          <c:h val="0.7058593264077284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'aritmetička sredina'!$A$2:$A$29</c:f>
              <c:strCache>
                <c:ptCount val="28"/>
                <c:pt idx="0">
                  <c:v>Belgija</c:v>
                </c:pt>
                <c:pt idx="1">
                  <c:v>Bugarska</c:v>
                </c:pt>
                <c:pt idx="2">
                  <c:v>Češka Republika</c:v>
                </c:pt>
                <c:pt idx="3">
                  <c:v>Danska</c:v>
                </c:pt>
                <c:pt idx="4">
                  <c:v>Njemačka</c:v>
                </c:pt>
                <c:pt idx="5">
                  <c:v>Estonija</c:v>
                </c:pt>
                <c:pt idx="6">
                  <c:v>Irska</c:v>
                </c:pt>
                <c:pt idx="7">
                  <c:v>Grčka</c:v>
                </c:pt>
                <c:pt idx="8">
                  <c:v>Španjolska</c:v>
                </c:pt>
                <c:pt idx="9">
                  <c:v>Francuska</c:v>
                </c:pt>
                <c:pt idx="10">
                  <c:v>Republika Hrvatska</c:v>
                </c:pt>
                <c:pt idx="11">
                  <c:v>Italija</c:v>
                </c:pt>
                <c:pt idx="12">
                  <c:v>Cipar</c:v>
                </c:pt>
                <c:pt idx="13">
                  <c:v>Latvija</c:v>
                </c:pt>
                <c:pt idx="14">
                  <c:v>Litva</c:v>
                </c:pt>
                <c:pt idx="15">
                  <c:v>Luksemburg</c:v>
                </c:pt>
                <c:pt idx="16">
                  <c:v>Madžarska</c:v>
                </c:pt>
                <c:pt idx="17">
                  <c:v>Malta</c:v>
                </c:pt>
                <c:pt idx="18">
                  <c:v>Nizozemska</c:v>
                </c:pt>
                <c:pt idx="19">
                  <c:v>Austrija</c:v>
                </c:pt>
                <c:pt idx="20">
                  <c:v>Poljska</c:v>
                </c:pt>
                <c:pt idx="21">
                  <c:v>Portugal</c:v>
                </c:pt>
                <c:pt idx="22">
                  <c:v>Rumunjska</c:v>
                </c:pt>
                <c:pt idx="23">
                  <c:v>Slovenija</c:v>
                </c:pt>
                <c:pt idx="24">
                  <c:v>Slovačka</c:v>
                </c:pt>
                <c:pt idx="25">
                  <c:v>Finska</c:v>
                </c:pt>
                <c:pt idx="26">
                  <c:v>Švedska</c:v>
                </c:pt>
                <c:pt idx="27">
                  <c:v>Ujedinjeno Kraljevstvo</c:v>
                </c:pt>
              </c:strCache>
            </c:strRef>
          </c:cat>
          <c:val>
            <c:numRef>
              <c:f>'aritmetička sredina'!$L$2:$L$29</c:f>
              <c:numCache>
                <c:formatCode>#,##0.00</c:formatCode>
                <c:ptCount val="28"/>
                <c:pt idx="0">
                  <c:v>14.58679092214577</c:v>
                </c:pt>
                <c:pt idx="1">
                  <c:v>20.15015130224393</c:v>
                </c:pt>
                <c:pt idx="2">
                  <c:v>19.910372292825489</c:v>
                </c:pt>
                <c:pt idx="3">
                  <c:v>11.459576275138435</c:v>
                </c:pt>
                <c:pt idx="4">
                  <c:v>7.0496222788322704</c:v>
                </c:pt>
                <c:pt idx="5">
                  <c:v>23.043533432810889</c:v>
                </c:pt>
                <c:pt idx="6">
                  <c:v>9.9473083327347389</c:v>
                </c:pt>
                <c:pt idx="7">
                  <c:v>6.1241171503284573</c:v>
                </c:pt>
                <c:pt idx="8">
                  <c:v>24.282267669278273</c:v>
                </c:pt>
                <c:pt idx="9">
                  <c:v>12.988096279180121</c:v>
                </c:pt>
                <c:pt idx="10">
                  <c:v>14.967121904645467</c:v>
                </c:pt>
                <c:pt idx="11">
                  <c:v>13.250999369271614</c:v>
                </c:pt>
                <c:pt idx="12">
                  <c:v>15.359755538959257</c:v>
                </c:pt>
                <c:pt idx="13">
                  <c:v>19.890421697241202</c:v>
                </c:pt>
                <c:pt idx="14">
                  <c:v>14.097270161070121</c:v>
                </c:pt>
                <c:pt idx="15">
                  <c:v>14.168454813286385</c:v>
                </c:pt>
                <c:pt idx="16">
                  <c:v>13.88386764651862</c:v>
                </c:pt>
                <c:pt idx="17">
                  <c:v>11.141791460704964</c:v>
                </c:pt>
                <c:pt idx="18">
                  <c:v>13.831826109484144</c:v>
                </c:pt>
                <c:pt idx="19">
                  <c:v>13.13283797615807</c:v>
                </c:pt>
                <c:pt idx="20">
                  <c:v>15.288294329606051</c:v>
                </c:pt>
                <c:pt idx="21">
                  <c:v>16.729974885590554</c:v>
                </c:pt>
                <c:pt idx="22">
                  <c:v>13.563756588319826</c:v>
                </c:pt>
                <c:pt idx="23">
                  <c:v>16.635697063624143</c:v>
                </c:pt>
                <c:pt idx="24">
                  <c:v>10.761768654359548</c:v>
                </c:pt>
                <c:pt idx="25">
                  <c:v>13.442599163110518</c:v>
                </c:pt>
                <c:pt idx="26">
                  <c:v>13.239133472930968</c:v>
                </c:pt>
                <c:pt idx="27">
                  <c:v>12.773292640452265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481280"/>
        <c:axId val="240493504"/>
      </c:barChart>
      <c:catAx>
        <c:axId val="24048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0493504"/>
        <c:crosses val="autoZero"/>
        <c:auto val="1"/>
        <c:lblAlgn val="ctr"/>
        <c:lblOffset val="100"/>
        <c:noMultiLvlLbl val="0"/>
      </c:catAx>
      <c:valAx>
        <c:axId val="2404935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4048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000" b="1" dirty="0" smtClean="0"/>
              <a:t>Obrana prijave teme doktorske disertacije: </a:t>
            </a:r>
            <a:r>
              <a:rPr lang="hr-HR" sz="3000" dirty="0" smtClean="0"/>
              <a:t>Upravno pravni aspekti ishođenja dozvole za gradnju i uporabnu dozvolu</a:t>
            </a:r>
            <a:endParaRPr lang="hr-HR" sz="3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							Marijeta Vitez Pandžić, univ.spec.admin.publ., </a:t>
            </a:r>
            <a:r>
              <a:rPr lang="hr-HR" dirty="0" err="1" smtClean="0"/>
              <a:t>v.pred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97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Cilj istraživanja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000" dirty="0" smtClean="0"/>
              <a:t>Sveobuhvatna analiza upravno pravnih aspekata ishođenja građevinskih i uporabnih dozvola u Republici Hrvatskoj</a:t>
            </a:r>
            <a:endParaRPr lang="hr-H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Metodologija istraživanja i hipoteze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3000" dirty="0" smtClean="0"/>
              <a:t>Metode: analize i sinteze, komparativna, anketna, induktivna, deduktivna, dokazivanja, deskripcije, kompilacije, povijesna, promatranja</a:t>
            </a:r>
          </a:p>
          <a:p>
            <a:pPr algn="just"/>
            <a:r>
              <a:rPr lang="hr-HR" sz="3000" dirty="0" smtClean="0"/>
              <a:t>Metode tumačenja: gramatička, logička i teleološka metoda</a:t>
            </a:r>
          </a:p>
          <a:p>
            <a:pPr algn="just"/>
            <a:r>
              <a:rPr lang="hr-HR" sz="3000" dirty="0" smtClean="0"/>
              <a:t>Struktura rada; uvodni dio, 5 poglavlja i zaključak</a:t>
            </a:r>
            <a:endParaRPr lang="hr-H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779489"/>
            <a:ext cx="8915400" cy="5576341"/>
          </a:xfrm>
        </p:spPr>
        <p:txBody>
          <a:bodyPr>
            <a:noAutofit/>
          </a:bodyPr>
          <a:lstStyle/>
          <a:p>
            <a:pPr algn="just"/>
            <a:r>
              <a:rPr lang="hr-HR" sz="3800" dirty="0" smtClean="0"/>
              <a:t>1. poglavlje </a:t>
            </a:r>
            <a:endParaRPr lang="hr-HR" sz="3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800" dirty="0" smtClean="0"/>
              <a:t>Uvod – struktura rada</a:t>
            </a:r>
          </a:p>
          <a:p>
            <a:pPr algn="just"/>
            <a:r>
              <a:rPr lang="hr-HR" sz="3800" dirty="0" smtClean="0"/>
              <a:t>2. poglavlje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800" dirty="0"/>
              <a:t>O</a:t>
            </a:r>
            <a:r>
              <a:rPr lang="hr-HR" sz="3800" dirty="0" smtClean="0"/>
              <a:t>dnos općeg i posebnih upravnih postupaka</a:t>
            </a:r>
          </a:p>
          <a:p>
            <a:pPr marL="0" indent="0" algn="just">
              <a:buNone/>
            </a:pPr>
            <a:endParaRPr lang="hr-HR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719528"/>
            <a:ext cx="8915400" cy="5191694"/>
          </a:xfrm>
        </p:spPr>
        <p:txBody>
          <a:bodyPr>
            <a:normAutofit fontScale="92500"/>
          </a:bodyPr>
          <a:lstStyle/>
          <a:p>
            <a:pPr algn="just"/>
            <a:r>
              <a:rPr lang="hr-HR" sz="3200" dirty="0"/>
              <a:t>3. poglavlje </a:t>
            </a:r>
          </a:p>
          <a:p>
            <a:pPr algn="just">
              <a:buFont typeface="Arial" pitchFamily="34" charset="0"/>
              <a:buChar char="•"/>
            </a:pPr>
            <a:r>
              <a:rPr lang="hr-HR" sz="3200" dirty="0"/>
              <a:t>Pravila upravnog postupka u europskom pravu (iz izvora upravnog prava EU),</a:t>
            </a:r>
          </a:p>
          <a:p>
            <a:pPr algn="just">
              <a:buFont typeface="Arial" pitchFamily="34" charset="0"/>
              <a:buChar char="•"/>
            </a:pPr>
            <a:r>
              <a:rPr lang="hr-HR" sz="3200" dirty="0"/>
              <a:t>Regulativa na razini EU iz područja gradnje,</a:t>
            </a:r>
          </a:p>
          <a:p>
            <a:pPr algn="just">
              <a:buFont typeface="Arial" pitchFamily="34" charset="0"/>
              <a:buChar char="•"/>
            </a:pPr>
            <a:r>
              <a:rPr lang="hr-HR" sz="3200" dirty="0"/>
              <a:t>Komparacija procedura izdavanja građevinskih i uporabnih dozvola u zemljama </a:t>
            </a:r>
            <a:r>
              <a:rPr lang="hr-HR" sz="3200" dirty="0" smtClean="0"/>
              <a:t>EU</a:t>
            </a:r>
          </a:p>
          <a:p>
            <a:pPr algn="just">
              <a:buFont typeface="Arial" pitchFamily="34" charset="0"/>
              <a:buChar char="•"/>
            </a:pPr>
            <a:r>
              <a:rPr lang="hr-HR" sz="3200" dirty="0" smtClean="0"/>
              <a:t>H1: U </a:t>
            </a:r>
            <a:r>
              <a:rPr lang="hr-HR" sz="3200" dirty="0"/>
              <a:t>zemljama EU mogu se identificirati učinkovitiji regulatorni sustavi upravno građevinskog prava</a:t>
            </a:r>
          </a:p>
          <a:p>
            <a:pPr algn="just">
              <a:buFont typeface="Arial" pitchFamily="34" charset="0"/>
              <a:buChar char="•"/>
            </a:pPr>
            <a:endParaRPr lang="hr-HR" sz="3200" dirty="0"/>
          </a:p>
          <a:p>
            <a:pPr algn="just">
              <a:buFont typeface="Arial" pitchFamily="34" charset="0"/>
              <a:buChar char="•"/>
            </a:pPr>
            <a:endParaRPr lang="hr-HR" sz="3200" dirty="0"/>
          </a:p>
          <a:p>
            <a:pPr>
              <a:buFont typeface="Arial" pitchFamily="34" charset="0"/>
              <a:buChar char="•"/>
            </a:pPr>
            <a:endParaRPr lang="hr-HR" sz="3200" dirty="0" smtClean="0"/>
          </a:p>
          <a:p>
            <a:pPr>
              <a:buFont typeface="Arial" pitchFamily="34" charset="0"/>
              <a:buChar char="•"/>
            </a:pPr>
            <a:endParaRPr lang="hr-HR" sz="3200" dirty="0"/>
          </a:p>
          <a:p>
            <a:pPr>
              <a:buFont typeface="Arial" pitchFamily="34" charset="0"/>
              <a:buChar char="•"/>
            </a:pPr>
            <a:endParaRPr lang="hr-HR" sz="3200" dirty="0" smtClean="0"/>
          </a:p>
          <a:p>
            <a:pPr marL="0" indent="0">
              <a:buNone/>
            </a:pPr>
            <a:endParaRPr lang="hr-H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566670"/>
            <a:ext cx="8915400" cy="5344552"/>
          </a:xfrm>
        </p:spPr>
        <p:txBody>
          <a:bodyPr>
            <a:normAutofit lnSpcReduction="10000"/>
          </a:bodyPr>
          <a:lstStyle/>
          <a:p>
            <a:r>
              <a:rPr lang="hr-HR" sz="3000" dirty="0" smtClean="0"/>
              <a:t>4. poglavlje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200" dirty="0"/>
              <a:t>Analiza </a:t>
            </a:r>
            <a:r>
              <a:rPr lang="hr-HR" sz="3200" dirty="0" smtClean="0"/>
              <a:t>vrsta akata i postupka ishođenja akata </a:t>
            </a:r>
            <a:r>
              <a:rPr lang="hr-HR" sz="3200" dirty="0"/>
              <a:t>za gradnju i uporabu od 1981</a:t>
            </a:r>
            <a:r>
              <a:rPr lang="hr-HR" sz="3200" dirty="0" smtClean="0"/>
              <a:t>. - </a:t>
            </a:r>
            <a:r>
              <a:rPr lang="hr-HR" sz="3200" dirty="0"/>
              <a:t>do </a:t>
            </a:r>
            <a:r>
              <a:rPr lang="hr-HR" sz="3200" dirty="0" smtClean="0"/>
              <a:t>danas,</a:t>
            </a:r>
            <a:endParaRPr lang="hr-HR" sz="3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200" dirty="0" smtClean="0"/>
              <a:t>prikaz </a:t>
            </a:r>
            <a:r>
              <a:rPr lang="hr-HR" sz="3200" dirty="0"/>
              <a:t>izvora </a:t>
            </a:r>
            <a:r>
              <a:rPr lang="hr-HR" sz="3200" dirty="0" smtClean="0"/>
              <a:t>prava za područje gradnje </a:t>
            </a:r>
            <a:r>
              <a:rPr lang="hr-HR" sz="3200" dirty="0"/>
              <a:t>(pravna regulativa, pravila struke, autonomna regulativa</a:t>
            </a:r>
            <a:r>
              <a:rPr lang="hr-HR" sz="3200" dirty="0" smtClean="0"/>
              <a:t>, ostala </a:t>
            </a:r>
            <a:r>
              <a:rPr lang="hr-HR" sz="3200" dirty="0"/>
              <a:t>regulativa</a:t>
            </a:r>
            <a:r>
              <a:rPr lang="hr-HR" sz="3200" dirty="0" smtClean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200" dirty="0" smtClean="0"/>
              <a:t>H2: Razvojem </a:t>
            </a:r>
            <a:r>
              <a:rPr lang="hr-HR" sz="3200" dirty="0"/>
              <a:t>upravno građevinskog prava u RH, nisu </a:t>
            </a:r>
            <a:r>
              <a:rPr lang="hr-HR" sz="3200" dirty="0" smtClean="0"/>
              <a:t>pojednostavljeni </a:t>
            </a:r>
            <a:r>
              <a:rPr lang="hr-HR" sz="3200" dirty="0"/>
              <a:t>postupci ishođenja građevinskih i uporabnih dozvola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r-HR" sz="3200" dirty="0"/>
          </a:p>
          <a:p>
            <a:pPr>
              <a:buFont typeface="Arial" panose="020B0604020202020204" pitchFamily="34" charset="0"/>
              <a:buChar char="•"/>
            </a:pPr>
            <a:endParaRPr lang="hr-HR" sz="3200" dirty="0"/>
          </a:p>
          <a:p>
            <a:pPr>
              <a:buFont typeface="Arial" panose="020B0604020202020204" pitchFamily="34" charset="0"/>
              <a:buChar char="•"/>
            </a:pP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9314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953037"/>
            <a:ext cx="8915400" cy="495818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r-HR" sz="3200" dirty="0" smtClean="0"/>
              <a:t>5. poglavlje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200" dirty="0" smtClean="0"/>
              <a:t>Komparacija postupka (pretpostavki i procedura) za izdavanje građevinskih i uporabnih dozvola s odredbama ZUP-a – usklađenost/neusklađenost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200" dirty="0" smtClean="0"/>
              <a:t>Razmatrane pozitivno pravne odredbe prema pravilima općeg upravnog postupka u europskom pravu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200" dirty="0"/>
              <a:t>H3: Postupci ishođenja građevinskih i uporabnih dozvola u RH, nisu u potpunosti usklađeni s odredbama općeg upravnog postupka te s pravnim pravilima koja uređuju upravni postupak na razini EU</a:t>
            </a:r>
          </a:p>
          <a:p>
            <a:pPr marL="0" indent="0">
              <a:buNone/>
            </a:pPr>
            <a:endParaRPr lang="hr-HR" sz="32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6841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875763"/>
            <a:ext cx="8915400" cy="50354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3000" dirty="0" smtClean="0"/>
              <a:t>6. poglavlje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000" dirty="0" smtClean="0"/>
              <a:t>Istraživanje anketnom metodom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000" dirty="0" smtClean="0"/>
              <a:t>Ispitanici: arhitekti (članovi Hrvatske komore arhitekata) te županijski i gradski upravni odjeli koji izdaju građevinske i uporabne dozvole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000" dirty="0" smtClean="0"/>
              <a:t>2 vrste anketnih upitnika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200" dirty="0"/>
              <a:t>H4: U postupcima ishođenja građevinskih  i uporabnih dozvola, postoje nedostatci te neusklađenosti s općim upravnim postupkom koji mogu voditi prema neučinkovitosti takvih postupaka</a:t>
            </a:r>
          </a:p>
          <a:p>
            <a:pPr marL="0" indent="0">
              <a:buNone/>
            </a:pPr>
            <a:endParaRPr lang="hr-HR" sz="3200" dirty="0"/>
          </a:p>
          <a:p>
            <a:pPr algn="just">
              <a:buFont typeface="Arial" panose="020B0604020202020204" pitchFamily="34" charset="0"/>
              <a:buChar char="•"/>
            </a:pP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15562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798490"/>
            <a:ext cx="8915400" cy="5112732"/>
          </a:xfrm>
        </p:spPr>
        <p:txBody>
          <a:bodyPr>
            <a:normAutofit/>
          </a:bodyPr>
          <a:lstStyle/>
          <a:p>
            <a:pPr algn="just"/>
            <a:r>
              <a:rPr lang="hr-HR" sz="3200" dirty="0" smtClean="0"/>
              <a:t>7</a:t>
            </a:r>
            <a:r>
              <a:rPr lang="hr-HR" sz="3400" dirty="0" smtClean="0"/>
              <a:t>. poglavlje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3400" dirty="0" smtClean="0"/>
              <a:t>Zaključna razmatranja - zaključna </a:t>
            </a:r>
            <a:r>
              <a:rPr lang="hr-HR" sz="3400" dirty="0"/>
              <a:t>mišljenja </a:t>
            </a:r>
            <a:r>
              <a:rPr lang="hr-HR" sz="3400" dirty="0" smtClean="0"/>
              <a:t>te </a:t>
            </a:r>
            <a:r>
              <a:rPr lang="hr-HR" sz="3400" dirty="0"/>
              <a:t>prijedlozi </a:t>
            </a:r>
            <a:r>
              <a:rPr lang="hr-HR" sz="3400" dirty="0" smtClean="0"/>
              <a:t>doktorandice </a:t>
            </a:r>
            <a:endParaRPr lang="hr-HR" sz="3400" dirty="0"/>
          </a:p>
        </p:txBody>
      </p:sp>
    </p:spTree>
    <p:extLst>
      <p:ext uri="{BB962C8B-B14F-4D97-AF65-F5344CB8AC3E}">
        <p14:creationId xmlns:p14="http://schemas.microsoft.com/office/powerpoint/2010/main" val="12738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 smtClean="0"/>
              <a:t>5. Očekivani </a:t>
            </a:r>
            <a:r>
              <a:rPr lang="hr-HR" dirty="0"/>
              <a:t>znanstveni doprinos predloženog istraživanja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200" dirty="0" smtClean="0"/>
              <a:t>Sustavna teorijska podloga</a:t>
            </a:r>
          </a:p>
          <a:p>
            <a:pPr algn="just"/>
            <a:r>
              <a:rPr lang="hr-HR" sz="3200" dirty="0" smtClean="0"/>
              <a:t>Istraživanje anketnom metodom radi utvrđivanja nedostataka</a:t>
            </a:r>
          </a:p>
          <a:p>
            <a:pPr algn="just"/>
            <a:r>
              <a:rPr lang="hr-HR" sz="3200" dirty="0" smtClean="0"/>
              <a:t>Prijedlozi i koncepti poboljšanja</a:t>
            </a:r>
          </a:p>
          <a:p>
            <a:pPr algn="just"/>
            <a:r>
              <a:rPr lang="hr-HR" sz="3200" dirty="0" smtClean="0"/>
              <a:t>Unaprjeđivanje subjektivnih prava građana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173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798490"/>
            <a:ext cx="8915400" cy="5112732"/>
          </a:xfrm>
        </p:spPr>
        <p:txBody>
          <a:bodyPr/>
          <a:lstStyle/>
          <a:p>
            <a:pPr algn="just"/>
            <a:endParaRPr lang="hr-HR" dirty="0" smtClean="0"/>
          </a:p>
          <a:p>
            <a:pPr algn="just"/>
            <a:endParaRPr lang="hr-HR" dirty="0"/>
          </a:p>
          <a:p>
            <a:pPr algn="just"/>
            <a:endParaRPr lang="hr-HR" dirty="0" smtClean="0"/>
          </a:p>
          <a:p>
            <a:pPr marL="0" indent="0" algn="ctr">
              <a:buNone/>
            </a:pPr>
            <a:r>
              <a:rPr lang="hr-HR" sz="3000" dirty="0" smtClean="0"/>
              <a:t>Zahvaljujem na pomoći, suradnji, prijedlozima i </a:t>
            </a:r>
            <a:r>
              <a:rPr lang="hr-HR" sz="3000" dirty="0" err="1" smtClean="0"/>
              <a:t>mentoriranju</a:t>
            </a:r>
            <a:r>
              <a:rPr lang="hr-HR" sz="3000" dirty="0" smtClean="0"/>
              <a:t> članovima Povjerenstva</a:t>
            </a:r>
            <a:r>
              <a:rPr lang="hr-H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8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„Znanje je tek onda znanje kada je stečeno naporom vlastite misli, a ne pamćenjem.”</a:t>
            </a:r>
            <a:br>
              <a:rPr lang="hr-HR" dirty="0" smtClean="0"/>
            </a:br>
            <a:r>
              <a:rPr lang="hr-HR" dirty="0"/>
              <a:t>	</a:t>
            </a:r>
            <a:r>
              <a:rPr lang="hr-HR" dirty="0" smtClean="0"/>
              <a:t>							</a:t>
            </a:r>
            <a:br>
              <a:rPr lang="hr-HR" dirty="0" smtClean="0"/>
            </a:br>
            <a:r>
              <a:rPr lang="hr-HR" dirty="0"/>
              <a:t>	</a:t>
            </a:r>
            <a:r>
              <a:rPr lang="hr-HR" dirty="0" smtClean="0"/>
              <a:t>										Tolstoj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65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diteljstvo-zitnik.hr/wp-content/uploads/2015/02/housing-project_1400x630_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eistra.info/upload/katalog/47723195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42" y="0"/>
            <a:ext cx="2959458" cy="23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rav.ffzg.hr/zanimanja/images/part2/pict2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74"/>
            <a:ext cx="2847304" cy="23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tvrtke.com/krovopokrivacki-radovi-74177-344_L.jpg?a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0" y="2316774"/>
            <a:ext cx="3232597" cy="23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vrtke.com/zemljani-radovi-50703-359_L.jpg?a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04" y="0"/>
            <a:ext cx="3231524" cy="23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likovni rezultat za graditeljstvo projektiran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0350" cy="23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mga-metkovic.com/static/uploads/gradilista/objekti-slike/obj_90_aafc87bfbf7aeadecd872a290a61b7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0"/>
            <a:ext cx="3153714" cy="23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instalkontrol.eu/img/img-grad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52" y="4633548"/>
            <a:ext cx="3153712" cy="22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mga-metkovic.com/static/uploads/gradilista/objekti-slike/obj_55_353f984f82cb754a6c9435b8a3ed7b3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6" y="2316773"/>
            <a:ext cx="3153715" cy="231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mga-metkovic.com/static/uploads/gradilista/objekti-slike/obj_87_65ed35e602447986dba5f5d8007027d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40" y="2316772"/>
            <a:ext cx="2959459" cy="23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njuskalo.hr/image-bigger/ostale-gradevinske-usluge/gradevna-limarija-limar-krovopokrivacki-radovi-091-1572-578-slika-137099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33548"/>
            <a:ext cx="2846230" cy="22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www.obi.ba/ba/svijet_ideja/podovi/upute_postavljanja_PVC_podova/images/02_instruction_laying_pvc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0" y="4633548"/>
            <a:ext cx="3231522" cy="22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www.gradimo.hr/blobs/stickies/7cdbf0ec-b622-4120-9e08-11987214d46f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925" y="4633547"/>
            <a:ext cx="2960536" cy="22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Uvodna razmatranja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000" dirty="0" smtClean="0"/>
              <a:t>Graditeljstvo – jedna od temeljnih gospodarskih djelatnosti</a:t>
            </a:r>
          </a:p>
          <a:p>
            <a:pPr algn="just"/>
            <a:r>
              <a:rPr lang="hr-HR" sz="3000" dirty="0" smtClean="0"/>
              <a:t>Involviranost velikog broja ljudi</a:t>
            </a:r>
          </a:p>
          <a:p>
            <a:pPr algn="just"/>
            <a:r>
              <a:rPr lang="hr-HR" sz="3000" dirty="0" smtClean="0"/>
              <a:t>Važnost osiguranja učinkovitih upravnih postupaka izdavanja građevinskih i uporabnih dozvola.</a:t>
            </a:r>
          </a:p>
          <a:p>
            <a:pPr>
              <a:buNone/>
            </a:pPr>
            <a:endParaRPr lang="hr-HR" sz="3000" dirty="0" smtClean="0"/>
          </a:p>
        </p:txBody>
      </p:sp>
    </p:spTree>
    <p:extLst>
      <p:ext uri="{BB962C8B-B14F-4D97-AF65-F5344CB8AC3E}">
        <p14:creationId xmlns:p14="http://schemas.microsoft.com/office/powerpoint/2010/main" val="38946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8585" y="284814"/>
            <a:ext cx="9346028" cy="614596"/>
          </a:xfrm>
        </p:spPr>
        <p:txBody>
          <a:bodyPr>
            <a:normAutofit/>
          </a:bodyPr>
          <a:lstStyle/>
          <a:p>
            <a:r>
              <a:rPr lang="hr-HR" sz="1600" dirty="0" smtClean="0"/>
              <a:t>Prosječan udio (aritmetička sredina) Prometa u graditeljstvu u BDP-u </a:t>
            </a:r>
            <a:r>
              <a:rPr lang="hr-HR" sz="1600" dirty="0" err="1" smtClean="0"/>
              <a:t>u</a:t>
            </a:r>
            <a:r>
              <a:rPr lang="hr-HR" sz="1600" dirty="0" smtClean="0"/>
              <a:t> % kroz razdoblje (2005. - 2014.)</a:t>
            </a:r>
            <a:endParaRPr lang="hr-HR" sz="1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933731" y="1229193"/>
          <a:ext cx="9570882" cy="494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659566"/>
            <a:ext cx="8915400" cy="5251655"/>
          </a:xfrm>
        </p:spPr>
        <p:txBody>
          <a:bodyPr>
            <a:normAutofit/>
          </a:bodyPr>
          <a:lstStyle/>
          <a:p>
            <a:pPr algn="just"/>
            <a:r>
              <a:rPr lang="hr-HR" sz="3600" dirty="0" smtClean="0"/>
              <a:t>Velik broj izvora prava</a:t>
            </a:r>
          </a:p>
          <a:p>
            <a:pPr algn="just"/>
            <a:r>
              <a:rPr lang="hr-HR" sz="3600" dirty="0" smtClean="0"/>
              <a:t>Neusklađenost propisa</a:t>
            </a:r>
          </a:p>
          <a:p>
            <a:pPr algn="just"/>
            <a:r>
              <a:rPr lang="hr-HR" sz="3600" dirty="0" smtClean="0"/>
              <a:t>Temeljna problematika – nedostaci međudjelovanja izvora prava i pojednostavljenje primjene</a:t>
            </a:r>
          </a:p>
          <a:p>
            <a:pPr algn="just"/>
            <a:r>
              <a:rPr lang="hr-HR" sz="3600" dirty="0" smtClean="0"/>
              <a:t>Istraživačka pitanja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Dosadašnja istraživanja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000" dirty="0" smtClean="0"/>
              <a:t>Kontinuirano objavljivanje radova, no njihov broj nije znatan</a:t>
            </a:r>
          </a:p>
          <a:p>
            <a:pPr algn="just"/>
            <a:r>
              <a:rPr lang="hr-HR" sz="3000" dirty="0" smtClean="0"/>
              <a:t>Istraživanja </a:t>
            </a:r>
            <a:r>
              <a:rPr lang="hr-HR" sz="3000" i="1" dirty="0" smtClean="0"/>
              <a:t>OTB </a:t>
            </a:r>
            <a:r>
              <a:rPr lang="hr-HR" sz="3000" i="1" dirty="0" err="1" smtClean="0"/>
              <a:t>Research</a:t>
            </a:r>
            <a:r>
              <a:rPr lang="hr-HR" sz="3000" i="1" dirty="0" smtClean="0"/>
              <a:t> Institute for </a:t>
            </a:r>
            <a:r>
              <a:rPr lang="hr-HR" sz="3000" i="1" dirty="0" err="1" smtClean="0"/>
              <a:t>Housing</a:t>
            </a:r>
            <a:r>
              <a:rPr lang="hr-HR" sz="3000" i="1" dirty="0" smtClean="0"/>
              <a:t>, Urban </a:t>
            </a:r>
            <a:r>
              <a:rPr lang="hr-HR" sz="3000" i="1" dirty="0" err="1" smtClean="0"/>
              <a:t>and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Mobility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Studies</a:t>
            </a:r>
            <a:r>
              <a:rPr lang="hr-HR" sz="3000" i="1" dirty="0" smtClean="0"/>
              <a:t> (</a:t>
            </a:r>
            <a:r>
              <a:rPr lang="hr-HR" sz="3000" i="1" dirty="0" err="1" smtClean="0"/>
              <a:t>Delft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University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of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Technology</a:t>
            </a:r>
            <a:r>
              <a:rPr lang="hr-HR" sz="3000" i="1" dirty="0" smtClean="0"/>
              <a:t>) – glavni istraživači</a:t>
            </a:r>
          </a:p>
          <a:p>
            <a:pPr algn="just"/>
            <a:r>
              <a:rPr lang="hr-HR" sz="3000" dirty="0" smtClean="0"/>
              <a:t>Godišnje analize Svjetske banke u okviru projekta </a:t>
            </a:r>
            <a:r>
              <a:rPr lang="hr-HR" sz="3000" i="1" dirty="0" err="1" smtClean="0"/>
              <a:t>Dealing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with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Construction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Permits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749508"/>
            <a:ext cx="8915400" cy="5161714"/>
          </a:xfrm>
        </p:spPr>
        <p:txBody>
          <a:bodyPr>
            <a:normAutofit/>
          </a:bodyPr>
          <a:lstStyle/>
          <a:p>
            <a:pPr algn="just"/>
            <a:r>
              <a:rPr lang="hr-HR" sz="3000" dirty="0" smtClean="0"/>
              <a:t>Primarne publikacije – europsko upravno prava i upravno </a:t>
            </a:r>
            <a:r>
              <a:rPr lang="hr-HR" sz="3000" dirty="0" err="1" smtClean="0"/>
              <a:t>postupovno</a:t>
            </a:r>
            <a:r>
              <a:rPr lang="hr-HR" sz="3000" dirty="0" smtClean="0"/>
              <a:t> pravo</a:t>
            </a:r>
          </a:p>
          <a:p>
            <a:pPr algn="just"/>
            <a:r>
              <a:rPr lang="hr-HR" sz="3000" dirty="0" smtClean="0"/>
              <a:t>Primarne publikacije - graditeljske regulative (hrvatska publikacija)</a:t>
            </a:r>
          </a:p>
          <a:p>
            <a:pPr algn="just"/>
            <a:r>
              <a:rPr lang="hr-HR" sz="3000" dirty="0" smtClean="0"/>
              <a:t>Stručni i znanstveni radovi – upravno </a:t>
            </a:r>
            <a:r>
              <a:rPr lang="hr-HR" sz="3000" dirty="0" err="1" smtClean="0"/>
              <a:t>postupovno</a:t>
            </a:r>
            <a:r>
              <a:rPr lang="hr-HR" sz="3000" dirty="0" smtClean="0"/>
              <a:t> pravo, načela, posebni upravni postupci</a:t>
            </a:r>
            <a:endParaRPr lang="hr-H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1181</TotalTime>
  <Words>528</Words>
  <Application>Microsoft Office PowerPoint</Application>
  <PresentationFormat>Široki zaslon</PresentationFormat>
  <Paragraphs>65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Pramen</vt:lpstr>
      <vt:lpstr>Obrana prijave teme doktorske disertacije: Upravno pravni aspekti ishođenja dozvole za gradnju i uporabnu dozvolu</vt:lpstr>
      <vt:lpstr>„Znanje je tek onda znanje kada je stečeno naporom vlastite misli, a ne pamćenjem.”                     Tolstoj</vt:lpstr>
      <vt:lpstr>PowerPointova prezentacija</vt:lpstr>
      <vt:lpstr>PowerPointova prezentacija</vt:lpstr>
      <vt:lpstr>1. Uvodna razmatranja</vt:lpstr>
      <vt:lpstr>Prosječan udio (aritmetička sredina) Prometa u graditeljstvu u BDP-u u % kroz razdoblje (2005. - 2014.)</vt:lpstr>
      <vt:lpstr>PowerPointova prezentacija</vt:lpstr>
      <vt:lpstr>2. Dosadašnja istraživanja</vt:lpstr>
      <vt:lpstr>PowerPointova prezentacija</vt:lpstr>
      <vt:lpstr>3. Cilj istraživanja</vt:lpstr>
      <vt:lpstr>4. Metodologija istraživanja i hipoteze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5. Očekivani znanstveni doprinos predloženog istraživanja 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Obrana prijave teme doktorske disertacije: Nedostatci u postupku ishođenja dozvola za gradnju i uporabu – implikacije na pokazatelje rasta i razvoja</dc:title>
  <dc:creator>MVitezPandzic_lap</dc:creator>
  <cp:lastModifiedBy>MVitezPandzic_lap</cp:lastModifiedBy>
  <cp:revision>27</cp:revision>
  <dcterms:created xsi:type="dcterms:W3CDTF">2016-02-22T15:54:18Z</dcterms:created>
  <dcterms:modified xsi:type="dcterms:W3CDTF">2016-06-16T12:23:08Z</dcterms:modified>
</cp:coreProperties>
</file>