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828" r:id="rId3"/>
  </p:sldMasterIdLst>
  <p:sldIdLst>
    <p:sldId id="299" r:id="rId4"/>
    <p:sldId id="300" r:id="rId5"/>
    <p:sldId id="308" r:id="rId6"/>
    <p:sldId id="301" r:id="rId7"/>
    <p:sldId id="307" r:id="rId8"/>
    <p:sldId id="316" r:id="rId9"/>
    <p:sldId id="314" r:id="rId10"/>
    <p:sldId id="310" r:id="rId11"/>
    <p:sldId id="323" r:id="rId12"/>
    <p:sldId id="326" r:id="rId13"/>
    <p:sldId id="306" r:id="rId14"/>
    <p:sldId id="313" r:id="rId15"/>
    <p:sldId id="325" r:id="rId16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8">
          <p15:clr>
            <a:srgbClr val="A4A3A4"/>
          </p15:clr>
        </p15:guide>
        <p15:guide id="2" pos="55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8C8"/>
    <a:srgbClr val="78F8FF"/>
    <a:srgbClr val="8EABDE"/>
    <a:srgbClr val="8FACE1"/>
    <a:srgbClr val="F50736"/>
    <a:srgbClr val="5DD8F2"/>
    <a:srgbClr val="A4D329"/>
    <a:srgbClr val="C0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3" autoAdjust="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3728"/>
        <p:guide pos="5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Kvaliteta_legcevic_2013.pptx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Kvaliteta_legcevic_2013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090A-962B-4396-8137-F0B261DF8C46}" type="doc">
      <dgm:prSet loTypeId="urn:microsoft.com/office/officeart/2005/8/layout/hProcess9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6E79E2-B1A7-4CF4-908B-8763B864F6CF}">
      <dgm:prSet phldrT="[Text]" custT="1"/>
      <dgm:spPr/>
      <dgm:t>
        <a:bodyPr/>
        <a:lstStyle/>
        <a:p>
          <a:r>
            <a:rPr lang="hr-HR" sz="1800" b="1" dirty="0">
              <a:solidFill>
                <a:schemeClr val="accent3">
                  <a:lumMod val="50000"/>
                </a:schemeClr>
              </a:solidFill>
            </a:rPr>
            <a:t>VJEŠTINA</a:t>
          </a:r>
          <a:endParaRPr lang="en-US" sz="1800" b="1" dirty="0">
            <a:solidFill>
              <a:schemeClr val="accent3">
                <a:lumMod val="50000"/>
              </a:schemeClr>
            </a:solidFill>
          </a:endParaRPr>
        </a:p>
      </dgm:t>
    </dgm:pt>
    <dgm:pt modelId="{4F6C093F-42F1-4714-B03A-C7F4CD47A806}" type="parTrans" cxnId="{6113B525-0F6E-4B01-811D-580BE83F3AF4}">
      <dgm:prSet/>
      <dgm:spPr/>
      <dgm:t>
        <a:bodyPr/>
        <a:lstStyle/>
        <a:p>
          <a:endParaRPr lang="en-US"/>
        </a:p>
      </dgm:t>
    </dgm:pt>
    <dgm:pt modelId="{B88F9A04-0BD2-4C11-8596-02C8483A1C3F}" type="sibTrans" cxnId="{6113B525-0F6E-4B01-811D-580BE83F3AF4}">
      <dgm:prSet/>
      <dgm:spPr/>
      <dgm:t>
        <a:bodyPr/>
        <a:lstStyle/>
        <a:p>
          <a:endParaRPr lang="en-US"/>
        </a:p>
      </dgm:t>
    </dgm:pt>
    <dgm:pt modelId="{57804991-FA0C-49F5-B9AA-A4538FCBFEC4}">
      <dgm:prSet phldrT="[Text]" custT="1"/>
      <dgm:spPr/>
      <dgm:t>
        <a:bodyPr/>
        <a:lstStyle/>
        <a:p>
          <a:r>
            <a:rPr lang="hr-HR" sz="1600" b="1" dirty="0">
              <a:solidFill>
                <a:schemeClr val="accent3">
                  <a:lumMod val="50000"/>
                </a:schemeClr>
              </a:solidFill>
            </a:rPr>
            <a:t>ZNANSTVENA DISCIPLINA</a:t>
          </a:r>
          <a:endParaRPr lang="en-US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C167F7FC-F99A-4669-9759-B39B5A1B0351}" type="parTrans" cxnId="{DF1A5151-88BB-428D-B2EA-82FB206CAE00}">
      <dgm:prSet/>
      <dgm:spPr/>
      <dgm:t>
        <a:bodyPr/>
        <a:lstStyle/>
        <a:p>
          <a:endParaRPr lang="en-US"/>
        </a:p>
      </dgm:t>
    </dgm:pt>
    <dgm:pt modelId="{D9185EBD-3AAE-41E1-B58B-AB0014EF5109}" type="sibTrans" cxnId="{DF1A5151-88BB-428D-B2EA-82FB206CAE00}">
      <dgm:prSet/>
      <dgm:spPr/>
      <dgm:t>
        <a:bodyPr/>
        <a:lstStyle/>
        <a:p>
          <a:endParaRPr lang="en-US"/>
        </a:p>
      </dgm:t>
    </dgm:pt>
    <dgm:pt modelId="{1CBCB421-C173-4D70-BFC0-EBBC90C18128}">
      <dgm:prSet phldrT="[Text]" custT="1"/>
      <dgm:spPr/>
      <dgm:t>
        <a:bodyPr/>
        <a:lstStyle/>
        <a:p>
          <a:r>
            <a:rPr lang="hr-HR" sz="1800" b="1" dirty="0">
              <a:solidFill>
                <a:schemeClr val="accent3">
                  <a:lumMod val="50000"/>
                </a:schemeClr>
              </a:solidFill>
            </a:rPr>
            <a:t>PROFESIJA</a:t>
          </a:r>
          <a:endParaRPr lang="en-US" sz="1800" b="1" dirty="0">
            <a:solidFill>
              <a:schemeClr val="accent3">
                <a:lumMod val="50000"/>
              </a:schemeClr>
            </a:solidFill>
          </a:endParaRPr>
        </a:p>
      </dgm:t>
    </dgm:pt>
    <dgm:pt modelId="{187665E8-E658-439F-8D8E-CB8DE9112950}" type="parTrans" cxnId="{0D73AF68-88B2-48FF-869D-FD55B407A0C7}">
      <dgm:prSet/>
      <dgm:spPr/>
      <dgm:t>
        <a:bodyPr/>
        <a:lstStyle/>
        <a:p>
          <a:endParaRPr lang="en-US"/>
        </a:p>
      </dgm:t>
    </dgm:pt>
    <dgm:pt modelId="{B1659CFD-3901-4C92-BAAF-EA906D17A466}" type="sibTrans" cxnId="{0D73AF68-88B2-48FF-869D-FD55B407A0C7}">
      <dgm:prSet/>
      <dgm:spPr/>
      <dgm:t>
        <a:bodyPr/>
        <a:lstStyle/>
        <a:p>
          <a:endParaRPr lang="en-US"/>
        </a:p>
      </dgm:t>
    </dgm:pt>
    <dgm:pt modelId="{B173468F-4F89-4D48-A8A2-AD430EB72F0A}">
      <dgm:prSet phldrT="[Text]" custT="1"/>
      <dgm:spPr/>
      <dgm:t>
        <a:bodyPr/>
        <a:lstStyle/>
        <a:p>
          <a:r>
            <a:rPr lang="hr-HR" sz="1600" b="1" dirty="0">
              <a:solidFill>
                <a:schemeClr val="accent3">
                  <a:lumMod val="50000"/>
                </a:schemeClr>
              </a:solidFill>
            </a:rPr>
            <a:t>FUNKCIJA U ORGANIZACIJI</a:t>
          </a:r>
          <a:endParaRPr lang="en-US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8567EFCE-7BFE-41CB-982B-F74C692F653E}" type="parTrans" cxnId="{EF19D838-EF2B-4FA9-AF4D-C0BA5EF93B63}">
      <dgm:prSet/>
      <dgm:spPr/>
      <dgm:t>
        <a:bodyPr/>
        <a:lstStyle/>
        <a:p>
          <a:endParaRPr lang="en-US"/>
        </a:p>
      </dgm:t>
    </dgm:pt>
    <dgm:pt modelId="{ABD18C34-3C6B-4933-ABC5-A451F30BEAE0}" type="sibTrans" cxnId="{EF19D838-EF2B-4FA9-AF4D-C0BA5EF93B63}">
      <dgm:prSet/>
      <dgm:spPr/>
      <dgm:t>
        <a:bodyPr/>
        <a:lstStyle/>
        <a:p>
          <a:endParaRPr lang="en-US"/>
        </a:p>
      </dgm:t>
    </dgm:pt>
    <dgm:pt modelId="{D3BAF1EF-12CB-4E6C-B371-3957C802F5E0}">
      <dgm:prSet phldrT="[Text]" custT="1"/>
      <dgm:spPr/>
      <dgm:t>
        <a:bodyPr/>
        <a:lstStyle/>
        <a:p>
          <a:r>
            <a:rPr lang="hr-HR" sz="1800" b="1" dirty="0">
              <a:solidFill>
                <a:schemeClr val="accent3">
                  <a:lumMod val="50000"/>
                </a:schemeClr>
              </a:solidFill>
            </a:rPr>
            <a:t>NOSITELJ FUNKCIJA</a:t>
          </a:r>
          <a:endParaRPr lang="en-US" sz="1800" b="1" dirty="0">
            <a:solidFill>
              <a:schemeClr val="accent3">
                <a:lumMod val="50000"/>
              </a:schemeClr>
            </a:solidFill>
          </a:endParaRPr>
        </a:p>
      </dgm:t>
    </dgm:pt>
    <dgm:pt modelId="{452162BE-8DFF-4412-98CB-5777F8CE172E}" type="parTrans" cxnId="{13CC7FB6-A9A7-4BA5-9AB9-5360D19DDACB}">
      <dgm:prSet/>
      <dgm:spPr/>
      <dgm:t>
        <a:bodyPr/>
        <a:lstStyle/>
        <a:p>
          <a:endParaRPr lang="hr-HR"/>
        </a:p>
      </dgm:t>
    </dgm:pt>
    <dgm:pt modelId="{FDA3A881-597A-47EA-8E20-5BA26D9383A8}" type="sibTrans" cxnId="{13CC7FB6-A9A7-4BA5-9AB9-5360D19DDACB}">
      <dgm:prSet/>
      <dgm:spPr/>
      <dgm:t>
        <a:bodyPr/>
        <a:lstStyle/>
        <a:p>
          <a:endParaRPr lang="hr-HR"/>
        </a:p>
      </dgm:t>
    </dgm:pt>
    <dgm:pt modelId="{1AFE4820-A2A7-4F8D-958C-48BD60DB4978}" type="pres">
      <dgm:prSet presAssocID="{9E0E090A-962B-4396-8137-F0B261DF8C4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017AD1-3782-46A5-BE6E-A348019BAC3E}" type="pres">
      <dgm:prSet presAssocID="{9E0E090A-962B-4396-8137-F0B261DF8C46}" presName="arrow" presStyleLbl="bgShp" presStyleIdx="0" presStyleCnt="1"/>
      <dgm:spPr/>
    </dgm:pt>
    <dgm:pt modelId="{E62419FF-76FE-4389-B79E-40AF074C4B2D}" type="pres">
      <dgm:prSet presAssocID="{9E0E090A-962B-4396-8137-F0B261DF8C46}" presName="linearProcess" presStyleCnt="0"/>
      <dgm:spPr/>
    </dgm:pt>
    <dgm:pt modelId="{841BFAE3-7A3D-466C-8170-0A6FC9AA4037}" type="pres">
      <dgm:prSet presAssocID="{2F6E79E2-B1A7-4CF4-908B-8763B864F6C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9DC41-A6CC-4170-BF66-8E6E8EF67FAD}" type="pres">
      <dgm:prSet presAssocID="{B88F9A04-0BD2-4C11-8596-02C8483A1C3F}" presName="sibTrans" presStyleCnt="0"/>
      <dgm:spPr/>
    </dgm:pt>
    <dgm:pt modelId="{153231BF-9B8B-4ED3-ACC5-C764181F2514}" type="pres">
      <dgm:prSet presAssocID="{57804991-FA0C-49F5-B9AA-A4538FCBFEC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02B87-6FB9-40F5-BD6B-2C48BC9F4281}" type="pres">
      <dgm:prSet presAssocID="{D9185EBD-3AAE-41E1-B58B-AB0014EF5109}" presName="sibTrans" presStyleCnt="0"/>
      <dgm:spPr/>
    </dgm:pt>
    <dgm:pt modelId="{E47A2811-AA35-414B-A5A9-18F4BC6C2DBC}" type="pres">
      <dgm:prSet presAssocID="{1CBCB421-C173-4D70-BFC0-EBBC90C1812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705E9-46D3-467B-A939-CFD00145A448}" type="pres">
      <dgm:prSet presAssocID="{B1659CFD-3901-4C92-BAAF-EA906D17A466}" presName="sibTrans" presStyleCnt="0"/>
      <dgm:spPr/>
    </dgm:pt>
    <dgm:pt modelId="{0116AB69-ABE9-4BF4-9962-A86CC3DB4B2A}" type="pres">
      <dgm:prSet presAssocID="{B173468F-4F89-4D48-A8A2-AD430EB72F0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95433-E477-4CCE-9F60-58E31229602F}" type="pres">
      <dgm:prSet presAssocID="{ABD18C34-3C6B-4933-ABC5-A451F30BEAE0}" presName="sibTrans" presStyleCnt="0"/>
      <dgm:spPr/>
    </dgm:pt>
    <dgm:pt modelId="{C61D4F75-0B86-477C-8E9E-31D2A46E89DD}" type="pres">
      <dgm:prSet presAssocID="{D3BAF1EF-12CB-4E6C-B371-3957C802F5E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E59B27-98EB-4D50-B7FF-03B638714CD5}" type="presOf" srcId="{1CBCB421-C173-4D70-BFC0-EBBC90C18128}" destId="{E47A2811-AA35-414B-A5A9-18F4BC6C2DBC}" srcOrd="0" destOrd="0" presId="urn:microsoft.com/office/officeart/2005/8/layout/hProcess9"/>
    <dgm:cxn modelId="{DF1A5151-88BB-428D-B2EA-82FB206CAE00}" srcId="{9E0E090A-962B-4396-8137-F0B261DF8C46}" destId="{57804991-FA0C-49F5-B9AA-A4538FCBFEC4}" srcOrd="1" destOrd="0" parTransId="{C167F7FC-F99A-4669-9759-B39B5A1B0351}" sibTransId="{D9185EBD-3AAE-41E1-B58B-AB0014EF5109}"/>
    <dgm:cxn modelId="{EF19D838-EF2B-4FA9-AF4D-C0BA5EF93B63}" srcId="{9E0E090A-962B-4396-8137-F0B261DF8C46}" destId="{B173468F-4F89-4D48-A8A2-AD430EB72F0A}" srcOrd="3" destOrd="0" parTransId="{8567EFCE-7BFE-41CB-982B-F74C692F653E}" sibTransId="{ABD18C34-3C6B-4933-ABC5-A451F30BEAE0}"/>
    <dgm:cxn modelId="{6113B525-0F6E-4B01-811D-580BE83F3AF4}" srcId="{9E0E090A-962B-4396-8137-F0B261DF8C46}" destId="{2F6E79E2-B1A7-4CF4-908B-8763B864F6CF}" srcOrd="0" destOrd="0" parTransId="{4F6C093F-42F1-4714-B03A-C7F4CD47A806}" sibTransId="{B88F9A04-0BD2-4C11-8596-02C8483A1C3F}"/>
    <dgm:cxn modelId="{EEBD76F3-E083-49EC-B4A3-998C569ACE49}" type="presOf" srcId="{2F6E79E2-B1A7-4CF4-908B-8763B864F6CF}" destId="{841BFAE3-7A3D-466C-8170-0A6FC9AA4037}" srcOrd="0" destOrd="0" presId="urn:microsoft.com/office/officeart/2005/8/layout/hProcess9"/>
    <dgm:cxn modelId="{0D73AF68-88B2-48FF-869D-FD55B407A0C7}" srcId="{9E0E090A-962B-4396-8137-F0B261DF8C46}" destId="{1CBCB421-C173-4D70-BFC0-EBBC90C18128}" srcOrd="2" destOrd="0" parTransId="{187665E8-E658-439F-8D8E-CB8DE9112950}" sibTransId="{B1659CFD-3901-4C92-BAAF-EA906D17A466}"/>
    <dgm:cxn modelId="{56E909E9-5D37-4B31-96D7-430130C8BD11}" type="presOf" srcId="{57804991-FA0C-49F5-B9AA-A4538FCBFEC4}" destId="{153231BF-9B8B-4ED3-ACC5-C764181F2514}" srcOrd="0" destOrd="0" presId="urn:microsoft.com/office/officeart/2005/8/layout/hProcess9"/>
    <dgm:cxn modelId="{13CC7FB6-A9A7-4BA5-9AB9-5360D19DDACB}" srcId="{9E0E090A-962B-4396-8137-F0B261DF8C46}" destId="{D3BAF1EF-12CB-4E6C-B371-3957C802F5E0}" srcOrd="4" destOrd="0" parTransId="{452162BE-8DFF-4412-98CB-5777F8CE172E}" sibTransId="{FDA3A881-597A-47EA-8E20-5BA26D9383A8}"/>
    <dgm:cxn modelId="{2D2291A3-4308-4346-A7EF-4081D9F8EF49}" type="presOf" srcId="{9E0E090A-962B-4396-8137-F0B261DF8C46}" destId="{1AFE4820-A2A7-4F8D-958C-48BD60DB4978}" srcOrd="0" destOrd="0" presId="urn:microsoft.com/office/officeart/2005/8/layout/hProcess9"/>
    <dgm:cxn modelId="{0E09F17A-6E0E-484D-8A74-B3984B534812}" type="presOf" srcId="{D3BAF1EF-12CB-4E6C-B371-3957C802F5E0}" destId="{C61D4F75-0B86-477C-8E9E-31D2A46E89DD}" srcOrd="0" destOrd="0" presId="urn:microsoft.com/office/officeart/2005/8/layout/hProcess9"/>
    <dgm:cxn modelId="{2EB01328-7384-4843-B24E-B64A091C2918}" type="presOf" srcId="{B173468F-4F89-4D48-A8A2-AD430EB72F0A}" destId="{0116AB69-ABE9-4BF4-9962-A86CC3DB4B2A}" srcOrd="0" destOrd="0" presId="urn:microsoft.com/office/officeart/2005/8/layout/hProcess9"/>
    <dgm:cxn modelId="{CAD73920-98DB-4F96-A1CC-59455BBF62B7}" type="presParOf" srcId="{1AFE4820-A2A7-4F8D-958C-48BD60DB4978}" destId="{00017AD1-3782-46A5-BE6E-A348019BAC3E}" srcOrd="0" destOrd="0" presId="urn:microsoft.com/office/officeart/2005/8/layout/hProcess9"/>
    <dgm:cxn modelId="{628FC9C4-9348-48EF-9E06-7AD873B25217}" type="presParOf" srcId="{1AFE4820-A2A7-4F8D-958C-48BD60DB4978}" destId="{E62419FF-76FE-4389-B79E-40AF074C4B2D}" srcOrd="1" destOrd="0" presId="urn:microsoft.com/office/officeart/2005/8/layout/hProcess9"/>
    <dgm:cxn modelId="{BF814E93-1D4C-4367-A2E0-EAAC6DDB0B6F}" type="presParOf" srcId="{E62419FF-76FE-4389-B79E-40AF074C4B2D}" destId="{841BFAE3-7A3D-466C-8170-0A6FC9AA4037}" srcOrd="0" destOrd="0" presId="urn:microsoft.com/office/officeart/2005/8/layout/hProcess9"/>
    <dgm:cxn modelId="{176CC029-6283-4C79-AE3C-D99328262455}" type="presParOf" srcId="{E62419FF-76FE-4389-B79E-40AF074C4B2D}" destId="{6599DC41-A6CC-4170-BF66-8E6E8EF67FAD}" srcOrd="1" destOrd="0" presId="urn:microsoft.com/office/officeart/2005/8/layout/hProcess9"/>
    <dgm:cxn modelId="{17DD39C7-A5F5-4014-B44F-D93881F0DBAF}" type="presParOf" srcId="{E62419FF-76FE-4389-B79E-40AF074C4B2D}" destId="{153231BF-9B8B-4ED3-ACC5-C764181F2514}" srcOrd="2" destOrd="0" presId="urn:microsoft.com/office/officeart/2005/8/layout/hProcess9"/>
    <dgm:cxn modelId="{E2D82B7C-52FA-4599-B9B6-BE32A0F13988}" type="presParOf" srcId="{E62419FF-76FE-4389-B79E-40AF074C4B2D}" destId="{DED02B87-6FB9-40F5-BD6B-2C48BC9F4281}" srcOrd="3" destOrd="0" presId="urn:microsoft.com/office/officeart/2005/8/layout/hProcess9"/>
    <dgm:cxn modelId="{A10B95CB-0044-4E03-A2A7-2D139FD7733B}" type="presParOf" srcId="{E62419FF-76FE-4389-B79E-40AF074C4B2D}" destId="{E47A2811-AA35-414B-A5A9-18F4BC6C2DBC}" srcOrd="4" destOrd="0" presId="urn:microsoft.com/office/officeart/2005/8/layout/hProcess9"/>
    <dgm:cxn modelId="{5FD29158-E08E-42AA-8F70-C3E30170F5CE}" type="presParOf" srcId="{E62419FF-76FE-4389-B79E-40AF074C4B2D}" destId="{6EB705E9-46D3-467B-A939-CFD00145A448}" srcOrd="5" destOrd="0" presId="urn:microsoft.com/office/officeart/2005/8/layout/hProcess9"/>
    <dgm:cxn modelId="{0E0DB64F-EF6A-485D-A536-CB59E07B44C1}" type="presParOf" srcId="{E62419FF-76FE-4389-B79E-40AF074C4B2D}" destId="{0116AB69-ABE9-4BF4-9962-A86CC3DB4B2A}" srcOrd="6" destOrd="0" presId="urn:microsoft.com/office/officeart/2005/8/layout/hProcess9"/>
    <dgm:cxn modelId="{135D8B7F-7A2E-4458-A19A-95870130B5FD}" type="presParOf" srcId="{E62419FF-76FE-4389-B79E-40AF074C4B2D}" destId="{D7295433-E477-4CCE-9F60-58E31229602F}" srcOrd="7" destOrd="0" presId="urn:microsoft.com/office/officeart/2005/8/layout/hProcess9"/>
    <dgm:cxn modelId="{FF790CA0-CDB0-43DF-B551-B6C2361C7244}" type="presParOf" srcId="{E62419FF-76FE-4389-B79E-40AF074C4B2D}" destId="{C61D4F75-0B86-477C-8E9E-31D2A46E89D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6067E9-AFAA-42CF-82B3-B54F03C389B7}" type="doc">
      <dgm:prSet loTypeId="urn:microsoft.com/office/officeart/2005/8/layout/pyramid4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B078A1E1-2BF0-4F11-94A4-BCDF251F0086}">
      <dgm:prSet phldrT="[Text]"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 S DRUGIMA I PUTEM DRUGIH</a:t>
          </a:r>
        </a:p>
      </dgm:t>
    </dgm:pt>
    <dgm:pt modelId="{BE2A74F0-43A9-4065-83E3-892CF120414E}" type="parTrans" cxnId="{9FEC356B-EE6A-494D-9E0D-892E4566A482}">
      <dgm:prSet/>
      <dgm:spPr/>
      <dgm:t>
        <a:bodyPr/>
        <a:lstStyle/>
        <a:p>
          <a:endParaRPr lang="hr-HR"/>
        </a:p>
      </dgm:t>
    </dgm:pt>
    <dgm:pt modelId="{892274F4-3343-431B-8FFB-EF792EA1521A}" type="sibTrans" cxnId="{9FEC356B-EE6A-494D-9E0D-892E4566A482}">
      <dgm:prSet/>
      <dgm:spPr/>
      <dgm:t>
        <a:bodyPr/>
        <a:lstStyle/>
        <a:p>
          <a:endParaRPr lang="hr-HR"/>
        </a:p>
      </dgm:t>
    </dgm:pt>
    <dgm:pt modelId="{6996E517-F6FD-4324-86D9-3C82FBDB1CB7}">
      <dgm:prSet phldrT="[Text]" custT="1"/>
      <dgm:spPr/>
      <dgm:t>
        <a:bodyPr/>
        <a:lstStyle/>
        <a:p>
          <a:r>
            <a:rPr lang="hr-H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RAVNOTEŽA EFEKTIVNOSTI I EFIKASNOSTI</a:t>
          </a:r>
        </a:p>
      </dgm:t>
    </dgm:pt>
    <dgm:pt modelId="{284AB400-96A1-4F70-91B8-B8783AB2D711}" type="parTrans" cxnId="{592F928D-CF34-4086-AC72-36907AC17AD5}">
      <dgm:prSet/>
      <dgm:spPr/>
      <dgm:t>
        <a:bodyPr/>
        <a:lstStyle/>
        <a:p>
          <a:endParaRPr lang="hr-HR"/>
        </a:p>
      </dgm:t>
    </dgm:pt>
    <dgm:pt modelId="{955A4066-0ED3-48C2-9848-F0142076C587}" type="sibTrans" cxnId="{592F928D-CF34-4086-AC72-36907AC17AD5}">
      <dgm:prSet/>
      <dgm:spPr/>
      <dgm:t>
        <a:bodyPr/>
        <a:lstStyle/>
        <a:p>
          <a:endParaRPr lang="hr-HR"/>
        </a:p>
      </dgm:t>
    </dgm:pt>
    <dgm:pt modelId="{6594191E-AE6C-4DAF-8707-784ACB3B87B0}">
      <dgm:prSet phldrT="[Text]" custT="1"/>
      <dgm:spPr/>
      <dgm:t>
        <a:bodyPr/>
        <a:lstStyle/>
        <a:p>
          <a:r>
            <a:rPr lang="hr-H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OSTVARIVANJE CILJEVA PODUZEĆA</a:t>
          </a:r>
        </a:p>
      </dgm:t>
    </dgm:pt>
    <dgm:pt modelId="{6EC61623-A60F-4033-8922-DF95A44F0BA7}" type="parTrans" cxnId="{A8A321EE-E4F1-4FCC-9F2C-42170FC4B45A}">
      <dgm:prSet/>
      <dgm:spPr/>
      <dgm:t>
        <a:bodyPr/>
        <a:lstStyle/>
        <a:p>
          <a:endParaRPr lang="hr-HR"/>
        </a:p>
      </dgm:t>
    </dgm:pt>
    <dgm:pt modelId="{B19019B3-0EC3-4DA6-A856-894F82ECCAEC}" type="sibTrans" cxnId="{A8A321EE-E4F1-4FCC-9F2C-42170FC4B45A}">
      <dgm:prSet/>
      <dgm:spPr/>
      <dgm:t>
        <a:bodyPr/>
        <a:lstStyle/>
        <a:p>
          <a:endParaRPr lang="hr-HR"/>
        </a:p>
      </dgm:t>
    </dgm:pt>
    <dgm:pt modelId="{1910E753-9CF3-4DFC-B2FF-56726E39DF68}">
      <dgm:prSet phldrT="[Text]"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RACIONALNO KORIŠTENJE OGRANIČENIH RESURSA</a:t>
          </a:r>
        </a:p>
      </dgm:t>
    </dgm:pt>
    <dgm:pt modelId="{C99D79BD-7E20-40EC-8FE4-040C6621835E}" type="parTrans" cxnId="{0845C20A-E1FB-4555-B738-085F64668323}">
      <dgm:prSet/>
      <dgm:spPr/>
      <dgm:t>
        <a:bodyPr/>
        <a:lstStyle/>
        <a:p>
          <a:endParaRPr lang="hr-HR"/>
        </a:p>
      </dgm:t>
    </dgm:pt>
    <dgm:pt modelId="{D737E04C-6E38-41D5-8D94-A819634C747E}" type="sibTrans" cxnId="{0845C20A-E1FB-4555-B738-085F64668323}">
      <dgm:prSet/>
      <dgm:spPr/>
      <dgm:t>
        <a:bodyPr/>
        <a:lstStyle/>
        <a:p>
          <a:endParaRPr lang="hr-HR"/>
        </a:p>
      </dgm:t>
    </dgm:pt>
    <dgm:pt modelId="{0A424478-F0D2-418B-9966-24F40502DFB4}" type="pres">
      <dgm:prSet presAssocID="{076067E9-AFAA-42CF-82B3-B54F03C389B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1D27D-5CAF-410A-81B7-C9908B4F1335}" type="pres">
      <dgm:prSet presAssocID="{076067E9-AFAA-42CF-82B3-B54F03C389B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962F0-6853-4652-A244-2BC303886ED5}" type="pres">
      <dgm:prSet presAssocID="{076067E9-AFAA-42CF-82B3-B54F03C389B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507A5-4D03-4EF9-A544-752BB49AE57B}" type="pres">
      <dgm:prSet presAssocID="{076067E9-AFAA-42CF-82B3-B54F03C389B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857CF-5767-4A20-8DB0-1E4C2239D49B}" type="pres">
      <dgm:prSet presAssocID="{076067E9-AFAA-42CF-82B3-B54F03C389B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95149A-3709-41CF-A40A-41970F7F2E3A}" type="presOf" srcId="{6594191E-AE6C-4DAF-8707-784ACB3B87B0}" destId="{AF7507A5-4D03-4EF9-A544-752BB49AE57B}" srcOrd="0" destOrd="0" presId="urn:microsoft.com/office/officeart/2005/8/layout/pyramid4"/>
    <dgm:cxn modelId="{E2416157-2590-4494-A277-5D132F7412B8}" type="presOf" srcId="{076067E9-AFAA-42CF-82B3-B54F03C389B7}" destId="{0A424478-F0D2-418B-9966-24F40502DFB4}" srcOrd="0" destOrd="0" presId="urn:microsoft.com/office/officeart/2005/8/layout/pyramid4"/>
    <dgm:cxn modelId="{592F928D-CF34-4086-AC72-36907AC17AD5}" srcId="{076067E9-AFAA-42CF-82B3-B54F03C389B7}" destId="{6996E517-F6FD-4324-86D9-3C82FBDB1CB7}" srcOrd="1" destOrd="0" parTransId="{284AB400-96A1-4F70-91B8-B8783AB2D711}" sibTransId="{955A4066-0ED3-48C2-9848-F0142076C587}"/>
    <dgm:cxn modelId="{ED6A9BF7-6813-45CE-92DF-0E9D4ACEEEDC}" type="presOf" srcId="{6996E517-F6FD-4324-86D9-3C82FBDB1CB7}" destId="{485962F0-6853-4652-A244-2BC303886ED5}" srcOrd="0" destOrd="0" presId="urn:microsoft.com/office/officeart/2005/8/layout/pyramid4"/>
    <dgm:cxn modelId="{9FEC356B-EE6A-494D-9E0D-892E4566A482}" srcId="{076067E9-AFAA-42CF-82B3-B54F03C389B7}" destId="{B078A1E1-2BF0-4F11-94A4-BCDF251F0086}" srcOrd="0" destOrd="0" parTransId="{BE2A74F0-43A9-4065-83E3-892CF120414E}" sibTransId="{892274F4-3343-431B-8FFB-EF792EA1521A}"/>
    <dgm:cxn modelId="{7D14D9FD-8E86-48CF-88B2-05DFE7714D63}" type="presOf" srcId="{1910E753-9CF3-4DFC-B2FF-56726E39DF68}" destId="{D73857CF-5767-4A20-8DB0-1E4C2239D49B}" srcOrd="0" destOrd="0" presId="urn:microsoft.com/office/officeart/2005/8/layout/pyramid4"/>
    <dgm:cxn modelId="{0845C20A-E1FB-4555-B738-085F64668323}" srcId="{076067E9-AFAA-42CF-82B3-B54F03C389B7}" destId="{1910E753-9CF3-4DFC-B2FF-56726E39DF68}" srcOrd="3" destOrd="0" parTransId="{C99D79BD-7E20-40EC-8FE4-040C6621835E}" sibTransId="{D737E04C-6E38-41D5-8D94-A819634C747E}"/>
    <dgm:cxn modelId="{D7CF48F9-3F5F-45C7-A73A-46F8B0BC5DD5}" type="presOf" srcId="{B078A1E1-2BF0-4F11-94A4-BCDF251F0086}" destId="{42F1D27D-5CAF-410A-81B7-C9908B4F1335}" srcOrd="0" destOrd="0" presId="urn:microsoft.com/office/officeart/2005/8/layout/pyramid4"/>
    <dgm:cxn modelId="{A8A321EE-E4F1-4FCC-9F2C-42170FC4B45A}" srcId="{076067E9-AFAA-42CF-82B3-B54F03C389B7}" destId="{6594191E-AE6C-4DAF-8707-784ACB3B87B0}" srcOrd="2" destOrd="0" parTransId="{6EC61623-A60F-4033-8922-DF95A44F0BA7}" sibTransId="{B19019B3-0EC3-4DA6-A856-894F82ECCAEC}"/>
    <dgm:cxn modelId="{350C9717-48B6-40CC-8F37-008B12859830}" type="presParOf" srcId="{0A424478-F0D2-418B-9966-24F40502DFB4}" destId="{42F1D27D-5CAF-410A-81B7-C9908B4F1335}" srcOrd="0" destOrd="0" presId="urn:microsoft.com/office/officeart/2005/8/layout/pyramid4"/>
    <dgm:cxn modelId="{9624D457-60D4-48E7-BBD1-3E6A751537EB}" type="presParOf" srcId="{0A424478-F0D2-418B-9966-24F40502DFB4}" destId="{485962F0-6853-4652-A244-2BC303886ED5}" srcOrd="1" destOrd="0" presId="urn:microsoft.com/office/officeart/2005/8/layout/pyramid4"/>
    <dgm:cxn modelId="{50DA2447-7B0D-404D-BB3D-90EDAAE4ED5C}" type="presParOf" srcId="{0A424478-F0D2-418B-9966-24F40502DFB4}" destId="{AF7507A5-4D03-4EF9-A544-752BB49AE57B}" srcOrd="2" destOrd="0" presId="urn:microsoft.com/office/officeart/2005/8/layout/pyramid4"/>
    <dgm:cxn modelId="{ED9672F3-41B7-4420-AC51-6170EAA7AD71}" type="presParOf" srcId="{0A424478-F0D2-418B-9966-24F40502DFB4}" destId="{D73857CF-5767-4A20-8DB0-1E4C2239D49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054E79-9522-45CB-A41B-89802B98410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E6C989EC-54F0-49D0-B2A4-E2E96897DFD8}">
      <dgm:prSet phldrT="[Text]"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BIHEVIORISTIČKI PRISTUP</a:t>
          </a:r>
        </a:p>
      </dgm:t>
    </dgm:pt>
    <dgm:pt modelId="{8491AA8A-A5DC-4DF3-82F0-CF1459A61939}" type="parTrans" cxnId="{C4B6EA8B-5380-4A62-8955-B45E44BF4C36}">
      <dgm:prSet/>
      <dgm:spPr/>
      <dgm:t>
        <a:bodyPr/>
        <a:lstStyle/>
        <a:p>
          <a:endParaRPr lang="hr-HR"/>
        </a:p>
      </dgm:t>
    </dgm:pt>
    <dgm:pt modelId="{E4551D5F-8082-48B4-8160-CE75211D6A5C}" type="sibTrans" cxnId="{C4B6EA8B-5380-4A62-8955-B45E44BF4C36}">
      <dgm:prSet/>
      <dgm:spPr/>
      <dgm:t>
        <a:bodyPr/>
        <a:lstStyle/>
        <a:p>
          <a:endParaRPr lang="hr-HR"/>
        </a:p>
      </dgm:t>
    </dgm:pt>
    <dgm:pt modelId="{5413E408-EB7A-45A4-8955-C669088D5CFA}">
      <dgm:prSet phldrT="[Text]" custT="1"/>
      <dgm:spPr/>
      <dgm:t>
        <a:bodyPr/>
        <a:lstStyle/>
        <a:p>
          <a:r>
            <a:rPr lang="hr-HR" sz="1400" dirty="0">
              <a:solidFill>
                <a:schemeClr val="accent4">
                  <a:lumMod val="75000"/>
                </a:schemeClr>
              </a:solidFill>
            </a:rPr>
            <a:t>Kako menadžeri utječu na druge : neformalne grupe, suradnja među zaposlenima, društvene potrebe zaposlenih</a:t>
          </a:r>
        </a:p>
      </dgm:t>
    </dgm:pt>
    <dgm:pt modelId="{0DE829D1-FC5C-485E-990A-A2FCE4C8B9DE}" type="parTrans" cxnId="{C61C2E09-5EEB-48A5-A64E-226FD71B5B29}">
      <dgm:prSet/>
      <dgm:spPr/>
      <dgm:t>
        <a:bodyPr/>
        <a:lstStyle/>
        <a:p>
          <a:endParaRPr lang="hr-HR"/>
        </a:p>
      </dgm:t>
    </dgm:pt>
    <dgm:pt modelId="{3B23448A-8D78-4F7E-B877-08932CC53BC5}" type="sibTrans" cxnId="{C61C2E09-5EEB-48A5-A64E-226FD71B5B29}">
      <dgm:prSet/>
      <dgm:spPr/>
      <dgm:t>
        <a:bodyPr/>
        <a:lstStyle/>
        <a:p>
          <a:endParaRPr lang="hr-HR"/>
        </a:p>
      </dgm:t>
    </dgm:pt>
    <dgm:pt modelId="{511885F7-2630-4A3F-BE9D-E5189FA6AE5C}">
      <dgm:prSet phldrT="[Text]"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SUSTAVSKI PRISTUP</a:t>
          </a:r>
        </a:p>
      </dgm:t>
    </dgm:pt>
    <dgm:pt modelId="{E6F078DF-A058-4598-A539-3445A4C09D65}" type="parTrans" cxnId="{959A745D-A53C-4086-8101-8F0E9ED37C7B}">
      <dgm:prSet/>
      <dgm:spPr/>
      <dgm:t>
        <a:bodyPr/>
        <a:lstStyle/>
        <a:p>
          <a:endParaRPr lang="hr-HR"/>
        </a:p>
      </dgm:t>
    </dgm:pt>
    <dgm:pt modelId="{6332FBE6-E91D-477B-998F-C7660309AE97}" type="sibTrans" cxnId="{959A745D-A53C-4086-8101-8F0E9ED37C7B}">
      <dgm:prSet/>
      <dgm:spPr/>
      <dgm:t>
        <a:bodyPr/>
        <a:lstStyle/>
        <a:p>
          <a:endParaRPr lang="hr-HR"/>
        </a:p>
      </dgm:t>
    </dgm:pt>
    <dgm:pt modelId="{FB939D3E-4AA1-4D76-BCD3-D9A8B0F7DADE}">
      <dgm:prSet phldrT="[Text]" custT="1"/>
      <dgm:spPr/>
      <dgm:t>
        <a:bodyPr/>
        <a:lstStyle/>
        <a:p>
          <a:r>
            <a:rPr lang="hr-HR" sz="1400" dirty="0">
              <a:solidFill>
                <a:schemeClr val="accent4">
                  <a:lumMod val="75000"/>
                </a:schemeClr>
              </a:solidFill>
            </a:rPr>
            <a:t>Kako se dijelovi slažu u cjelinu: inputi, transformacija, outputi</a:t>
          </a:r>
        </a:p>
      </dgm:t>
    </dgm:pt>
    <dgm:pt modelId="{A14988C9-46AB-4B9F-8420-D7D488E9A185}" type="parTrans" cxnId="{AB839CCA-8513-4848-B33A-7FA0F6FF4A7F}">
      <dgm:prSet/>
      <dgm:spPr/>
      <dgm:t>
        <a:bodyPr/>
        <a:lstStyle/>
        <a:p>
          <a:endParaRPr lang="hr-HR"/>
        </a:p>
      </dgm:t>
    </dgm:pt>
    <dgm:pt modelId="{2C12A4BB-4A7C-453A-93DD-D77DA7AD1F22}" type="sibTrans" cxnId="{AB839CCA-8513-4848-B33A-7FA0F6FF4A7F}">
      <dgm:prSet/>
      <dgm:spPr/>
      <dgm:t>
        <a:bodyPr/>
        <a:lstStyle/>
        <a:p>
          <a:endParaRPr lang="hr-HR"/>
        </a:p>
      </dgm:t>
    </dgm:pt>
    <dgm:pt modelId="{1BAAB151-4F26-44E6-AE3C-584DC1A32B2C}">
      <dgm:prSet phldrT="[Text]"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TRADICIONALNI PRISTUP</a:t>
          </a:r>
        </a:p>
      </dgm:t>
    </dgm:pt>
    <dgm:pt modelId="{AD238C84-C686-42C0-909A-305A6CDC9B51}" type="parTrans" cxnId="{D1269582-2CBA-43CA-8015-0A0E06AA89DA}">
      <dgm:prSet/>
      <dgm:spPr/>
      <dgm:t>
        <a:bodyPr/>
        <a:lstStyle/>
        <a:p>
          <a:endParaRPr lang="hr-HR"/>
        </a:p>
      </dgm:t>
    </dgm:pt>
    <dgm:pt modelId="{58F7F11E-2C44-435F-9CC4-D3ACE3848125}" type="sibTrans" cxnId="{D1269582-2CBA-43CA-8015-0A0E06AA89DA}">
      <dgm:prSet/>
      <dgm:spPr/>
      <dgm:t>
        <a:bodyPr/>
        <a:lstStyle/>
        <a:p>
          <a:endParaRPr lang="hr-HR"/>
        </a:p>
      </dgm:t>
    </dgm:pt>
    <dgm:pt modelId="{628266AC-72CC-4FF7-8942-43CD8862744D}">
      <dgm:prSet phldrT="[Text]" custT="1"/>
      <dgm:spPr/>
      <dgm:t>
        <a:bodyPr/>
        <a:lstStyle/>
        <a:p>
          <a:r>
            <a:rPr lang="hr-HR" sz="1400" dirty="0">
              <a:solidFill>
                <a:schemeClr val="accent4">
                  <a:lumMod val="75000"/>
                </a:schemeClr>
              </a:solidFill>
            </a:rPr>
            <a:t>Što rade menadžeri: planiraju, organiziraju, vode i kontroliraju</a:t>
          </a:r>
        </a:p>
      </dgm:t>
    </dgm:pt>
    <dgm:pt modelId="{CFF7B1A9-0C61-4A6F-A13C-3B541377782A}" type="parTrans" cxnId="{2B2D9877-2E59-48EE-A395-B0F49106AE75}">
      <dgm:prSet/>
      <dgm:spPr/>
      <dgm:t>
        <a:bodyPr/>
        <a:lstStyle/>
        <a:p>
          <a:endParaRPr lang="hr-HR"/>
        </a:p>
      </dgm:t>
    </dgm:pt>
    <dgm:pt modelId="{6C71DEA2-F01A-40A3-84DD-8E12D1FB0C9A}" type="sibTrans" cxnId="{2B2D9877-2E59-48EE-A395-B0F49106AE75}">
      <dgm:prSet/>
      <dgm:spPr/>
      <dgm:t>
        <a:bodyPr/>
        <a:lstStyle/>
        <a:p>
          <a:endParaRPr lang="hr-HR"/>
        </a:p>
      </dgm:t>
    </dgm:pt>
    <dgm:pt modelId="{CE20B7C8-3EC4-480D-8A07-71E145E84915}">
      <dgm:prSet phldrT="[Text]"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KONTINGENCIJSKI PRISTUP</a:t>
          </a:r>
        </a:p>
      </dgm:t>
    </dgm:pt>
    <dgm:pt modelId="{46CAE134-2874-4624-9ADE-208C55020DFF}" type="parTrans" cxnId="{333B2D59-C347-42D2-8E40-45AF8C97C3A4}">
      <dgm:prSet/>
      <dgm:spPr/>
      <dgm:t>
        <a:bodyPr/>
        <a:lstStyle/>
        <a:p>
          <a:endParaRPr lang="hr-HR"/>
        </a:p>
      </dgm:t>
    </dgm:pt>
    <dgm:pt modelId="{6654FAC3-E9B2-45C5-9DF1-F0F8B2F8D5F7}" type="sibTrans" cxnId="{333B2D59-C347-42D2-8E40-45AF8C97C3A4}">
      <dgm:prSet/>
      <dgm:spPr/>
      <dgm:t>
        <a:bodyPr/>
        <a:lstStyle/>
        <a:p>
          <a:endParaRPr lang="hr-HR"/>
        </a:p>
      </dgm:t>
    </dgm:pt>
    <dgm:pt modelId="{F13C9FE7-CEBD-4010-90F6-AC2E054D78B2}" type="pres">
      <dgm:prSet presAssocID="{C7054E79-9522-45CB-A41B-89802B98410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7F38493-73B5-4869-9C39-A0270CC7A122}" type="pres">
      <dgm:prSet presAssocID="{E6C989EC-54F0-49D0-B2A4-E2E96897DFD8}" presName="composite" presStyleCnt="0"/>
      <dgm:spPr/>
    </dgm:pt>
    <dgm:pt modelId="{F801275D-C755-4160-8BC1-57D8616A06EA}" type="pres">
      <dgm:prSet presAssocID="{E6C989EC-54F0-49D0-B2A4-E2E96897DFD8}" presName="bentUpArrow1" presStyleLbl="alignImgPlace1" presStyleIdx="0" presStyleCnt="3"/>
      <dgm:spPr>
        <a:solidFill>
          <a:schemeClr val="accent2"/>
        </a:solidFill>
      </dgm:spPr>
    </dgm:pt>
    <dgm:pt modelId="{65047DB9-32C0-4EC0-8568-6415CA6E6C22}" type="pres">
      <dgm:prSet presAssocID="{E6C989EC-54F0-49D0-B2A4-E2E96897DFD8}" presName="ParentText" presStyleLbl="node1" presStyleIdx="0" presStyleCnt="4" custScaleX="1306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128A9-37CD-4273-92D3-878A97A51EA0}" type="pres">
      <dgm:prSet presAssocID="{E6C989EC-54F0-49D0-B2A4-E2E96897DFD8}" presName="ChildText" presStyleLbl="revTx" presStyleIdx="0" presStyleCnt="3" custScaleX="422277" custLinFactX="76424" custLinFactNeighborX="100000" custLinFactNeighborY="-2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B3F4B-42E0-42CF-A72B-821D17E1947E}" type="pres">
      <dgm:prSet presAssocID="{E4551D5F-8082-48B4-8160-CE75211D6A5C}" presName="sibTrans" presStyleCnt="0"/>
      <dgm:spPr/>
    </dgm:pt>
    <dgm:pt modelId="{BF290E33-D1D8-4083-8A2E-4D25CE2FA109}" type="pres">
      <dgm:prSet presAssocID="{511885F7-2630-4A3F-BE9D-E5189FA6AE5C}" presName="composite" presStyleCnt="0"/>
      <dgm:spPr/>
    </dgm:pt>
    <dgm:pt modelId="{6E1230FA-BDEB-402C-8053-EC58D4CF9BB0}" type="pres">
      <dgm:prSet presAssocID="{511885F7-2630-4A3F-BE9D-E5189FA6AE5C}" presName="bentUpArrow1" presStyleLbl="alignImgPlace1" presStyleIdx="1" presStyleCnt="3" custLinFactNeighborX="-34786" custLinFactNeighborY="-8801"/>
      <dgm:spPr>
        <a:solidFill>
          <a:schemeClr val="accent2"/>
        </a:solidFill>
      </dgm:spPr>
    </dgm:pt>
    <dgm:pt modelId="{8BF1B73C-0FAC-49F6-BA37-2789D5684DE5}" type="pres">
      <dgm:prSet presAssocID="{511885F7-2630-4A3F-BE9D-E5189FA6AE5C}" presName="ParentText" presStyleLbl="node1" presStyleIdx="1" presStyleCnt="4" custScaleX="141020" custLinFactNeighborX="-45091" custLinFactNeighborY="-102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07A2C-9119-4161-9094-F4D8FE4742E6}" type="pres">
      <dgm:prSet presAssocID="{511885F7-2630-4A3F-BE9D-E5189FA6AE5C}" presName="ChildText" presStyleLbl="revTx" presStyleIdx="1" presStyleCnt="3" custScaleX="428347" custLinFactX="23611" custLinFactNeighborX="100000" custLinFactNeighborY="-10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09EA5-0B5F-4413-AA2C-5629F86F77B6}" type="pres">
      <dgm:prSet presAssocID="{6332FBE6-E91D-477B-998F-C7660309AE97}" presName="sibTrans" presStyleCnt="0"/>
      <dgm:spPr/>
    </dgm:pt>
    <dgm:pt modelId="{56567527-2FC0-47D0-9253-95076F96893D}" type="pres">
      <dgm:prSet presAssocID="{1BAAB151-4F26-44E6-AE3C-584DC1A32B2C}" presName="composite" presStyleCnt="0"/>
      <dgm:spPr/>
    </dgm:pt>
    <dgm:pt modelId="{F5D90145-04B8-450B-B33A-EB3754F2F005}" type="pres">
      <dgm:prSet presAssocID="{1BAAB151-4F26-44E6-AE3C-584DC1A32B2C}" presName="bentUpArrow1" presStyleLbl="alignImgPlace1" presStyleIdx="2" presStyleCnt="3" custLinFactNeighborX="-55079" custLinFactNeighborY="1100"/>
      <dgm:spPr>
        <a:solidFill>
          <a:schemeClr val="accent2"/>
        </a:solidFill>
      </dgm:spPr>
    </dgm:pt>
    <dgm:pt modelId="{F11D0BE3-2331-4994-B3FA-DE50F3748172}" type="pres">
      <dgm:prSet presAssocID="{1BAAB151-4F26-44E6-AE3C-584DC1A32B2C}" presName="ParentText" presStyleLbl="node1" presStyleIdx="2" presStyleCnt="4" custScaleX="117360" custLinFactNeighborX="-64695" custLinFactNeighborY="-46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0C39A-452D-4E20-A503-9CA08AE41433}" type="pres">
      <dgm:prSet presAssocID="{1BAAB151-4F26-44E6-AE3C-584DC1A32B2C}" presName="ChildText" presStyleLbl="revTx" presStyleIdx="2" presStyleCnt="3" custScaleX="223982" custLinFactNeighborX="-17467" custLinFactNeighborY="-69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CC412-FB04-4CBB-8DE1-E78D2440A0F7}" type="pres">
      <dgm:prSet presAssocID="{58F7F11E-2C44-435F-9CC4-D3ACE3848125}" presName="sibTrans" presStyleCnt="0"/>
      <dgm:spPr/>
    </dgm:pt>
    <dgm:pt modelId="{B6F443B0-2350-428B-B6E2-9C95F2157182}" type="pres">
      <dgm:prSet presAssocID="{CE20B7C8-3EC4-480D-8A07-71E145E84915}" presName="composite" presStyleCnt="0"/>
      <dgm:spPr/>
    </dgm:pt>
    <dgm:pt modelId="{D274FAEC-4A39-4B0A-86F6-88A675231F66}" type="pres">
      <dgm:prSet presAssocID="{CE20B7C8-3EC4-480D-8A07-71E145E84915}" presName="ParentText" presStyleLbl="node1" presStyleIdx="3" presStyleCnt="4" custScaleX="125208" custLinFactNeighborX="-89909" custLinFactNeighborY="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F01590-AC47-4961-A27D-764DDC8E4077}" type="presOf" srcId="{511885F7-2630-4A3F-BE9D-E5189FA6AE5C}" destId="{8BF1B73C-0FAC-49F6-BA37-2789D5684DE5}" srcOrd="0" destOrd="0" presId="urn:microsoft.com/office/officeart/2005/8/layout/StepDownProcess"/>
    <dgm:cxn modelId="{C4B6EA8B-5380-4A62-8955-B45E44BF4C36}" srcId="{C7054E79-9522-45CB-A41B-89802B984100}" destId="{E6C989EC-54F0-49D0-B2A4-E2E96897DFD8}" srcOrd="0" destOrd="0" parTransId="{8491AA8A-A5DC-4DF3-82F0-CF1459A61939}" sibTransId="{E4551D5F-8082-48B4-8160-CE75211D6A5C}"/>
    <dgm:cxn modelId="{BB1E587E-9A2D-4FE9-A3BD-F1EE620F1057}" type="presOf" srcId="{CE20B7C8-3EC4-480D-8A07-71E145E84915}" destId="{D274FAEC-4A39-4B0A-86F6-88A675231F66}" srcOrd="0" destOrd="0" presId="urn:microsoft.com/office/officeart/2005/8/layout/StepDownProcess"/>
    <dgm:cxn modelId="{AD17C539-63FA-40B3-8F1B-67864173C4D3}" type="presOf" srcId="{E6C989EC-54F0-49D0-B2A4-E2E96897DFD8}" destId="{65047DB9-32C0-4EC0-8568-6415CA6E6C22}" srcOrd="0" destOrd="0" presId="urn:microsoft.com/office/officeart/2005/8/layout/StepDownProcess"/>
    <dgm:cxn modelId="{5EAECB63-FCD5-4FD4-9266-4E0BB8AF68E3}" type="presOf" srcId="{FB939D3E-4AA1-4D76-BCD3-D9A8B0F7DADE}" destId="{BD307A2C-9119-4161-9094-F4D8FE4742E6}" srcOrd="0" destOrd="0" presId="urn:microsoft.com/office/officeart/2005/8/layout/StepDownProcess"/>
    <dgm:cxn modelId="{AB839CCA-8513-4848-B33A-7FA0F6FF4A7F}" srcId="{511885F7-2630-4A3F-BE9D-E5189FA6AE5C}" destId="{FB939D3E-4AA1-4D76-BCD3-D9A8B0F7DADE}" srcOrd="0" destOrd="0" parTransId="{A14988C9-46AB-4B9F-8420-D7D488E9A185}" sibTransId="{2C12A4BB-4A7C-453A-93DD-D77DA7AD1F22}"/>
    <dgm:cxn modelId="{D1269582-2CBA-43CA-8015-0A0E06AA89DA}" srcId="{C7054E79-9522-45CB-A41B-89802B984100}" destId="{1BAAB151-4F26-44E6-AE3C-584DC1A32B2C}" srcOrd="2" destOrd="0" parTransId="{AD238C84-C686-42C0-909A-305A6CDC9B51}" sibTransId="{58F7F11E-2C44-435F-9CC4-D3ACE3848125}"/>
    <dgm:cxn modelId="{C61C2E09-5EEB-48A5-A64E-226FD71B5B29}" srcId="{E6C989EC-54F0-49D0-B2A4-E2E96897DFD8}" destId="{5413E408-EB7A-45A4-8955-C669088D5CFA}" srcOrd="0" destOrd="0" parTransId="{0DE829D1-FC5C-485E-990A-A2FCE4C8B9DE}" sibTransId="{3B23448A-8D78-4F7E-B877-08932CC53BC5}"/>
    <dgm:cxn modelId="{333B2D59-C347-42D2-8E40-45AF8C97C3A4}" srcId="{C7054E79-9522-45CB-A41B-89802B984100}" destId="{CE20B7C8-3EC4-480D-8A07-71E145E84915}" srcOrd="3" destOrd="0" parTransId="{46CAE134-2874-4624-9ADE-208C55020DFF}" sibTransId="{6654FAC3-E9B2-45C5-9DF1-F0F8B2F8D5F7}"/>
    <dgm:cxn modelId="{2B2D9877-2E59-48EE-A395-B0F49106AE75}" srcId="{1BAAB151-4F26-44E6-AE3C-584DC1A32B2C}" destId="{628266AC-72CC-4FF7-8942-43CD8862744D}" srcOrd="0" destOrd="0" parTransId="{CFF7B1A9-0C61-4A6F-A13C-3B541377782A}" sibTransId="{6C71DEA2-F01A-40A3-84DD-8E12D1FB0C9A}"/>
    <dgm:cxn modelId="{95C23066-3283-4A7B-B69E-856C8332F815}" type="presOf" srcId="{1BAAB151-4F26-44E6-AE3C-584DC1A32B2C}" destId="{F11D0BE3-2331-4994-B3FA-DE50F3748172}" srcOrd="0" destOrd="0" presId="urn:microsoft.com/office/officeart/2005/8/layout/StepDownProcess"/>
    <dgm:cxn modelId="{186A7DE1-2913-434D-94A5-E11698B2D7F2}" type="presOf" srcId="{628266AC-72CC-4FF7-8942-43CD8862744D}" destId="{B250C39A-452D-4E20-A503-9CA08AE41433}" srcOrd="0" destOrd="0" presId="urn:microsoft.com/office/officeart/2005/8/layout/StepDownProcess"/>
    <dgm:cxn modelId="{959A745D-A53C-4086-8101-8F0E9ED37C7B}" srcId="{C7054E79-9522-45CB-A41B-89802B984100}" destId="{511885F7-2630-4A3F-BE9D-E5189FA6AE5C}" srcOrd="1" destOrd="0" parTransId="{E6F078DF-A058-4598-A539-3445A4C09D65}" sibTransId="{6332FBE6-E91D-477B-998F-C7660309AE97}"/>
    <dgm:cxn modelId="{1C10691A-6485-453D-82EC-8EF6B4F95687}" type="presOf" srcId="{C7054E79-9522-45CB-A41B-89802B984100}" destId="{F13C9FE7-CEBD-4010-90F6-AC2E054D78B2}" srcOrd="0" destOrd="0" presId="urn:microsoft.com/office/officeart/2005/8/layout/StepDownProcess"/>
    <dgm:cxn modelId="{DABF892E-B83D-46EF-AE4A-DD72FFD7FE93}" type="presOf" srcId="{5413E408-EB7A-45A4-8955-C669088D5CFA}" destId="{5C8128A9-37CD-4273-92D3-878A97A51EA0}" srcOrd="0" destOrd="0" presId="urn:microsoft.com/office/officeart/2005/8/layout/StepDownProcess"/>
    <dgm:cxn modelId="{4E9B3889-7CE1-49E1-8433-A700A34B3AD2}" type="presParOf" srcId="{F13C9FE7-CEBD-4010-90F6-AC2E054D78B2}" destId="{B7F38493-73B5-4869-9C39-A0270CC7A122}" srcOrd="0" destOrd="0" presId="urn:microsoft.com/office/officeart/2005/8/layout/StepDownProcess"/>
    <dgm:cxn modelId="{EDD3EAB8-24EB-4F85-9991-AE698FE396CA}" type="presParOf" srcId="{B7F38493-73B5-4869-9C39-A0270CC7A122}" destId="{F801275D-C755-4160-8BC1-57D8616A06EA}" srcOrd="0" destOrd="0" presId="urn:microsoft.com/office/officeart/2005/8/layout/StepDownProcess"/>
    <dgm:cxn modelId="{A0BD5863-4738-4C41-A19A-AA04B56E1C86}" type="presParOf" srcId="{B7F38493-73B5-4869-9C39-A0270CC7A122}" destId="{65047DB9-32C0-4EC0-8568-6415CA6E6C22}" srcOrd="1" destOrd="0" presId="urn:microsoft.com/office/officeart/2005/8/layout/StepDownProcess"/>
    <dgm:cxn modelId="{3F692CDA-5EAF-4B10-B24C-30F4E7527BC0}" type="presParOf" srcId="{B7F38493-73B5-4869-9C39-A0270CC7A122}" destId="{5C8128A9-37CD-4273-92D3-878A97A51EA0}" srcOrd="2" destOrd="0" presId="urn:microsoft.com/office/officeart/2005/8/layout/StepDownProcess"/>
    <dgm:cxn modelId="{8EFC0291-F260-466F-B9A5-145AA76D9644}" type="presParOf" srcId="{F13C9FE7-CEBD-4010-90F6-AC2E054D78B2}" destId="{1D4B3F4B-42E0-42CF-A72B-821D17E1947E}" srcOrd="1" destOrd="0" presId="urn:microsoft.com/office/officeart/2005/8/layout/StepDownProcess"/>
    <dgm:cxn modelId="{4A95C4AF-D0F4-4BF9-AC31-94E1AAEFD16F}" type="presParOf" srcId="{F13C9FE7-CEBD-4010-90F6-AC2E054D78B2}" destId="{BF290E33-D1D8-4083-8A2E-4D25CE2FA109}" srcOrd="2" destOrd="0" presId="urn:microsoft.com/office/officeart/2005/8/layout/StepDownProcess"/>
    <dgm:cxn modelId="{D9E6447A-BC0D-4D25-9AAD-91E2A5F205B8}" type="presParOf" srcId="{BF290E33-D1D8-4083-8A2E-4D25CE2FA109}" destId="{6E1230FA-BDEB-402C-8053-EC58D4CF9BB0}" srcOrd="0" destOrd="0" presId="urn:microsoft.com/office/officeart/2005/8/layout/StepDownProcess"/>
    <dgm:cxn modelId="{5E8938CF-943B-468E-95D9-118492BE0BFD}" type="presParOf" srcId="{BF290E33-D1D8-4083-8A2E-4D25CE2FA109}" destId="{8BF1B73C-0FAC-49F6-BA37-2789D5684DE5}" srcOrd="1" destOrd="0" presId="urn:microsoft.com/office/officeart/2005/8/layout/StepDownProcess"/>
    <dgm:cxn modelId="{2BF1D40E-77E4-4805-97F0-156C46A99D79}" type="presParOf" srcId="{BF290E33-D1D8-4083-8A2E-4D25CE2FA109}" destId="{BD307A2C-9119-4161-9094-F4D8FE4742E6}" srcOrd="2" destOrd="0" presId="urn:microsoft.com/office/officeart/2005/8/layout/StepDownProcess"/>
    <dgm:cxn modelId="{09C7DB0D-4C7D-4C84-8077-6E487C79DE8B}" type="presParOf" srcId="{F13C9FE7-CEBD-4010-90F6-AC2E054D78B2}" destId="{DED09EA5-0B5F-4413-AA2C-5629F86F77B6}" srcOrd="3" destOrd="0" presId="urn:microsoft.com/office/officeart/2005/8/layout/StepDownProcess"/>
    <dgm:cxn modelId="{6F5C9999-4027-4EA0-9812-305827527AC1}" type="presParOf" srcId="{F13C9FE7-CEBD-4010-90F6-AC2E054D78B2}" destId="{56567527-2FC0-47D0-9253-95076F96893D}" srcOrd="4" destOrd="0" presId="urn:microsoft.com/office/officeart/2005/8/layout/StepDownProcess"/>
    <dgm:cxn modelId="{B5708214-677A-4511-9EED-7606566F223B}" type="presParOf" srcId="{56567527-2FC0-47D0-9253-95076F96893D}" destId="{F5D90145-04B8-450B-B33A-EB3754F2F005}" srcOrd="0" destOrd="0" presId="urn:microsoft.com/office/officeart/2005/8/layout/StepDownProcess"/>
    <dgm:cxn modelId="{2158866E-AC9A-4F07-A04A-6C96E6F98AD2}" type="presParOf" srcId="{56567527-2FC0-47D0-9253-95076F96893D}" destId="{F11D0BE3-2331-4994-B3FA-DE50F3748172}" srcOrd="1" destOrd="0" presId="urn:microsoft.com/office/officeart/2005/8/layout/StepDownProcess"/>
    <dgm:cxn modelId="{4AF38EE5-97DB-4DC5-BF48-F84D51F54FCD}" type="presParOf" srcId="{56567527-2FC0-47D0-9253-95076F96893D}" destId="{B250C39A-452D-4E20-A503-9CA08AE41433}" srcOrd="2" destOrd="0" presId="urn:microsoft.com/office/officeart/2005/8/layout/StepDownProcess"/>
    <dgm:cxn modelId="{740DA85A-E6DE-43EB-A031-5480028C5CFC}" type="presParOf" srcId="{F13C9FE7-CEBD-4010-90F6-AC2E054D78B2}" destId="{122CC412-FB04-4CBB-8DE1-E78D2440A0F7}" srcOrd="5" destOrd="0" presId="urn:microsoft.com/office/officeart/2005/8/layout/StepDownProcess"/>
    <dgm:cxn modelId="{5DA9FD85-7B54-4459-9FE9-6B013880E428}" type="presParOf" srcId="{F13C9FE7-CEBD-4010-90F6-AC2E054D78B2}" destId="{B6F443B0-2350-428B-B6E2-9C95F2157182}" srcOrd="6" destOrd="0" presId="urn:microsoft.com/office/officeart/2005/8/layout/StepDownProcess"/>
    <dgm:cxn modelId="{A6169900-6709-49B8-9595-EFF9FFB22B27}" type="presParOf" srcId="{B6F443B0-2350-428B-B6E2-9C95F2157182}" destId="{D274FAEC-4A39-4B0A-86F6-88A675231F6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047EC4-396B-4E5C-A80A-577546CCF92A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109B024C-6891-406E-B222-8C7A75A68DF2}">
      <dgm:prSet phldrT="[Text]" custT="1"/>
      <dgm:spPr/>
      <dgm:t>
        <a:bodyPr/>
        <a:lstStyle/>
        <a:p>
          <a:pPr algn="just"/>
          <a:r>
            <a:rPr lang="vi-VN" sz="1400" b="1" dirty="0"/>
            <a:t>Henry Fayol</a:t>
          </a:r>
        </a:p>
        <a:p>
          <a:pPr algn="just"/>
          <a:r>
            <a:rPr lang="vi-VN" sz="1400" b="1" dirty="0"/>
            <a:t>(1920. god.)</a:t>
          </a:r>
        </a:p>
        <a:p>
          <a:pPr algn="just"/>
          <a:r>
            <a:rPr lang="vi-VN" sz="1400" b="1" dirty="0"/>
            <a:t>funkcionalni ili</a:t>
          </a:r>
        </a:p>
        <a:p>
          <a:pPr algn="just"/>
          <a:r>
            <a:rPr lang="vi-VN" sz="1400" b="1" dirty="0"/>
            <a:t>administrativni</a:t>
          </a:r>
        </a:p>
        <a:p>
          <a:pPr algn="just"/>
          <a:r>
            <a:rPr lang="hr-HR" sz="1400" b="1" dirty="0"/>
            <a:t>p</a:t>
          </a:r>
          <a:r>
            <a:rPr lang="vi-VN" sz="1400" b="1" dirty="0"/>
            <a:t>ristup</a:t>
          </a:r>
          <a:endParaRPr lang="hr-HR" sz="1400" b="1" dirty="0"/>
        </a:p>
        <a:p>
          <a:pPr algn="just"/>
          <a:r>
            <a:rPr lang="vi-VN" sz="1400" b="1" dirty="0"/>
            <a:t>1.Planiranje</a:t>
          </a:r>
          <a:endParaRPr lang="hr-HR" sz="1400" b="1" dirty="0"/>
        </a:p>
        <a:p>
          <a:pPr algn="just"/>
          <a:r>
            <a:rPr lang="vi-VN" sz="1400" b="1" dirty="0"/>
            <a:t>2.Organiziranje</a:t>
          </a:r>
          <a:endParaRPr lang="hr-HR" sz="1400" b="1" dirty="0"/>
        </a:p>
        <a:p>
          <a:pPr algn="just"/>
          <a:r>
            <a:rPr lang="vi-VN" sz="1400" b="1" dirty="0"/>
            <a:t>3.Naređivanje</a:t>
          </a:r>
          <a:endParaRPr lang="hr-HR" sz="1400" b="1" dirty="0"/>
        </a:p>
        <a:p>
          <a:pPr algn="just"/>
          <a:r>
            <a:rPr lang="vi-VN" sz="1400" b="1" dirty="0"/>
            <a:t>4.Koordiniranje</a:t>
          </a:r>
          <a:endParaRPr lang="hr-HR" sz="1400" b="1" dirty="0"/>
        </a:p>
        <a:p>
          <a:pPr algn="just"/>
          <a:r>
            <a:rPr lang="vi-VN" sz="1400" b="1" dirty="0"/>
            <a:t>5.</a:t>
          </a:r>
          <a:r>
            <a:rPr lang="hr-HR" sz="1400" b="1" dirty="0"/>
            <a:t>K</a:t>
          </a:r>
          <a:r>
            <a:rPr lang="vi-VN" sz="1400" b="1" dirty="0"/>
            <a:t>ontroliranje</a:t>
          </a:r>
          <a:endParaRPr lang="hr-HR" sz="1400" b="1" dirty="0"/>
        </a:p>
      </dgm:t>
    </dgm:pt>
    <dgm:pt modelId="{ED63F931-F2B4-4084-99D5-3E7490348591}" type="parTrans" cxnId="{579A0A70-D9F0-4EA9-AF8D-B1B29838F4F4}">
      <dgm:prSet/>
      <dgm:spPr/>
      <dgm:t>
        <a:bodyPr/>
        <a:lstStyle/>
        <a:p>
          <a:pPr algn="just"/>
          <a:endParaRPr lang="hr-HR"/>
        </a:p>
      </dgm:t>
    </dgm:pt>
    <dgm:pt modelId="{2995196E-E347-4F6D-9AAB-4817E61D3371}" type="sibTrans" cxnId="{579A0A70-D9F0-4EA9-AF8D-B1B29838F4F4}">
      <dgm:prSet/>
      <dgm:spPr/>
      <dgm:t>
        <a:bodyPr/>
        <a:lstStyle/>
        <a:p>
          <a:pPr algn="just"/>
          <a:endParaRPr lang="hr-HR"/>
        </a:p>
      </dgm:t>
    </dgm:pt>
    <dgm:pt modelId="{2F7365A2-909D-4FFE-A6D0-48FD00B2AB1D}">
      <dgm:prSet phldrT="[Text]" custT="1"/>
      <dgm:spPr/>
      <dgm:t>
        <a:bodyPr/>
        <a:lstStyle/>
        <a:p>
          <a:pPr algn="just"/>
          <a:r>
            <a:rPr lang="vi-VN" sz="1400" b="1" dirty="0">
              <a:latin typeface="+mn-lt"/>
            </a:rPr>
            <a:t>Peter Drucker</a:t>
          </a:r>
        </a:p>
        <a:p>
          <a:pPr algn="just"/>
          <a:r>
            <a:rPr lang="vi-VN" sz="1400" b="1" dirty="0">
              <a:latin typeface="+mn-lt"/>
            </a:rPr>
            <a:t>(1961. god.)</a:t>
          </a:r>
        </a:p>
        <a:p>
          <a:pPr algn="just"/>
          <a:r>
            <a:rPr lang="vi-VN" sz="1400" b="1" dirty="0">
              <a:latin typeface="+mn-lt"/>
            </a:rPr>
            <a:t>pristup temeljen na</a:t>
          </a:r>
        </a:p>
        <a:p>
          <a:pPr algn="just"/>
          <a:r>
            <a:rPr lang="hr-HR" sz="1400" b="1" dirty="0">
              <a:latin typeface="+mn-lt"/>
            </a:rPr>
            <a:t>c</a:t>
          </a:r>
          <a:r>
            <a:rPr lang="vi-VN" sz="1400" b="1" dirty="0">
              <a:latin typeface="+mn-lt"/>
            </a:rPr>
            <a:t>iljevima</a:t>
          </a:r>
          <a:r>
            <a:rPr lang="hr-HR" sz="1400" b="1" dirty="0">
              <a:latin typeface="+mn-lt"/>
            </a:rPr>
            <a:t> p</a:t>
          </a:r>
          <a:r>
            <a:rPr lang="vi-VN" sz="1400" b="1" dirty="0">
              <a:latin typeface="+mn-lt"/>
            </a:rPr>
            <a:t>oslovanja</a:t>
          </a:r>
          <a:endParaRPr lang="hr-HR" sz="1400" b="1" dirty="0">
            <a:latin typeface="+mn-lt"/>
          </a:endParaRPr>
        </a:p>
        <a:p>
          <a:pPr algn="just"/>
          <a:r>
            <a:rPr lang="vi-VN" sz="1400" b="1" dirty="0">
              <a:latin typeface="+mn-lt"/>
            </a:rPr>
            <a:t>1.</a:t>
          </a:r>
          <a:r>
            <a:rPr lang="hr-HR" sz="1400" b="1" dirty="0">
              <a:latin typeface="+mn-lt"/>
            </a:rPr>
            <a:t>P</a:t>
          </a:r>
          <a:r>
            <a:rPr lang="vi-VN" sz="1400" b="1" dirty="0">
              <a:latin typeface="+mn-lt"/>
            </a:rPr>
            <a:t>ostavljanje ciljeva</a:t>
          </a:r>
          <a:endParaRPr lang="hr-HR" sz="1400" b="1" dirty="0">
            <a:latin typeface="+mn-lt"/>
          </a:endParaRPr>
        </a:p>
        <a:p>
          <a:pPr algn="just"/>
          <a:r>
            <a:rPr lang="vi-VN" sz="1400" b="1" dirty="0">
              <a:latin typeface="+mn-lt"/>
            </a:rPr>
            <a:t>2.Organiziranje</a:t>
          </a:r>
          <a:endParaRPr lang="hr-HR" sz="1400" b="1" dirty="0">
            <a:latin typeface="+mn-lt"/>
          </a:endParaRPr>
        </a:p>
        <a:p>
          <a:pPr algn="just"/>
          <a:r>
            <a:rPr lang="vi-VN" sz="1400" b="1" dirty="0">
              <a:latin typeface="+mn-lt"/>
            </a:rPr>
            <a:t>3.Motiviranje</a:t>
          </a:r>
          <a:r>
            <a:rPr lang="hr-HR" sz="1400" b="1" dirty="0">
              <a:latin typeface="+mn-lt"/>
            </a:rPr>
            <a:t>, </a:t>
          </a:r>
        </a:p>
        <a:p>
          <a:pPr algn="just"/>
          <a:r>
            <a:rPr lang="vi-VN" sz="1400" b="1" dirty="0">
              <a:latin typeface="+mn-lt"/>
            </a:rPr>
            <a:t>4.</a:t>
          </a:r>
          <a:r>
            <a:rPr lang="hr-HR" sz="1400" b="1" dirty="0">
              <a:latin typeface="+mn-lt"/>
            </a:rPr>
            <a:t>M</a:t>
          </a:r>
          <a:r>
            <a:rPr lang="vi-VN" sz="1400" b="1" dirty="0">
              <a:latin typeface="+mn-lt"/>
            </a:rPr>
            <a:t>jerenje</a:t>
          </a:r>
          <a:r>
            <a:rPr lang="hr-HR" sz="1400" b="1" dirty="0">
              <a:latin typeface="+mn-lt"/>
            </a:rPr>
            <a:t>, </a:t>
          </a:r>
          <a:r>
            <a:rPr lang="vi-VN" sz="1400" b="1" dirty="0">
              <a:latin typeface="+mn-lt"/>
            </a:rPr>
            <a:t>ocjenjivanje</a:t>
          </a:r>
          <a:r>
            <a:rPr lang="hr-HR" sz="1400" b="1" dirty="0">
              <a:latin typeface="+mn-lt"/>
            </a:rPr>
            <a:t> p</a:t>
          </a:r>
          <a:r>
            <a:rPr lang="vi-VN" sz="1400" b="1" dirty="0">
              <a:latin typeface="+mn-lt"/>
            </a:rPr>
            <a:t>ostignutih</a:t>
          </a:r>
          <a:r>
            <a:rPr lang="hr-HR" sz="1400" b="1" dirty="0">
              <a:latin typeface="+mn-lt"/>
            </a:rPr>
            <a:t> </a:t>
          </a:r>
          <a:r>
            <a:rPr lang="vi-VN" sz="1400" b="1" dirty="0">
              <a:latin typeface="+mn-lt"/>
            </a:rPr>
            <a:t>rezultata</a:t>
          </a:r>
          <a:endParaRPr lang="hr-HR" sz="1400" b="1" dirty="0">
            <a:latin typeface="+mn-lt"/>
          </a:endParaRPr>
        </a:p>
        <a:p>
          <a:pPr algn="just"/>
          <a:r>
            <a:rPr lang="vi-VN" sz="1400" b="1" dirty="0">
              <a:latin typeface="+mn-lt"/>
            </a:rPr>
            <a:t>5.</a:t>
          </a:r>
          <a:r>
            <a:rPr lang="hr-HR" sz="1400" b="1" dirty="0">
              <a:latin typeface="+mn-lt"/>
            </a:rPr>
            <a:t>R</a:t>
          </a:r>
          <a:r>
            <a:rPr lang="vi-VN" sz="1400" b="1" dirty="0">
              <a:latin typeface="+mn-lt"/>
            </a:rPr>
            <a:t>azvoj kadrova</a:t>
          </a:r>
          <a:endParaRPr lang="hr-HR" sz="1400" b="1" dirty="0">
            <a:latin typeface="+mn-lt"/>
          </a:endParaRPr>
        </a:p>
      </dgm:t>
    </dgm:pt>
    <dgm:pt modelId="{D5DAF64D-D8B0-4FBD-B174-B316544A83FA}" type="parTrans" cxnId="{C08AF094-0854-400B-8822-2E7766B505C9}">
      <dgm:prSet/>
      <dgm:spPr/>
      <dgm:t>
        <a:bodyPr/>
        <a:lstStyle/>
        <a:p>
          <a:pPr algn="just"/>
          <a:endParaRPr lang="hr-HR"/>
        </a:p>
      </dgm:t>
    </dgm:pt>
    <dgm:pt modelId="{1E2CC077-4D7B-430D-B8F6-1E95615A3EB6}" type="sibTrans" cxnId="{C08AF094-0854-400B-8822-2E7766B505C9}">
      <dgm:prSet/>
      <dgm:spPr/>
      <dgm:t>
        <a:bodyPr/>
        <a:lstStyle/>
        <a:p>
          <a:pPr algn="just"/>
          <a:endParaRPr lang="hr-HR"/>
        </a:p>
      </dgm:t>
    </dgm:pt>
    <dgm:pt modelId="{33E40810-AF5C-469E-BB4C-C9CB736E9A4D}">
      <dgm:prSet phldrT="[Text]" custT="1"/>
      <dgm:spPr/>
      <dgm:t>
        <a:bodyPr/>
        <a:lstStyle/>
        <a:p>
          <a:pPr algn="just"/>
          <a:r>
            <a:rPr lang="vi-VN" sz="1400" b="1" dirty="0">
              <a:latin typeface="+mn-lt"/>
            </a:rPr>
            <a:t>Kreitner Robert</a:t>
          </a:r>
        </a:p>
        <a:p>
          <a:pPr algn="just"/>
          <a:r>
            <a:rPr lang="vi-VN" sz="1400" b="1" dirty="0">
              <a:latin typeface="+mn-lt"/>
            </a:rPr>
            <a:t>(1989.</a:t>
          </a:r>
          <a:r>
            <a:rPr lang="hr-HR" sz="1400" b="1" dirty="0">
              <a:latin typeface="+mn-lt"/>
            </a:rPr>
            <a:t> </a:t>
          </a:r>
          <a:r>
            <a:rPr lang="hr-HR" sz="1400" b="1" dirty="0">
              <a:latin typeface="Arial" pitchFamily="34" charset="0"/>
              <a:cs typeface="Arial" pitchFamily="34" charset="0"/>
            </a:rPr>
            <a:t>god.</a:t>
          </a:r>
          <a:r>
            <a:rPr lang="vi-VN" sz="1400" b="1" dirty="0">
              <a:latin typeface="Arial" pitchFamily="34" charset="0"/>
              <a:cs typeface="Arial" pitchFamily="34" charset="0"/>
            </a:rPr>
            <a:t>)</a:t>
          </a:r>
          <a:r>
            <a:rPr lang="hr-HR" sz="1400" b="1" dirty="0">
              <a:latin typeface="Arial" pitchFamily="34" charset="0"/>
              <a:cs typeface="Arial" pitchFamily="34" charset="0"/>
            </a:rPr>
            <a:t> </a:t>
          </a:r>
          <a:r>
            <a:rPr lang="hr-HR" sz="1400" b="1" dirty="0">
              <a:latin typeface="+mn-lt"/>
            </a:rPr>
            <a:t>p</a:t>
          </a:r>
          <a:r>
            <a:rPr lang="vi-VN" sz="1400" b="1" dirty="0">
              <a:latin typeface="+mn-lt"/>
            </a:rPr>
            <a:t>ristup</a:t>
          </a:r>
          <a:r>
            <a:rPr lang="hr-HR" sz="1400" b="1" dirty="0">
              <a:latin typeface="+mn-lt"/>
            </a:rPr>
            <a:t> </a:t>
          </a:r>
          <a:r>
            <a:rPr lang="vi-VN" sz="1400" b="1" dirty="0">
              <a:latin typeface="+mn-lt"/>
            </a:rPr>
            <a:t>osam</a:t>
          </a:r>
          <a:r>
            <a:rPr lang="hr-HR" sz="1400" b="1" dirty="0">
              <a:latin typeface="+mn-lt"/>
            </a:rPr>
            <a:t> f</a:t>
          </a:r>
          <a:r>
            <a:rPr lang="vi-VN" sz="1400" b="1" dirty="0">
              <a:latin typeface="+mn-lt"/>
            </a:rPr>
            <a:t>unkcija</a:t>
          </a:r>
          <a:endParaRPr lang="hr-HR" sz="1400" b="1" dirty="0">
            <a:latin typeface="+mn-lt"/>
          </a:endParaRPr>
        </a:p>
        <a:p>
          <a:pPr algn="just"/>
          <a:r>
            <a:rPr lang="vi-VN" sz="1400" b="1" dirty="0"/>
            <a:t>1.Planiranje</a:t>
          </a:r>
          <a:endParaRPr lang="hr-HR" sz="1400" b="1" dirty="0"/>
        </a:p>
        <a:p>
          <a:pPr algn="just"/>
          <a:r>
            <a:rPr lang="vi-VN" sz="1400" b="1" dirty="0"/>
            <a:t>2.Organiziranje</a:t>
          </a:r>
          <a:endParaRPr lang="hr-HR" sz="1400" b="1" dirty="0"/>
        </a:p>
        <a:p>
          <a:pPr algn="just"/>
          <a:r>
            <a:rPr lang="vi-VN" sz="1400" b="1" dirty="0"/>
            <a:t>3.Odlučivanje</a:t>
          </a:r>
          <a:endParaRPr lang="hr-HR" sz="1400" b="1" dirty="0"/>
        </a:p>
        <a:p>
          <a:pPr algn="just"/>
          <a:r>
            <a:rPr lang="vi-VN" sz="1400" b="1" dirty="0"/>
            <a:t>4.Kadroviranje</a:t>
          </a:r>
          <a:endParaRPr lang="hr-HR" sz="1400" b="1" dirty="0"/>
        </a:p>
        <a:p>
          <a:pPr algn="just"/>
          <a:r>
            <a:rPr lang="vi-VN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5.Komuniciranje</a:t>
          </a:r>
          <a:endParaRPr lang="hr-HR" sz="1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/>
          <a:r>
            <a:rPr lang="vi-VN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6.Motiviranje</a:t>
          </a:r>
          <a:endParaRPr lang="hr-HR" sz="1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/>
          <a:r>
            <a:rPr lang="vi-VN" sz="1400" b="1" dirty="0"/>
            <a:t>7.Vođenje</a:t>
          </a:r>
          <a:endParaRPr lang="hr-HR" sz="1400" b="1" dirty="0"/>
        </a:p>
        <a:p>
          <a:pPr algn="just"/>
          <a:r>
            <a:rPr lang="vi-VN" sz="1400" b="1" dirty="0"/>
            <a:t>8.</a:t>
          </a:r>
          <a:r>
            <a:rPr lang="hr-HR" sz="1400" b="1" dirty="0"/>
            <a:t>K</a:t>
          </a:r>
          <a:r>
            <a:rPr lang="vi-VN" sz="1400" b="1" dirty="0"/>
            <a:t>ontroliranje</a:t>
          </a:r>
          <a:endParaRPr lang="hr-HR" sz="1400" b="1" dirty="0"/>
        </a:p>
      </dgm:t>
    </dgm:pt>
    <dgm:pt modelId="{0D50DDDB-5AE0-4D87-86D4-539168EF628A}" type="parTrans" cxnId="{F5EF51AB-D242-4B28-8ADE-F450A1F262DD}">
      <dgm:prSet/>
      <dgm:spPr/>
      <dgm:t>
        <a:bodyPr/>
        <a:lstStyle/>
        <a:p>
          <a:pPr algn="just"/>
          <a:endParaRPr lang="hr-HR"/>
        </a:p>
      </dgm:t>
    </dgm:pt>
    <dgm:pt modelId="{0BF9E0C2-A9F8-4147-AD94-303F2B4B6FD7}" type="sibTrans" cxnId="{F5EF51AB-D242-4B28-8ADE-F450A1F262DD}">
      <dgm:prSet/>
      <dgm:spPr/>
      <dgm:t>
        <a:bodyPr/>
        <a:lstStyle/>
        <a:p>
          <a:pPr algn="just"/>
          <a:endParaRPr lang="hr-HR"/>
        </a:p>
      </dgm:t>
    </dgm:pt>
    <dgm:pt modelId="{69796CDD-8507-47B8-AA92-225050B876E4}" type="pres">
      <dgm:prSet presAssocID="{D8047EC4-396B-4E5C-A80A-577546CCF9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E1E03A-3797-4938-ACBF-84313AFA2AD1}" type="pres">
      <dgm:prSet presAssocID="{109B024C-6891-406E-B222-8C7A75A68DF2}" presName="node" presStyleLbl="node1" presStyleIdx="0" presStyleCnt="3" custScaleX="8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356E5-05DF-4EC2-9442-0AD9CCFCA038}" type="pres">
      <dgm:prSet presAssocID="{2995196E-E347-4F6D-9AAB-4817E61D3371}" presName="sibTrans" presStyleCnt="0"/>
      <dgm:spPr/>
    </dgm:pt>
    <dgm:pt modelId="{9084C015-31B4-4253-AC89-6870EEC34324}" type="pres">
      <dgm:prSet presAssocID="{2F7365A2-909D-4FFE-A6D0-48FD00B2AB1D}" presName="node" presStyleLbl="node1" presStyleIdx="1" presStyleCnt="3" custScaleX="101696" custLinFactNeighborX="-1463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8AB20-04A1-473E-9EEC-40AD94A2CE07}" type="pres">
      <dgm:prSet presAssocID="{1E2CC077-4D7B-430D-B8F6-1E95615A3EB6}" presName="sibTrans" presStyleCnt="0"/>
      <dgm:spPr/>
    </dgm:pt>
    <dgm:pt modelId="{0803566C-7C69-475C-8348-2FAC6AC01B3A}" type="pres">
      <dgm:prSet presAssocID="{33E40810-AF5C-469E-BB4C-C9CB736E9A4D}" presName="node" presStyleLbl="node1" presStyleIdx="2" presStyleCnt="3" custLinFactNeighborX="6065" custLinFactNeighborY="-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8AF094-0854-400B-8822-2E7766B505C9}" srcId="{D8047EC4-396B-4E5C-A80A-577546CCF92A}" destId="{2F7365A2-909D-4FFE-A6D0-48FD00B2AB1D}" srcOrd="1" destOrd="0" parTransId="{D5DAF64D-D8B0-4FBD-B174-B316544A83FA}" sibTransId="{1E2CC077-4D7B-430D-B8F6-1E95615A3EB6}"/>
    <dgm:cxn modelId="{B549E400-5E6D-485E-8777-58CE56A60F2D}" type="presOf" srcId="{D8047EC4-396B-4E5C-A80A-577546CCF92A}" destId="{69796CDD-8507-47B8-AA92-225050B876E4}" srcOrd="0" destOrd="0" presId="urn:microsoft.com/office/officeart/2005/8/layout/hList6"/>
    <dgm:cxn modelId="{220A9A95-5ACF-48EF-BB81-69642277CF31}" type="presOf" srcId="{2F7365A2-909D-4FFE-A6D0-48FD00B2AB1D}" destId="{9084C015-31B4-4253-AC89-6870EEC34324}" srcOrd="0" destOrd="0" presId="urn:microsoft.com/office/officeart/2005/8/layout/hList6"/>
    <dgm:cxn modelId="{96D42F6A-10F7-425C-9CDE-B0D6E5EE927A}" type="presOf" srcId="{33E40810-AF5C-469E-BB4C-C9CB736E9A4D}" destId="{0803566C-7C69-475C-8348-2FAC6AC01B3A}" srcOrd="0" destOrd="0" presId="urn:microsoft.com/office/officeart/2005/8/layout/hList6"/>
    <dgm:cxn modelId="{579A0A70-D9F0-4EA9-AF8D-B1B29838F4F4}" srcId="{D8047EC4-396B-4E5C-A80A-577546CCF92A}" destId="{109B024C-6891-406E-B222-8C7A75A68DF2}" srcOrd="0" destOrd="0" parTransId="{ED63F931-F2B4-4084-99D5-3E7490348591}" sibTransId="{2995196E-E347-4F6D-9AAB-4817E61D3371}"/>
    <dgm:cxn modelId="{F5EF51AB-D242-4B28-8ADE-F450A1F262DD}" srcId="{D8047EC4-396B-4E5C-A80A-577546CCF92A}" destId="{33E40810-AF5C-469E-BB4C-C9CB736E9A4D}" srcOrd="2" destOrd="0" parTransId="{0D50DDDB-5AE0-4D87-86D4-539168EF628A}" sibTransId="{0BF9E0C2-A9F8-4147-AD94-303F2B4B6FD7}"/>
    <dgm:cxn modelId="{2B4FE54E-68BE-47B0-BF51-F3C3DAE99E7E}" type="presOf" srcId="{109B024C-6891-406E-B222-8C7A75A68DF2}" destId="{31E1E03A-3797-4938-ACBF-84313AFA2AD1}" srcOrd="0" destOrd="0" presId="urn:microsoft.com/office/officeart/2005/8/layout/hList6"/>
    <dgm:cxn modelId="{A3ADDC75-0703-40C5-9E82-57247F672BCC}" type="presParOf" srcId="{69796CDD-8507-47B8-AA92-225050B876E4}" destId="{31E1E03A-3797-4938-ACBF-84313AFA2AD1}" srcOrd="0" destOrd="0" presId="urn:microsoft.com/office/officeart/2005/8/layout/hList6"/>
    <dgm:cxn modelId="{E8014CCC-4A74-4775-B90C-9279E4AD941A}" type="presParOf" srcId="{69796CDD-8507-47B8-AA92-225050B876E4}" destId="{4CB356E5-05DF-4EC2-9442-0AD9CCFCA038}" srcOrd="1" destOrd="0" presId="urn:microsoft.com/office/officeart/2005/8/layout/hList6"/>
    <dgm:cxn modelId="{BEB3F98C-55F8-4B7C-9DBD-D3E445AF3DC4}" type="presParOf" srcId="{69796CDD-8507-47B8-AA92-225050B876E4}" destId="{9084C015-31B4-4253-AC89-6870EEC34324}" srcOrd="2" destOrd="0" presId="urn:microsoft.com/office/officeart/2005/8/layout/hList6"/>
    <dgm:cxn modelId="{DD3D1795-D2C5-4A2F-921C-14C36D5E3E50}" type="presParOf" srcId="{69796CDD-8507-47B8-AA92-225050B876E4}" destId="{ECE8AB20-04A1-473E-9EEC-40AD94A2CE07}" srcOrd="3" destOrd="0" presId="urn:microsoft.com/office/officeart/2005/8/layout/hList6"/>
    <dgm:cxn modelId="{DB53AB1E-F79B-411A-95AC-0E5DC9648143}" type="presParOf" srcId="{69796CDD-8507-47B8-AA92-225050B876E4}" destId="{0803566C-7C69-475C-8348-2FAC6AC01B3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7C1A17-28C7-46C9-B407-D896DFDBD3EE}" type="doc">
      <dgm:prSet loTypeId="urn:microsoft.com/office/officeart/2005/8/layout/cycle8" loCatId="cycle" qsTypeId="urn:microsoft.com/office/officeart/2005/8/quickstyle/simple4" qsCatId="simple" csTypeId="urn:microsoft.com/office/officeart/2005/8/colors/colorful1#1" csCatId="colorful" phldr="1"/>
      <dgm:spPr/>
    </dgm:pt>
    <dgm:pt modelId="{8BF61EBC-5EA0-479A-9DC9-A7A42161F640}">
      <dgm:prSet phldrT="[Text]"/>
      <dgm:spPr/>
      <dgm:t>
        <a:bodyPr/>
        <a:lstStyle/>
        <a:p>
          <a:r>
            <a:rPr lang="hr-HR" b="1" dirty="0"/>
            <a:t>1. PLANIRANJE</a:t>
          </a:r>
          <a:endParaRPr lang="en-US" b="1" dirty="0"/>
        </a:p>
      </dgm:t>
    </dgm:pt>
    <dgm:pt modelId="{2FE4FC51-E1A0-4313-8D80-4A7360D33BC7}" type="parTrans" cxnId="{2A4A427C-962D-4F40-B7AE-9505928145D0}">
      <dgm:prSet/>
      <dgm:spPr/>
      <dgm:t>
        <a:bodyPr/>
        <a:lstStyle/>
        <a:p>
          <a:endParaRPr lang="en-US"/>
        </a:p>
      </dgm:t>
    </dgm:pt>
    <dgm:pt modelId="{85D663D2-6045-4823-9A7F-2B713AA65F22}" type="sibTrans" cxnId="{2A4A427C-962D-4F40-B7AE-9505928145D0}">
      <dgm:prSet/>
      <dgm:spPr/>
      <dgm:t>
        <a:bodyPr/>
        <a:lstStyle/>
        <a:p>
          <a:endParaRPr lang="en-US"/>
        </a:p>
      </dgm:t>
    </dgm:pt>
    <dgm:pt modelId="{ABE3A41E-097A-4C8D-B7C3-D8A7563D10B8}">
      <dgm:prSet phldrT="[Text]"/>
      <dgm:spPr/>
      <dgm:t>
        <a:bodyPr/>
        <a:lstStyle/>
        <a:p>
          <a:r>
            <a:rPr lang="hr-HR" b="1" dirty="0"/>
            <a:t>2.ORGANIZIRANJE</a:t>
          </a:r>
          <a:endParaRPr lang="en-US" b="1" dirty="0"/>
        </a:p>
      </dgm:t>
    </dgm:pt>
    <dgm:pt modelId="{6E9F6D26-6BE2-483E-9429-E1E1B695CAE6}" type="parTrans" cxnId="{7C24884E-A7CB-4648-901A-360BAAE1080C}">
      <dgm:prSet/>
      <dgm:spPr/>
      <dgm:t>
        <a:bodyPr/>
        <a:lstStyle/>
        <a:p>
          <a:endParaRPr lang="en-US"/>
        </a:p>
      </dgm:t>
    </dgm:pt>
    <dgm:pt modelId="{8FA79EA6-0F1C-4591-BBD8-F95592C0540C}" type="sibTrans" cxnId="{7C24884E-A7CB-4648-901A-360BAAE1080C}">
      <dgm:prSet/>
      <dgm:spPr/>
      <dgm:t>
        <a:bodyPr/>
        <a:lstStyle/>
        <a:p>
          <a:endParaRPr lang="en-US"/>
        </a:p>
      </dgm:t>
    </dgm:pt>
    <dgm:pt modelId="{1DF1BFD0-70A3-493F-91C4-4AA82AB18225}">
      <dgm:prSet phldrT="[Text]"/>
      <dgm:spPr/>
      <dgm:t>
        <a:bodyPr/>
        <a:lstStyle/>
        <a:p>
          <a:r>
            <a:rPr lang="hr-HR" b="1" dirty="0">
              <a:hlinkClick xmlns:r="http://schemas.openxmlformats.org/officeDocument/2006/relationships" r:id="rId1" action="ppaction://hlinkpres?slideindex=1&amp;slidetitle="/>
            </a:rPr>
            <a:t>3. UPRAVLJANJE LJUDSKIM POTENCIJALIMA</a:t>
          </a:r>
          <a:endParaRPr lang="en-US" b="1" dirty="0"/>
        </a:p>
      </dgm:t>
    </dgm:pt>
    <dgm:pt modelId="{59DE37B3-6B66-4884-AD47-0CA26F707FA9}" type="parTrans" cxnId="{0937228A-0B66-412E-BECC-946919075F98}">
      <dgm:prSet/>
      <dgm:spPr/>
      <dgm:t>
        <a:bodyPr/>
        <a:lstStyle/>
        <a:p>
          <a:endParaRPr lang="en-US"/>
        </a:p>
      </dgm:t>
    </dgm:pt>
    <dgm:pt modelId="{6D073942-0347-4280-A55E-A7E9CC6C9B19}" type="sibTrans" cxnId="{0937228A-0B66-412E-BECC-946919075F98}">
      <dgm:prSet/>
      <dgm:spPr/>
      <dgm:t>
        <a:bodyPr/>
        <a:lstStyle/>
        <a:p>
          <a:endParaRPr lang="en-US"/>
        </a:p>
      </dgm:t>
    </dgm:pt>
    <dgm:pt modelId="{352C8803-FBD4-4C92-8D24-9FA54C865E5D}">
      <dgm:prSet phldrT="[Text]"/>
      <dgm:spPr/>
      <dgm:t>
        <a:bodyPr/>
        <a:lstStyle/>
        <a:p>
          <a:r>
            <a:rPr lang="hr-HR" b="1" dirty="0"/>
            <a:t>4. VOĐENJE I MOTIVIRANJE</a:t>
          </a:r>
          <a:endParaRPr lang="en-US" b="1" dirty="0"/>
        </a:p>
      </dgm:t>
    </dgm:pt>
    <dgm:pt modelId="{C2860EBC-485A-44F7-88F1-E25BC9FC9375}" type="parTrans" cxnId="{4E9DEB4C-8620-4251-80EA-F249F6437673}">
      <dgm:prSet/>
      <dgm:spPr/>
      <dgm:t>
        <a:bodyPr/>
        <a:lstStyle/>
        <a:p>
          <a:endParaRPr lang="en-US"/>
        </a:p>
      </dgm:t>
    </dgm:pt>
    <dgm:pt modelId="{494C68B2-DE73-40EE-90CA-4A8ACCFBFBAC}" type="sibTrans" cxnId="{4E9DEB4C-8620-4251-80EA-F249F6437673}">
      <dgm:prSet/>
      <dgm:spPr/>
      <dgm:t>
        <a:bodyPr/>
        <a:lstStyle/>
        <a:p>
          <a:endParaRPr lang="en-US"/>
        </a:p>
      </dgm:t>
    </dgm:pt>
    <dgm:pt modelId="{C8F55438-9501-442F-BB28-ED3CA75BAD59}">
      <dgm:prSet phldrT="[Text]"/>
      <dgm:spPr/>
      <dgm:t>
        <a:bodyPr/>
        <a:lstStyle/>
        <a:p>
          <a:r>
            <a:rPr lang="hr-HR" b="1" dirty="0"/>
            <a:t>5.KONTROLIRANJE</a:t>
          </a:r>
          <a:endParaRPr lang="en-US" b="1" dirty="0"/>
        </a:p>
      </dgm:t>
    </dgm:pt>
    <dgm:pt modelId="{6874E213-1792-4FFF-9853-1D2C547F28BA}" type="parTrans" cxnId="{6073BE48-94E2-40D8-BD81-92D161E7A38F}">
      <dgm:prSet/>
      <dgm:spPr/>
      <dgm:t>
        <a:bodyPr/>
        <a:lstStyle/>
        <a:p>
          <a:endParaRPr lang="en-US"/>
        </a:p>
      </dgm:t>
    </dgm:pt>
    <dgm:pt modelId="{C0978D64-2F13-40DA-94BE-DB33A467E607}" type="sibTrans" cxnId="{6073BE48-94E2-40D8-BD81-92D161E7A38F}">
      <dgm:prSet/>
      <dgm:spPr/>
      <dgm:t>
        <a:bodyPr/>
        <a:lstStyle/>
        <a:p>
          <a:endParaRPr lang="en-US"/>
        </a:p>
      </dgm:t>
    </dgm:pt>
    <dgm:pt modelId="{3F25314C-8D1D-4F47-AFEE-A2FE54A4EE2D}" type="pres">
      <dgm:prSet presAssocID="{1E7C1A17-28C7-46C9-B407-D896DFDBD3EE}" presName="compositeShape" presStyleCnt="0">
        <dgm:presLayoutVars>
          <dgm:chMax val="7"/>
          <dgm:dir/>
          <dgm:resizeHandles val="exact"/>
        </dgm:presLayoutVars>
      </dgm:prSet>
      <dgm:spPr/>
    </dgm:pt>
    <dgm:pt modelId="{A2A69236-3344-4835-934F-67A716264300}" type="pres">
      <dgm:prSet presAssocID="{1E7C1A17-28C7-46C9-B407-D896DFDBD3EE}" presName="wedge1" presStyleLbl="node1" presStyleIdx="0" presStyleCnt="5"/>
      <dgm:spPr/>
      <dgm:t>
        <a:bodyPr/>
        <a:lstStyle/>
        <a:p>
          <a:endParaRPr lang="en-US"/>
        </a:p>
      </dgm:t>
    </dgm:pt>
    <dgm:pt modelId="{A0AFEC0E-1C23-4B4E-B44D-F24D0660F995}" type="pres">
      <dgm:prSet presAssocID="{1E7C1A17-28C7-46C9-B407-D896DFDBD3EE}" presName="dummy1a" presStyleCnt="0"/>
      <dgm:spPr/>
    </dgm:pt>
    <dgm:pt modelId="{3840BA7E-151A-48B3-A686-B449AA184AE9}" type="pres">
      <dgm:prSet presAssocID="{1E7C1A17-28C7-46C9-B407-D896DFDBD3EE}" presName="dummy1b" presStyleCnt="0"/>
      <dgm:spPr/>
    </dgm:pt>
    <dgm:pt modelId="{E17C1B4E-2AB4-4386-AD0A-9649AE7D7B43}" type="pres">
      <dgm:prSet presAssocID="{1E7C1A17-28C7-46C9-B407-D896DFDBD3E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92174-A354-472C-99CF-5AEB05EFBC37}" type="pres">
      <dgm:prSet presAssocID="{1E7C1A17-28C7-46C9-B407-D896DFDBD3EE}" presName="wedge2" presStyleLbl="node1" presStyleIdx="1" presStyleCnt="5" custLinFactNeighborX="-1114" custLinFactNeighborY="-1364"/>
      <dgm:spPr/>
      <dgm:t>
        <a:bodyPr/>
        <a:lstStyle/>
        <a:p>
          <a:endParaRPr lang="en-US"/>
        </a:p>
      </dgm:t>
    </dgm:pt>
    <dgm:pt modelId="{9411DA1E-4A28-4BF8-8060-D1307B7CC029}" type="pres">
      <dgm:prSet presAssocID="{1E7C1A17-28C7-46C9-B407-D896DFDBD3EE}" presName="dummy2a" presStyleCnt="0"/>
      <dgm:spPr/>
    </dgm:pt>
    <dgm:pt modelId="{CA4062B6-8028-45A9-8606-DFD70F54A8B0}" type="pres">
      <dgm:prSet presAssocID="{1E7C1A17-28C7-46C9-B407-D896DFDBD3EE}" presName="dummy2b" presStyleCnt="0"/>
      <dgm:spPr/>
    </dgm:pt>
    <dgm:pt modelId="{993BA0EC-FE41-4819-80A7-FAC97D9DD4E4}" type="pres">
      <dgm:prSet presAssocID="{1E7C1A17-28C7-46C9-B407-D896DFDBD3E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F319D-433F-44CC-8778-A5CF2B321C6A}" type="pres">
      <dgm:prSet presAssocID="{1E7C1A17-28C7-46C9-B407-D896DFDBD3EE}" presName="wedge3" presStyleLbl="node1" presStyleIdx="2" presStyleCnt="5"/>
      <dgm:spPr/>
      <dgm:t>
        <a:bodyPr/>
        <a:lstStyle/>
        <a:p>
          <a:endParaRPr lang="en-US"/>
        </a:p>
      </dgm:t>
    </dgm:pt>
    <dgm:pt modelId="{AFCA3CDA-CBE1-4BEC-BA84-4E47B3F6D70E}" type="pres">
      <dgm:prSet presAssocID="{1E7C1A17-28C7-46C9-B407-D896DFDBD3EE}" presName="dummy3a" presStyleCnt="0"/>
      <dgm:spPr/>
    </dgm:pt>
    <dgm:pt modelId="{A29C620C-154C-46DD-BDF0-0CE567FD483F}" type="pres">
      <dgm:prSet presAssocID="{1E7C1A17-28C7-46C9-B407-D896DFDBD3EE}" presName="dummy3b" presStyleCnt="0"/>
      <dgm:spPr/>
    </dgm:pt>
    <dgm:pt modelId="{D0B0A5CE-7718-4A2E-9FE3-A4C352297145}" type="pres">
      <dgm:prSet presAssocID="{1E7C1A17-28C7-46C9-B407-D896DFDBD3E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BE1BD-02CA-4957-BC84-D5AEBD5FB22F}" type="pres">
      <dgm:prSet presAssocID="{1E7C1A17-28C7-46C9-B407-D896DFDBD3EE}" presName="wedge4" presStyleLbl="node1" presStyleIdx="3" presStyleCnt="5"/>
      <dgm:spPr/>
      <dgm:t>
        <a:bodyPr/>
        <a:lstStyle/>
        <a:p>
          <a:endParaRPr lang="en-US"/>
        </a:p>
      </dgm:t>
    </dgm:pt>
    <dgm:pt modelId="{EC5DD7AD-ABFF-42EC-A0BC-5C86DF84490D}" type="pres">
      <dgm:prSet presAssocID="{1E7C1A17-28C7-46C9-B407-D896DFDBD3EE}" presName="dummy4a" presStyleCnt="0"/>
      <dgm:spPr/>
    </dgm:pt>
    <dgm:pt modelId="{77860C45-5C09-4F99-8510-A34D16D4A6E8}" type="pres">
      <dgm:prSet presAssocID="{1E7C1A17-28C7-46C9-B407-D896DFDBD3EE}" presName="dummy4b" presStyleCnt="0"/>
      <dgm:spPr/>
    </dgm:pt>
    <dgm:pt modelId="{CAE12BC5-6C4B-44C6-8256-E50B73FB4DFE}" type="pres">
      <dgm:prSet presAssocID="{1E7C1A17-28C7-46C9-B407-D896DFDBD3E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0BE55-F8F6-4410-A113-A19F5B3EC5CF}" type="pres">
      <dgm:prSet presAssocID="{1E7C1A17-28C7-46C9-B407-D896DFDBD3EE}" presName="wedge5" presStyleLbl="node1" presStyleIdx="4" presStyleCnt="5"/>
      <dgm:spPr/>
      <dgm:t>
        <a:bodyPr/>
        <a:lstStyle/>
        <a:p>
          <a:endParaRPr lang="en-US"/>
        </a:p>
      </dgm:t>
    </dgm:pt>
    <dgm:pt modelId="{6FFB8B54-8E9A-40C3-8F8F-DCEE29F273B2}" type="pres">
      <dgm:prSet presAssocID="{1E7C1A17-28C7-46C9-B407-D896DFDBD3EE}" presName="dummy5a" presStyleCnt="0"/>
      <dgm:spPr/>
    </dgm:pt>
    <dgm:pt modelId="{F260682E-0B7D-4931-9E91-05325F2C6DEA}" type="pres">
      <dgm:prSet presAssocID="{1E7C1A17-28C7-46C9-B407-D896DFDBD3EE}" presName="dummy5b" presStyleCnt="0"/>
      <dgm:spPr/>
    </dgm:pt>
    <dgm:pt modelId="{837D8B0C-8485-41C0-BDA9-1EA617010BEE}" type="pres">
      <dgm:prSet presAssocID="{1E7C1A17-28C7-46C9-B407-D896DFDBD3E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47C4F-47BE-412C-9350-2DECCE14F010}" type="pres">
      <dgm:prSet presAssocID="{85D663D2-6045-4823-9A7F-2B713AA65F22}" presName="arrowWedge1" presStyleLbl="fgSibTrans2D1" presStyleIdx="0" presStyleCnt="5"/>
      <dgm:spPr/>
    </dgm:pt>
    <dgm:pt modelId="{8CB30D33-CCFF-4378-9711-96CC288DF1D2}" type="pres">
      <dgm:prSet presAssocID="{8FA79EA6-0F1C-4591-BBD8-F95592C0540C}" presName="arrowWedge2" presStyleLbl="fgSibTrans2D1" presStyleIdx="1" presStyleCnt="5"/>
      <dgm:spPr/>
    </dgm:pt>
    <dgm:pt modelId="{E772AFCF-2B27-4511-9711-954F06A5894F}" type="pres">
      <dgm:prSet presAssocID="{6D073942-0347-4280-A55E-A7E9CC6C9B19}" presName="arrowWedge3" presStyleLbl="fgSibTrans2D1" presStyleIdx="2" presStyleCnt="5" custLinFactNeighborX="-594" custLinFactNeighborY="278"/>
      <dgm:spPr/>
    </dgm:pt>
    <dgm:pt modelId="{3D56FA74-B32F-48A5-A11F-8016F6E6A4D9}" type="pres">
      <dgm:prSet presAssocID="{494C68B2-DE73-40EE-90CA-4A8ACCFBFBAC}" presName="arrowWedge4" presStyleLbl="fgSibTrans2D1" presStyleIdx="3" presStyleCnt="5"/>
      <dgm:spPr/>
    </dgm:pt>
    <dgm:pt modelId="{3630D2DF-1E4C-4053-ADAB-15E50B5452A6}" type="pres">
      <dgm:prSet presAssocID="{C0978D64-2F13-40DA-94BE-DB33A467E607}" presName="arrowWedge5" presStyleLbl="fgSibTrans2D1" presStyleIdx="4" presStyleCnt="5"/>
      <dgm:spPr/>
    </dgm:pt>
  </dgm:ptLst>
  <dgm:cxnLst>
    <dgm:cxn modelId="{85A3DCA3-7ADE-49CF-83E1-C0595F5A58BC}" type="presOf" srcId="{C8F55438-9501-442F-BB28-ED3CA75BAD59}" destId="{9FB0BE55-F8F6-4410-A113-A19F5B3EC5CF}" srcOrd="0" destOrd="0" presId="urn:microsoft.com/office/officeart/2005/8/layout/cycle8"/>
    <dgm:cxn modelId="{2A935A94-7C67-42BA-8A50-37DC8E35F1D1}" type="presOf" srcId="{C8F55438-9501-442F-BB28-ED3CA75BAD59}" destId="{837D8B0C-8485-41C0-BDA9-1EA617010BEE}" srcOrd="1" destOrd="0" presId="urn:microsoft.com/office/officeart/2005/8/layout/cycle8"/>
    <dgm:cxn modelId="{2A4A427C-962D-4F40-B7AE-9505928145D0}" srcId="{1E7C1A17-28C7-46C9-B407-D896DFDBD3EE}" destId="{8BF61EBC-5EA0-479A-9DC9-A7A42161F640}" srcOrd="0" destOrd="0" parTransId="{2FE4FC51-E1A0-4313-8D80-4A7360D33BC7}" sibTransId="{85D663D2-6045-4823-9A7F-2B713AA65F22}"/>
    <dgm:cxn modelId="{C55E87B4-AB9B-46DD-B2A4-37B0920B2245}" type="presOf" srcId="{1DF1BFD0-70A3-493F-91C4-4AA82AB18225}" destId="{D0B0A5CE-7718-4A2E-9FE3-A4C352297145}" srcOrd="1" destOrd="0" presId="urn:microsoft.com/office/officeart/2005/8/layout/cycle8"/>
    <dgm:cxn modelId="{0937228A-0B66-412E-BECC-946919075F98}" srcId="{1E7C1A17-28C7-46C9-B407-D896DFDBD3EE}" destId="{1DF1BFD0-70A3-493F-91C4-4AA82AB18225}" srcOrd="2" destOrd="0" parTransId="{59DE37B3-6B66-4884-AD47-0CA26F707FA9}" sibTransId="{6D073942-0347-4280-A55E-A7E9CC6C9B19}"/>
    <dgm:cxn modelId="{F2A48C82-EB13-4A2E-9751-CD0365BFB400}" type="presOf" srcId="{ABE3A41E-097A-4C8D-B7C3-D8A7563D10B8}" destId="{993BA0EC-FE41-4819-80A7-FAC97D9DD4E4}" srcOrd="1" destOrd="0" presId="urn:microsoft.com/office/officeart/2005/8/layout/cycle8"/>
    <dgm:cxn modelId="{431543D9-36EC-4FCE-805D-193BD82F407B}" type="presOf" srcId="{1DF1BFD0-70A3-493F-91C4-4AA82AB18225}" destId="{C79F319D-433F-44CC-8778-A5CF2B321C6A}" srcOrd="0" destOrd="0" presId="urn:microsoft.com/office/officeart/2005/8/layout/cycle8"/>
    <dgm:cxn modelId="{7FA23E09-1589-4573-A134-A3BBCFCB3E8E}" type="presOf" srcId="{1E7C1A17-28C7-46C9-B407-D896DFDBD3EE}" destId="{3F25314C-8D1D-4F47-AFEE-A2FE54A4EE2D}" srcOrd="0" destOrd="0" presId="urn:microsoft.com/office/officeart/2005/8/layout/cycle8"/>
    <dgm:cxn modelId="{7C24884E-A7CB-4648-901A-360BAAE1080C}" srcId="{1E7C1A17-28C7-46C9-B407-D896DFDBD3EE}" destId="{ABE3A41E-097A-4C8D-B7C3-D8A7563D10B8}" srcOrd="1" destOrd="0" parTransId="{6E9F6D26-6BE2-483E-9429-E1E1B695CAE6}" sibTransId="{8FA79EA6-0F1C-4591-BBD8-F95592C0540C}"/>
    <dgm:cxn modelId="{6073BE48-94E2-40D8-BD81-92D161E7A38F}" srcId="{1E7C1A17-28C7-46C9-B407-D896DFDBD3EE}" destId="{C8F55438-9501-442F-BB28-ED3CA75BAD59}" srcOrd="4" destOrd="0" parTransId="{6874E213-1792-4FFF-9853-1D2C547F28BA}" sibTransId="{C0978D64-2F13-40DA-94BE-DB33A467E607}"/>
    <dgm:cxn modelId="{6F7F869D-0293-4549-8DE1-C5468A532DDC}" type="presOf" srcId="{352C8803-FBD4-4C92-8D24-9FA54C865E5D}" destId="{CAE12BC5-6C4B-44C6-8256-E50B73FB4DFE}" srcOrd="1" destOrd="0" presId="urn:microsoft.com/office/officeart/2005/8/layout/cycle8"/>
    <dgm:cxn modelId="{2E2E743D-F22B-4C18-A1DC-32DFD047B410}" type="presOf" srcId="{8BF61EBC-5EA0-479A-9DC9-A7A42161F640}" destId="{E17C1B4E-2AB4-4386-AD0A-9649AE7D7B43}" srcOrd="1" destOrd="0" presId="urn:microsoft.com/office/officeart/2005/8/layout/cycle8"/>
    <dgm:cxn modelId="{E812B346-6868-480D-899F-3EA6BC876698}" type="presOf" srcId="{8BF61EBC-5EA0-479A-9DC9-A7A42161F640}" destId="{A2A69236-3344-4835-934F-67A716264300}" srcOrd="0" destOrd="0" presId="urn:microsoft.com/office/officeart/2005/8/layout/cycle8"/>
    <dgm:cxn modelId="{4E9DEB4C-8620-4251-80EA-F249F6437673}" srcId="{1E7C1A17-28C7-46C9-B407-D896DFDBD3EE}" destId="{352C8803-FBD4-4C92-8D24-9FA54C865E5D}" srcOrd="3" destOrd="0" parTransId="{C2860EBC-485A-44F7-88F1-E25BC9FC9375}" sibTransId="{494C68B2-DE73-40EE-90CA-4A8ACCFBFBAC}"/>
    <dgm:cxn modelId="{CF0A1223-EF2A-4F33-823E-64F042BFC354}" type="presOf" srcId="{352C8803-FBD4-4C92-8D24-9FA54C865E5D}" destId="{CF3BE1BD-02CA-4957-BC84-D5AEBD5FB22F}" srcOrd="0" destOrd="0" presId="urn:microsoft.com/office/officeart/2005/8/layout/cycle8"/>
    <dgm:cxn modelId="{3B1E7383-C61C-44D6-87C1-8940C8F38726}" type="presOf" srcId="{ABE3A41E-097A-4C8D-B7C3-D8A7563D10B8}" destId="{3CC92174-A354-472C-99CF-5AEB05EFBC37}" srcOrd="0" destOrd="0" presId="urn:microsoft.com/office/officeart/2005/8/layout/cycle8"/>
    <dgm:cxn modelId="{62AAE2B1-B21B-459C-BD7C-3A4FF05FE331}" type="presParOf" srcId="{3F25314C-8D1D-4F47-AFEE-A2FE54A4EE2D}" destId="{A2A69236-3344-4835-934F-67A716264300}" srcOrd="0" destOrd="0" presId="urn:microsoft.com/office/officeart/2005/8/layout/cycle8"/>
    <dgm:cxn modelId="{DA280811-E254-4E74-B350-897C3B61D35E}" type="presParOf" srcId="{3F25314C-8D1D-4F47-AFEE-A2FE54A4EE2D}" destId="{A0AFEC0E-1C23-4B4E-B44D-F24D0660F995}" srcOrd="1" destOrd="0" presId="urn:microsoft.com/office/officeart/2005/8/layout/cycle8"/>
    <dgm:cxn modelId="{0DCE4D8C-EE33-4805-B07B-CDB8F4F2D45E}" type="presParOf" srcId="{3F25314C-8D1D-4F47-AFEE-A2FE54A4EE2D}" destId="{3840BA7E-151A-48B3-A686-B449AA184AE9}" srcOrd="2" destOrd="0" presId="urn:microsoft.com/office/officeart/2005/8/layout/cycle8"/>
    <dgm:cxn modelId="{9E51B873-11D2-4911-8A16-AE1F0193FF1F}" type="presParOf" srcId="{3F25314C-8D1D-4F47-AFEE-A2FE54A4EE2D}" destId="{E17C1B4E-2AB4-4386-AD0A-9649AE7D7B43}" srcOrd="3" destOrd="0" presId="urn:microsoft.com/office/officeart/2005/8/layout/cycle8"/>
    <dgm:cxn modelId="{0B39DDC9-60C9-46F2-8BF7-1FA577208F22}" type="presParOf" srcId="{3F25314C-8D1D-4F47-AFEE-A2FE54A4EE2D}" destId="{3CC92174-A354-472C-99CF-5AEB05EFBC37}" srcOrd="4" destOrd="0" presId="urn:microsoft.com/office/officeart/2005/8/layout/cycle8"/>
    <dgm:cxn modelId="{2F6BFA43-57CB-473E-869B-D9CC77533BDA}" type="presParOf" srcId="{3F25314C-8D1D-4F47-AFEE-A2FE54A4EE2D}" destId="{9411DA1E-4A28-4BF8-8060-D1307B7CC029}" srcOrd="5" destOrd="0" presId="urn:microsoft.com/office/officeart/2005/8/layout/cycle8"/>
    <dgm:cxn modelId="{01328A17-940D-40F8-8CA8-94F5D6B754AA}" type="presParOf" srcId="{3F25314C-8D1D-4F47-AFEE-A2FE54A4EE2D}" destId="{CA4062B6-8028-45A9-8606-DFD70F54A8B0}" srcOrd="6" destOrd="0" presId="urn:microsoft.com/office/officeart/2005/8/layout/cycle8"/>
    <dgm:cxn modelId="{587FF2D0-F1FD-4903-9556-47D51ADE1C01}" type="presParOf" srcId="{3F25314C-8D1D-4F47-AFEE-A2FE54A4EE2D}" destId="{993BA0EC-FE41-4819-80A7-FAC97D9DD4E4}" srcOrd="7" destOrd="0" presId="urn:microsoft.com/office/officeart/2005/8/layout/cycle8"/>
    <dgm:cxn modelId="{C839B233-D2EC-4644-93F1-576EA6E510DD}" type="presParOf" srcId="{3F25314C-8D1D-4F47-AFEE-A2FE54A4EE2D}" destId="{C79F319D-433F-44CC-8778-A5CF2B321C6A}" srcOrd="8" destOrd="0" presId="urn:microsoft.com/office/officeart/2005/8/layout/cycle8"/>
    <dgm:cxn modelId="{C39FD2CB-CDCD-4375-8254-AD3ABBC2DFE4}" type="presParOf" srcId="{3F25314C-8D1D-4F47-AFEE-A2FE54A4EE2D}" destId="{AFCA3CDA-CBE1-4BEC-BA84-4E47B3F6D70E}" srcOrd="9" destOrd="0" presId="urn:microsoft.com/office/officeart/2005/8/layout/cycle8"/>
    <dgm:cxn modelId="{A0C0411E-9F8C-446C-BA50-1CB05EB2ED78}" type="presParOf" srcId="{3F25314C-8D1D-4F47-AFEE-A2FE54A4EE2D}" destId="{A29C620C-154C-46DD-BDF0-0CE567FD483F}" srcOrd="10" destOrd="0" presId="urn:microsoft.com/office/officeart/2005/8/layout/cycle8"/>
    <dgm:cxn modelId="{D06EAC92-A63A-40F1-8F50-F034DF4C0DC6}" type="presParOf" srcId="{3F25314C-8D1D-4F47-AFEE-A2FE54A4EE2D}" destId="{D0B0A5CE-7718-4A2E-9FE3-A4C352297145}" srcOrd="11" destOrd="0" presId="urn:microsoft.com/office/officeart/2005/8/layout/cycle8"/>
    <dgm:cxn modelId="{CC62D416-4990-4064-A154-3A097E08F1E9}" type="presParOf" srcId="{3F25314C-8D1D-4F47-AFEE-A2FE54A4EE2D}" destId="{CF3BE1BD-02CA-4957-BC84-D5AEBD5FB22F}" srcOrd="12" destOrd="0" presId="urn:microsoft.com/office/officeart/2005/8/layout/cycle8"/>
    <dgm:cxn modelId="{BEEEF65A-7F86-4E17-A200-1037C20B72BF}" type="presParOf" srcId="{3F25314C-8D1D-4F47-AFEE-A2FE54A4EE2D}" destId="{EC5DD7AD-ABFF-42EC-A0BC-5C86DF84490D}" srcOrd="13" destOrd="0" presId="urn:microsoft.com/office/officeart/2005/8/layout/cycle8"/>
    <dgm:cxn modelId="{8311BE65-71EA-4144-907E-229B0431E007}" type="presParOf" srcId="{3F25314C-8D1D-4F47-AFEE-A2FE54A4EE2D}" destId="{77860C45-5C09-4F99-8510-A34D16D4A6E8}" srcOrd="14" destOrd="0" presId="urn:microsoft.com/office/officeart/2005/8/layout/cycle8"/>
    <dgm:cxn modelId="{53BD6C25-2A50-4384-91E1-0419FF9FCED2}" type="presParOf" srcId="{3F25314C-8D1D-4F47-AFEE-A2FE54A4EE2D}" destId="{CAE12BC5-6C4B-44C6-8256-E50B73FB4DFE}" srcOrd="15" destOrd="0" presId="urn:microsoft.com/office/officeart/2005/8/layout/cycle8"/>
    <dgm:cxn modelId="{8170E29F-D053-4665-90A7-38DFFA316563}" type="presParOf" srcId="{3F25314C-8D1D-4F47-AFEE-A2FE54A4EE2D}" destId="{9FB0BE55-F8F6-4410-A113-A19F5B3EC5CF}" srcOrd="16" destOrd="0" presId="urn:microsoft.com/office/officeart/2005/8/layout/cycle8"/>
    <dgm:cxn modelId="{7FF8BA73-896E-43F8-9B87-5C2CA1868EF9}" type="presParOf" srcId="{3F25314C-8D1D-4F47-AFEE-A2FE54A4EE2D}" destId="{6FFB8B54-8E9A-40C3-8F8F-DCEE29F273B2}" srcOrd="17" destOrd="0" presId="urn:microsoft.com/office/officeart/2005/8/layout/cycle8"/>
    <dgm:cxn modelId="{C56C97FE-FF9B-4A14-8BDB-156D11BCD8D9}" type="presParOf" srcId="{3F25314C-8D1D-4F47-AFEE-A2FE54A4EE2D}" destId="{F260682E-0B7D-4931-9E91-05325F2C6DEA}" srcOrd="18" destOrd="0" presId="urn:microsoft.com/office/officeart/2005/8/layout/cycle8"/>
    <dgm:cxn modelId="{77FCE280-2140-47DB-93C9-D48C9231B370}" type="presParOf" srcId="{3F25314C-8D1D-4F47-AFEE-A2FE54A4EE2D}" destId="{837D8B0C-8485-41C0-BDA9-1EA617010BEE}" srcOrd="19" destOrd="0" presId="urn:microsoft.com/office/officeart/2005/8/layout/cycle8"/>
    <dgm:cxn modelId="{5B42BA4A-389A-4578-9F2B-0C1961D35B0E}" type="presParOf" srcId="{3F25314C-8D1D-4F47-AFEE-A2FE54A4EE2D}" destId="{97E47C4F-47BE-412C-9350-2DECCE14F010}" srcOrd="20" destOrd="0" presId="urn:microsoft.com/office/officeart/2005/8/layout/cycle8"/>
    <dgm:cxn modelId="{AC26D747-0C83-47F0-B200-573C70C2D864}" type="presParOf" srcId="{3F25314C-8D1D-4F47-AFEE-A2FE54A4EE2D}" destId="{8CB30D33-CCFF-4378-9711-96CC288DF1D2}" srcOrd="21" destOrd="0" presId="urn:microsoft.com/office/officeart/2005/8/layout/cycle8"/>
    <dgm:cxn modelId="{A6D96441-C368-4037-A411-FBFFA5533EF9}" type="presParOf" srcId="{3F25314C-8D1D-4F47-AFEE-A2FE54A4EE2D}" destId="{E772AFCF-2B27-4511-9711-954F06A5894F}" srcOrd="22" destOrd="0" presId="urn:microsoft.com/office/officeart/2005/8/layout/cycle8"/>
    <dgm:cxn modelId="{5A98B26A-F199-47F0-9508-49AA46916005}" type="presParOf" srcId="{3F25314C-8D1D-4F47-AFEE-A2FE54A4EE2D}" destId="{3D56FA74-B32F-48A5-A11F-8016F6E6A4D9}" srcOrd="23" destOrd="0" presId="urn:microsoft.com/office/officeart/2005/8/layout/cycle8"/>
    <dgm:cxn modelId="{5EABA782-2211-4381-BA67-451923E817D7}" type="presParOf" srcId="{3F25314C-8D1D-4F47-AFEE-A2FE54A4EE2D}" destId="{3630D2DF-1E4C-4053-ADAB-15E50B5452A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8890CE-8F6E-4C4C-85E4-D2FB30A8077D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5848B517-13C1-4F13-9D65-7499AD3F8197}">
      <dgm:prSet phldrT="[Text]"/>
      <dgm:spPr/>
      <dgm:t>
        <a:bodyPr/>
        <a:lstStyle/>
        <a:p>
          <a:r>
            <a:rPr lang="hr-HR" b="1" dirty="0">
              <a:solidFill>
                <a:schemeClr val="accent4">
                  <a:lumMod val="75000"/>
                </a:schemeClr>
              </a:solidFill>
            </a:rPr>
            <a:t>menadžment najviše razine</a:t>
          </a:r>
        </a:p>
      </dgm:t>
    </dgm:pt>
    <dgm:pt modelId="{AE04F5F9-B26D-467B-B511-F0D0DBF163D3}" type="parTrans" cxnId="{34427144-03AF-42BE-B697-850F84F41FB3}">
      <dgm:prSet/>
      <dgm:spPr/>
      <dgm:t>
        <a:bodyPr/>
        <a:lstStyle/>
        <a:p>
          <a:endParaRPr lang="hr-HR" b="1">
            <a:solidFill>
              <a:schemeClr val="accent4">
                <a:lumMod val="75000"/>
              </a:schemeClr>
            </a:solidFill>
          </a:endParaRPr>
        </a:p>
      </dgm:t>
    </dgm:pt>
    <dgm:pt modelId="{3B52F15F-73F3-4B30-9274-2BF2B19A55B4}" type="sibTrans" cxnId="{34427144-03AF-42BE-B697-850F84F41FB3}">
      <dgm:prSet/>
      <dgm:spPr/>
      <dgm:t>
        <a:bodyPr/>
        <a:lstStyle/>
        <a:p>
          <a:endParaRPr lang="hr-HR" b="1">
            <a:solidFill>
              <a:schemeClr val="accent4">
                <a:lumMod val="75000"/>
              </a:schemeClr>
            </a:solidFill>
          </a:endParaRPr>
        </a:p>
      </dgm:t>
    </dgm:pt>
    <dgm:pt modelId="{B04367CB-8F32-4DE5-8F79-73C55BA25A04}">
      <dgm:prSet phldrT="[Text]"/>
      <dgm:spPr/>
      <dgm:t>
        <a:bodyPr/>
        <a:lstStyle/>
        <a:p>
          <a:r>
            <a:rPr lang="hr-HR" b="1" dirty="0">
              <a:solidFill>
                <a:schemeClr val="accent4">
                  <a:lumMod val="75000"/>
                </a:schemeClr>
              </a:solidFill>
            </a:rPr>
            <a:t>srednji menadžment</a:t>
          </a:r>
        </a:p>
      </dgm:t>
    </dgm:pt>
    <dgm:pt modelId="{647A1E30-ECA3-4DE9-B3E7-E359CEE65D02}" type="parTrans" cxnId="{6CD3C0FC-33EA-4C29-96BF-6947C581ADFD}">
      <dgm:prSet/>
      <dgm:spPr/>
      <dgm:t>
        <a:bodyPr/>
        <a:lstStyle/>
        <a:p>
          <a:endParaRPr lang="hr-HR" b="1">
            <a:solidFill>
              <a:schemeClr val="accent4">
                <a:lumMod val="75000"/>
              </a:schemeClr>
            </a:solidFill>
          </a:endParaRPr>
        </a:p>
      </dgm:t>
    </dgm:pt>
    <dgm:pt modelId="{0C831F9E-18B4-4B6E-9853-52BB42540310}" type="sibTrans" cxnId="{6CD3C0FC-33EA-4C29-96BF-6947C581ADFD}">
      <dgm:prSet/>
      <dgm:spPr/>
      <dgm:t>
        <a:bodyPr/>
        <a:lstStyle/>
        <a:p>
          <a:endParaRPr lang="hr-HR" b="1">
            <a:solidFill>
              <a:schemeClr val="accent4">
                <a:lumMod val="75000"/>
              </a:schemeClr>
            </a:solidFill>
          </a:endParaRPr>
        </a:p>
      </dgm:t>
    </dgm:pt>
    <dgm:pt modelId="{ED6912BA-07B3-4128-BB8C-0EA829FEA301}">
      <dgm:prSet phldrT="[Text]"/>
      <dgm:spPr/>
      <dgm:t>
        <a:bodyPr/>
        <a:lstStyle/>
        <a:p>
          <a:r>
            <a:rPr lang="hr-HR" b="1" dirty="0">
              <a:solidFill>
                <a:schemeClr val="accent4">
                  <a:lumMod val="75000"/>
                </a:schemeClr>
              </a:solidFill>
            </a:rPr>
            <a:t>niži menadžment</a:t>
          </a:r>
        </a:p>
      </dgm:t>
    </dgm:pt>
    <dgm:pt modelId="{9D7433E1-21AA-4BFE-B67E-99C7DE2DB317}" type="parTrans" cxnId="{CBA59461-E546-479D-97EE-9A0EC3F79C3E}">
      <dgm:prSet/>
      <dgm:spPr/>
      <dgm:t>
        <a:bodyPr/>
        <a:lstStyle/>
        <a:p>
          <a:endParaRPr lang="hr-HR" b="1">
            <a:solidFill>
              <a:schemeClr val="accent4">
                <a:lumMod val="75000"/>
              </a:schemeClr>
            </a:solidFill>
          </a:endParaRPr>
        </a:p>
      </dgm:t>
    </dgm:pt>
    <dgm:pt modelId="{AE7C63F3-ECC2-48F0-AA3D-6B4F5A30A6E5}" type="sibTrans" cxnId="{CBA59461-E546-479D-97EE-9A0EC3F79C3E}">
      <dgm:prSet/>
      <dgm:spPr/>
      <dgm:t>
        <a:bodyPr/>
        <a:lstStyle/>
        <a:p>
          <a:endParaRPr lang="hr-HR" b="1">
            <a:solidFill>
              <a:schemeClr val="accent4">
                <a:lumMod val="75000"/>
              </a:schemeClr>
            </a:solidFill>
          </a:endParaRPr>
        </a:p>
      </dgm:t>
    </dgm:pt>
    <dgm:pt modelId="{023F85B3-D999-48EA-AFDB-ECE741B56DF1}" type="pres">
      <dgm:prSet presAssocID="{A48890CE-8F6E-4C4C-85E4-D2FB30A8077D}" presName="Name0" presStyleCnt="0">
        <dgm:presLayoutVars>
          <dgm:dir/>
          <dgm:animLvl val="lvl"/>
          <dgm:resizeHandles val="exact"/>
        </dgm:presLayoutVars>
      </dgm:prSet>
      <dgm:spPr/>
    </dgm:pt>
    <dgm:pt modelId="{AD477650-9E28-40CD-8C93-1011CFF2157B}" type="pres">
      <dgm:prSet presAssocID="{5848B517-13C1-4F13-9D65-7499AD3F8197}" presName="Name8" presStyleCnt="0"/>
      <dgm:spPr/>
    </dgm:pt>
    <dgm:pt modelId="{DDDF2BD8-6188-4923-BF64-9A3C23B6A94C}" type="pres">
      <dgm:prSet presAssocID="{5848B517-13C1-4F13-9D65-7499AD3F819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471AF-5F7B-4505-B5C5-1C3D747567F4}" type="pres">
      <dgm:prSet presAssocID="{5848B517-13C1-4F13-9D65-7499AD3F81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8BBC4-C035-43B0-AF2A-F4FE62070E01}" type="pres">
      <dgm:prSet presAssocID="{B04367CB-8F32-4DE5-8F79-73C55BA25A04}" presName="Name8" presStyleCnt="0"/>
      <dgm:spPr/>
    </dgm:pt>
    <dgm:pt modelId="{212F52E5-24A3-4F05-937E-DB3EAD3D6946}" type="pres">
      <dgm:prSet presAssocID="{B04367CB-8F32-4DE5-8F79-73C55BA25A0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D2638-95EE-49BD-8D0E-787EA4AD3D81}" type="pres">
      <dgm:prSet presAssocID="{B04367CB-8F32-4DE5-8F79-73C55BA25A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47675-4944-435C-9D14-AEEEE6AB532B}" type="pres">
      <dgm:prSet presAssocID="{ED6912BA-07B3-4128-BB8C-0EA829FEA301}" presName="Name8" presStyleCnt="0"/>
      <dgm:spPr/>
    </dgm:pt>
    <dgm:pt modelId="{50F56273-CA4F-40B0-BA15-A9D71962B4BE}" type="pres">
      <dgm:prSet presAssocID="{ED6912BA-07B3-4128-BB8C-0EA829FEA30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2CFEB-03C8-4929-9A7B-701C7AC209A1}" type="pres">
      <dgm:prSet presAssocID="{ED6912BA-07B3-4128-BB8C-0EA829FEA3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D3C0FC-33EA-4C29-96BF-6947C581ADFD}" srcId="{A48890CE-8F6E-4C4C-85E4-D2FB30A8077D}" destId="{B04367CB-8F32-4DE5-8F79-73C55BA25A04}" srcOrd="1" destOrd="0" parTransId="{647A1E30-ECA3-4DE9-B3E7-E359CEE65D02}" sibTransId="{0C831F9E-18B4-4B6E-9853-52BB42540310}"/>
    <dgm:cxn modelId="{FDCC5454-A9F0-4E85-8072-D2A1CBC9151F}" type="presOf" srcId="{ED6912BA-07B3-4128-BB8C-0EA829FEA301}" destId="{FAD2CFEB-03C8-4929-9A7B-701C7AC209A1}" srcOrd="1" destOrd="0" presId="urn:microsoft.com/office/officeart/2005/8/layout/pyramid1"/>
    <dgm:cxn modelId="{FF262AD1-6933-4C7E-977C-491F3B061290}" type="presOf" srcId="{B04367CB-8F32-4DE5-8F79-73C55BA25A04}" destId="{212F52E5-24A3-4F05-937E-DB3EAD3D6946}" srcOrd="0" destOrd="0" presId="urn:microsoft.com/office/officeart/2005/8/layout/pyramid1"/>
    <dgm:cxn modelId="{27BD45FC-6082-45C9-90B1-F051EDE262FD}" type="presOf" srcId="{5848B517-13C1-4F13-9D65-7499AD3F8197}" destId="{7DF471AF-5F7B-4505-B5C5-1C3D747567F4}" srcOrd="1" destOrd="0" presId="urn:microsoft.com/office/officeart/2005/8/layout/pyramid1"/>
    <dgm:cxn modelId="{CBA59461-E546-479D-97EE-9A0EC3F79C3E}" srcId="{A48890CE-8F6E-4C4C-85E4-D2FB30A8077D}" destId="{ED6912BA-07B3-4128-BB8C-0EA829FEA301}" srcOrd="2" destOrd="0" parTransId="{9D7433E1-21AA-4BFE-B67E-99C7DE2DB317}" sibTransId="{AE7C63F3-ECC2-48F0-AA3D-6B4F5A30A6E5}"/>
    <dgm:cxn modelId="{34427144-03AF-42BE-B697-850F84F41FB3}" srcId="{A48890CE-8F6E-4C4C-85E4-D2FB30A8077D}" destId="{5848B517-13C1-4F13-9D65-7499AD3F8197}" srcOrd="0" destOrd="0" parTransId="{AE04F5F9-B26D-467B-B511-F0D0DBF163D3}" sibTransId="{3B52F15F-73F3-4B30-9274-2BF2B19A55B4}"/>
    <dgm:cxn modelId="{07DA5407-46E2-4794-8810-85090A1BB81B}" type="presOf" srcId="{5848B517-13C1-4F13-9D65-7499AD3F8197}" destId="{DDDF2BD8-6188-4923-BF64-9A3C23B6A94C}" srcOrd="0" destOrd="0" presId="urn:microsoft.com/office/officeart/2005/8/layout/pyramid1"/>
    <dgm:cxn modelId="{6E8C7633-06B2-42B5-95CC-451289E2CF3E}" type="presOf" srcId="{ED6912BA-07B3-4128-BB8C-0EA829FEA301}" destId="{50F56273-CA4F-40B0-BA15-A9D71962B4BE}" srcOrd="0" destOrd="0" presId="urn:microsoft.com/office/officeart/2005/8/layout/pyramid1"/>
    <dgm:cxn modelId="{02740FF6-10EC-4722-B220-54E456F073BB}" type="presOf" srcId="{B04367CB-8F32-4DE5-8F79-73C55BA25A04}" destId="{A04D2638-95EE-49BD-8D0E-787EA4AD3D81}" srcOrd="1" destOrd="0" presId="urn:microsoft.com/office/officeart/2005/8/layout/pyramid1"/>
    <dgm:cxn modelId="{F179D3FA-5D3F-479E-8D7B-17CCA8DDC98E}" type="presOf" srcId="{A48890CE-8F6E-4C4C-85E4-D2FB30A8077D}" destId="{023F85B3-D999-48EA-AFDB-ECE741B56DF1}" srcOrd="0" destOrd="0" presId="urn:microsoft.com/office/officeart/2005/8/layout/pyramid1"/>
    <dgm:cxn modelId="{58374B0D-7AD1-40A3-916C-0029724D9CF7}" type="presParOf" srcId="{023F85B3-D999-48EA-AFDB-ECE741B56DF1}" destId="{AD477650-9E28-40CD-8C93-1011CFF2157B}" srcOrd="0" destOrd="0" presId="urn:microsoft.com/office/officeart/2005/8/layout/pyramid1"/>
    <dgm:cxn modelId="{FD9BAAAB-7B2B-4BBE-8ADC-1C0AF1B4A04C}" type="presParOf" srcId="{AD477650-9E28-40CD-8C93-1011CFF2157B}" destId="{DDDF2BD8-6188-4923-BF64-9A3C23B6A94C}" srcOrd="0" destOrd="0" presId="urn:microsoft.com/office/officeart/2005/8/layout/pyramid1"/>
    <dgm:cxn modelId="{A66A9C7A-FDA7-4AEC-AFCB-6CA429CB9B3B}" type="presParOf" srcId="{AD477650-9E28-40CD-8C93-1011CFF2157B}" destId="{7DF471AF-5F7B-4505-B5C5-1C3D747567F4}" srcOrd="1" destOrd="0" presId="urn:microsoft.com/office/officeart/2005/8/layout/pyramid1"/>
    <dgm:cxn modelId="{37D12EC6-189E-4B6F-A236-3FCA9B44A96E}" type="presParOf" srcId="{023F85B3-D999-48EA-AFDB-ECE741B56DF1}" destId="{A658BBC4-C035-43B0-AF2A-F4FE62070E01}" srcOrd="1" destOrd="0" presId="urn:microsoft.com/office/officeart/2005/8/layout/pyramid1"/>
    <dgm:cxn modelId="{3A86610B-99AA-48F3-A539-FF462322426D}" type="presParOf" srcId="{A658BBC4-C035-43B0-AF2A-F4FE62070E01}" destId="{212F52E5-24A3-4F05-937E-DB3EAD3D6946}" srcOrd="0" destOrd="0" presId="urn:microsoft.com/office/officeart/2005/8/layout/pyramid1"/>
    <dgm:cxn modelId="{75D87E18-24F9-4C9F-8513-4C0632721418}" type="presParOf" srcId="{A658BBC4-C035-43B0-AF2A-F4FE62070E01}" destId="{A04D2638-95EE-49BD-8D0E-787EA4AD3D81}" srcOrd="1" destOrd="0" presId="urn:microsoft.com/office/officeart/2005/8/layout/pyramid1"/>
    <dgm:cxn modelId="{375C1EFA-1A0C-42E4-8C08-46E38BA2A52A}" type="presParOf" srcId="{023F85B3-D999-48EA-AFDB-ECE741B56DF1}" destId="{19C47675-4944-435C-9D14-AEEEE6AB532B}" srcOrd="2" destOrd="0" presId="urn:microsoft.com/office/officeart/2005/8/layout/pyramid1"/>
    <dgm:cxn modelId="{1A1FD68C-21D5-4D18-8386-B47BE944ECFB}" type="presParOf" srcId="{19C47675-4944-435C-9D14-AEEEE6AB532B}" destId="{50F56273-CA4F-40B0-BA15-A9D71962B4BE}" srcOrd="0" destOrd="0" presId="urn:microsoft.com/office/officeart/2005/8/layout/pyramid1"/>
    <dgm:cxn modelId="{DEF941FD-794E-4506-ADE4-F451EE3B2348}" type="presParOf" srcId="{19C47675-4944-435C-9D14-AEEEE6AB532B}" destId="{FAD2CFEB-03C8-4929-9A7B-701C7AC209A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17AD1-3782-46A5-BE6E-A348019BAC3E}">
      <dsp:nvSpPr>
        <dsp:cNvPr id="0" name=""/>
        <dsp:cNvSpPr/>
      </dsp:nvSpPr>
      <dsp:spPr>
        <a:xfrm>
          <a:off x="637817" y="0"/>
          <a:ext cx="7228602" cy="2635779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41BFAE3-7A3D-466C-8170-0A6FC9AA4037}">
      <dsp:nvSpPr>
        <dsp:cNvPr id="0" name=""/>
        <dsp:cNvSpPr/>
      </dsp:nvSpPr>
      <dsp:spPr>
        <a:xfrm>
          <a:off x="2491" y="790733"/>
          <a:ext cx="1499868" cy="10543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>
              <a:solidFill>
                <a:schemeClr val="accent3">
                  <a:lumMod val="50000"/>
                </a:schemeClr>
              </a:solidFill>
            </a:rPr>
            <a:t>VJEŠTINA</a:t>
          </a:r>
          <a:endParaRPr lang="en-US" sz="18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3958" y="842200"/>
        <a:ext cx="1396934" cy="951377"/>
      </dsp:txXfrm>
    </dsp:sp>
    <dsp:sp modelId="{153231BF-9B8B-4ED3-ACC5-C764181F2514}">
      <dsp:nvSpPr>
        <dsp:cNvPr id="0" name=""/>
        <dsp:cNvSpPr/>
      </dsp:nvSpPr>
      <dsp:spPr>
        <a:xfrm>
          <a:off x="1752338" y="790733"/>
          <a:ext cx="1499868" cy="1054311"/>
        </a:xfrm>
        <a:prstGeom prst="roundRect">
          <a:avLst/>
        </a:prstGeom>
        <a:gradFill rotWithShape="0">
          <a:gsLst>
            <a:gs pos="0">
              <a:schemeClr val="accent2">
                <a:hueOff val="2309858"/>
                <a:satOff val="-8793"/>
                <a:lumOff val="33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09858"/>
                <a:satOff val="-8793"/>
                <a:lumOff val="33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>
              <a:solidFill>
                <a:schemeClr val="accent3">
                  <a:lumMod val="50000"/>
                </a:schemeClr>
              </a:solidFill>
            </a:rPr>
            <a:t>ZNANSTVENA DISCIPLINA</a:t>
          </a:r>
          <a:endParaRPr lang="en-US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03805" y="842200"/>
        <a:ext cx="1396934" cy="951377"/>
      </dsp:txXfrm>
    </dsp:sp>
    <dsp:sp modelId="{E47A2811-AA35-414B-A5A9-18F4BC6C2DBC}">
      <dsp:nvSpPr>
        <dsp:cNvPr id="0" name=""/>
        <dsp:cNvSpPr/>
      </dsp:nvSpPr>
      <dsp:spPr>
        <a:xfrm>
          <a:off x="3502184" y="790733"/>
          <a:ext cx="1499868" cy="1054311"/>
        </a:xfrm>
        <a:prstGeom prst="roundRect">
          <a:avLst/>
        </a:prstGeom>
        <a:gradFill rotWithShape="0">
          <a:gsLst>
            <a:gs pos="0">
              <a:schemeClr val="accent2">
                <a:hueOff val="4619717"/>
                <a:satOff val="-17587"/>
                <a:lumOff val="666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19717"/>
                <a:satOff val="-17587"/>
                <a:lumOff val="666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>
              <a:solidFill>
                <a:schemeClr val="accent3">
                  <a:lumMod val="50000"/>
                </a:schemeClr>
              </a:solidFill>
            </a:rPr>
            <a:t>PROFESIJA</a:t>
          </a:r>
          <a:endParaRPr lang="en-US" sz="18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553651" y="842200"/>
        <a:ext cx="1396934" cy="951377"/>
      </dsp:txXfrm>
    </dsp:sp>
    <dsp:sp modelId="{0116AB69-ABE9-4BF4-9962-A86CC3DB4B2A}">
      <dsp:nvSpPr>
        <dsp:cNvPr id="0" name=""/>
        <dsp:cNvSpPr/>
      </dsp:nvSpPr>
      <dsp:spPr>
        <a:xfrm>
          <a:off x="5252031" y="790733"/>
          <a:ext cx="1499868" cy="1054311"/>
        </a:xfrm>
        <a:prstGeom prst="roundRect">
          <a:avLst/>
        </a:prstGeom>
        <a:gradFill rotWithShape="0">
          <a:gsLst>
            <a:gs pos="0">
              <a:schemeClr val="accent2">
                <a:hueOff val="6929575"/>
                <a:satOff val="-26380"/>
                <a:lumOff val="100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929575"/>
                <a:satOff val="-26380"/>
                <a:lumOff val="100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>
              <a:solidFill>
                <a:schemeClr val="accent3">
                  <a:lumMod val="50000"/>
                </a:schemeClr>
              </a:solidFill>
            </a:rPr>
            <a:t>FUNKCIJA U ORGANIZACIJI</a:t>
          </a:r>
          <a:endParaRPr lang="en-US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303498" y="842200"/>
        <a:ext cx="1396934" cy="951377"/>
      </dsp:txXfrm>
    </dsp:sp>
    <dsp:sp modelId="{C61D4F75-0B86-477C-8E9E-31D2A46E89DD}">
      <dsp:nvSpPr>
        <dsp:cNvPr id="0" name=""/>
        <dsp:cNvSpPr/>
      </dsp:nvSpPr>
      <dsp:spPr>
        <a:xfrm>
          <a:off x="7001877" y="790733"/>
          <a:ext cx="1499868" cy="1054311"/>
        </a:xfrm>
        <a:prstGeom prst="roundRect">
          <a:avLst/>
        </a:prstGeom>
        <a:gradFill rotWithShape="0">
          <a:gsLst>
            <a:gs pos="0">
              <a:schemeClr val="accent2">
                <a:hueOff val="9239433"/>
                <a:satOff val="-35173"/>
                <a:lumOff val="133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9239433"/>
                <a:satOff val="-35173"/>
                <a:lumOff val="133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>
              <a:solidFill>
                <a:schemeClr val="accent3">
                  <a:lumMod val="50000"/>
                </a:schemeClr>
              </a:solidFill>
            </a:rPr>
            <a:t>NOSITELJ FUNKCIJA</a:t>
          </a:r>
          <a:endParaRPr lang="en-US" sz="18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7053344" y="842200"/>
        <a:ext cx="1396934" cy="951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1D27D-5CAF-410A-81B7-C9908B4F1335}">
      <dsp:nvSpPr>
        <dsp:cNvPr id="0" name=""/>
        <dsp:cNvSpPr/>
      </dsp:nvSpPr>
      <dsp:spPr>
        <a:xfrm>
          <a:off x="2942034" y="0"/>
          <a:ext cx="1913731" cy="191373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 S DRUGIMA I PUTEM DRUGIH</a:t>
          </a:r>
        </a:p>
      </dsp:txBody>
      <dsp:txXfrm>
        <a:off x="3420467" y="956866"/>
        <a:ext cx="956865" cy="956865"/>
      </dsp:txXfrm>
    </dsp:sp>
    <dsp:sp modelId="{485962F0-6853-4652-A244-2BC303886ED5}">
      <dsp:nvSpPr>
        <dsp:cNvPr id="0" name=""/>
        <dsp:cNvSpPr/>
      </dsp:nvSpPr>
      <dsp:spPr>
        <a:xfrm>
          <a:off x="1985168" y="1913731"/>
          <a:ext cx="1913731" cy="1913731"/>
        </a:xfrm>
        <a:prstGeom prst="triangle">
          <a:avLst/>
        </a:prstGeom>
        <a:solidFill>
          <a:schemeClr val="accent4">
            <a:hueOff val="-3097257"/>
            <a:satOff val="0"/>
            <a:lumOff val="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RAVNOTEŽA EFEKTIVNOSTI I EFIKASNOSTI</a:t>
          </a:r>
        </a:p>
      </dsp:txBody>
      <dsp:txXfrm>
        <a:off x="2463601" y="2870597"/>
        <a:ext cx="956865" cy="956865"/>
      </dsp:txXfrm>
    </dsp:sp>
    <dsp:sp modelId="{AF7507A5-4D03-4EF9-A544-752BB49AE57B}">
      <dsp:nvSpPr>
        <dsp:cNvPr id="0" name=""/>
        <dsp:cNvSpPr/>
      </dsp:nvSpPr>
      <dsp:spPr>
        <a:xfrm rot="10800000">
          <a:off x="2942034" y="1913731"/>
          <a:ext cx="1913731" cy="1913731"/>
        </a:xfrm>
        <a:prstGeom prst="triangle">
          <a:avLst/>
        </a:prstGeom>
        <a:solidFill>
          <a:schemeClr val="accent4">
            <a:hueOff val="-6194514"/>
            <a:satOff val="0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OSTVARIVANJE CILJEVA PODUZEĆA</a:t>
          </a:r>
        </a:p>
      </dsp:txBody>
      <dsp:txXfrm rot="10800000">
        <a:off x="3420467" y="1913731"/>
        <a:ext cx="956865" cy="956865"/>
      </dsp:txXfrm>
    </dsp:sp>
    <dsp:sp modelId="{D73857CF-5767-4A20-8DB0-1E4C2239D49B}">
      <dsp:nvSpPr>
        <dsp:cNvPr id="0" name=""/>
        <dsp:cNvSpPr/>
      </dsp:nvSpPr>
      <dsp:spPr>
        <a:xfrm>
          <a:off x="3898900" y="1913731"/>
          <a:ext cx="1913731" cy="1913731"/>
        </a:xfrm>
        <a:prstGeom prst="triangle">
          <a:avLst/>
        </a:prstGeom>
        <a:solidFill>
          <a:schemeClr val="accent4">
            <a:hueOff val="-9291771"/>
            <a:satOff val="0"/>
            <a:lumOff val="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RACIONALNO KORIŠTENJE OGRANIČENIH RESURSA</a:t>
          </a:r>
        </a:p>
      </dsp:txBody>
      <dsp:txXfrm>
        <a:off x="4377333" y="2870597"/>
        <a:ext cx="956865" cy="956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1275D-C755-4160-8BC1-57D8616A06EA}">
      <dsp:nvSpPr>
        <dsp:cNvPr id="0" name=""/>
        <dsp:cNvSpPr/>
      </dsp:nvSpPr>
      <dsp:spPr>
        <a:xfrm rot="5400000">
          <a:off x="865425" y="876360"/>
          <a:ext cx="769635" cy="8762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47DB9-32C0-4EC0-8568-6415CA6E6C22}">
      <dsp:nvSpPr>
        <dsp:cNvPr id="0" name=""/>
        <dsp:cNvSpPr/>
      </dsp:nvSpPr>
      <dsp:spPr>
        <a:xfrm>
          <a:off x="463238" y="23204"/>
          <a:ext cx="1692173" cy="90688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BIHEVIORISTIČKI PRISTUP</a:t>
          </a:r>
        </a:p>
      </dsp:txBody>
      <dsp:txXfrm>
        <a:off x="507516" y="67482"/>
        <a:ext cx="1603617" cy="818330"/>
      </dsp:txXfrm>
    </dsp:sp>
    <dsp:sp modelId="{5C8128A9-37CD-4273-92D3-878A97A51EA0}">
      <dsp:nvSpPr>
        <dsp:cNvPr id="0" name=""/>
        <dsp:cNvSpPr/>
      </dsp:nvSpPr>
      <dsp:spPr>
        <a:xfrm>
          <a:off x="2101167" y="90698"/>
          <a:ext cx="3979138" cy="732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>
              <a:solidFill>
                <a:schemeClr val="accent4">
                  <a:lumMod val="75000"/>
                </a:schemeClr>
              </a:solidFill>
            </a:rPr>
            <a:t>Kako menadžeri utječu na druge : neformalne grupe, suradnja među zaposlenima, društvene potrebe zaposlenih</a:t>
          </a:r>
        </a:p>
      </dsp:txBody>
      <dsp:txXfrm>
        <a:off x="2101167" y="90698"/>
        <a:ext cx="3979138" cy="732985"/>
      </dsp:txXfrm>
    </dsp:sp>
    <dsp:sp modelId="{6E1230FA-BDEB-402C-8053-EC58D4CF9BB0}">
      <dsp:nvSpPr>
        <dsp:cNvPr id="0" name=""/>
        <dsp:cNvSpPr/>
      </dsp:nvSpPr>
      <dsp:spPr>
        <a:xfrm rot="5400000">
          <a:off x="2513542" y="1827358"/>
          <a:ext cx="769635" cy="8762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1B73C-0FAC-49F6-BA37-2789D5684DE5}">
      <dsp:nvSpPr>
        <dsp:cNvPr id="0" name=""/>
        <dsp:cNvSpPr/>
      </dsp:nvSpPr>
      <dsp:spPr>
        <a:xfrm>
          <a:off x="1764496" y="948800"/>
          <a:ext cx="1827073" cy="906886"/>
        </a:xfrm>
        <a:prstGeom prst="roundRect">
          <a:avLst>
            <a:gd name="adj" fmla="val 16670"/>
          </a:avLst>
        </a:prstGeom>
        <a:solidFill>
          <a:schemeClr val="accent2">
            <a:hueOff val="3079811"/>
            <a:satOff val="-11724"/>
            <a:lumOff val="44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SUSTAVSKI PRISTUP</a:t>
          </a:r>
        </a:p>
      </dsp:txBody>
      <dsp:txXfrm>
        <a:off x="1808774" y="993078"/>
        <a:ext cx="1738517" cy="818330"/>
      </dsp:txXfrm>
    </dsp:sp>
    <dsp:sp modelId="{BD307A2C-9119-4161-9094-F4D8FE4742E6}">
      <dsp:nvSpPr>
        <dsp:cNvPr id="0" name=""/>
        <dsp:cNvSpPr/>
      </dsp:nvSpPr>
      <dsp:spPr>
        <a:xfrm>
          <a:off x="3527821" y="1052229"/>
          <a:ext cx="4036336" cy="732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>
              <a:solidFill>
                <a:schemeClr val="accent4">
                  <a:lumMod val="75000"/>
                </a:schemeClr>
              </a:solidFill>
            </a:rPr>
            <a:t>Kako se dijelovi slažu u cjelinu: inputi, transformacija, outputi</a:t>
          </a:r>
        </a:p>
      </dsp:txBody>
      <dsp:txXfrm>
        <a:off x="3527821" y="1052229"/>
        <a:ext cx="4036336" cy="732985"/>
      </dsp:txXfrm>
    </dsp:sp>
    <dsp:sp modelId="{F5D90145-04B8-450B-B33A-EB3754F2F005}">
      <dsp:nvSpPr>
        <dsp:cNvPr id="0" name=""/>
        <dsp:cNvSpPr/>
      </dsp:nvSpPr>
      <dsp:spPr>
        <a:xfrm rot="5400000">
          <a:off x="4092449" y="2922293"/>
          <a:ext cx="769635" cy="8762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D0BE3-2331-4994-B3FA-DE50F3748172}">
      <dsp:nvSpPr>
        <dsp:cNvPr id="0" name=""/>
        <dsp:cNvSpPr/>
      </dsp:nvSpPr>
      <dsp:spPr>
        <a:xfrm>
          <a:off x="3420491" y="2018337"/>
          <a:ext cx="1520531" cy="906886"/>
        </a:xfrm>
        <a:prstGeom prst="roundRect">
          <a:avLst>
            <a:gd name="adj" fmla="val 16670"/>
          </a:avLst>
        </a:prstGeom>
        <a:solidFill>
          <a:schemeClr val="accent2">
            <a:hueOff val="6159622"/>
            <a:satOff val="-23449"/>
            <a:lumOff val="88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TRADICIONALNI PRISTUP</a:t>
          </a:r>
        </a:p>
      </dsp:txBody>
      <dsp:txXfrm>
        <a:off x="3464769" y="2062615"/>
        <a:ext cx="1431975" cy="818330"/>
      </dsp:txXfrm>
    </dsp:sp>
    <dsp:sp modelId="{B250C39A-452D-4E20-A503-9CA08AE41433}">
      <dsp:nvSpPr>
        <dsp:cNvPr id="0" name=""/>
        <dsp:cNvSpPr/>
      </dsp:nvSpPr>
      <dsp:spPr>
        <a:xfrm>
          <a:off x="4918022" y="2096367"/>
          <a:ext cx="2110594" cy="732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>
              <a:solidFill>
                <a:schemeClr val="accent4">
                  <a:lumMod val="75000"/>
                </a:schemeClr>
              </a:solidFill>
            </a:rPr>
            <a:t>Što rade menadžeri: planiraju, organiziraju, vode i kontroliraju</a:t>
          </a:r>
        </a:p>
      </dsp:txBody>
      <dsp:txXfrm>
        <a:off x="4918022" y="2096367"/>
        <a:ext cx="2110594" cy="732985"/>
      </dsp:txXfrm>
    </dsp:sp>
    <dsp:sp modelId="{D274FAEC-4A39-4B0A-86F6-88A675231F66}">
      <dsp:nvSpPr>
        <dsp:cNvPr id="0" name=""/>
        <dsp:cNvSpPr/>
      </dsp:nvSpPr>
      <dsp:spPr>
        <a:xfrm>
          <a:off x="5003801" y="3081862"/>
          <a:ext cx="1622210" cy="906886"/>
        </a:xfrm>
        <a:prstGeom prst="roundRect">
          <a:avLst>
            <a:gd name="adj" fmla="val 16670"/>
          </a:avLst>
        </a:prstGeom>
        <a:solidFill>
          <a:schemeClr val="accent2">
            <a:hueOff val="9239433"/>
            <a:satOff val="-35173"/>
            <a:lumOff val="1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KONTINGENCIJSKI PRISTUP</a:t>
          </a:r>
        </a:p>
      </dsp:txBody>
      <dsp:txXfrm>
        <a:off x="5048079" y="3126140"/>
        <a:ext cx="1533654" cy="818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1E03A-3797-4938-ACBF-84313AFA2AD1}">
      <dsp:nvSpPr>
        <dsp:cNvPr id="0" name=""/>
        <dsp:cNvSpPr/>
      </dsp:nvSpPr>
      <dsp:spPr>
        <a:xfrm rot="16200000">
          <a:off x="-1415559" y="1417779"/>
          <a:ext cx="4453466" cy="161790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Henry Fayol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(1920. god.)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funkcionalni ili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administrativni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p</a:t>
          </a:r>
          <a:r>
            <a:rPr lang="vi-VN" sz="1400" b="1" kern="1200" dirty="0"/>
            <a:t>ristup</a:t>
          </a:r>
          <a:endParaRPr lang="hr-HR" sz="1400" b="1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1.Planiranje</a:t>
          </a:r>
          <a:endParaRPr lang="hr-HR" sz="1400" b="1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2.Organiziranje</a:t>
          </a:r>
          <a:endParaRPr lang="hr-HR" sz="1400" b="1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3.Naređivanje</a:t>
          </a:r>
          <a:endParaRPr lang="hr-HR" sz="1400" b="1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4.Koordiniranje</a:t>
          </a:r>
          <a:endParaRPr lang="hr-HR" sz="1400" b="1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5.</a:t>
          </a:r>
          <a:r>
            <a:rPr lang="hr-HR" sz="1400" b="1" kern="1200" dirty="0"/>
            <a:t>K</a:t>
          </a:r>
          <a:r>
            <a:rPr lang="vi-VN" sz="1400" b="1" kern="1200" dirty="0"/>
            <a:t>ontroliranje</a:t>
          </a:r>
          <a:endParaRPr lang="hr-HR" sz="1400" b="1" kern="1200" dirty="0"/>
        </a:p>
      </dsp:txBody>
      <dsp:txXfrm rot="5400000">
        <a:off x="2221" y="890692"/>
        <a:ext cx="1617906" cy="2672080"/>
      </dsp:txXfrm>
    </dsp:sp>
    <dsp:sp modelId="{9084C015-31B4-4253-AC89-6870EEC34324}">
      <dsp:nvSpPr>
        <dsp:cNvPr id="0" name=""/>
        <dsp:cNvSpPr/>
      </dsp:nvSpPr>
      <dsp:spPr>
        <a:xfrm rot="16200000">
          <a:off x="459000" y="1280293"/>
          <a:ext cx="4453466" cy="189287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>
              <a:latin typeface="+mn-lt"/>
            </a:rPr>
            <a:t>Peter Drucker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>
              <a:latin typeface="+mn-lt"/>
            </a:rPr>
            <a:t>(1961. god.)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>
              <a:latin typeface="+mn-lt"/>
            </a:rPr>
            <a:t>pristup temeljen na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latin typeface="+mn-lt"/>
            </a:rPr>
            <a:t>c</a:t>
          </a:r>
          <a:r>
            <a:rPr lang="vi-VN" sz="1400" b="1" kern="1200" dirty="0">
              <a:latin typeface="+mn-lt"/>
            </a:rPr>
            <a:t>iljevima</a:t>
          </a:r>
          <a:r>
            <a:rPr lang="hr-HR" sz="1400" b="1" kern="1200" dirty="0">
              <a:latin typeface="+mn-lt"/>
            </a:rPr>
            <a:t> p</a:t>
          </a:r>
          <a:r>
            <a:rPr lang="vi-VN" sz="1400" b="1" kern="1200" dirty="0">
              <a:latin typeface="+mn-lt"/>
            </a:rPr>
            <a:t>oslovanja</a:t>
          </a:r>
          <a:endParaRPr lang="hr-HR" sz="1400" b="1" kern="1200" dirty="0">
            <a:latin typeface="+mn-lt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>
              <a:latin typeface="+mn-lt"/>
            </a:rPr>
            <a:t>1.</a:t>
          </a:r>
          <a:r>
            <a:rPr lang="hr-HR" sz="1400" b="1" kern="1200" dirty="0">
              <a:latin typeface="+mn-lt"/>
            </a:rPr>
            <a:t>P</a:t>
          </a:r>
          <a:r>
            <a:rPr lang="vi-VN" sz="1400" b="1" kern="1200" dirty="0">
              <a:latin typeface="+mn-lt"/>
            </a:rPr>
            <a:t>ostavljanje ciljeva</a:t>
          </a:r>
          <a:endParaRPr lang="hr-HR" sz="1400" b="1" kern="1200" dirty="0">
            <a:latin typeface="+mn-lt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>
              <a:latin typeface="+mn-lt"/>
            </a:rPr>
            <a:t>2.Organiziranje</a:t>
          </a:r>
          <a:endParaRPr lang="hr-HR" sz="1400" b="1" kern="1200" dirty="0">
            <a:latin typeface="+mn-lt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>
              <a:latin typeface="+mn-lt"/>
            </a:rPr>
            <a:t>3.Motiviranje</a:t>
          </a:r>
          <a:r>
            <a:rPr lang="hr-HR" sz="1400" b="1" kern="1200" dirty="0">
              <a:latin typeface="+mn-lt"/>
            </a:rPr>
            <a:t>,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>
              <a:latin typeface="+mn-lt"/>
            </a:rPr>
            <a:t>4.</a:t>
          </a:r>
          <a:r>
            <a:rPr lang="hr-HR" sz="1400" b="1" kern="1200" dirty="0">
              <a:latin typeface="+mn-lt"/>
            </a:rPr>
            <a:t>M</a:t>
          </a:r>
          <a:r>
            <a:rPr lang="vi-VN" sz="1400" b="1" kern="1200" dirty="0">
              <a:latin typeface="+mn-lt"/>
            </a:rPr>
            <a:t>jerenje</a:t>
          </a:r>
          <a:r>
            <a:rPr lang="hr-HR" sz="1400" b="1" kern="1200" dirty="0">
              <a:latin typeface="+mn-lt"/>
            </a:rPr>
            <a:t>, </a:t>
          </a:r>
          <a:r>
            <a:rPr lang="vi-VN" sz="1400" b="1" kern="1200" dirty="0">
              <a:latin typeface="+mn-lt"/>
            </a:rPr>
            <a:t>ocjenjivanje</a:t>
          </a:r>
          <a:r>
            <a:rPr lang="hr-HR" sz="1400" b="1" kern="1200" dirty="0">
              <a:latin typeface="+mn-lt"/>
            </a:rPr>
            <a:t> p</a:t>
          </a:r>
          <a:r>
            <a:rPr lang="vi-VN" sz="1400" b="1" kern="1200" dirty="0">
              <a:latin typeface="+mn-lt"/>
            </a:rPr>
            <a:t>ostignutih</a:t>
          </a:r>
          <a:r>
            <a:rPr lang="hr-HR" sz="1400" b="1" kern="1200" dirty="0">
              <a:latin typeface="+mn-lt"/>
            </a:rPr>
            <a:t> </a:t>
          </a:r>
          <a:r>
            <a:rPr lang="vi-VN" sz="1400" b="1" kern="1200" dirty="0">
              <a:latin typeface="+mn-lt"/>
            </a:rPr>
            <a:t>rezultata</a:t>
          </a:r>
          <a:endParaRPr lang="hr-HR" sz="1400" b="1" kern="1200" dirty="0">
            <a:latin typeface="+mn-lt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>
              <a:latin typeface="+mn-lt"/>
            </a:rPr>
            <a:t>5.</a:t>
          </a:r>
          <a:r>
            <a:rPr lang="hr-HR" sz="1400" b="1" kern="1200" dirty="0">
              <a:latin typeface="+mn-lt"/>
            </a:rPr>
            <a:t>R</a:t>
          </a:r>
          <a:r>
            <a:rPr lang="vi-VN" sz="1400" b="1" kern="1200" dirty="0">
              <a:latin typeface="+mn-lt"/>
            </a:rPr>
            <a:t>azvoj kadrova</a:t>
          </a:r>
          <a:endParaRPr lang="hr-HR" sz="1400" b="1" kern="1200" dirty="0">
            <a:latin typeface="+mn-lt"/>
          </a:endParaRPr>
        </a:p>
      </dsp:txBody>
      <dsp:txXfrm rot="5400000">
        <a:off x="1739294" y="890692"/>
        <a:ext cx="1892878" cy="2672080"/>
      </dsp:txXfrm>
    </dsp:sp>
    <dsp:sp modelId="{0803566C-7C69-475C-8348-2FAC6AC01B3A}">
      <dsp:nvSpPr>
        <dsp:cNvPr id="0" name=""/>
        <dsp:cNvSpPr/>
      </dsp:nvSpPr>
      <dsp:spPr>
        <a:xfrm rot="16200000">
          <a:off x="2498344" y="1296077"/>
          <a:ext cx="4453466" cy="186131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>
              <a:latin typeface="+mn-lt"/>
            </a:rPr>
            <a:t>Kreitner Robert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>
              <a:latin typeface="+mn-lt"/>
            </a:rPr>
            <a:t>(1989.</a:t>
          </a:r>
          <a:r>
            <a:rPr lang="hr-HR" sz="1400" b="1" kern="1200" dirty="0">
              <a:latin typeface="+mn-lt"/>
            </a:rPr>
            <a:t> </a:t>
          </a:r>
          <a:r>
            <a:rPr lang="hr-HR" sz="1400" b="1" kern="1200" dirty="0">
              <a:latin typeface="Arial" pitchFamily="34" charset="0"/>
              <a:cs typeface="Arial" pitchFamily="34" charset="0"/>
            </a:rPr>
            <a:t>god.</a:t>
          </a:r>
          <a:r>
            <a:rPr lang="vi-VN" sz="1400" b="1" kern="1200" dirty="0">
              <a:latin typeface="Arial" pitchFamily="34" charset="0"/>
              <a:cs typeface="Arial" pitchFamily="34" charset="0"/>
            </a:rPr>
            <a:t>)</a:t>
          </a:r>
          <a:r>
            <a:rPr lang="hr-HR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hr-HR" sz="1400" b="1" kern="1200" dirty="0">
              <a:latin typeface="+mn-lt"/>
            </a:rPr>
            <a:t>p</a:t>
          </a:r>
          <a:r>
            <a:rPr lang="vi-VN" sz="1400" b="1" kern="1200" dirty="0">
              <a:latin typeface="+mn-lt"/>
            </a:rPr>
            <a:t>ristup</a:t>
          </a:r>
          <a:r>
            <a:rPr lang="hr-HR" sz="1400" b="1" kern="1200" dirty="0">
              <a:latin typeface="+mn-lt"/>
            </a:rPr>
            <a:t> </a:t>
          </a:r>
          <a:r>
            <a:rPr lang="vi-VN" sz="1400" b="1" kern="1200" dirty="0">
              <a:latin typeface="+mn-lt"/>
            </a:rPr>
            <a:t>osam</a:t>
          </a:r>
          <a:r>
            <a:rPr lang="hr-HR" sz="1400" b="1" kern="1200" dirty="0">
              <a:latin typeface="+mn-lt"/>
            </a:rPr>
            <a:t> f</a:t>
          </a:r>
          <a:r>
            <a:rPr lang="vi-VN" sz="1400" b="1" kern="1200" dirty="0">
              <a:latin typeface="+mn-lt"/>
            </a:rPr>
            <a:t>unkcija</a:t>
          </a:r>
          <a:endParaRPr lang="hr-HR" sz="1400" b="1" kern="1200" dirty="0">
            <a:latin typeface="+mn-lt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1.Planiranje</a:t>
          </a:r>
          <a:endParaRPr lang="hr-HR" sz="1400" b="1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2.Organiziranje</a:t>
          </a:r>
          <a:endParaRPr lang="hr-HR" sz="1400" b="1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3.Odlučivanje</a:t>
          </a:r>
          <a:endParaRPr lang="hr-HR" sz="1400" b="1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4.Kadroviranje</a:t>
          </a:r>
          <a:endParaRPr lang="hr-HR" sz="1400" b="1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5.Komuniciranje</a:t>
          </a:r>
          <a:endParaRPr lang="hr-HR" sz="1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6.Motiviranje</a:t>
          </a:r>
          <a:endParaRPr lang="hr-HR" sz="1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7.Vođenje</a:t>
          </a:r>
          <a:endParaRPr lang="hr-HR" sz="1400" b="1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400" b="1" kern="1200" dirty="0"/>
            <a:t>8.</a:t>
          </a:r>
          <a:r>
            <a:rPr lang="hr-HR" sz="1400" b="1" kern="1200" dirty="0"/>
            <a:t>K</a:t>
          </a:r>
          <a:r>
            <a:rPr lang="vi-VN" sz="1400" b="1" kern="1200" dirty="0"/>
            <a:t>ontroliranje</a:t>
          </a:r>
          <a:endParaRPr lang="hr-HR" sz="1400" b="1" kern="1200" dirty="0"/>
        </a:p>
      </dsp:txBody>
      <dsp:txXfrm rot="5400000">
        <a:off x="3794422" y="890692"/>
        <a:ext cx="1861310" cy="2672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9236-3344-4835-934F-67A716264300}">
      <dsp:nvSpPr>
        <dsp:cNvPr id="0" name=""/>
        <dsp:cNvSpPr/>
      </dsp:nvSpPr>
      <dsp:spPr>
        <a:xfrm>
          <a:off x="2267301" y="280157"/>
          <a:ext cx="3801808" cy="3801808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/>
            <a:t>1. PLANIRANJE</a:t>
          </a:r>
          <a:endParaRPr lang="en-US" sz="1100" b="1" kern="1200" dirty="0"/>
        </a:p>
      </dsp:txBody>
      <dsp:txXfrm>
        <a:off x="4250578" y="919223"/>
        <a:ext cx="1222010" cy="814673"/>
      </dsp:txXfrm>
    </dsp:sp>
    <dsp:sp modelId="{3CC92174-A354-472C-99CF-5AEB05EFBC37}">
      <dsp:nvSpPr>
        <dsp:cNvPr id="0" name=""/>
        <dsp:cNvSpPr/>
      </dsp:nvSpPr>
      <dsp:spPr>
        <a:xfrm>
          <a:off x="2257536" y="329682"/>
          <a:ext cx="3801808" cy="3801808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/>
            <a:t>2.ORGANIZIRANJE</a:t>
          </a:r>
          <a:endParaRPr lang="en-US" sz="1100" b="1" kern="1200" dirty="0"/>
        </a:p>
      </dsp:txBody>
      <dsp:txXfrm>
        <a:off x="4706082" y="2066746"/>
        <a:ext cx="1131490" cy="905192"/>
      </dsp:txXfrm>
    </dsp:sp>
    <dsp:sp modelId="{C79F319D-433F-44CC-8778-A5CF2B321C6A}">
      <dsp:nvSpPr>
        <dsp:cNvPr id="0" name=""/>
        <dsp:cNvSpPr/>
      </dsp:nvSpPr>
      <dsp:spPr>
        <a:xfrm>
          <a:off x="2213895" y="443996"/>
          <a:ext cx="3801808" cy="3801808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>
              <a:hlinkClick xmlns:r="http://schemas.openxmlformats.org/officeDocument/2006/relationships" r:id="rId1" action="ppaction://hlinkpres?slideindex=1&amp;slidetitle="/>
            </a:rPr>
            <a:t>3. UPRAVLJANJE LJUDSKIM POTENCIJALIMA</a:t>
          </a:r>
          <a:endParaRPr lang="en-US" sz="1100" b="1" kern="1200" dirty="0"/>
        </a:p>
      </dsp:txBody>
      <dsp:txXfrm>
        <a:off x="3571684" y="3114315"/>
        <a:ext cx="1086231" cy="995711"/>
      </dsp:txXfrm>
    </dsp:sp>
    <dsp:sp modelId="{CF3BE1BD-02CA-4957-BC84-D5AEBD5FB22F}">
      <dsp:nvSpPr>
        <dsp:cNvPr id="0" name=""/>
        <dsp:cNvSpPr/>
      </dsp:nvSpPr>
      <dsp:spPr>
        <a:xfrm>
          <a:off x="2127902" y="381538"/>
          <a:ext cx="3801808" cy="3801808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/>
            <a:t>4. VOĐENJE I MOTIVIRANJE</a:t>
          </a:r>
          <a:endParaRPr lang="en-US" sz="1100" b="1" kern="1200" dirty="0"/>
        </a:p>
      </dsp:txBody>
      <dsp:txXfrm>
        <a:off x="2349674" y="2118603"/>
        <a:ext cx="1131490" cy="905192"/>
      </dsp:txXfrm>
    </dsp:sp>
    <dsp:sp modelId="{9FB0BE55-F8F6-4410-A113-A19F5B3EC5CF}">
      <dsp:nvSpPr>
        <dsp:cNvPr id="0" name=""/>
        <dsp:cNvSpPr/>
      </dsp:nvSpPr>
      <dsp:spPr>
        <a:xfrm>
          <a:off x="2160489" y="280157"/>
          <a:ext cx="3801808" cy="3801808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/>
            <a:t>5.KONTROLIRANJE</a:t>
          </a:r>
          <a:endParaRPr lang="en-US" sz="1100" b="1" kern="1200" dirty="0"/>
        </a:p>
      </dsp:txBody>
      <dsp:txXfrm>
        <a:off x="2757011" y="919223"/>
        <a:ext cx="1222010" cy="814673"/>
      </dsp:txXfrm>
    </dsp:sp>
    <dsp:sp modelId="{97E47C4F-47BE-412C-9350-2DECCE14F010}">
      <dsp:nvSpPr>
        <dsp:cNvPr id="0" name=""/>
        <dsp:cNvSpPr/>
      </dsp:nvSpPr>
      <dsp:spPr>
        <a:xfrm>
          <a:off x="2031772" y="44807"/>
          <a:ext cx="4272509" cy="427250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30D33-CCFF-4378-9711-96CC288DF1D2}">
      <dsp:nvSpPr>
        <dsp:cNvPr id="0" name=""/>
        <dsp:cNvSpPr/>
      </dsp:nvSpPr>
      <dsp:spPr>
        <a:xfrm>
          <a:off x="2022449" y="94298"/>
          <a:ext cx="4272509" cy="427250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72AFCF-2B27-4511-9711-954F06A5894F}">
      <dsp:nvSpPr>
        <dsp:cNvPr id="0" name=""/>
        <dsp:cNvSpPr/>
      </dsp:nvSpPr>
      <dsp:spPr>
        <a:xfrm>
          <a:off x="1953166" y="220681"/>
          <a:ext cx="4272509" cy="427250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6FA74-B32F-48A5-A11F-8016F6E6A4D9}">
      <dsp:nvSpPr>
        <dsp:cNvPr id="0" name=""/>
        <dsp:cNvSpPr/>
      </dsp:nvSpPr>
      <dsp:spPr>
        <a:xfrm>
          <a:off x="1892289" y="146155"/>
          <a:ext cx="4272509" cy="427250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0D2DF-1E4C-4053-ADAB-15E50B5452A6}">
      <dsp:nvSpPr>
        <dsp:cNvPr id="0" name=""/>
        <dsp:cNvSpPr/>
      </dsp:nvSpPr>
      <dsp:spPr>
        <a:xfrm>
          <a:off x="1925318" y="44807"/>
          <a:ext cx="4272509" cy="427250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F2BD8-6188-4923-BF64-9A3C23B6A94C}">
      <dsp:nvSpPr>
        <dsp:cNvPr id="0" name=""/>
        <dsp:cNvSpPr/>
      </dsp:nvSpPr>
      <dsp:spPr>
        <a:xfrm>
          <a:off x="993422" y="0"/>
          <a:ext cx="993422" cy="1275821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kern="1200" dirty="0">
              <a:solidFill>
                <a:schemeClr val="accent4">
                  <a:lumMod val="75000"/>
                </a:schemeClr>
              </a:solidFill>
            </a:rPr>
            <a:t>menadžment najviše razine</a:t>
          </a:r>
        </a:p>
      </dsp:txBody>
      <dsp:txXfrm>
        <a:off x="993422" y="0"/>
        <a:ext cx="993422" cy="1275821"/>
      </dsp:txXfrm>
    </dsp:sp>
    <dsp:sp modelId="{212F52E5-24A3-4F05-937E-DB3EAD3D6946}">
      <dsp:nvSpPr>
        <dsp:cNvPr id="0" name=""/>
        <dsp:cNvSpPr/>
      </dsp:nvSpPr>
      <dsp:spPr>
        <a:xfrm>
          <a:off x="496711" y="1275821"/>
          <a:ext cx="1986844" cy="1275821"/>
        </a:xfrm>
        <a:prstGeom prst="trapezoid">
          <a:avLst>
            <a:gd name="adj" fmla="val 389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kern="1200" dirty="0">
              <a:solidFill>
                <a:schemeClr val="accent4">
                  <a:lumMod val="75000"/>
                </a:schemeClr>
              </a:solidFill>
            </a:rPr>
            <a:t>srednji menadžment</a:t>
          </a:r>
        </a:p>
      </dsp:txBody>
      <dsp:txXfrm>
        <a:off x="844408" y="1275821"/>
        <a:ext cx="1291449" cy="1275821"/>
      </dsp:txXfrm>
    </dsp:sp>
    <dsp:sp modelId="{50F56273-CA4F-40B0-BA15-A9D71962B4BE}">
      <dsp:nvSpPr>
        <dsp:cNvPr id="0" name=""/>
        <dsp:cNvSpPr/>
      </dsp:nvSpPr>
      <dsp:spPr>
        <a:xfrm>
          <a:off x="0" y="2551642"/>
          <a:ext cx="2980267" cy="1275821"/>
        </a:xfrm>
        <a:prstGeom prst="trapezoid">
          <a:avLst>
            <a:gd name="adj" fmla="val 389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b="1" kern="1200" dirty="0">
              <a:solidFill>
                <a:schemeClr val="accent4">
                  <a:lumMod val="75000"/>
                </a:schemeClr>
              </a:solidFill>
            </a:rPr>
            <a:t>niži menadžment</a:t>
          </a:r>
        </a:p>
      </dsp:txBody>
      <dsp:txXfrm>
        <a:off x="521546" y="2551642"/>
        <a:ext cx="1937173" cy="1275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9F64210-BE59-4BAE-A07C-4F9AD0DAB6C8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88ACC4F-1AC8-4ED3-B130-E40469D9DCA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A52C85F-1694-441B-A7F4-0A4282CDA640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8362D4E-F125-4D63-BA91-D27A1C751FE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9144000" cy="1230312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Handsoverlappin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53288" y="785813"/>
            <a:ext cx="1890712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0"/>
            <a:ext cx="5369560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4E88A1-EA3E-43A3-B79B-BB026EFA9D92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EE6F67-889D-447C-B5F7-757168D4655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1B1D8A-EB27-4392-A1B9-CC868E65DFA6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12AA71-B099-4682-AA9C-289A014B8A3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2C8A6E-58CE-42C4-A8EF-9AC75B976FFF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7923DD-478A-43B8-BAC6-3873755B7C3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C77A9E-EA30-4512-9475-418FAF6F7CA5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32E53E-1DAA-41F4-B829-B7DE6CF9674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E6D64C-63BF-41C9-8C8D-90404C3C94B2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DDD1CB-504D-4539-849B-0EFD3AD1E9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6"/>
          <p:cNvGrpSpPr/>
          <p:nvPr userDrawn="1"/>
        </p:nvGrpSpPr>
        <p:grpSpPr>
          <a:xfrm>
            <a:off x="0" y="786093"/>
            <a:ext cx="9144000" cy="1236478"/>
            <a:chOff x="0" y="786093"/>
            <a:chExt cx="9144000" cy="1236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94971"/>
              <a:ext cx="9144000" cy="12276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Handsoverlapping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253976" y="786093"/>
              <a:ext cx="1890024" cy="1226943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495EAD5-FFB0-4871-9357-B1D334AF9DFC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8E4CAB-1E6F-4566-9991-2AF6A2DCF78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20078E-66D3-4519-BB64-E869678FBAB9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220CE8-3985-4179-BCCF-2238B10939F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884CCE-1A42-4347-9FC8-453993AEB662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89B8B17-ECB4-47EF-A81E-85FA004374E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2D54716-E720-4D05-862E-7A467BC65C37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B68EB8C-DD0A-433D-95FE-AD07FBB8CCC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8FC609B-D527-4C78-9FB7-3D08698ACBDE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052D3A4-931B-48B8-B513-B001E5DFD15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6A74525-5B36-4E0D-B241-EBF4A62C0F22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37D9360-CC6F-4C0D-8960-578C7FFE388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F1AAD0A-0F2D-41BA-9F47-46104AFCC7ED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903C74D-0643-4A75-9593-1D9A8E15377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1B7DFD2-F6DF-4459-A8ED-0113AA7007E4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A4AD978-D06B-4EC8-AFBB-00AD097D207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2EDBDCE-1842-4D63-BFCA-BC71275857C8}" type="datetime1">
              <a:rPr lang="da-DK"/>
              <a:pPr>
                <a:defRPr/>
              </a:pPr>
              <a:t>23-04-2020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B878EA9-22B3-4431-A00F-417EDF43EB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strategija_dodatak.pptx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26" descr="dreamstime_Handsoverlapp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0"/>
            <a:ext cx="91694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ktangel 27"/>
          <p:cNvSpPr/>
          <p:nvPr/>
        </p:nvSpPr>
        <p:spPr>
          <a:xfrm>
            <a:off x="-31750" y="2936875"/>
            <a:ext cx="5913438" cy="2951163"/>
          </a:xfrm>
          <a:prstGeom prst="rect">
            <a:avLst/>
          </a:prstGeom>
          <a:gradFill flip="none" rotWithShape="1">
            <a:gsLst>
              <a:gs pos="31000">
                <a:schemeClr val="accent1">
                  <a:tint val="100000"/>
                  <a:shade val="100000"/>
                  <a:satMod val="130000"/>
                  <a:alpha val="44000"/>
                </a:schemeClr>
              </a:gs>
              <a:gs pos="96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gray">
          <a:xfrm>
            <a:off x="228601" y="4127500"/>
            <a:ext cx="51435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/>
            <a:r>
              <a:rPr lang="hr-HR" sz="2000" dirty="0" smtClean="0">
                <a:solidFill>
                  <a:srgbClr val="171717"/>
                </a:solidFill>
              </a:rPr>
              <a:t>KOLEGIJ </a:t>
            </a:r>
          </a:p>
          <a:p>
            <a:pPr algn="ctr" defTabSz="801688"/>
            <a:r>
              <a:rPr lang="hr-HR" sz="2000" dirty="0" smtClean="0">
                <a:solidFill>
                  <a:srgbClr val="171717"/>
                </a:solidFill>
              </a:rPr>
              <a:t>Organizacija i menadžment u socijalnom radu</a:t>
            </a:r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/>
        </p:nvSpPr>
        <p:spPr bwMode="gray">
          <a:xfrm>
            <a:off x="519112" y="3297238"/>
            <a:ext cx="507365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hr-HR" sz="2400" b="1" dirty="0" smtClean="0">
                <a:solidFill>
                  <a:srgbClr val="171717"/>
                </a:solidFill>
              </a:rPr>
              <a:t>Preddiplomski sveučilišni studij Socijalni rad</a:t>
            </a:r>
            <a:endParaRPr lang="en-US" sz="2400" b="1" dirty="0">
              <a:solidFill>
                <a:srgbClr val="17171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550163"/>
              </p:ext>
            </p:extLst>
          </p:nvPr>
        </p:nvGraphicFramePr>
        <p:xfrm>
          <a:off x="135466" y="2302928"/>
          <a:ext cx="2980267" cy="382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799" y="833438"/>
            <a:ext cx="6891867" cy="563562"/>
          </a:xfrm>
        </p:spPr>
        <p:txBody>
          <a:bodyPr/>
          <a:lstStyle/>
          <a:p>
            <a:r>
              <a:rPr lang="hr-HR" b="1" dirty="0"/>
              <a:t>Vrijeme provedeno u izvršavanju menadžerskih funkcija</a:t>
            </a:r>
          </a:p>
        </p:txBody>
      </p:sp>
      <p:sp>
        <p:nvSpPr>
          <p:cNvPr id="7" name="Flowchart: Manual Operation 6"/>
          <p:cNvSpPr/>
          <p:nvPr/>
        </p:nvSpPr>
        <p:spPr>
          <a:xfrm>
            <a:off x="4470400" y="2294464"/>
            <a:ext cx="1092200" cy="3793067"/>
          </a:xfrm>
          <a:prstGeom prst="flowChartManualOperat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ORGANIZIRANJE</a:t>
            </a:r>
          </a:p>
        </p:txBody>
      </p:sp>
      <p:sp>
        <p:nvSpPr>
          <p:cNvPr id="8" name="Flowchart: Extract 7"/>
          <p:cNvSpPr/>
          <p:nvPr/>
        </p:nvSpPr>
        <p:spPr>
          <a:xfrm>
            <a:off x="5469466" y="2341031"/>
            <a:ext cx="1159933" cy="3793067"/>
          </a:xfrm>
          <a:prstGeom prst="flowChartExtra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VOĐENJE </a:t>
            </a:r>
          </a:p>
        </p:txBody>
      </p:sp>
      <p:sp>
        <p:nvSpPr>
          <p:cNvPr id="9" name="Flowchart: Manual Operation 8"/>
          <p:cNvSpPr/>
          <p:nvPr/>
        </p:nvSpPr>
        <p:spPr>
          <a:xfrm>
            <a:off x="6629399" y="2332559"/>
            <a:ext cx="1202268" cy="3793067"/>
          </a:xfrm>
          <a:prstGeom prst="flowChartManualOperat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KONTROLIRANJE</a:t>
            </a:r>
          </a:p>
        </p:txBody>
      </p:sp>
      <p:sp>
        <p:nvSpPr>
          <p:cNvPr id="10" name="Trapezoid 9"/>
          <p:cNvSpPr/>
          <p:nvPr/>
        </p:nvSpPr>
        <p:spPr>
          <a:xfrm>
            <a:off x="7924800" y="2294465"/>
            <a:ext cx="889000" cy="3759200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KADROVSKO POPUNJAVANJE</a:t>
            </a:r>
          </a:p>
        </p:txBody>
      </p:sp>
      <p:sp>
        <p:nvSpPr>
          <p:cNvPr id="11" name="Flowchart: Manual Operation 10"/>
          <p:cNvSpPr/>
          <p:nvPr/>
        </p:nvSpPr>
        <p:spPr>
          <a:xfrm>
            <a:off x="3115732" y="2332558"/>
            <a:ext cx="1202268" cy="3793067"/>
          </a:xfrm>
          <a:prstGeom prst="flowChartManualOpe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PLANIRANJE</a:t>
            </a:r>
          </a:p>
        </p:txBody>
      </p:sp>
    </p:spTree>
    <p:extLst>
      <p:ext uri="{BB962C8B-B14F-4D97-AF65-F5344CB8AC3E}">
        <p14:creationId xmlns:p14="http://schemas.microsoft.com/office/powerpoint/2010/main" val="98062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pe 25"/>
          <p:cNvGrpSpPr>
            <a:grpSpLocks/>
          </p:cNvGrpSpPr>
          <p:nvPr/>
        </p:nvGrpSpPr>
        <p:grpSpPr bwMode="auto">
          <a:xfrm>
            <a:off x="3151188" y="2147888"/>
            <a:ext cx="4260850" cy="3770312"/>
            <a:chOff x="3151188" y="2147888"/>
            <a:chExt cx="4260850" cy="3770312"/>
          </a:xfrm>
        </p:grpSpPr>
        <p:grpSp>
          <p:nvGrpSpPr>
            <p:cNvPr id="32787" name="Gruppe 23"/>
            <p:cNvGrpSpPr>
              <a:grpSpLocks/>
            </p:cNvGrpSpPr>
            <p:nvPr/>
          </p:nvGrpSpPr>
          <p:grpSpPr bwMode="auto">
            <a:xfrm>
              <a:off x="3151188" y="2147888"/>
              <a:ext cx="4260850" cy="3770312"/>
              <a:chOff x="3151188" y="2147888"/>
              <a:chExt cx="4260850" cy="3770312"/>
            </a:xfrm>
          </p:grpSpPr>
          <p:sp>
            <p:nvSpPr>
              <p:cNvPr id="28" name="Rektangel 27"/>
              <p:cNvSpPr>
                <a:spLocks noChangeArrowheads="1"/>
              </p:cNvSpPr>
              <p:nvPr/>
            </p:nvSpPr>
            <p:spPr bwMode="auto">
              <a:xfrm>
                <a:off x="3151188" y="2147888"/>
                <a:ext cx="4260850" cy="3770312"/>
              </a:xfrm>
              <a:prstGeom prst="rect">
                <a:avLst/>
              </a:prstGeom>
              <a:gradFill flip="none" rotWithShape="1">
                <a:gsLst>
                  <a:gs pos="0">
                    <a:srgbClr val="CFCFCF"/>
                  </a:gs>
                  <a:gs pos="50000">
                    <a:srgbClr val="D5D5D5"/>
                  </a:gs>
                  <a:gs pos="100000">
                    <a:srgbClr val="C4C4C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22540" name="Tekstboks 30"/>
              <p:cNvSpPr txBox="1">
                <a:spLocks noChangeArrowheads="1"/>
              </p:cNvSpPr>
              <p:nvPr/>
            </p:nvSpPr>
            <p:spPr bwMode="auto">
              <a:xfrm>
                <a:off x="5871633" y="5205075"/>
                <a:ext cx="133350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endParaRPr lang="da-DK" sz="1100" b="1" dirty="0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</p:grpSp>
        <p:pic>
          <p:nvPicPr>
            <p:cNvPr id="25" name="Billede 24" descr="dreamstime_Mind map.jpg"/>
            <p:cNvPicPr>
              <a:picLocks noChangeAspect="1"/>
            </p:cNvPicPr>
            <p:nvPr/>
          </p:nvPicPr>
          <p:blipFill>
            <a:blip r:embed="rId2">
              <a:lum bright="18000"/>
            </a:blip>
            <a:srcRect/>
            <a:stretch>
              <a:fillRect/>
            </a:stretch>
          </p:blipFill>
          <p:spPr>
            <a:xfrm>
              <a:off x="3271838" y="2303464"/>
              <a:ext cx="4019550" cy="21500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774" name="Rectangle 5"/>
          <p:cNvSpPr txBox="1">
            <a:spLocks noChangeArrowheads="1"/>
          </p:cNvSpPr>
          <p:nvPr/>
        </p:nvSpPr>
        <p:spPr bwMode="gray">
          <a:xfrm>
            <a:off x="1879600" y="779463"/>
            <a:ext cx="532553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hr-HR" sz="3000" b="1" dirty="0">
                <a:solidFill>
                  <a:srgbClr val="171717"/>
                </a:solidFill>
              </a:rPr>
              <a:t>Menadžerska znanja i vještine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30" name="Højrepil 29"/>
          <p:cNvSpPr/>
          <p:nvPr/>
        </p:nvSpPr>
        <p:spPr bwMode="auto">
          <a:xfrm>
            <a:off x="3043132" y="5111610"/>
            <a:ext cx="486018" cy="353572"/>
          </a:xfrm>
          <a:prstGeom prst="rightArrow">
            <a:avLst>
              <a:gd name="adj1" fmla="val 50000"/>
              <a:gd name="adj2" fmla="val 82469"/>
            </a:avLst>
          </a:prstGeom>
          <a:gradFill flip="none" rotWithShape="1">
            <a:gsLst>
              <a:gs pos="100000">
                <a:schemeClr val="bg2"/>
              </a:gs>
              <a:gs pos="0">
                <a:schemeClr val="tx1"/>
              </a:gs>
            </a:gsLst>
            <a:lin ang="0" scaled="0"/>
            <a:tileRect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contourClr>
              <a:schemeClr val="accent6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  <p:grpSp>
        <p:nvGrpSpPr>
          <p:cNvPr id="32778" name="Gruppe 35"/>
          <p:cNvGrpSpPr>
            <a:grpSpLocks/>
          </p:cNvGrpSpPr>
          <p:nvPr/>
        </p:nvGrpSpPr>
        <p:grpSpPr bwMode="auto">
          <a:xfrm>
            <a:off x="1643856" y="2146300"/>
            <a:ext cx="1507332" cy="3771900"/>
            <a:chOff x="1170779" y="2146300"/>
            <a:chExt cx="1507393" cy="3771900"/>
          </a:xfrm>
        </p:grpSpPr>
        <p:sp>
          <p:nvSpPr>
            <p:cNvPr id="37" name="Rektangel 36"/>
            <p:cNvSpPr>
              <a:spLocks noChangeArrowheads="1"/>
            </p:cNvSpPr>
            <p:nvPr/>
          </p:nvSpPr>
          <p:spPr bwMode="auto">
            <a:xfrm>
              <a:off x="1231900" y="4738688"/>
              <a:ext cx="1333554" cy="1179512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8" name="Højrepil 37"/>
            <p:cNvSpPr/>
            <p:nvPr/>
          </p:nvSpPr>
          <p:spPr bwMode="auto">
            <a:xfrm rot="5400000">
              <a:off x="1631183" y="4653750"/>
              <a:ext cx="485775" cy="354026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b="1" kern="0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 </a:t>
              </a:r>
            </a:p>
          </p:txBody>
        </p:sp>
        <p:sp>
          <p:nvSpPr>
            <p:cNvPr id="39" name="Rektangel 38"/>
            <p:cNvSpPr>
              <a:spLocks noChangeArrowheads="1"/>
            </p:cNvSpPr>
            <p:nvPr/>
          </p:nvSpPr>
          <p:spPr bwMode="auto">
            <a:xfrm>
              <a:off x="1231900" y="3441700"/>
              <a:ext cx="1333554" cy="1179513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0" name="Højrepil 39"/>
            <p:cNvSpPr/>
            <p:nvPr/>
          </p:nvSpPr>
          <p:spPr bwMode="auto">
            <a:xfrm rot="5400000">
              <a:off x="1654997" y="3358349"/>
              <a:ext cx="485775" cy="354027"/>
            </a:xfrm>
            <a:prstGeom prst="rightArrow">
              <a:avLst>
                <a:gd name="adj1" fmla="val 50000"/>
                <a:gd name="adj2" fmla="val 82469"/>
              </a:avLst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rPr>
                <a:t> </a:t>
              </a:r>
            </a:p>
          </p:txBody>
        </p:sp>
        <p:sp>
          <p:nvSpPr>
            <p:cNvPr id="41" name="Rektangel 40"/>
            <p:cNvSpPr>
              <a:spLocks noChangeArrowheads="1"/>
            </p:cNvSpPr>
            <p:nvPr/>
          </p:nvSpPr>
          <p:spPr bwMode="auto">
            <a:xfrm>
              <a:off x="1231900" y="2146300"/>
              <a:ext cx="1333554" cy="117951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2784" name="Text Box 52"/>
            <p:cNvSpPr txBox="1">
              <a:spLocks noChangeArrowheads="1"/>
            </p:cNvSpPr>
            <p:nvPr/>
          </p:nvSpPr>
          <p:spPr bwMode="gray">
            <a:xfrm>
              <a:off x="1222375" y="2527356"/>
              <a:ext cx="13462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hr-HR" sz="1200" b="1" noProof="1">
                  <a:solidFill>
                    <a:srgbClr val="171717"/>
                  </a:solidFill>
                </a:rPr>
                <a:t>TEHNIČKE VJEŠTINE</a:t>
              </a:r>
              <a:endParaRPr lang="en-US" sz="1200" b="1" noProof="1">
                <a:solidFill>
                  <a:srgbClr val="171717"/>
                </a:solidFill>
              </a:endParaRPr>
            </a:p>
          </p:txBody>
        </p:sp>
        <p:sp>
          <p:nvSpPr>
            <p:cNvPr id="32785" name="Text Box 52"/>
            <p:cNvSpPr txBox="1">
              <a:spLocks noChangeArrowheads="1"/>
            </p:cNvSpPr>
            <p:nvPr/>
          </p:nvSpPr>
          <p:spPr bwMode="gray">
            <a:xfrm>
              <a:off x="1170779" y="5084409"/>
              <a:ext cx="15073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hr-HR" sz="1200" b="1" noProof="1">
                  <a:solidFill>
                    <a:schemeClr val="bg2"/>
                  </a:solidFill>
                </a:rPr>
                <a:t>KONCEPTUALNE VJEŠTINE</a:t>
              </a:r>
              <a:endParaRPr lang="en-US" sz="1200" b="1" noProof="1">
                <a:solidFill>
                  <a:schemeClr val="bg2"/>
                </a:solidFill>
              </a:endParaRPr>
            </a:p>
          </p:txBody>
        </p:sp>
        <p:sp>
          <p:nvSpPr>
            <p:cNvPr id="32786" name="Text Box 52"/>
            <p:cNvSpPr txBox="1">
              <a:spLocks noChangeArrowheads="1"/>
            </p:cNvSpPr>
            <p:nvPr/>
          </p:nvSpPr>
          <p:spPr bwMode="gray">
            <a:xfrm>
              <a:off x="1222375" y="3800097"/>
              <a:ext cx="13462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hr-HR" sz="1200" b="1" noProof="1">
                  <a:solidFill>
                    <a:srgbClr val="171717"/>
                  </a:solidFill>
                </a:rPr>
                <a:t>SOCIJALNE VJEŠTINE</a:t>
              </a:r>
              <a:endParaRPr lang="en-US" sz="1200" b="1" noProof="1">
                <a:solidFill>
                  <a:srgbClr val="171717"/>
                </a:solidFill>
              </a:endParaRPr>
            </a:p>
          </p:txBody>
        </p:sp>
      </p:grpSp>
      <p:sp>
        <p:nvSpPr>
          <p:cNvPr id="21" name="Rektangel 38"/>
          <p:cNvSpPr>
            <a:spLocks noChangeArrowheads="1"/>
          </p:cNvSpPr>
          <p:nvPr/>
        </p:nvSpPr>
        <p:spPr bwMode="auto">
          <a:xfrm>
            <a:off x="3581400" y="4621213"/>
            <a:ext cx="1333500" cy="1179513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9133" y="4830763"/>
            <a:ext cx="1202267" cy="5897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hr-HR" sz="1100" b="1" dirty="0"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rPr>
              <a:t>VJEŠTINE OBLIKOVANJA</a:t>
            </a:r>
            <a:endParaRPr lang="da-DK" sz="1100" b="1" dirty="0">
              <a:solidFill>
                <a:schemeClr val="accent1">
                  <a:lumMod val="1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3962400" y="2370667"/>
            <a:ext cx="4343400" cy="3716866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4821" name="Titel 16"/>
          <p:cNvSpPr>
            <a:spLocks noGrp="1"/>
          </p:cNvSpPr>
          <p:nvPr>
            <p:ph type="title"/>
          </p:nvPr>
        </p:nvSpPr>
        <p:spPr bwMode="auto">
          <a:xfrm>
            <a:off x="177800" y="515938"/>
            <a:ext cx="83058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b="1" dirty="0">
                <a:latin typeface="Arial" charset="0"/>
                <a:ea typeface="ＭＳ Ｐゴシック" charset="-128"/>
              </a:rPr>
              <a:t>STRATEGIJSKI I OPERATIVNI MENADŽMENT</a:t>
            </a:r>
            <a:endParaRPr lang="en-US" b="1" dirty="0">
              <a:latin typeface="Arial" charset="0"/>
              <a:ea typeface="ＭＳ Ｐゴシック" charset="-128"/>
            </a:endParaRPr>
          </a:p>
        </p:txBody>
      </p:sp>
      <p:sp>
        <p:nvSpPr>
          <p:cNvPr id="34823" name="Tekstboks 12"/>
          <p:cNvSpPr txBox="1">
            <a:spLocks noChangeArrowheads="1"/>
          </p:cNvSpPr>
          <p:nvPr/>
        </p:nvSpPr>
        <p:spPr bwMode="auto">
          <a:xfrm>
            <a:off x="4111625" y="2530713"/>
            <a:ext cx="408410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r-HR" sz="1400" dirty="0">
                <a:solidFill>
                  <a:schemeClr val="tx2"/>
                </a:solidFill>
                <a:hlinkClick r:id="rId2" action="ppaction://hlinkpres?slideindex=1&amp;slidetitle="/>
              </a:rPr>
              <a:t>STRATEGIJSKI MENADŽMENT</a:t>
            </a:r>
            <a:endParaRPr lang="hr-HR" sz="1400" dirty="0">
              <a:solidFill>
                <a:schemeClr val="tx2"/>
              </a:solidFill>
            </a:endParaRPr>
          </a:p>
          <a:p>
            <a:r>
              <a:rPr lang="hr-HR" sz="1400" dirty="0">
                <a:solidFill>
                  <a:schemeClr val="tx2"/>
                </a:solidFill>
              </a:rPr>
              <a:t>	a) analiza okoline</a:t>
            </a:r>
          </a:p>
          <a:p>
            <a:r>
              <a:rPr lang="hr-HR" sz="1400" dirty="0">
                <a:solidFill>
                  <a:schemeClr val="tx2"/>
                </a:solidFill>
              </a:rPr>
              <a:t>	b) usmjeravanje organizacije</a:t>
            </a:r>
          </a:p>
          <a:p>
            <a:r>
              <a:rPr lang="hr-HR" sz="1400" dirty="0">
                <a:solidFill>
                  <a:schemeClr val="tx2"/>
                </a:solidFill>
              </a:rPr>
              <a:t>	c) formuliranje strategije</a:t>
            </a:r>
          </a:p>
          <a:p>
            <a:r>
              <a:rPr lang="hr-HR" sz="1400" dirty="0">
                <a:solidFill>
                  <a:schemeClr val="tx2"/>
                </a:solidFill>
              </a:rPr>
              <a:t>	d) implementacija strategije</a:t>
            </a:r>
          </a:p>
          <a:p>
            <a:r>
              <a:rPr lang="hr-HR" sz="1400" dirty="0">
                <a:solidFill>
                  <a:schemeClr val="tx2"/>
                </a:solidFill>
              </a:rPr>
              <a:t>	e) strategijska kontrola</a:t>
            </a:r>
          </a:p>
          <a:p>
            <a:endParaRPr lang="hr-HR" sz="1400" dirty="0">
              <a:solidFill>
                <a:schemeClr val="tx2"/>
              </a:solidFill>
            </a:endParaRPr>
          </a:p>
          <a:p>
            <a:r>
              <a:rPr lang="hr-HR" sz="1400" dirty="0">
                <a:solidFill>
                  <a:schemeClr val="tx2"/>
                </a:solidFill>
              </a:rPr>
              <a:t>2. OPERATIVNI MENADŽMENT</a:t>
            </a:r>
          </a:p>
          <a:p>
            <a:r>
              <a:rPr lang="hr-HR" sz="1400" dirty="0">
                <a:solidFill>
                  <a:schemeClr val="tx2"/>
                </a:solidFill>
              </a:rPr>
              <a:t>	a) definiranje operativnih ciljeva, 	strategija i planova</a:t>
            </a:r>
          </a:p>
          <a:p>
            <a:r>
              <a:rPr lang="hr-HR" sz="1400" dirty="0">
                <a:solidFill>
                  <a:schemeClr val="tx2"/>
                </a:solidFill>
              </a:rPr>
              <a:t>	b) stvaranje organizacijskih pretpostavki 	za 	realizaciju</a:t>
            </a:r>
          </a:p>
          <a:p>
            <a:r>
              <a:rPr lang="hr-HR" sz="1400" dirty="0">
                <a:solidFill>
                  <a:schemeClr val="tx2"/>
                </a:solidFill>
              </a:rPr>
              <a:t>	c) poduzimanje aktivnosti koje su 	neophodne za realizaciju</a:t>
            </a:r>
          </a:p>
          <a:p>
            <a:r>
              <a:rPr lang="hr-HR" sz="1400" dirty="0">
                <a:solidFill>
                  <a:schemeClr val="tx2"/>
                </a:solidFill>
              </a:rPr>
              <a:t>	d) kontroliranje tekućih procesa i rezultata</a:t>
            </a:r>
          </a:p>
          <a:p>
            <a:endParaRPr lang="hr-HR" sz="1400" dirty="0">
              <a:solidFill>
                <a:schemeClr val="tx2"/>
              </a:solidFill>
            </a:endParaRPr>
          </a:p>
          <a:p>
            <a:endParaRPr lang="da-DK" sz="1400" dirty="0">
              <a:solidFill>
                <a:schemeClr val="tx2"/>
              </a:solidFill>
            </a:endParaRPr>
          </a:p>
        </p:txBody>
      </p:sp>
      <p:grpSp>
        <p:nvGrpSpPr>
          <p:cNvPr id="34824" name="Gruppe 18"/>
          <p:cNvGrpSpPr>
            <a:grpSpLocks/>
          </p:cNvGrpSpPr>
          <p:nvPr/>
        </p:nvGrpSpPr>
        <p:grpSpPr bwMode="auto">
          <a:xfrm>
            <a:off x="889000" y="2755900"/>
            <a:ext cx="2946400" cy="2946400"/>
            <a:chOff x="889000" y="2755900"/>
            <a:chExt cx="2946400" cy="2946400"/>
          </a:xfrm>
        </p:grpSpPr>
        <p:sp>
          <p:nvSpPr>
            <p:cNvPr id="9" name="Rektangel 8"/>
            <p:cNvSpPr>
              <a:spLocks noChangeArrowheads="1"/>
            </p:cNvSpPr>
            <p:nvPr/>
          </p:nvSpPr>
          <p:spPr bwMode="auto">
            <a:xfrm>
              <a:off x="889000" y="27559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18" name="Billede 17" descr="dreamstime_Business Meeting_2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84250" y="3128963"/>
              <a:ext cx="2755900" cy="2265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hr-HR" sz="6000" b="1" dirty="0">
                <a:solidFill>
                  <a:schemeClr val="tx2"/>
                </a:solidFill>
                <a:cs typeface="Arial" charset="0"/>
              </a:rPr>
              <a:t>HVALA NA PAŽNJI</a:t>
            </a:r>
            <a:r>
              <a:rPr lang="en-US" sz="6000" b="1" dirty="0">
                <a:solidFill>
                  <a:schemeClr val="tx2"/>
                </a:solidFill>
                <a:cs typeface="Arial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1260475" y="2500313"/>
            <a:ext cx="4000500" cy="3540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hr-HR" sz="1200" dirty="0">
                <a:solidFill>
                  <a:srgbClr val="002060"/>
                </a:solidFill>
                <a:latin typeface="Arial" pitchFamily="34" charset="0"/>
                <a:ea typeface="ＭＳ Ｐゴシック" pitchFamily="-97" charset="-128"/>
              </a:rPr>
              <a:t>Definiranje menadžmenta</a:t>
            </a:r>
            <a:endParaRPr lang="da-DK" sz="1200" dirty="0">
              <a:solidFill>
                <a:srgbClr val="00206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2" name="Rektangel 31"/>
          <p:cNvSpPr>
            <a:spLocks noChangeArrowheads="1"/>
          </p:cNvSpPr>
          <p:nvPr/>
        </p:nvSpPr>
        <p:spPr bwMode="auto">
          <a:xfrm>
            <a:off x="1260475" y="5070475"/>
            <a:ext cx="4000500" cy="3540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3" name="Rektangel 32"/>
          <p:cNvSpPr>
            <a:spLocks noChangeArrowheads="1"/>
          </p:cNvSpPr>
          <p:nvPr/>
        </p:nvSpPr>
        <p:spPr bwMode="auto">
          <a:xfrm>
            <a:off x="1260475" y="3357563"/>
            <a:ext cx="4000500" cy="352425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4" name="Rektangel 33"/>
          <p:cNvSpPr>
            <a:spLocks noChangeArrowheads="1"/>
          </p:cNvSpPr>
          <p:nvPr/>
        </p:nvSpPr>
        <p:spPr bwMode="auto">
          <a:xfrm>
            <a:off x="1260475" y="3786188"/>
            <a:ext cx="4000500" cy="3524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5" name="Rektangel 34"/>
          <p:cNvSpPr>
            <a:spLocks noChangeArrowheads="1"/>
          </p:cNvSpPr>
          <p:nvPr/>
        </p:nvSpPr>
        <p:spPr bwMode="auto">
          <a:xfrm>
            <a:off x="1260475" y="2928938"/>
            <a:ext cx="4000500" cy="3524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6" name="Rektangel 35"/>
          <p:cNvSpPr>
            <a:spLocks noChangeArrowheads="1"/>
          </p:cNvSpPr>
          <p:nvPr/>
        </p:nvSpPr>
        <p:spPr bwMode="auto">
          <a:xfrm>
            <a:off x="1260475" y="4214813"/>
            <a:ext cx="4000500" cy="3524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7" name="Rektangel 36"/>
          <p:cNvSpPr>
            <a:spLocks noChangeArrowheads="1"/>
          </p:cNvSpPr>
          <p:nvPr/>
        </p:nvSpPr>
        <p:spPr bwMode="auto">
          <a:xfrm>
            <a:off x="1260475" y="4643438"/>
            <a:ext cx="4000500" cy="3524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2541" name="Tekstboks 45"/>
          <p:cNvSpPr txBox="1">
            <a:spLocks noChangeArrowheads="1"/>
          </p:cNvSpPr>
          <p:nvPr/>
        </p:nvSpPr>
        <p:spPr bwMode="auto">
          <a:xfrm>
            <a:off x="1295400" y="5111750"/>
            <a:ext cx="400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Strategijski i operativni menadžment</a:t>
            </a:r>
            <a:endParaRPr lang="da-DK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2" name="Tekstboks 46"/>
          <p:cNvSpPr txBox="1">
            <a:spLocks noChangeArrowheads="1"/>
          </p:cNvSpPr>
          <p:nvPr/>
        </p:nvSpPr>
        <p:spPr bwMode="auto">
          <a:xfrm>
            <a:off x="1295400" y="3398838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Funkcije menadžmenta</a:t>
            </a:r>
            <a:endParaRPr lang="da-DK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3" name="Tekstboks 47"/>
          <p:cNvSpPr txBox="1">
            <a:spLocks noChangeArrowheads="1"/>
          </p:cNvSpPr>
          <p:nvPr/>
        </p:nvSpPr>
        <p:spPr bwMode="auto">
          <a:xfrm>
            <a:off x="1295400" y="4259263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 menadžerskih funkcija i razina menadžmenta</a:t>
            </a:r>
            <a:endParaRPr lang="da-DK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4" name="Tekstboks 48"/>
          <p:cNvSpPr txBox="1">
            <a:spLocks noChangeArrowheads="1"/>
          </p:cNvSpPr>
          <p:nvPr/>
        </p:nvSpPr>
        <p:spPr bwMode="auto">
          <a:xfrm>
            <a:off x="1295400" y="2970213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 organizacije i menadžmenta</a:t>
            </a:r>
            <a:endParaRPr lang="da-DK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5" name="Tekstboks 49"/>
          <p:cNvSpPr txBox="1">
            <a:spLocks noChangeArrowheads="1"/>
          </p:cNvSpPr>
          <p:nvPr/>
        </p:nvSpPr>
        <p:spPr bwMode="auto">
          <a:xfrm>
            <a:off x="1295400" y="3829050"/>
            <a:ext cx="400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 pristupa funkcijama menadžmenta</a:t>
            </a:r>
            <a:endParaRPr lang="da-DK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6" name="Tekstboks 50"/>
          <p:cNvSpPr txBox="1">
            <a:spLocks noChangeArrowheads="1"/>
          </p:cNvSpPr>
          <p:nvPr/>
        </p:nvSpPr>
        <p:spPr bwMode="auto">
          <a:xfrm>
            <a:off x="1295400" y="4687888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Menadžerska znanja i vještine</a:t>
            </a:r>
            <a:endParaRPr lang="da-DK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548" name="Gruppe 73"/>
          <p:cNvGrpSpPr>
            <a:grpSpLocks/>
          </p:cNvGrpSpPr>
          <p:nvPr/>
        </p:nvGrpSpPr>
        <p:grpSpPr bwMode="auto">
          <a:xfrm>
            <a:off x="876300" y="5073650"/>
            <a:ext cx="344488" cy="344488"/>
            <a:chOff x="876300" y="5073650"/>
            <a:chExt cx="344488" cy="344488"/>
          </a:xfrm>
        </p:grpSpPr>
        <p:sp>
          <p:nvSpPr>
            <p:cNvPr id="27" name="Rektangel 26"/>
            <p:cNvSpPr>
              <a:spLocks noChangeArrowheads="1"/>
            </p:cNvSpPr>
            <p:nvPr/>
          </p:nvSpPr>
          <p:spPr bwMode="auto">
            <a:xfrm>
              <a:off x="876300" y="5073650"/>
              <a:ext cx="344488" cy="344488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3" name="Tekstboks 72"/>
            <p:cNvSpPr txBox="1">
              <a:spLocks noChangeArrowheads="1"/>
            </p:cNvSpPr>
            <p:nvPr/>
          </p:nvSpPr>
          <p:spPr bwMode="auto">
            <a:xfrm>
              <a:off x="890588" y="5103813"/>
              <a:ext cx="322262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7</a:t>
              </a:r>
            </a:p>
          </p:txBody>
        </p:sp>
      </p:grpSp>
      <p:grpSp>
        <p:nvGrpSpPr>
          <p:cNvPr id="22549" name="Gruppe 75"/>
          <p:cNvGrpSpPr>
            <a:grpSpLocks/>
          </p:cNvGrpSpPr>
          <p:nvPr/>
        </p:nvGrpSpPr>
        <p:grpSpPr bwMode="auto">
          <a:xfrm>
            <a:off x="876300" y="4646613"/>
            <a:ext cx="344488" cy="344487"/>
            <a:chOff x="876300" y="4646613"/>
            <a:chExt cx="344488" cy="344487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>
              <a:off x="876300" y="4646613"/>
              <a:ext cx="344488" cy="344487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5" name="Tekstboks 74"/>
            <p:cNvSpPr txBox="1">
              <a:spLocks noChangeArrowheads="1"/>
            </p:cNvSpPr>
            <p:nvPr/>
          </p:nvSpPr>
          <p:spPr bwMode="auto">
            <a:xfrm>
              <a:off x="890588" y="4683125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6</a:t>
              </a:r>
            </a:p>
          </p:txBody>
        </p:sp>
      </p:grpSp>
      <p:grpSp>
        <p:nvGrpSpPr>
          <p:cNvPr id="22550" name="Gruppe 77"/>
          <p:cNvGrpSpPr>
            <a:grpSpLocks/>
          </p:cNvGrpSpPr>
          <p:nvPr/>
        </p:nvGrpSpPr>
        <p:grpSpPr bwMode="auto">
          <a:xfrm>
            <a:off x="876300" y="4208463"/>
            <a:ext cx="344488" cy="342900"/>
            <a:chOff x="876300" y="4208463"/>
            <a:chExt cx="344488" cy="342900"/>
          </a:xfrm>
        </p:grpSpPr>
        <p:sp>
          <p:nvSpPr>
            <p:cNvPr id="21" name="Rektangel 20"/>
            <p:cNvSpPr>
              <a:spLocks noChangeArrowheads="1"/>
            </p:cNvSpPr>
            <p:nvPr/>
          </p:nvSpPr>
          <p:spPr bwMode="auto">
            <a:xfrm>
              <a:off x="876300" y="4208463"/>
              <a:ext cx="344488" cy="3429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7" name="Tekstboks 76"/>
            <p:cNvSpPr txBox="1">
              <a:spLocks noChangeArrowheads="1"/>
            </p:cNvSpPr>
            <p:nvPr/>
          </p:nvSpPr>
          <p:spPr bwMode="auto">
            <a:xfrm>
              <a:off x="890588" y="4238625"/>
              <a:ext cx="32226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5</a:t>
              </a:r>
            </a:p>
          </p:txBody>
        </p:sp>
      </p:grpSp>
      <p:grpSp>
        <p:nvGrpSpPr>
          <p:cNvPr id="22551" name="Gruppe 79"/>
          <p:cNvGrpSpPr>
            <a:grpSpLocks/>
          </p:cNvGrpSpPr>
          <p:nvPr/>
        </p:nvGrpSpPr>
        <p:grpSpPr bwMode="auto">
          <a:xfrm>
            <a:off x="876300" y="3790950"/>
            <a:ext cx="344488" cy="347663"/>
            <a:chOff x="876300" y="3790950"/>
            <a:chExt cx="344488" cy="347663"/>
          </a:xfrm>
        </p:grpSpPr>
        <p:sp>
          <p:nvSpPr>
            <p:cNvPr id="14" name="Rektangel 13"/>
            <p:cNvSpPr>
              <a:spLocks noChangeArrowheads="1"/>
            </p:cNvSpPr>
            <p:nvPr/>
          </p:nvSpPr>
          <p:spPr bwMode="auto">
            <a:xfrm>
              <a:off x="876300" y="3790950"/>
              <a:ext cx="344488" cy="347663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9" name="Tekstboks 78"/>
            <p:cNvSpPr txBox="1">
              <a:spLocks noChangeArrowheads="1"/>
            </p:cNvSpPr>
            <p:nvPr/>
          </p:nvSpPr>
          <p:spPr bwMode="auto">
            <a:xfrm>
              <a:off x="890588" y="3822700"/>
              <a:ext cx="322262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4</a:t>
              </a:r>
            </a:p>
          </p:txBody>
        </p:sp>
      </p:grpSp>
      <p:grpSp>
        <p:nvGrpSpPr>
          <p:cNvPr id="22552" name="Gruppe 81"/>
          <p:cNvGrpSpPr>
            <a:grpSpLocks/>
          </p:cNvGrpSpPr>
          <p:nvPr/>
        </p:nvGrpSpPr>
        <p:grpSpPr bwMode="auto">
          <a:xfrm>
            <a:off x="876300" y="3363913"/>
            <a:ext cx="344488" cy="344487"/>
            <a:chOff x="876300" y="3363913"/>
            <a:chExt cx="344488" cy="344487"/>
          </a:xfrm>
        </p:grpSpPr>
        <p:sp>
          <p:nvSpPr>
            <p:cNvPr id="12" name="Rektangel 11"/>
            <p:cNvSpPr>
              <a:spLocks noChangeArrowheads="1"/>
            </p:cNvSpPr>
            <p:nvPr/>
          </p:nvSpPr>
          <p:spPr bwMode="auto">
            <a:xfrm>
              <a:off x="876300" y="3363913"/>
              <a:ext cx="344488" cy="344487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1" name="Tekstboks 80"/>
            <p:cNvSpPr txBox="1">
              <a:spLocks noChangeArrowheads="1"/>
            </p:cNvSpPr>
            <p:nvPr/>
          </p:nvSpPr>
          <p:spPr bwMode="auto">
            <a:xfrm>
              <a:off x="890588" y="3400425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3</a:t>
              </a:r>
            </a:p>
          </p:txBody>
        </p:sp>
      </p:grpSp>
      <p:grpSp>
        <p:nvGrpSpPr>
          <p:cNvPr id="22553" name="Gruppe 83"/>
          <p:cNvGrpSpPr>
            <a:grpSpLocks/>
          </p:cNvGrpSpPr>
          <p:nvPr/>
        </p:nvGrpSpPr>
        <p:grpSpPr bwMode="auto">
          <a:xfrm>
            <a:off x="876300" y="2936875"/>
            <a:ext cx="344488" cy="344488"/>
            <a:chOff x="876300" y="2936875"/>
            <a:chExt cx="344488" cy="344488"/>
          </a:xfrm>
        </p:grpSpPr>
        <p:sp>
          <p:nvSpPr>
            <p:cNvPr id="10" name="Rektangel 9"/>
            <p:cNvSpPr>
              <a:spLocks noChangeArrowheads="1"/>
            </p:cNvSpPr>
            <p:nvPr/>
          </p:nvSpPr>
          <p:spPr bwMode="auto">
            <a:xfrm>
              <a:off x="876300" y="2936875"/>
              <a:ext cx="344488" cy="344488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3" name="Tekstboks 82"/>
            <p:cNvSpPr txBox="1">
              <a:spLocks noChangeArrowheads="1"/>
            </p:cNvSpPr>
            <p:nvPr/>
          </p:nvSpPr>
          <p:spPr bwMode="auto">
            <a:xfrm>
              <a:off x="890588" y="2986088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grpSp>
        <p:nvGrpSpPr>
          <p:cNvPr id="22554" name="Gruppe 85"/>
          <p:cNvGrpSpPr>
            <a:grpSpLocks/>
          </p:cNvGrpSpPr>
          <p:nvPr/>
        </p:nvGrpSpPr>
        <p:grpSpPr bwMode="auto">
          <a:xfrm>
            <a:off x="876300" y="2511425"/>
            <a:ext cx="344488" cy="342900"/>
            <a:chOff x="876300" y="2511425"/>
            <a:chExt cx="344488" cy="342900"/>
          </a:xfrm>
        </p:grpSpPr>
        <p:sp>
          <p:nvSpPr>
            <p:cNvPr id="8" name="Rektangel 7"/>
            <p:cNvSpPr>
              <a:spLocks noChangeArrowheads="1"/>
            </p:cNvSpPr>
            <p:nvPr/>
          </p:nvSpPr>
          <p:spPr bwMode="auto">
            <a:xfrm>
              <a:off x="876300" y="2511425"/>
              <a:ext cx="344488" cy="3429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5" name="Tekstboks 84"/>
            <p:cNvSpPr txBox="1">
              <a:spLocks noChangeArrowheads="1"/>
            </p:cNvSpPr>
            <p:nvPr/>
          </p:nvSpPr>
          <p:spPr bwMode="auto">
            <a:xfrm>
              <a:off x="890588" y="2547938"/>
              <a:ext cx="322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1200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</p:grpSp>
      <p:grpSp>
        <p:nvGrpSpPr>
          <p:cNvPr id="22555" name="Gruppe 51"/>
          <p:cNvGrpSpPr>
            <a:grpSpLocks/>
          </p:cNvGrpSpPr>
          <p:nvPr/>
        </p:nvGrpSpPr>
        <p:grpSpPr bwMode="auto">
          <a:xfrm>
            <a:off x="5359400" y="2489200"/>
            <a:ext cx="2946400" cy="2946400"/>
            <a:chOff x="5359400" y="2489200"/>
            <a:chExt cx="2946400" cy="2946400"/>
          </a:xfrm>
        </p:grpSpPr>
        <p:sp>
          <p:nvSpPr>
            <p:cNvPr id="41" name="Rektangel 40"/>
            <p:cNvSpPr>
              <a:spLocks noChangeArrowheads="1"/>
            </p:cNvSpPr>
            <p:nvPr/>
          </p:nvSpPr>
          <p:spPr bwMode="auto">
            <a:xfrm>
              <a:off x="5359400" y="24892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51" name="Billede 50" descr="dreamstime_business handshake PC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462588" y="2616200"/>
              <a:ext cx="2732087" cy="267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5" name="Rectangle 5"/>
          <p:cNvSpPr txBox="1">
            <a:spLocks noChangeArrowheads="1"/>
          </p:cNvSpPr>
          <p:nvPr/>
        </p:nvSpPr>
        <p:spPr bwMode="gray">
          <a:xfrm>
            <a:off x="838199" y="855135"/>
            <a:ext cx="41735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>
                <a:solidFill>
                  <a:srgbClr val="171717"/>
                </a:solidFill>
              </a:rPr>
              <a:t>Ciljevi predavanja</a:t>
            </a:r>
            <a:endParaRPr lang="en-US" sz="3000" b="1" dirty="0">
              <a:solidFill>
                <a:srgbClr val="17171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lede 10" descr="dreamstime_Handsoverlapp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0"/>
            <a:ext cx="91694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5"/>
          <p:cNvSpPr txBox="1">
            <a:spLocks noChangeArrowheads="1"/>
          </p:cNvSpPr>
          <p:nvPr/>
        </p:nvSpPr>
        <p:spPr bwMode="gray">
          <a:xfrm>
            <a:off x="635000" y="443971"/>
            <a:ext cx="4857221" cy="6000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>
                <a:solidFill>
                  <a:srgbClr val="002060"/>
                </a:solidFill>
              </a:rPr>
              <a:t>    Definiranje menadžmenta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219577"/>
              </p:ext>
            </p:extLst>
          </p:nvPr>
        </p:nvGraphicFramePr>
        <p:xfrm>
          <a:off x="307181" y="3446461"/>
          <a:ext cx="8504238" cy="263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939801" y="1617133"/>
            <a:ext cx="6688666" cy="14901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vi-VN" dirty="0">
                <a:solidFill>
                  <a:schemeClr val="accent3">
                    <a:lumMod val="50000"/>
                  </a:schemeClr>
                </a:solidFill>
              </a:rPr>
              <a:t>enadžment je vrlo složen pojam te ga je moguće</a:t>
            </a:r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accent3">
                    <a:lumMod val="50000"/>
                  </a:schemeClr>
                </a:solidFill>
              </a:rPr>
              <a:t>promatrati i definirati s različitih aspekata, kao što su</a:t>
            </a:r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accent3">
                    <a:lumMod val="50000"/>
                  </a:schemeClr>
                </a:solidFill>
              </a:rPr>
              <a:t>poslovni proces, nosioci određenih funkcija u poduzeću,</a:t>
            </a:r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accent3">
                    <a:lumMod val="50000"/>
                  </a:schemeClr>
                </a:solidFill>
              </a:rPr>
              <a:t>vještina, znanstvena disciplina, profesija ili funkcija u</a:t>
            </a:r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accent3">
                    <a:lumMod val="50000"/>
                  </a:schemeClr>
                </a:solidFill>
              </a:rPr>
              <a:t>poduzeću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874713" y="77946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>
                <a:solidFill>
                  <a:srgbClr val="171717"/>
                </a:solidFill>
              </a:rPr>
              <a:t>Definiranje menadžmenta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33" name="Rektangel 32"/>
          <p:cNvSpPr>
            <a:spLocks noChangeArrowheads="1"/>
          </p:cNvSpPr>
          <p:nvPr/>
        </p:nvSpPr>
        <p:spPr bwMode="auto">
          <a:xfrm>
            <a:off x="4686300" y="2201863"/>
            <a:ext cx="3556000" cy="354012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52" name="Rektangel 51"/>
          <p:cNvSpPr>
            <a:spLocks noChangeArrowheads="1"/>
          </p:cNvSpPr>
          <p:nvPr/>
        </p:nvSpPr>
        <p:spPr bwMode="auto">
          <a:xfrm>
            <a:off x="4786312" y="2607733"/>
            <a:ext cx="3543300" cy="31369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9001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4582" name="Tekstboks 68"/>
          <p:cNvSpPr txBox="1">
            <a:spLocks noChangeArrowheads="1"/>
          </p:cNvSpPr>
          <p:nvPr/>
        </p:nvSpPr>
        <p:spPr bwMode="auto">
          <a:xfrm>
            <a:off x="5232400" y="2728913"/>
            <a:ext cx="2819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da-DK" sz="1100" dirty="0"/>
              <a:t>t</a:t>
            </a:r>
          </a:p>
        </p:txBody>
      </p:sp>
      <p:sp>
        <p:nvSpPr>
          <p:cNvPr id="76" name="Højrepil 75"/>
          <p:cNvSpPr/>
          <p:nvPr/>
        </p:nvSpPr>
        <p:spPr bwMode="auto">
          <a:xfrm>
            <a:off x="4318000" y="2778840"/>
            <a:ext cx="533400" cy="388041"/>
          </a:xfrm>
          <a:prstGeom prst="rightArrow">
            <a:avLst>
              <a:gd name="adj1" fmla="val 50000"/>
              <a:gd name="adj2" fmla="val 82469"/>
            </a:avLst>
          </a:prstGeom>
          <a:gradFill flip="none" rotWithShape="1">
            <a:gsLst>
              <a:gs pos="100000">
                <a:schemeClr val="accent1">
                  <a:lumMod val="10000"/>
                </a:schemeClr>
              </a:gs>
              <a:gs pos="0">
                <a:schemeClr val="accent1">
                  <a:lumMod val="25000"/>
                </a:schemeClr>
              </a:gs>
            </a:gsLst>
            <a:lin ang="0" scaled="0"/>
            <a:tileRect/>
          </a:gradFill>
          <a:ln w="6350">
            <a:solidFill>
              <a:schemeClr val="bg2">
                <a:lumMod val="75000"/>
              </a:schemeClr>
            </a:solidFill>
          </a:ln>
          <a:effectLst>
            <a:innerShdw blurRad="66675" dist="50800" dir="13500000">
              <a:srgbClr val="000000">
                <a:alpha val="18000"/>
              </a:srgbClr>
            </a:innerShdw>
          </a:effectLst>
          <a:scene3d>
            <a:camera prst="orthographicFront"/>
            <a:lightRig rig="threePt" dir="t"/>
          </a:scene3d>
          <a:sp3d prstMaterial="matte">
            <a:contourClr>
              <a:schemeClr val="accent6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  <p:sp>
        <p:nvSpPr>
          <p:cNvPr id="64" name="Rektangel 63"/>
          <p:cNvSpPr>
            <a:spLocks noChangeArrowheads="1"/>
          </p:cNvSpPr>
          <p:nvPr/>
        </p:nvSpPr>
        <p:spPr bwMode="auto">
          <a:xfrm>
            <a:off x="863600" y="2214563"/>
            <a:ext cx="3556000" cy="354012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5" name="Rektangel 64"/>
          <p:cNvSpPr>
            <a:spLocks noChangeArrowheads="1"/>
          </p:cNvSpPr>
          <p:nvPr/>
        </p:nvSpPr>
        <p:spPr bwMode="auto">
          <a:xfrm>
            <a:off x="863600" y="2628900"/>
            <a:ext cx="3543300" cy="31369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4353" name="Tekstboks 72"/>
          <p:cNvSpPr txBox="1">
            <a:spLocks noChangeArrowheads="1"/>
          </p:cNvSpPr>
          <p:nvPr/>
        </p:nvSpPr>
        <p:spPr bwMode="auto">
          <a:xfrm>
            <a:off x="1384300" y="2838451"/>
            <a:ext cx="2819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Menadžment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je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proces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oblikovanja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održavanja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okruženja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u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kojem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pojedinci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radeći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zajedno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u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skupinama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efikasno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ostvaruju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odabrane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ciljeve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. (Weihrich i Koontz, 1998.)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  <a:p>
            <a:pPr algn="just">
              <a:lnSpc>
                <a:spcPct val="150000"/>
              </a:lnSpc>
              <a:defRPr/>
            </a:pPr>
            <a:endParaRPr lang="da-DK" sz="1200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grpSp>
        <p:nvGrpSpPr>
          <p:cNvPr id="24593" name="Gruppe 35"/>
          <p:cNvGrpSpPr>
            <a:grpSpLocks/>
          </p:cNvGrpSpPr>
          <p:nvPr/>
        </p:nvGrpSpPr>
        <p:grpSpPr bwMode="auto">
          <a:xfrm>
            <a:off x="952500" y="2801938"/>
            <a:ext cx="382588" cy="344487"/>
            <a:chOff x="952500" y="2801938"/>
            <a:chExt cx="382270" cy="344487"/>
          </a:xfrm>
        </p:grpSpPr>
        <p:sp>
          <p:nvSpPr>
            <p:cNvPr id="71" name="Rektangel 70"/>
            <p:cNvSpPr>
              <a:spLocks noChangeArrowheads="1"/>
            </p:cNvSpPr>
            <p:nvPr/>
          </p:nvSpPr>
          <p:spPr bwMode="auto">
            <a:xfrm>
              <a:off x="952500" y="2801938"/>
              <a:ext cx="344202" cy="344487"/>
            </a:xfrm>
            <a:prstGeom prst="rect">
              <a:avLst/>
            </a:prstGeom>
            <a:gradFill flip="none" rotWithShape="1">
              <a:gsLst>
                <a:gs pos="0">
                  <a:srgbClr val="69BED9"/>
                </a:gs>
                <a:gs pos="100000">
                  <a:srgbClr val="1F88C8"/>
                </a:gs>
              </a:gsLst>
              <a:lin ang="5400000" scaled="1"/>
              <a:tileRect/>
            </a:gra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5" name="Tekstboks 34"/>
            <p:cNvSpPr txBox="1">
              <a:spLocks noChangeArrowheads="1"/>
            </p:cNvSpPr>
            <p:nvPr/>
          </p:nvSpPr>
          <p:spPr bwMode="auto">
            <a:xfrm>
              <a:off x="1012775" y="2822575"/>
              <a:ext cx="321995" cy="2762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</p:grpSp>
      <p:grpSp>
        <p:nvGrpSpPr>
          <p:cNvPr id="24594" name="Gruppe 37"/>
          <p:cNvGrpSpPr>
            <a:grpSpLocks/>
          </p:cNvGrpSpPr>
          <p:nvPr/>
        </p:nvGrpSpPr>
        <p:grpSpPr bwMode="auto">
          <a:xfrm>
            <a:off x="4800600" y="2801938"/>
            <a:ext cx="344488" cy="344487"/>
            <a:chOff x="4800600" y="2801938"/>
            <a:chExt cx="344488" cy="344487"/>
          </a:xfrm>
        </p:grpSpPr>
        <p:sp>
          <p:nvSpPr>
            <p:cNvPr id="66" name="Rektangel 65"/>
            <p:cNvSpPr>
              <a:spLocks noChangeArrowheads="1"/>
            </p:cNvSpPr>
            <p:nvPr/>
          </p:nvSpPr>
          <p:spPr bwMode="auto">
            <a:xfrm>
              <a:off x="4800600" y="2801938"/>
              <a:ext cx="344488" cy="344487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7" name="Tekstboks 36"/>
            <p:cNvSpPr txBox="1">
              <a:spLocks noChangeArrowheads="1"/>
            </p:cNvSpPr>
            <p:nvPr/>
          </p:nvSpPr>
          <p:spPr bwMode="auto">
            <a:xfrm>
              <a:off x="4814888" y="2838450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sp>
        <p:nvSpPr>
          <p:cNvPr id="25" name="Tekstboks 72"/>
          <p:cNvSpPr txBox="1">
            <a:spLocks noChangeArrowheads="1"/>
          </p:cNvSpPr>
          <p:nvPr/>
        </p:nvSpPr>
        <p:spPr bwMode="auto">
          <a:xfrm>
            <a:off x="5356225" y="2838450"/>
            <a:ext cx="25855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M</a:t>
            </a:r>
            <a:r>
              <a:rPr lang="vi-VN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enadžment je moguće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vi-VN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definirati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vi-VN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kao vještinu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vi-VN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postizanja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o</a:t>
            </a:r>
            <a:r>
              <a:rPr lang="vi-VN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dređenog učinka stvorenog putem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vi-VN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drugih osoba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. </a:t>
            </a:r>
            <a:r>
              <a:rPr lang="vi-VN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(Hellriegel i Slocum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, 1988.</a:t>
            </a:r>
            <a:r>
              <a:rPr lang="vi-VN" sz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) </a:t>
            </a:r>
          </a:p>
          <a:p>
            <a:pPr algn="just">
              <a:lnSpc>
                <a:spcPct val="150000"/>
              </a:lnSpc>
              <a:defRPr/>
            </a:pPr>
            <a:endParaRPr lang="da-DK" sz="1200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607265"/>
              </p:ext>
            </p:extLst>
          </p:nvPr>
        </p:nvGraphicFramePr>
        <p:xfrm>
          <a:off x="889000" y="2298700"/>
          <a:ext cx="7797800" cy="382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3" name="Titel 1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DEFINICIJA MENADŽMENTA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58067" y="2480733"/>
            <a:ext cx="719667" cy="57573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2645833" y="3056466"/>
            <a:ext cx="719667" cy="57573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>
            <a:off x="2290233" y="3776134"/>
            <a:ext cx="719667" cy="57573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Left Arrow 3"/>
          <p:cNvSpPr/>
          <p:nvPr/>
        </p:nvSpPr>
        <p:spPr>
          <a:xfrm>
            <a:off x="5655734" y="2480732"/>
            <a:ext cx="889000" cy="575733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Left Arrow 8"/>
          <p:cNvSpPr/>
          <p:nvPr/>
        </p:nvSpPr>
        <p:spPr>
          <a:xfrm>
            <a:off x="5935134" y="3200401"/>
            <a:ext cx="889000" cy="575733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Left Arrow 9"/>
          <p:cNvSpPr/>
          <p:nvPr/>
        </p:nvSpPr>
        <p:spPr>
          <a:xfrm>
            <a:off x="6269567" y="3903133"/>
            <a:ext cx="889000" cy="575733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736600" y="2480733"/>
            <a:ext cx="872067" cy="34713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hr-HR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UTJECAJ  OKOLINE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62333" y="2590800"/>
            <a:ext cx="872067" cy="33612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hr-HR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UTJECAJ  OKOLINE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/>
          <p:cNvSpPr>
            <a:spLocks noChangeArrowheads="1"/>
          </p:cNvSpPr>
          <p:nvPr/>
        </p:nvSpPr>
        <p:spPr bwMode="auto">
          <a:xfrm>
            <a:off x="719666" y="1529291"/>
            <a:ext cx="7010401" cy="7620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5394" name="Tekstboks 27"/>
          <p:cNvSpPr txBox="1">
            <a:spLocks noChangeArrowheads="1"/>
          </p:cNvSpPr>
          <p:nvPr/>
        </p:nvSpPr>
        <p:spPr bwMode="auto">
          <a:xfrm>
            <a:off x="1240367" y="1629304"/>
            <a:ext cx="648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Razina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efektivnosti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govori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o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kapacitetu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poslovnog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sistema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da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svoje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ciljeve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kontinuirano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uskla</a:t>
            </a:r>
            <a:r>
              <a:rPr lang="hr-HR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đ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uje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s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prilikama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u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okolini</a:t>
            </a:r>
            <a:endParaRPr lang="da-DK" sz="1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-97" charset="-128"/>
            </a:endParaRPr>
          </a:p>
        </p:txBody>
      </p:sp>
      <p:grpSp>
        <p:nvGrpSpPr>
          <p:cNvPr id="25608" name="Gruppe 63"/>
          <p:cNvGrpSpPr>
            <a:grpSpLocks/>
          </p:cNvGrpSpPr>
          <p:nvPr/>
        </p:nvGrpSpPr>
        <p:grpSpPr bwMode="auto">
          <a:xfrm>
            <a:off x="719667" y="1145116"/>
            <a:ext cx="4885267" cy="307975"/>
            <a:chOff x="914400" y="2283460"/>
            <a:chExt cx="3027600" cy="307340"/>
          </a:xfrm>
        </p:grpSpPr>
        <p:sp>
          <p:nvSpPr>
            <p:cNvPr id="31" name="Rektangel 30"/>
            <p:cNvSpPr>
              <a:spLocks noChangeArrowheads="1"/>
            </p:cNvSpPr>
            <p:nvPr/>
          </p:nvSpPr>
          <p:spPr bwMode="auto">
            <a:xfrm>
              <a:off x="914400" y="2283460"/>
              <a:ext cx="3027600" cy="305756"/>
            </a:xfrm>
            <a:prstGeom prst="rect">
              <a:avLst/>
            </a:prstGeom>
            <a:gradFill flip="none" rotWithShape="1">
              <a:gsLst>
                <a:gs pos="0">
                  <a:srgbClr val="69BED9"/>
                </a:gs>
                <a:gs pos="100000">
                  <a:srgbClr val="1F88C8"/>
                </a:gs>
              </a:gsLst>
              <a:lin ang="5400000" scaled="1"/>
              <a:tileRect/>
            </a:gra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5631" name="Rectangle 5"/>
            <p:cNvSpPr txBox="1">
              <a:spLocks noChangeArrowheads="1"/>
            </p:cNvSpPr>
            <p:nvPr/>
          </p:nvSpPr>
          <p:spPr bwMode="gray">
            <a:xfrm>
              <a:off x="1001713" y="2316163"/>
              <a:ext cx="29402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hr-HR" sz="1200" b="1" dirty="0">
                  <a:solidFill>
                    <a:schemeClr val="tx2"/>
                  </a:solidFill>
                </a:rPr>
                <a:t>EFEKTIVNOST  = postizanje ciljeva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732367" y="2786591"/>
            <a:ext cx="6997700" cy="7493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9001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5610" name="Tekstboks 17"/>
          <p:cNvSpPr txBox="1">
            <a:spLocks noChangeArrowheads="1"/>
          </p:cNvSpPr>
          <p:nvPr/>
        </p:nvSpPr>
        <p:spPr bwMode="auto">
          <a:xfrm>
            <a:off x="1278466" y="2886604"/>
            <a:ext cx="63330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 err="1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Efikasnost</a:t>
            </a:r>
            <a:r>
              <a:rPr lang="en-US" sz="1400" b="1" dirty="0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1400" b="1" dirty="0" err="1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pokazatelj</a:t>
            </a:r>
            <a:r>
              <a:rPr lang="en-US" sz="1400" b="1" dirty="0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racionalnog</a:t>
            </a:r>
            <a:r>
              <a:rPr lang="en-US" sz="1400" b="1" dirty="0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korištenja</a:t>
            </a:r>
            <a:r>
              <a:rPr lang="en-US" sz="1400" b="1" dirty="0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raspoloživih</a:t>
            </a:r>
            <a:r>
              <a:rPr lang="en-US" sz="1400" b="1" dirty="0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resursa</a:t>
            </a:r>
            <a:r>
              <a:rPr lang="en-US" sz="1400" b="1" dirty="0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</a:t>
            </a:r>
            <a:r>
              <a:rPr lang="en-US" sz="1400" b="1" dirty="0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ostvarivanja</a:t>
            </a:r>
            <a:r>
              <a:rPr lang="en-US" sz="1400" b="1" dirty="0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imenovanih</a:t>
            </a:r>
            <a:r>
              <a:rPr lang="en-US" sz="1400" b="1" dirty="0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ciljeva</a:t>
            </a:r>
            <a:endParaRPr lang="en-US" sz="1400" b="1" dirty="0">
              <a:solidFill>
                <a:srgbClr val="17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611" name="Gruppe 62"/>
          <p:cNvGrpSpPr>
            <a:grpSpLocks/>
          </p:cNvGrpSpPr>
          <p:nvPr/>
        </p:nvGrpSpPr>
        <p:grpSpPr bwMode="auto">
          <a:xfrm>
            <a:off x="719667" y="2383365"/>
            <a:ext cx="4813300" cy="403225"/>
            <a:chOff x="914400" y="3520440"/>
            <a:chExt cx="3053715" cy="320040"/>
          </a:xfrm>
        </p:grpSpPr>
        <p:sp>
          <p:nvSpPr>
            <p:cNvPr id="14" name="Rektangel 13"/>
            <p:cNvSpPr>
              <a:spLocks noChangeArrowheads="1"/>
            </p:cNvSpPr>
            <p:nvPr/>
          </p:nvSpPr>
          <p:spPr bwMode="auto">
            <a:xfrm>
              <a:off x="914400" y="3520440"/>
              <a:ext cx="3053715" cy="320040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lumMod val="75000"/>
                  </a:srgbClr>
                </a:gs>
                <a:gs pos="50000">
                  <a:schemeClr val="tx1">
                    <a:lumMod val="85000"/>
                  </a:schemeClr>
                </a:gs>
                <a:gs pos="100000">
                  <a:srgbClr val="E6E6E6">
                    <a:lumMod val="7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200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5629" name="Rectangle 5"/>
            <p:cNvSpPr txBox="1">
              <a:spLocks noChangeArrowheads="1"/>
            </p:cNvSpPr>
            <p:nvPr/>
          </p:nvSpPr>
          <p:spPr bwMode="gray">
            <a:xfrm>
              <a:off x="1039813" y="3562033"/>
              <a:ext cx="2901321" cy="236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hr-HR" sz="1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EFIKASNOST = postizanje ciljeva s najmanjom količinom resursa</a:t>
              </a:r>
              <a:endParaRPr 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732367" y="4040715"/>
            <a:ext cx="6997700" cy="1137709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grpSp>
        <p:nvGrpSpPr>
          <p:cNvPr id="25613" name="Grupper 67"/>
          <p:cNvGrpSpPr>
            <a:grpSpLocks/>
          </p:cNvGrpSpPr>
          <p:nvPr/>
        </p:nvGrpSpPr>
        <p:grpSpPr bwMode="auto">
          <a:xfrm>
            <a:off x="846667" y="4202641"/>
            <a:ext cx="344488" cy="346075"/>
            <a:chOff x="876300" y="2508250"/>
            <a:chExt cx="344488" cy="346075"/>
          </a:xfrm>
        </p:grpSpPr>
        <p:sp>
          <p:nvSpPr>
            <p:cNvPr id="12" name="Rektangel 11"/>
            <p:cNvSpPr>
              <a:spLocks noChangeArrowheads="1"/>
            </p:cNvSpPr>
            <p:nvPr/>
          </p:nvSpPr>
          <p:spPr bwMode="auto">
            <a:xfrm>
              <a:off x="876300" y="2508250"/>
              <a:ext cx="344488" cy="34607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2"/>
                </a:gs>
              </a:gsLst>
              <a:lin ang="16200000"/>
            </a:gradFill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3" name="Tekstboks 12"/>
            <p:cNvSpPr txBox="1">
              <a:spLocks noChangeArrowheads="1"/>
            </p:cNvSpPr>
            <p:nvPr/>
          </p:nvSpPr>
          <p:spPr bwMode="auto">
            <a:xfrm>
              <a:off x="890588" y="2544763"/>
              <a:ext cx="322262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solidFill>
                    <a:srgbClr val="171717"/>
                  </a:solidFill>
                  <a:latin typeface="Arial" pitchFamily="34" charset="0"/>
                  <a:ea typeface="ＭＳ Ｐゴシック" pitchFamily="-97" charset="-128"/>
                </a:rPr>
                <a:t>3</a:t>
              </a:r>
            </a:p>
          </p:txBody>
        </p:sp>
      </p:grpSp>
      <p:sp>
        <p:nvSpPr>
          <p:cNvPr id="15376" name="Tekstboks 9"/>
          <p:cNvSpPr txBox="1">
            <a:spLocks noChangeArrowheads="1"/>
          </p:cNvSpPr>
          <p:nvPr/>
        </p:nvSpPr>
        <p:spPr bwMode="auto">
          <a:xfrm>
            <a:off x="1278466" y="4131204"/>
            <a:ext cx="63330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Racionalnost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se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temelji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na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metodi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odlučivanja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koja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uključuje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postavljanje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jasnih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ciljeva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,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prikupljanja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činjenica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,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definiranja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opcija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i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odabi</a:t>
            </a:r>
            <a:r>
              <a:rPr lang="hr-HR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r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one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koja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maksimizira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ili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zadovoljava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cilj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. To je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tzv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.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tehnička</a:t>
            </a:r>
            <a:r>
              <a:rPr lang="en-US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 </a:t>
            </a:r>
            <a:r>
              <a:rPr lang="en-US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97" charset="-128"/>
              </a:rPr>
              <a:t>racionalnost</a:t>
            </a:r>
            <a:endParaRPr lang="da-DK" sz="1400" b="1" dirty="0">
              <a:solidFill>
                <a:schemeClr val="tx2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-97" charset="-128"/>
            </a:endParaRPr>
          </a:p>
        </p:txBody>
      </p:sp>
      <p:grpSp>
        <p:nvGrpSpPr>
          <p:cNvPr id="25615" name="Gruppe 64"/>
          <p:cNvGrpSpPr>
            <a:grpSpLocks/>
          </p:cNvGrpSpPr>
          <p:nvPr/>
        </p:nvGrpSpPr>
        <p:grpSpPr bwMode="auto">
          <a:xfrm>
            <a:off x="732367" y="3647016"/>
            <a:ext cx="4800600" cy="314325"/>
            <a:chOff x="927100" y="4785360"/>
            <a:chExt cx="3025775" cy="314008"/>
          </a:xfrm>
        </p:grpSpPr>
        <p:sp>
          <p:nvSpPr>
            <p:cNvPr id="22" name="Rektangel 21"/>
            <p:cNvSpPr>
              <a:spLocks noChangeArrowheads="1"/>
            </p:cNvSpPr>
            <p:nvPr/>
          </p:nvSpPr>
          <p:spPr bwMode="auto">
            <a:xfrm>
              <a:off x="927100" y="4785360"/>
              <a:ext cx="3025775" cy="314008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5625" name="Rectangle 5"/>
            <p:cNvSpPr txBox="1">
              <a:spLocks noChangeArrowheads="1"/>
            </p:cNvSpPr>
            <p:nvPr/>
          </p:nvSpPr>
          <p:spPr bwMode="gray">
            <a:xfrm>
              <a:off x="1039813" y="4840923"/>
              <a:ext cx="1871027" cy="188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hr-HR" sz="1200" b="1" dirty="0">
                  <a:solidFill>
                    <a:schemeClr val="tx2"/>
                  </a:solidFill>
                </a:rPr>
                <a:t>RACIONALNOST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5618" name="Gruppe 58"/>
          <p:cNvGrpSpPr>
            <a:grpSpLocks/>
          </p:cNvGrpSpPr>
          <p:nvPr/>
        </p:nvGrpSpPr>
        <p:grpSpPr bwMode="auto">
          <a:xfrm>
            <a:off x="846667" y="2958041"/>
            <a:ext cx="344488" cy="346075"/>
            <a:chOff x="1041400" y="4095750"/>
            <a:chExt cx="344488" cy="346075"/>
          </a:xfrm>
        </p:grpSpPr>
        <p:sp>
          <p:nvSpPr>
            <p:cNvPr id="20" name="Rektangel 19"/>
            <p:cNvSpPr>
              <a:spLocks noChangeArrowheads="1"/>
            </p:cNvSpPr>
            <p:nvPr/>
          </p:nvSpPr>
          <p:spPr bwMode="auto">
            <a:xfrm>
              <a:off x="1041400" y="4095750"/>
              <a:ext cx="344488" cy="346075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8" name="Tekstboks 57"/>
            <p:cNvSpPr txBox="1">
              <a:spLocks noChangeArrowheads="1"/>
            </p:cNvSpPr>
            <p:nvPr/>
          </p:nvSpPr>
          <p:spPr bwMode="auto">
            <a:xfrm>
              <a:off x="1055688" y="4132263"/>
              <a:ext cx="322262" cy="2778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grpSp>
        <p:nvGrpSpPr>
          <p:cNvPr id="25619" name="Gruppe 60"/>
          <p:cNvGrpSpPr>
            <a:grpSpLocks/>
          </p:cNvGrpSpPr>
          <p:nvPr/>
        </p:nvGrpSpPr>
        <p:grpSpPr bwMode="auto">
          <a:xfrm>
            <a:off x="808567" y="1700741"/>
            <a:ext cx="344488" cy="346075"/>
            <a:chOff x="1003300" y="2838450"/>
            <a:chExt cx="344488" cy="346075"/>
          </a:xfrm>
        </p:grpSpPr>
        <p:sp>
          <p:nvSpPr>
            <p:cNvPr id="29" name="Rektangel 28"/>
            <p:cNvSpPr>
              <a:spLocks noChangeArrowheads="1"/>
            </p:cNvSpPr>
            <p:nvPr/>
          </p:nvSpPr>
          <p:spPr bwMode="auto">
            <a:xfrm>
              <a:off x="1003300" y="2838450"/>
              <a:ext cx="344488" cy="346075"/>
            </a:xfrm>
            <a:prstGeom prst="rect">
              <a:avLst/>
            </a:prstGeom>
            <a:gradFill flip="none" rotWithShape="1">
              <a:gsLst>
                <a:gs pos="0">
                  <a:srgbClr val="69BED9"/>
                </a:gs>
                <a:gs pos="100000">
                  <a:srgbClr val="1F88C8"/>
                </a:gs>
              </a:gsLst>
              <a:lin ang="5400000" scaled="1"/>
              <a:tileRect/>
            </a:gra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60" name="Tekstboks 59"/>
            <p:cNvSpPr txBox="1">
              <a:spLocks noChangeArrowheads="1"/>
            </p:cNvSpPr>
            <p:nvPr/>
          </p:nvSpPr>
          <p:spPr bwMode="auto">
            <a:xfrm>
              <a:off x="1025525" y="2867025"/>
              <a:ext cx="322263" cy="2778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el 21"/>
          <p:cNvSpPr>
            <a:spLocks noGrp="1"/>
          </p:cNvSpPr>
          <p:nvPr>
            <p:ph type="title"/>
          </p:nvPr>
        </p:nvSpPr>
        <p:spPr bwMode="auto">
          <a:xfrm>
            <a:off x="177800" y="515938"/>
            <a:ext cx="7785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dirty="0">
                <a:latin typeface="Arial" charset="0"/>
                <a:ea typeface="ＭＳ Ｐゴシック" charset="-128"/>
              </a:rPr>
              <a:t>MENADŽMENT  KAO ZNANOST</a:t>
            </a:r>
            <a:endParaRPr lang="en-US" dirty="0"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543784"/>
              </p:ext>
            </p:extLst>
          </p:nvPr>
        </p:nvGraphicFramePr>
        <p:xfrm>
          <a:off x="194733" y="2074335"/>
          <a:ext cx="8229600" cy="400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849533" y="5156200"/>
            <a:ext cx="2226734" cy="1312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Menadžeri rabe i ostala stajališta kako bi  riješili probleme koji uključuju: vanjsku okolinu, tehnologiju, pojedince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0070C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uppe 12"/>
          <p:cNvGrpSpPr>
            <a:grpSpLocks/>
          </p:cNvGrpSpPr>
          <p:nvPr/>
        </p:nvGrpSpPr>
        <p:grpSpPr bwMode="auto">
          <a:xfrm>
            <a:off x="0" y="4887913"/>
            <a:ext cx="9144000" cy="1970087"/>
            <a:chOff x="0" y="4887901"/>
            <a:chExt cx="9144000" cy="1970099"/>
          </a:xfrm>
        </p:grpSpPr>
        <p:sp>
          <p:nvSpPr>
            <p:cNvPr id="11" name="Rektangel 10"/>
            <p:cNvSpPr>
              <a:spLocks noChangeArrowheads="1"/>
            </p:cNvSpPr>
            <p:nvPr/>
          </p:nvSpPr>
          <p:spPr bwMode="auto">
            <a:xfrm rot="10800000">
              <a:off x="0" y="4887901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2" name="Rektangel 11"/>
            <p:cNvSpPr>
              <a:spLocks noChangeArrowheads="1"/>
            </p:cNvSpPr>
            <p:nvPr/>
          </p:nvSpPr>
          <p:spPr bwMode="auto">
            <a:xfrm rot="10800000">
              <a:off x="0" y="4887901"/>
              <a:ext cx="9144000" cy="266702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29702" name="Rectangle 5"/>
          <p:cNvSpPr txBox="1">
            <a:spLocks noChangeArrowheads="1"/>
          </p:cNvSpPr>
          <p:nvPr/>
        </p:nvSpPr>
        <p:spPr bwMode="gray">
          <a:xfrm>
            <a:off x="569913" y="213784"/>
            <a:ext cx="810842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hr-HR" sz="3000" b="1" dirty="0"/>
              <a:t> RAZVOJ PRISTUPA FUNKCIJAMA MENADŽMENTA</a:t>
            </a:r>
            <a:endParaRPr lang="en-US" sz="3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3041117"/>
              </p:ext>
            </p:extLst>
          </p:nvPr>
        </p:nvGraphicFramePr>
        <p:xfrm>
          <a:off x="0" y="1535109"/>
          <a:ext cx="5655733" cy="445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758888" y="1609462"/>
            <a:ext cx="1788649" cy="4603221"/>
            <a:chOff x="3335705" y="-2"/>
            <a:chExt cx="1934765" cy="4064000"/>
          </a:xfrm>
          <a:solidFill>
            <a:srgbClr val="00B050"/>
          </a:solidFill>
        </p:grpSpPr>
        <p:sp>
          <p:nvSpPr>
            <p:cNvPr id="19" name="Flowchart: Manual Operation 18"/>
            <p:cNvSpPr/>
            <p:nvPr/>
          </p:nvSpPr>
          <p:spPr>
            <a:xfrm rot="16200000">
              <a:off x="2271088" y="1064615"/>
              <a:ext cx="4064000" cy="1934765"/>
            </a:xfrm>
            <a:prstGeom prst="flowChartManualOperati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lowchart: Manual Operation 4"/>
            <p:cNvSpPr/>
            <p:nvPr/>
          </p:nvSpPr>
          <p:spPr>
            <a:xfrm>
              <a:off x="3459342" y="788457"/>
              <a:ext cx="1687490" cy="24384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0" tIns="0" rIns="65236" bIns="0" numCol="1" spcCol="1270" anchor="ctr" anchorCtr="0">
              <a:noAutofit/>
            </a:bodyPr>
            <a:lstStyle/>
            <a:p>
              <a:pPr algn="ctr"/>
              <a:r>
                <a:rPr lang="vi-VN" sz="1400" b="1" dirty="0"/>
                <a:t>G. A. Cole</a:t>
              </a:r>
            </a:p>
            <a:p>
              <a:pPr algn="ctr"/>
              <a:r>
                <a:rPr lang="vi-VN" sz="1400" b="1" dirty="0"/>
                <a:t>  (1990.)</a:t>
              </a:r>
            </a:p>
            <a:p>
              <a:pPr algn="ctr"/>
              <a:r>
                <a:rPr lang="vi-VN" sz="1400" b="1" dirty="0"/>
                <a:t>POMC pristup</a:t>
              </a:r>
              <a:endParaRPr lang="hr-HR" sz="1400" b="1" dirty="0"/>
            </a:p>
            <a:p>
              <a:pPr algn="ctr"/>
              <a:endParaRPr lang="vi-VN" sz="1400" b="1" dirty="0"/>
            </a:p>
            <a:p>
              <a:pPr algn="ctr"/>
              <a:r>
                <a:rPr lang="vi-VN" sz="1400" b="1" dirty="0"/>
                <a:t>1.Planiranje</a:t>
              </a:r>
              <a:endParaRPr lang="hr-HR" sz="1400" b="1" dirty="0"/>
            </a:p>
            <a:p>
              <a:pPr algn="ctr"/>
              <a:endParaRPr lang="vi-VN" sz="1400" b="1" dirty="0"/>
            </a:p>
            <a:p>
              <a:pPr algn="ctr"/>
              <a:r>
                <a:rPr lang="vi-VN" sz="1400" b="1" dirty="0"/>
                <a:t>2.Organiziranje</a:t>
              </a:r>
              <a:endParaRPr lang="hr-HR" sz="1400" b="1" dirty="0"/>
            </a:p>
            <a:p>
              <a:pPr algn="ctr"/>
              <a:endParaRPr lang="vi-VN" sz="1400" b="1" dirty="0"/>
            </a:p>
            <a:p>
              <a:pPr algn="ctr"/>
              <a:r>
                <a:rPr lang="vi-VN" sz="1400" b="1" dirty="0"/>
                <a:t>3.Motiviranje</a:t>
              </a:r>
              <a:endParaRPr lang="hr-HR" sz="1400" b="1" dirty="0"/>
            </a:p>
            <a:p>
              <a:pPr algn="ctr"/>
              <a:endParaRPr lang="vi-VN" sz="1400" b="1" dirty="0"/>
            </a:p>
            <a:p>
              <a:pPr algn="ctr"/>
              <a:r>
                <a:rPr lang="vi-VN" sz="1400" b="1" dirty="0"/>
                <a:t>4.</a:t>
              </a:r>
              <a:r>
                <a:rPr lang="hr-HR" sz="1400" b="1" dirty="0"/>
                <a:t>K</a:t>
              </a:r>
              <a:r>
                <a:rPr lang="vi-VN" sz="1400" b="1" dirty="0"/>
                <a:t>ontroliranje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34813" y="1533261"/>
            <a:ext cx="1579038" cy="4453466"/>
            <a:chOff x="-95157" y="-2"/>
            <a:chExt cx="1887020" cy="4453466"/>
          </a:xfrm>
        </p:grpSpPr>
        <p:sp>
          <p:nvSpPr>
            <p:cNvPr id="22" name="Flowchart: Manual Operation 21"/>
            <p:cNvSpPr/>
            <p:nvPr/>
          </p:nvSpPr>
          <p:spPr>
            <a:xfrm rot="16200000">
              <a:off x="-1426441" y="1331282"/>
              <a:ext cx="4453466" cy="1790897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lowchart: Manual Operation 4"/>
            <p:cNvSpPr/>
            <p:nvPr/>
          </p:nvSpPr>
          <p:spPr>
            <a:xfrm>
              <a:off x="966" y="890693"/>
              <a:ext cx="1790897" cy="2672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0" rIns="88900" bIns="0" numCol="1" spcCol="1270" anchor="ctr" anchorCtr="0">
              <a:noAutofit/>
            </a:bodyPr>
            <a:lstStyle/>
            <a:p>
              <a:r>
                <a:rPr lang="vi-VN" sz="1400" b="1" dirty="0"/>
                <a:t>Weihrich i</a:t>
              </a:r>
            </a:p>
            <a:p>
              <a:r>
                <a:rPr lang="vi-VN" sz="1400" b="1" dirty="0"/>
                <a:t>   Koontz</a:t>
              </a:r>
            </a:p>
            <a:p>
              <a:r>
                <a:rPr lang="vi-VN" sz="1400" b="1" dirty="0"/>
                <a:t> (1994. god.)</a:t>
              </a:r>
            </a:p>
            <a:p>
              <a:r>
                <a:rPr lang="vi-VN" sz="1400" b="1" dirty="0"/>
                <a:t>POSLC pristup</a:t>
              </a:r>
            </a:p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b="1" kern="1200" dirty="0"/>
            </a:p>
            <a:p>
              <a:r>
                <a:rPr lang="vi-VN" sz="1400" b="1" dirty="0"/>
                <a:t>1.planiranje</a:t>
              </a:r>
            </a:p>
            <a:p>
              <a:r>
                <a:rPr lang="vi-VN" sz="1400" b="1" dirty="0"/>
                <a:t>2.organiziranje</a:t>
              </a:r>
            </a:p>
            <a:p>
              <a:r>
                <a:rPr lang="vi-VN" sz="1400" b="1" dirty="0"/>
                <a:t>3.kadrovsko</a:t>
              </a:r>
            </a:p>
            <a:p>
              <a:r>
                <a:rPr lang="vi-VN" sz="1400" b="1" dirty="0"/>
                <a:t>  popunjavanje</a:t>
              </a:r>
            </a:p>
            <a:p>
              <a:r>
                <a:rPr lang="vi-VN" sz="1400" b="1" dirty="0"/>
                <a:t>4.vođenje</a:t>
              </a:r>
            </a:p>
            <a:p>
              <a:r>
                <a:rPr lang="vi-VN" sz="1400" b="1" dirty="0"/>
                <a:t>5.kontroliranje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itel 1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FUNKCIJE MENADŽMENTA</a:t>
            </a:r>
            <a:endParaRPr lang="da-D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40969" name="Tekstboks 23"/>
          <p:cNvSpPr txBox="1">
            <a:spLocks noChangeArrowheads="1"/>
          </p:cNvSpPr>
          <p:nvPr/>
        </p:nvSpPr>
        <p:spPr bwMode="auto">
          <a:xfrm>
            <a:off x="2447925" y="4021138"/>
            <a:ext cx="1308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Logo</a:t>
            </a:r>
          </a:p>
        </p:txBody>
      </p:sp>
      <p:graphicFrame>
        <p:nvGraphicFramePr>
          <p:cNvPr id="3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731943"/>
              </p:ext>
            </p:extLst>
          </p:nvPr>
        </p:nvGraphicFramePr>
        <p:xfrm>
          <a:off x="14288" y="2052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Process 2"/>
          <p:cNvSpPr/>
          <p:nvPr/>
        </p:nvSpPr>
        <p:spPr>
          <a:xfrm>
            <a:off x="5892800" y="2032000"/>
            <a:ext cx="1718733" cy="1193801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hr-HR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Definiranje</a:t>
            </a:r>
          </a:p>
          <a:p>
            <a:r>
              <a:rPr lang="hr-H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Određivanje</a:t>
            </a:r>
          </a:p>
          <a:p>
            <a:r>
              <a:rPr lang="hr-H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Predviđanje</a:t>
            </a:r>
          </a:p>
          <a:p>
            <a:r>
              <a:rPr lang="hr-H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Izrada</a:t>
            </a:r>
          </a:p>
          <a:p>
            <a:r>
              <a:rPr lang="hr-H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implementacija</a:t>
            </a:r>
          </a:p>
          <a:p>
            <a:pPr marL="342900" indent="-342900">
              <a:buAutoNum type="arabicPeriod"/>
            </a:pPr>
            <a:endParaRPr lang="hr-HR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6282267" y="4391026"/>
            <a:ext cx="2269066" cy="103610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hr-HR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Uspostaviti i klasificirati</a:t>
            </a:r>
          </a:p>
          <a:p>
            <a:r>
              <a:rPr lang="hr-H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Grupirati aktivnosti</a:t>
            </a:r>
          </a:p>
          <a:p>
            <a:r>
              <a:rPr lang="hr-H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Dodjeljivati aktivnosti</a:t>
            </a:r>
          </a:p>
          <a:p>
            <a:r>
              <a:rPr lang="hr-H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Odrediti uloge</a:t>
            </a:r>
          </a:p>
          <a:p>
            <a:endParaRPr lang="hr-HR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8859" y="2054226"/>
            <a:ext cx="2269066" cy="103610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hr-HR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hr-H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Utvrđivanje standarda</a:t>
            </a:r>
          </a:p>
          <a:p>
            <a:pPr marL="342900" indent="-342900">
              <a:buAutoNum type="arabicPeriod"/>
            </a:pPr>
            <a:r>
              <a:rPr lang="hr-H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Mjerenje ostvarenih rezultata</a:t>
            </a:r>
          </a:p>
          <a:p>
            <a:r>
              <a:rPr lang="hr-HR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  Otklanjanje odstupanja</a:t>
            </a:r>
          </a:p>
          <a:p>
            <a:endParaRPr lang="hr-HR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hop_Teamwork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626E48-2633-4046-AC88-6732CA3FC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Slideshop_Teamwork</Template>
  <TotalTime>567</TotalTime>
  <Words>613</Words>
  <Application>Microsoft Office PowerPoint</Application>
  <PresentationFormat>On-screen Show (4:3)</PresentationFormat>
  <Paragraphs>162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Arial Narrow</vt:lpstr>
      <vt:lpstr>Calibri</vt:lpstr>
      <vt:lpstr>Slideshop_Teamwork</vt:lpstr>
      <vt:lpstr>1_Kontortema</vt:lpstr>
      <vt:lpstr>PowerPoint Presentation</vt:lpstr>
      <vt:lpstr>PowerPoint Presentation</vt:lpstr>
      <vt:lpstr>PowerPoint Presentation</vt:lpstr>
      <vt:lpstr>PowerPoint Presentation</vt:lpstr>
      <vt:lpstr>DEFINICIJA MENADŽMENTA</vt:lpstr>
      <vt:lpstr>PowerPoint Presentation</vt:lpstr>
      <vt:lpstr>MENADŽMENT  KAO ZNANOST</vt:lpstr>
      <vt:lpstr>PowerPoint Presentation</vt:lpstr>
      <vt:lpstr>FUNKCIJE MENADŽMENTA</vt:lpstr>
      <vt:lpstr>Vrijeme provedeno u izvršavanju menadžerskih funkcija</vt:lpstr>
      <vt:lpstr>PowerPoint Presentation</vt:lpstr>
      <vt:lpstr>STRATEGIJSKI I OPERATIVNI MENADŽMENT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Stjepan</dc:creator>
  <cp:lastModifiedBy>verner</cp:lastModifiedBy>
  <cp:revision>49</cp:revision>
  <dcterms:created xsi:type="dcterms:W3CDTF">2013-03-29T13:24:57Z</dcterms:created>
  <dcterms:modified xsi:type="dcterms:W3CDTF">2020-04-23T08:51:12Z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TC018754749991</vt:lpwstr>
  </property>
</Properties>
</file>