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5" r:id="rId4"/>
    <p:sldId id="266" r:id="rId5"/>
    <p:sldId id="267" r:id="rId6"/>
    <p:sldId id="268" r:id="rId7"/>
    <p:sldId id="269" r:id="rId8"/>
    <p:sldId id="264"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680133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246067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259552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51580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03990-7F97-48B3-8905-9DB76E6ECCA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668560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03990-7F97-48B3-8905-9DB76E6ECCA2}"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73440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03990-7F97-48B3-8905-9DB76E6ECCA2}" type="datetimeFigureOut">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59394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03990-7F97-48B3-8905-9DB76E6ECCA2}" type="datetimeFigureOut">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37879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03990-7F97-48B3-8905-9DB76E6ECCA2}" type="datetimeFigureOut">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06566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03990-7F97-48B3-8905-9DB76E6ECCA2}"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660976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03990-7F97-48B3-8905-9DB76E6ECCA2}"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23288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03990-7F97-48B3-8905-9DB76E6ECCA2}" type="datetimeFigureOut">
              <a:rPr lang="en-US" smtClean="0"/>
              <a:t>3/17/2020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FFC49-883A-43CA-999F-C49C88A18B90}" type="slidenum">
              <a:rPr lang="en-US" smtClean="0"/>
              <a:t>‹#›</a:t>
            </a:fld>
            <a:endParaRPr lang="en-US"/>
          </a:p>
        </p:txBody>
      </p:sp>
    </p:spTree>
    <p:extLst>
      <p:ext uri="{BB962C8B-B14F-4D97-AF65-F5344CB8AC3E}">
        <p14:creationId xmlns:p14="http://schemas.microsoft.com/office/powerpoint/2010/main" val="4091277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24655"/>
            <a:ext cx="9144000" cy="4438178"/>
          </a:xfrm>
        </p:spPr>
        <p:txBody>
          <a:bodyPr>
            <a:noAutofit/>
          </a:bodyPr>
          <a:lstStyle/>
          <a:p>
            <a:r>
              <a:rPr lang="en-GB" sz="2800" b="1" dirty="0" smtClean="0"/>
              <a:t>E-</a:t>
            </a:r>
            <a:r>
              <a:rPr lang="en-GB" sz="2800" b="1" dirty="0" err="1" smtClean="0"/>
              <a:t>nastava</a:t>
            </a:r>
            <a:r>
              <a:rPr lang="en-GB" sz="2800" b="1" dirty="0" smtClean="0"/>
              <a:t> </a:t>
            </a:r>
            <a:r>
              <a:rPr lang="en-GB" sz="2800" b="1" dirty="0" err="1"/>
              <a:t>iz</a:t>
            </a:r>
            <a:r>
              <a:rPr lang="en-GB" sz="2800" b="1" dirty="0"/>
              <a:t> </a:t>
            </a:r>
            <a:r>
              <a:rPr lang="en-GB" sz="2800" b="1" dirty="0" err="1" smtClean="0"/>
              <a:t>predmeta</a:t>
            </a:r>
            <a:r>
              <a:rPr lang="en-GB" sz="2800" b="1" dirty="0" smtClean="0"/>
              <a:t> </a:t>
            </a:r>
            <a:r>
              <a:rPr lang="hr-HR" sz="2800" b="1" dirty="0" smtClean="0"/>
              <a:t>T</a:t>
            </a:r>
            <a:r>
              <a:rPr lang="en-GB" sz="2800" b="1" dirty="0" err="1" smtClean="0"/>
              <a:t>rgovačko</a:t>
            </a:r>
            <a:r>
              <a:rPr lang="en-GB" sz="2800" b="1" dirty="0" smtClean="0"/>
              <a:t> </a:t>
            </a:r>
            <a:r>
              <a:rPr lang="en-GB" sz="2800" b="1" dirty="0" err="1"/>
              <a:t>pravo</a:t>
            </a:r>
            <a:r>
              <a:rPr lang="en-GB" sz="2800" b="1" dirty="0"/>
              <a:t> </a:t>
            </a:r>
            <a:r>
              <a:rPr lang="hr-HR" sz="2800" b="1" dirty="0" smtClean="0"/>
              <a:t>redoviti studenti</a:t>
            </a:r>
            <a:br>
              <a:rPr lang="hr-HR" sz="2800" b="1" dirty="0" smtClean="0"/>
            </a:br>
            <a:r>
              <a:rPr lang="en-GB" sz="2800" b="1" dirty="0" smtClean="0"/>
              <a:t>1</a:t>
            </a:r>
            <a:r>
              <a:rPr lang="hr-HR" sz="2800" b="1" dirty="0" smtClean="0"/>
              <a:t>8</a:t>
            </a:r>
            <a:r>
              <a:rPr lang="en-GB" sz="2800" b="1" dirty="0" smtClean="0"/>
              <a:t>.3.2020</a:t>
            </a:r>
            <a:r>
              <a:rPr lang="en-GB" sz="2800" b="1" dirty="0"/>
              <a:t>. </a:t>
            </a:r>
            <a:r>
              <a:rPr lang="hr-HR" sz="2800" dirty="0"/>
              <a:t/>
            </a:r>
            <a:br>
              <a:rPr lang="hr-HR" sz="2800" dirty="0"/>
            </a:br>
            <a:r>
              <a:rPr lang="en-GB" sz="4000" dirty="0"/>
              <a:t> </a:t>
            </a:r>
            <a:r>
              <a:rPr lang="hr-HR" sz="4000" dirty="0"/>
              <a:t/>
            </a:r>
            <a:br>
              <a:rPr lang="hr-HR" sz="4000" dirty="0"/>
            </a:br>
            <a:r>
              <a:rPr lang="en-GB" sz="4000" dirty="0"/>
              <a:t> </a:t>
            </a:r>
            <a:r>
              <a:rPr lang="hr-HR" sz="4000" dirty="0"/>
              <a:t/>
            </a:r>
            <a:br>
              <a:rPr lang="hr-HR" sz="4000" dirty="0"/>
            </a:br>
            <a:r>
              <a:rPr lang="en-GB" sz="5400" b="1" dirty="0" smtClean="0"/>
              <a:t>TEMA PREDAVANJA: </a:t>
            </a:r>
            <a:r>
              <a:rPr lang="hr-HR" sz="5400" dirty="0" smtClean="0"/>
              <a:t/>
            </a:r>
            <a:br>
              <a:rPr lang="hr-HR" sz="5400" dirty="0" smtClean="0"/>
            </a:br>
            <a:r>
              <a:rPr lang="hr-HR" sz="5400" dirty="0" smtClean="0"/>
              <a:t>načela obveznih odnosa </a:t>
            </a:r>
            <a:r>
              <a:rPr lang="en-GB" sz="1800" dirty="0"/>
              <a:t> </a:t>
            </a:r>
            <a:r>
              <a:rPr lang="hr-HR" sz="1800" dirty="0"/>
              <a:t/>
            </a:r>
            <a:br>
              <a:rPr lang="hr-HR" sz="1800" dirty="0"/>
            </a:br>
            <a:endParaRPr lang="en-US" sz="1800" dirty="0"/>
          </a:p>
        </p:txBody>
      </p:sp>
      <p:sp>
        <p:nvSpPr>
          <p:cNvPr id="3" name="Subtitle 2"/>
          <p:cNvSpPr>
            <a:spLocks noGrp="1"/>
          </p:cNvSpPr>
          <p:nvPr>
            <p:ph type="subTitle" idx="1"/>
          </p:nvPr>
        </p:nvSpPr>
        <p:spPr>
          <a:xfrm>
            <a:off x="2924432" y="6318465"/>
            <a:ext cx="9144000" cy="539535"/>
          </a:xfrm>
        </p:spPr>
        <p:txBody>
          <a:bodyPr/>
          <a:lstStyle/>
          <a:p>
            <a:pPr algn="r"/>
            <a:r>
              <a:rPr lang="hr-HR" dirty="0" smtClean="0"/>
              <a:t>Dr. sc. Lidija Šimunović</a:t>
            </a:r>
            <a:endParaRPr lang="en-US" dirty="0"/>
          </a:p>
        </p:txBody>
      </p:sp>
    </p:spTree>
    <p:extLst>
      <p:ext uri="{BB962C8B-B14F-4D97-AF65-F5344CB8AC3E}">
        <p14:creationId xmlns:p14="http://schemas.microsoft.com/office/powerpoint/2010/main" val="1986235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780108" cy="4351338"/>
          </a:xfrm>
        </p:spPr>
        <p:txBody>
          <a:bodyPr>
            <a:noAutofit/>
          </a:bodyPr>
          <a:lstStyle/>
          <a:p>
            <a:pPr marL="0" indent="0">
              <a:buNone/>
            </a:pPr>
            <a:r>
              <a:rPr lang="hr-HR" sz="2400" dirty="0" smtClean="0"/>
              <a:t>Poštovani studenti, </a:t>
            </a:r>
          </a:p>
          <a:p>
            <a:endParaRPr lang="hr-HR" sz="2400" dirty="0"/>
          </a:p>
          <a:p>
            <a:pPr marL="0" indent="0">
              <a:buNone/>
            </a:pPr>
            <a:r>
              <a:rPr lang="hr-HR" sz="2400" dirty="0" smtClean="0"/>
              <a:t>U nastavku se nalazi prezentacija koja sadrži odredbe ZOO-a o </a:t>
            </a:r>
            <a:r>
              <a:rPr lang="hr-HR" sz="2400" dirty="0" smtClean="0"/>
              <a:t>nastanku i vrstama obveza. </a:t>
            </a:r>
            <a:endParaRPr lang="hr-HR" sz="2400" dirty="0" smtClean="0"/>
          </a:p>
          <a:p>
            <a:pPr marL="0" indent="0">
              <a:buNone/>
            </a:pPr>
            <a:endParaRPr lang="hr-HR" sz="2400" dirty="0" smtClean="0"/>
          </a:p>
          <a:p>
            <a:pPr marL="0" indent="0">
              <a:buNone/>
            </a:pPr>
            <a:r>
              <a:rPr lang="hr-HR" sz="2400" dirty="0" smtClean="0"/>
              <a:t>Molim Vas </a:t>
            </a:r>
            <a:r>
              <a:rPr lang="hr-HR" sz="2400" dirty="0" smtClean="0"/>
              <a:t>pažljivo:</a:t>
            </a:r>
          </a:p>
          <a:p>
            <a:pPr marL="457200" indent="-457200">
              <a:buAutoNum type="arabicPeriod"/>
            </a:pPr>
            <a:r>
              <a:rPr lang="hr-HR" sz="2400" b="1" u="sng" dirty="0" smtClean="0"/>
              <a:t>proučite zakonski tekst i materijale </a:t>
            </a:r>
            <a:r>
              <a:rPr lang="hr-HR" sz="2400" dirty="0" smtClean="0"/>
              <a:t>i</a:t>
            </a:r>
          </a:p>
          <a:p>
            <a:pPr marL="457200" indent="-457200">
              <a:buAutoNum type="arabicPeriod"/>
            </a:pPr>
            <a:r>
              <a:rPr lang="hr-HR" sz="2400" b="1" u="sng" dirty="0" smtClean="0"/>
              <a:t>odgovorite </a:t>
            </a:r>
            <a:r>
              <a:rPr lang="hr-HR" sz="2400" b="1" u="sng" dirty="0" smtClean="0"/>
              <a:t>na pitanja </a:t>
            </a:r>
            <a:r>
              <a:rPr lang="hr-HR" sz="2400" dirty="0" smtClean="0"/>
              <a:t>koja se nalaze na zadnjem slajdu ove prezentacije.</a:t>
            </a:r>
          </a:p>
          <a:p>
            <a:pPr marL="0" indent="0">
              <a:buNone/>
            </a:pPr>
            <a:endParaRPr lang="hr-HR" sz="2400" dirty="0" smtClean="0"/>
          </a:p>
          <a:p>
            <a:pPr marL="0" indent="0">
              <a:buNone/>
            </a:pPr>
            <a:r>
              <a:rPr lang="hr-HR" sz="2400" dirty="0" smtClean="0"/>
              <a:t>N</a:t>
            </a:r>
            <a:r>
              <a:rPr lang="hr-HR" sz="2400" u="sng" dirty="0" smtClean="0"/>
              <a:t>akon što se ponovno uspostavi redovita nastava predajte mi (rukom napisane) odgovore na postavljena pitanja na potpisanom papiru. </a:t>
            </a:r>
          </a:p>
          <a:p>
            <a:pPr marL="0" indent="0">
              <a:buNone/>
            </a:pPr>
            <a:endParaRPr lang="hr-HR" sz="2400" u="sng" dirty="0"/>
          </a:p>
          <a:p>
            <a:pPr marL="0" indent="0">
              <a:buNone/>
            </a:pPr>
            <a:r>
              <a:rPr lang="hr-HR" sz="2400" u="sng" dirty="0" smtClean="0"/>
              <a:t>Molim Vas da na pitanja odgovarate rukom kako bismo izbjegli potencijalno varanje.  </a:t>
            </a:r>
            <a:endParaRPr lang="hr-HR" sz="2400" u="sng" dirty="0"/>
          </a:p>
          <a:p>
            <a:pPr marL="0" indent="0">
              <a:buNone/>
            </a:pPr>
            <a:r>
              <a:rPr lang="hr-HR" sz="2400" b="1" dirty="0" smtClean="0"/>
              <a:t>Evidencija nastave </a:t>
            </a:r>
            <a:r>
              <a:rPr lang="hr-HR" sz="2400" dirty="0" smtClean="0"/>
              <a:t>u sljedećem periodu vodit će se po principu tko je predao odgovore na pitanja smatrat će se da je pohađao nastavu. </a:t>
            </a:r>
            <a:endParaRPr lang="hr-HR" sz="2400" dirty="0"/>
          </a:p>
          <a:p>
            <a:pPr marL="0" indent="0">
              <a:buNone/>
            </a:pPr>
            <a:r>
              <a:rPr lang="hr-HR" sz="2400" dirty="0" smtClean="0"/>
              <a:t>Za sve dodatne upite javite mi se na </a:t>
            </a:r>
            <a:r>
              <a:rPr lang="hr-HR" sz="2400" b="1" u="sng" dirty="0" smtClean="0"/>
              <a:t>lsimunov@pravos.hr</a:t>
            </a:r>
            <a:endParaRPr lang="hr-HR" sz="2400" b="1" u="sng" dirty="0"/>
          </a:p>
        </p:txBody>
      </p:sp>
    </p:spTree>
    <p:extLst>
      <p:ext uri="{BB962C8B-B14F-4D97-AF65-F5344CB8AC3E}">
        <p14:creationId xmlns:p14="http://schemas.microsoft.com/office/powerpoint/2010/main" val="286453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buNone/>
            </a:pPr>
            <a:r>
              <a:rPr lang="hr-HR" b="1" dirty="0"/>
              <a:t>Sloboda uređivanja obveznih odnosa</a:t>
            </a:r>
            <a:endParaRPr lang="hr-HR" dirty="0"/>
          </a:p>
          <a:p>
            <a:pPr marL="0" indent="0">
              <a:buNone/>
            </a:pPr>
            <a:r>
              <a:rPr lang="hr-HR" dirty="0"/>
              <a:t>Članak 2.</a:t>
            </a:r>
          </a:p>
          <a:p>
            <a:pPr marL="0" indent="0">
              <a:buNone/>
            </a:pPr>
            <a:r>
              <a:rPr lang="hr-HR" dirty="0"/>
              <a:t>Sudionici u prometu slobodno uređuju obvezne odnose, a ne mogu ih uređivati suprotno Ustavu Republike Hrvatske, prisilnim propisima i moralu društva.</a:t>
            </a:r>
          </a:p>
          <a:p>
            <a:pPr marL="0" indent="0">
              <a:buNone/>
            </a:pPr>
            <a:r>
              <a:rPr lang="hr-HR" b="1" dirty="0" smtClean="0"/>
              <a:t>Ravnopravnost </a:t>
            </a:r>
            <a:r>
              <a:rPr lang="hr-HR" b="1" dirty="0"/>
              <a:t>sudionika u obveznom odnosu</a:t>
            </a:r>
            <a:endParaRPr lang="hr-HR" dirty="0"/>
          </a:p>
          <a:p>
            <a:pPr marL="0" indent="0">
              <a:buNone/>
            </a:pPr>
            <a:r>
              <a:rPr lang="hr-HR" dirty="0"/>
              <a:t>Članak 3.</a:t>
            </a:r>
          </a:p>
          <a:p>
            <a:pPr marL="0" indent="0">
              <a:buNone/>
            </a:pPr>
            <a:r>
              <a:rPr lang="hr-HR" dirty="0"/>
              <a:t>Sudionici u obveznom odnosu ravnopravni su.</a:t>
            </a:r>
            <a:endParaRPr lang="hr-HR" b="1" dirty="0"/>
          </a:p>
          <a:p>
            <a:pPr marL="0" indent="0">
              <a:buNone/>
            </a:pPr>
            <a:r>
              <a:rPr lang="hr-HR" b="1" dirty="0" smtClean="0"/>
              <a:t>Načelo </a:t>
            </a:r>
            <a:r>
              <a:rPr lang="hr-HR" b="1" dirty="0"/>
              <a:t>savjesnosti i poštenja</a:t>
            </a:r>
            <a:endParaRPr lang="hr-HR" dirty="0"/>
          </a:p>
          <a:p>
            <a:pPr marL="0" indent="0">
              <a:buNone/>
            </a:pPr>
            <a:r>
              <a:rPr lang="hr-HR" dirty="0"/>
              <a:t>Članak 4.</a:t>
            </a:r>
          </a:p>
          <a:p>
            <a:pPr marL="0" indent="0">
              <a:buNone/>
            </a:pPr>
            <a:r>
              <a:rPr lang="hr-HR" dirty="0"/>
              <a:t>U zasnivanju obveznih odnosa i ostvarivanju prava i obveza iz tih odnosa sudionici su dužni pridržavati se načela savjesnosti i poštenja.</a:t>
            </a:r>
          </a:p>
          <a:p>
            <a:pPr marL="0" indent="0">
              <a:buNone/>
            </a:pPr>
            <a:r>
              <a:rPr lang="hr-HR" b="1" dirty="0" smtClean="0"/>
              <a:t>Dužnost </a:t>
            </a:r>
            <a:r>
              <a:rPr lang="hr-HR" b="1" dirty="0"/>
              <a:t>suradnje</a:t>
            </a:r>
            <a:endParaRPr lang="hr-HR" dirty="0"/>
          </a:p>
          <a:p>
            <a:pPr marL="0" indent="0">
              <a:buNone/>
            </a:pPr>
            <a:r>
              <a:rPr lang="hr-HR" dirty="0"/>
              <a:t>Članak 5.</a:t>
            </a:r>
          </a:p>
          <a:p>
            <a:pPr marL="0" indent="0">
              <a:buNone/>
            </a:pPr>
            <a:r>
              <a:rPr lang="hr-HR" dirty="0"/>
              <a:t>Sudionici obveznih odnosa dužni su surađivati radi potpunog i urednog ispunjenja obveza i ostvarivanja prava u tim odnosima.</a:t>
            </a:r>
          </a:p>
          <a:p>
            <a:pPr marL="0" indent="0">
              <a:buNone/>
            </a:pPr>
            <a:endParaRPr lang="en-US" dirty="0"/>
          </a:p>
        </p:txBody>
      </p:sp>
    </p:spTree>
    <p:extLst>
      <p:ext uri="{BB962C8B-B14F-4D97-AF65-F5344CB8AC3E}">
        <p14:creationId xmlns:p14="http://schemas.microsoft.com/office/powerpoint/2010/main" val="2650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353800" cy="6858000"/>
          </a:xfrm>
        </p:spPr>
        <p:txBody>
          <a:bodyPr>
            <a:normAutofit fontScale="92500" lnSpcReduction="20000"/>
          </a:bodyPr>
          <a:lstStyle/>
          <a:p>
            <a:pPr marL="0" indent="0">
              <a:buNone/>
            </a:pPr>
            <a:r>
              <a:rPr lang="hr-HR" b="1" dirty="0"/>
              <a:t>Dužnost suradnje</a:t>
            </a:r>
            <a:endParaRPr lang="hr-HR" dirty="0"/>
          </a:p>
          <a:p>
            <a:pPr marL="0" indent="0">
              <a:buNone/>
            </a:pPr>
            <a:r>
              <a:rPr lang="hr-HR" dirty="0"/>
              <a:t>Članak 5.</a:t>
            </a:r>
          </a:p>
          <a:p>
            <a:pPr marL="0" indent="0">
              <a:buNone/>
            </a:pPr>
            <a:r>
              <a:rPr lang="hr-HR" dirty="0"/>
              <a:t>Sudionici obveznih odnosa dužni su surađivati radi potpunog i urednog ispunjenja obveza i ostvarivanja prava u tim odnosima.</a:t>
            </a:r>
          </a:p>
          <a:p>
            <a:pPr marL="0" indent="0">
              <a:buNone/>
            </a:pPr>
            <a:r>
              <a:rPr lang="hr-HR" b="1" dirty="0" smtClean="0"/>
              <a:t>Zabrana </a:t>
            </a:r>
            <a:r>
              <a:rPr lang="hr-HR" b="1" dirty="0"/>
              <a:t>zlouporabe prava</a:t>
            </a:r>
            <a:endParaRPr lang="hr-HR" dirty="0"/>
          </a:p>
          <a:p>
            <a:pPr marL="0" indent="0">
              <a:buNone/>
            </a:pPr>
            <a:r>
              <a:rPr lang="hr-HR" dirty="0"/>
              <a:t>Članak 6.</a:t>
            </a:r>
          </a:p>
          <a:p>
            <a:pPr marL="0" indent="0">
              <a:buNone/>
            </a:pPr>
            <a:r>
              <a:rPr lang="hr-HR" dirty="0"/>
              <a:t>Zabranjeno je ostvarivanje prava iz obveznog odnosa suprotno svrsi zbog koje je ono propisom ustanovljeno ili priznato.</a:t>
            </a:r>
          </a:p>
          <a:p>
            <a:pPr marL="0" indent="0">
              <a:buNone/>
            </a:pPr>
            <a:r>
              <a:rPr lang="hr-HR" b="1" dirty="0" smtClean="0"/>
              <a:t>Načelo </a:t>
            </a:r>
            <a:r>
              <a:rPr lang="hr-HR" b="1" dirty="0"/>
              <a:t>jednake vrijednosti činidaba</a:t>
            </a:r>
            <a:endParaRPr lang="hr-HR" dirty="0"/>
          </a:p>
          <a:p>
            <a:pPr marL="0" indent="0">
              <a:buNone/>
            </a:pPr>
            <a:r>
              <a:rPr lang="hr-HR" dirty="0"/>
              <a:t>Članak 7.</a:t>
            </a:r>
          </a:p>
          <a:p>
            <a:pPr marL="0" indent="0">
              <a:buNone/>
            </a:pPr>
            <a:r>
              <a:rPr lang="hr-HR" dirty="0"/>
              <a:t>(1) Pri sklapanju naplatnih pravnih poslova sudionici polaze od načela jednake vrijednosti uzajamnih činidaba.</a:t>
            </a:r>
          </a:p>
          <a:p>
            <a:pPr marL="0" indent="0">
              <a:buNone/>
            </a:pPr>
            <a:r>
              <a:rPr lang="hr-HR" dirty="0"/>
              <a:t>(2) Zakonom se određuje u kojim slučajevima narušavanje toga načela povlači pravne posljedice.</a:t>
            </a:r>
          </a:p>
          <a:p>
            <a:pPr marL="0" indent="0">
              <a:buNone/>
            </a:pPr>
            <a:r>
              <a:rPr lang="hr-HR" b="1" dirty="0" smtClean="0"/>
              <a:t>Zabrana </a:t>
            </a:r>
            <a:r>
              <a:rPr lang="hr-HR" b="1" dirty="0"/>
              <a:t>prouzročenja štete</a:t>
            </a:r>
            <a:endParaRPr lang="hr-HR" dirty="0"/>
          </a:p>
          <a:p>
            <a:pPr marL="0" indent="0">
              <a:buNone/>
            </a:pPr>
            <a:r>
              <a:rPr lang="hr-HR" dirty="0"/>
              <a:t>Članak 8.</a:t>
            </a:r>
          </a:p>
          <a:p>
            <a:pPr marL="0" indent="0">
              <a:buNone/>
            </a:pPr>
            <a:r>
              <a:rPr lang="hr-HR" dirty="0"/>
              <a:t>Svatko je dužan suzdržati se od postupka kojim se može drugome prouzročiti šteta.</a:t>
            </a:r>
          </a:p>
          <a:p>
            <a:pPr marL="0" indent="0">
              <a:buNone/>
            </a:pPr>
            <a:endParaRPr lang="en-US" dirty="0"/>
          </a:p>
        </p:txBody>
      </p:sp>
    </p:spTree>
    <p:extLst>
      <p:ext uri="{BB962C8B-B14F-4D97-AF65-F5344CB8AC3E}">
        <p14:creationId xmlns:p14="http://schemas.microsoft.com/office/powerpoint/2010/main" val="583161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pPr marL="0" indent="0">
              <a:buNone/>
            </a:pPr>
            <a:r>
              <a:rPr lang="hr-HR" b="1" dirty="0"/>
              <a:t>Dužnost ispunjenja obveze</a:t>
            </a:r>
          </a:p>
          <a:p>
            <a:pPr marL="0" indent="0">
              <a:buNone/>
            </a:pPr>
            <a:r>
              <a:rPr lang="hr-HR" dirty="0"/>
              <a:t>Članak 9.</a:t>
            </a:r>
          </a:p>
          <a:p>
            <a:pPr marL="0" indent="0">
              <a:buNone/>
            </a:pPr>
            <a:r>
              <a:rPr lang="hr-HR" dirty="0"/>
              <a:t>Sudionik u obveznom odnosu dužan je ispuniti svoju obvezu i odgovoran je za njezino ispunjenje.</a:t>
            </a:r>
          </a:p>
          <a:p>
            <a:pPr marL="0" indent="0">
              <a:buNone/>
            </a:pPr>
            <a:r>
              <a:rPr lang="hr-HR" b="1" dirty="0" smtClean="0"/>
              <a:t>Ponašanje </a:t>
            </a:r>
            <a:r>
              <a:rPr lang="hr-HR" b="1" dirty="0"/>
              <a:t>u ispunjavanju obveza i ostvarivanju prava</a:t>
            </a:r>
          </a:p>
          <a:p>
            <a:pPr marL="0" indent="0">
              <a:buNone/>
            </a:pPr>
            <a:r>
              <a:rPr lang="hr-HR" dirty="0"/>
              <a:t>Članak 10.</a:t>
            </a:r>
          </a:p>
          <a:p>
            <a:pPr marL="0" indent="0">
              <a:buNone/>
            </a:pPr>
            <a:r>
              <a:rPr lang="hr-HR" dirty="0"/>
              <a:t>(1) Sudionik u obveznom odnosu dužan je u ispunjavanju svoje obveze postupati s pažnjom koja se u pravnom prometu zahtijeva u odgovarajućoj vrsti obveznih odnosa (pažnja dobrog gospodarstvenika, odnosno pažnja dobrog domaćina).</a:t>
            </a:r>
          </a:p>
          <a:p>
            <a:pPr marL="0" indent="0">
              <a:buNone/>
            </a:pPr>
            <a:r>
              <a:rPr lang="hr-HR" dirty="0"/>
              <a:t>(2) Sudionik u obveznom odnosu dužan je u ispunjavanju obveze iz svoje profesionalne djelatnosti postupati s povećanom pažnjom, prema pravilima struke i običajima (pažnja dobrog stručnjaka).</a:t>
            </a:r>
          </a:p>
          <a:p>
            <a:pPr marL="0" indent="0">
              <a:buNone/>
            </a:pPr>
            <a:r>
              <a:rPr lang="hr-HR" dirty="0"/>
              <a:t>(3) Sudionik u obveznom odnosu dužan je u ostvarivanju svog prava suzdržati se od postupka kojim bi se otežalo ispunjenje obveze drugog sudionika.</a:t>
            </a:r>
          </a:p>
          <a:p>
            <a:pPr marL="0" indent="0">
              <a:buNone/>
            </a:pPr>
            <a:r>
              <a:rPr lang="hr-HR" b="1" dirty="0" smtClean="0"/>
              <a:t>Dispozitivni </a:t>
            </a:r>
            <a:r>
              <a:rPr lang="hr-HR" b="1" dirty="0"/>
              <a:t>karakter </a:t>
            </a:r>
            <a:endParaRPr lang="hr-HR" b="1" dirty="0" smtClean="0"/>
          </a:p>
          <a:p>
            <a:pPr marL="0" indent="0">
              <a:buNone/>
            </a:pPr>
            <a:r>
              <a:rPr lang="hr-HR" dirty="0" smtClean="0"/>
              <a:t>Članak </a:t>
            </a:r>
            <a:r>
              <a:rPr lang="hr-HR" dirty="0"/>
              <a:t>11.</a:t>
            </a:r>
          </a:p>
          <a:p>
            <a:pPr marL="0" indent="0">
              <a:buNone/>
            </a:pPr>
            <a:r>
              <a:rPr lang="hr-HR" dirty="0"/>
              <a:t>Sudionici mogu svoj obvezni odnos urediti drukčije nego što je ovim Zakonom određeno, ako iz pojedine odredbe ovoga Zakona ili iz njezina smisla ne proizlazi što drugo.</a:t>
            </a:r>
          </a:p>
          <a:p>
            <a:endParaRPr lang="en-US" dirty="0"/>
          </a:p>
        </p:txBody>
      </p:sp>
    </p:spTree>
    <p:extLst>
      <p:ext uri="{BB962C8B-B14F-4D97-AF65-F5344CB8AC3E}">
        <p14:creationId xmlns:p14="http://schemas.microsoft.com/office/powerpoint/2010/main" val="3458693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77500" lnSpcReduction="20000"/>
          </a:bodyPr>
          <a:lstStyle/>
          <a:p>
            <a:pPr marL="0" indent="0">
              <a:buNone/>
            </a:pPr>
            <a:r>
              <a:rPr lang="hr-HR" sz="3400" b="1" dirty="0">
                <a:latin typeface="Times New Roman" panose="02020603050405020304" pitchFamily="18" charset="0"/>
                <a:cs typeface="Times New Roman" panose="02020603050405020304" pitchFamily="18" charset="0"/>
              </a:rPr>
              <a:t>Primjena običaja i prakse</a:t>
            </a:r>
            <a:endParaRPr lang="hr-HR" sz="3400" dirty="0">
              <a:latin typeface="Times New Roman" panose="02020603050405020304" pitchFamily="18" charset="0"/>
              <a:cs typeface="Times New Roman" panose="02020603050405020304" pitchFamily="18" charset="0"/>
            </a:endParaRPr>
          </a:p>
          <a:p>
            <a:pPr marL="0" indent="0">
              <a:buNone/>
            </a:pPr>
            <a:r>
              <a:rPr lang="hr-HR" sz="3400" dirty="0">
                <a:latin typeface="Times New Roman" panose="02020603050405020304" pitchFamily="18" charset="0"/>
                <a:cs typeface="Times New Roman" panose="02020603050405020304" pitchFamily="18" charset="0"/>
              </a:rPr>
              <a:t>Članak 12.</a:t>
            </a:r>
          </a:p>
          <a:p>
            <a:pPr marL="0" indent="0">
              <a:buNone/>
            </a:pPr>
            <a:r>
              <a:rPr lang="hr-HR" sz="3400" dirty="0">
                <a:latin typeface="Times New Roman" panose="02020603050405020304" pitchFamily="18" charset="0"/>
                <a:cs typeface="Times New Roman" panose="02020603050405020304" pitchFamily="18" charset="0"/>
              </a:rPr>
              <a:t>(1) U obveznim odnosima među trgovcima primjenjuju se trgovački običaji čiju su primjenu ugovorili i praksa koju su međusobno razvili.</a:t>
            </a:r>
          </a:p>
          <a:p>
            <a:pPr marL="0" indent="0">
              <a:buNone/>
            </a:pPr>
            <a:r>
              <a:rPr lang="hr-HR" sz="3400" dirty="0">
                <a:latin typeface="Times New Roman" panose="02020603050405020304" pitchFamily="18" charset="0"/>
                <a:cs typeface="Times New Roman" panose="02020603050405020304" pitchFamily="18" charset="0"/>
              </a:rPr>
              <a:t>(2) U obveznim odnosima iz stavka 1. ovoga članka primjenjuju se i trgovački običaji koje trgovci redovito primjenjuju u istim takvim odnosima, ako sudionici u njima nisu izrijekom ili prešutno isključili njihovu primjenu.</a:t>
            </a:r>
          </a:p>
          <a:p>
            <a:pPr marL="0" indent="0">
              <a:buNone/>
            </a:pPr>
            <a:r>
              <a:rPr lang="hr-HR" sz="3400" dirty="0">
                <a:latin typeface="Times New Roman" panose="02020603050405020304" pitchFamily="18" charset="0"/>
                <a:cs typeface="Times New Roman" panose="02020603050405020304" pitchFamily="18" charset="0"/>
              </a:rPr>
              <a:t>(3) Trgovački običaji i praksa koju su trgovci međusobno razvili, za čiju su primjenu ispunjene pretpostavke iz ovoga Zakona, primjenjuju se i ako su suprotni dispozitivnom propisu.</a:t>
            </a:r>
          </a:p>
          <a:p>
            <a:pPr marL="0" indent="0">
              <a:buNone/>
            </a:pPr>
            <a:r>
              <a:rPr lang="hr-HR" sz="3400" dirty="0">
                <a:latin typeface="Times New Roman" panose="02020603050405020304" pitchFamily="18" charset="0"/>
                <a:cs typeface="Times New Roman" panose="02020603050405020304" pitchFamily="18" charset="0"/>
              </a:rPr>
              <a:t>(4) U obveznim odnosima među ostalim sudionicima primjenjuju se običaji kad je njihova primjena ugovorena ili zakonom propisana.</a:t>
            </a:r>
          </a:p>
          <a:p>
            <a:pPr marL="0" indent="0">
              <a:buNone/>
            </a:pPr>
            <a:r>
              <a:rPr lang="hr-HR" sz="3400" b="1" dirty="0" smtClean="0">
                <a:latin typeface="Times New Roman" panose="02020603050405020304" pitchFamily="18" charset="0"/>
                <a:cs typeface="Times New Roman" panose="02020603050405020304" pitchFamily="18" charset="0"/>
              </a:rPr>
              <a:t>Postupanje </a:t>
            </a:r>
            <a:r>
              <a:rPr lang="hr-HR" sz="3400" b="1" dirty="0">
                <a:latin typeface="Times New Roman" panose="02020603050405020304" pitchFamily="18" charset="0"/>
                <a:cs typeface="Times New Roman" panose="02020603050405020304" pitchFamily="18" charset="0"/>
              </a:rPr>
              <a:t>u skladu sa statutom, društvenim ugovorom, odnosno pravilima</a:t>
            </a:r>
            <a:endParaRPr lang="hr-HR" sz="3400" dirty="0">
              <a:latin typeface="Times New Roman" panose="02020603050405020304" pitchFamily="18" charset="0"/>
              <a:cs typeface="Times New Roman" panose="02020603050405020304" pitchFamily="18" charset="0"/>
            </a:endParaRPr>
          </a:p>
          <a:p>
            <a:pPr marL="0" indent="0">
              <a:buNone/>
            </a:pPr>
            <a:r>
              <a:rPr lang="hr-HR" sz="3400" dirty="0">
                <a:latin typeface="Times New Roman" panose="02020603050405020304" pitchFamily="18" charset="0"/>
                <a:cs typeface="Times New Roman" panose="02020603050405020304" pitchFamily="18" charset="0"/>
              </a:rPr>
              <a:t>Članak 13.</a:t>
            </a:r>
          </a:p>
          <a:p>
            <a:pPr marL="0" indent="0">
              <a:buNone/>
            </a:pPr>
            <a:r>
              <a:rPr lang="hr-HR" sz="3400" dirty="0">
                <a:latin typeface="Times New Roman" panose="02020603050405020304" pitchFamily="18" charset="0"/>
                <a:cs typeface="Times New Roman" panose="02020603050405020304" pitchFamily="18" charset="0"/>
              </a:rPr>
              <a:t>(1) Pravne osobe u zasnivanju obveznog odnosa postupaju u skladu sa svojim statutom, društvenim ugovorom, odnosno pravilima.</a:t>
            </a:r>
          </a:p>
          <a:p>
            <a:pPr marL="0" indent="0">
              <a:buNone/>
            </a:pPr>
            <a:r>
              <a:rPr lang="hr-HR" sz="3400" dirty="0">
                <a:latin typeface="Times New Roman" panose="02020603050405020304" pitchFamily="18" charset="0"/>
                <a:cs typeface="Times New Roman" panose="02020603050405020304" pitchFamily="18" charset="0"/>
              </a:rPr>
              <a:t>(2) Ali ugovor koji je sklopljen ili druga pravna radnja koja je poduzeta suprotno statutu, društvenom ugovoru, odnosno pravilima ostaje na snazi, osim ako je za to druga strana znala ili je zakonom drukčije određeno.</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3854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pPr marL="0" indent="0">
              <a:buNone/>
            </a:pPr>
            <a:r>
              <a:rPr lang="hr-HR" b="1" dirty="0">
                <a:latin typeface="Times New Roman" panose="02020603050405020304" pitchFamily="18" charset="0"/>
                <a:cs typeface="Times New Roman" panose="02020603050405020304" pitchFamily="18" charset="0"/>
              </a:rPr>
              <a:t>Primjena pojedinih odredaba na trgovačke ugovore i druge pravne poslove</a:t>
            </a:r>
            <a:endParaRPr lang="hr-HR" dirty="0">
              <a:latin typeface="Times New Roman" panose="02020603050405020304" pitchFamily="18" charset="0"/>
              <a:cs typeface="Times New Roman" panose="02020603050405020304" pitchFamily="18" charset="0"/>
            </a:endParaRPr>
          </a:p>
          <a:p>
            <a:pPr marL="0" indent="0">
              <a:buNone/>
            </a:pPr>
            <a:r>
              <a:rPr lang="hr-HR" dirty="0">
                <a:latin typeface="Times New Roman" panose="02020603050405020304" pitchFamily="18" charset="0"/>
                <a:cs typeface="Times New Roman" panose="02020603050405020304" pitchFamily="18" charset="0"/>
              </a:rPr>
              <a:t>Članak 14.</a:t>
            </a:r>
          </a:p>
          <a:p>
            <a:pPr marL="0" indent="0">
              <a:buNone/>
            </a:pPr>
            <a:r>
              <a:rPr lang="hr-HR" dirty="0">
                <a:latin typeface="Times New Roman" panose="02020603050405020304" pitchFamily="18" charset="0"/>
                <a:cs typeface="Times New Roman" panose="02020603050405020304" pitchFamily="18" charset="0"/>
              </a:rPr>
              <a:t> (1) Odredbe ovoga Zakona što se odnose na ugovore primjenjuju se na sve vrste ugovora, osim ako za trgovačke ugovore nije izrijekom drukčije određeno.</a:t>
            </a:r>
          </a:p>
          <a:p>
            <a:pPr marL="0" indent="0">
              <a:buNone/>
            </a:pPr>
            <a:r>
              <a:rPr lang="hr-HR" dirty="0">
                <a:latin typeface="Times New Roman" panose="02020603050405020304" pitchFamily="18" charset="0"/>
                <a:cs typeface="Times New Roman" panose="02020603050405020304" pitchFamily="18" charset="0"/>
              </a:rPr>
              <a:t>(2) Trgovački ugovori, prema ovom Zakonu, jesu ugovori što ih sklapaju trgovci među sobom u obavljanju djelatnosti koje čine predmet poslovanja barem jednoga od njih ili su u vezi s obavljanjem tih djelatnosti.</a:t>
            </a:r>
          </a:p>
          <a:p>
            <a:pPr marL="0" indent="0">
              <a:buNone/>
            </a:pPr>
            <a:r>
              <a:rPr lang="hr-HR" dirty="0">
                <a:latin typeface="Times New Roman" panose="02020603050405020304" pitchFamily="18" charset="0"/>
                <a:cs typeface="Times New Roman" panose="02020603050405020304" pitchFamily="18" charset="0"/>
              </a:rPr>
              <a:t>(3) Odredbe ovoga Zakona koje se odnose na ugovore na odgovarajući se način primjenjuju i na druge pravne poslove</a:t>
            </a:r>
            <a:r>
              <a:rPr lang="hr-HR" dirty="0" smtClean="0">
                <a:latin typeface="Times New Roman" panose="02020603050405020304" pitchFamily="18" charset="0"/>
                <a:cs typeface="Times New Roman" panose="02020603050405020304" pitchFamily="18" charset="0"/>
              </a:rPr>
              <a:t>.</a:t>
            </a:r>
          </a:p>
          <a:p>
            <a:pPr marL="0" indent="0">
              <a:buNone/>
            </a:pPr>
            <a:endParaRPr lang="hr-HR" dirty="0">
              <a:latin typeface="Times New Roman" panose="02020603050405020304" pitchFamily="18" charset="0"/>
              <a:cs typeface="Times New Roman" panose="02020603050405020304" pitchFamily="18" charset="0"/>
            </a:endParaRPr>
          </a:p>
          <a:p>
            <a:pPr marL="0" indent="0">
              <a:buNone/>
            </a:pPr>
            <a:r>
              <a:rPr lang="hr-HR" b="1" dirty="0">
                <a:latin typeface="Times New Roman" panose="02020603050405020304" pitchFamily="18" charset="0"/>
                <a:cs typeface="Times New Roman" panose="02020603050405020304" pitchFamily="18" charset="0"/>
              </a:rPr>
              <a:t>Zaštita prava</a:t>
            </a:r>
            <a:endParaRPr lang="hr-HR" dirty="0">
              <a:latin typeface="Times New Roman" panose="02020603050405020304" pitchFamily="18" charset="0"/>
              <a:cs typeface="Times New Roman" panose="02020603050405020304" pitchFamily="18" charset="0"/>
            </a:endParaRPr>
          </a:p>
          <a:p>
            <a:pPr marL="0" indent="0">
              <a:buNone/>
            </a:pPr>
            <a:r>
              <a:rPr lang="hr-HR" dirty="0">
                <a:latin typeface="Times New Roman" panose="02020603050405020304" pitchFamily="18" charset="0"/>
                <a:cs typeface="Times New Roman" panose="02020603050405020304" pitchFamily="18" charset="0"/>
              </a:rPr>
              <a:t>Članak 15.</a:t>
            </a:r>
          </a:p>
          <a:p>
            <a:pPr marL="0" indent="0">
              <a:buNone/>
            </a:pPr>
            <a:r>
              <a:rPr lang="hr-HR" dirty="0">
                <a:latin typeface="Times New Roman" panose="02020603050405020304" pitchFamily="18" charset="0"/>
                <a:cs typeface="Times New Roman" panose="02020603050405020304" pitchFamily="18" charset="0"/>
              </a:rPr>
              <a:t>(1) Osoba koja smatra da je neko njezino pravo povrijeđeno ovlaštena ga je štititi i ostvarivati putem suda, ako zakonom odlučivanje nije povjereno nekom drugom nadležnom tijelu.</a:t>
            </a:r>
          </a:p>
          <a:p>
            <a:pPr marL="0" indent="0">
              <a:buNone/>
            </a:pPr>
            <a:r>
              <a:rPr lang="hr-HR" dirty="0">
                <a:latin typeface="Times New Roman" panose="02020603050405020304" pitchFamily="18" charset="0"/>
                <a:cs typeface="Times New Roman" panose="02020603050405020304" pitchFamily="18" charset="0"/>
              </a:rPr>
              <a:t>(2) Tko bi samovlasno pribavljao ili štitio neko svoje pravo ili pravo za koje smatra da mu pripada, prekoračivši time granice nužne obrane ili druge zakonom dopuštene samopomoći, odgovoran je za to.</a:t>
            </a:r>
          </a:p>
          <a:p>
            <a:pPr marL="0" indent="0">
              <a:buNone/>
            </a:pPr>
            <a:r>
              <a:rPr lang="hr-H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97046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654" y="0"/>
            <a:ext cx="10515600" cy="1325563"/>
          </a:xfrm>
        </p:spPr>
        <p:txBody>
          <a:bodyPr/>
          <a:lstStyle/>
          <a:p>
            <a:r>
              <a:rPr lang="hr-HR" b="1" dirty="0" smtClean="0"/>
              <a:t>Pitanja</a:t>
            </a:r>
            <a:endParaRPr lang="en-US" b="1" dirty="0"/>
          </a:p>
        </p:txBody>
      </p:sp>
      <p:sp>
        <p:nvSpPr>
          <p:cNvPr id="3" name="Content Placeholder 2"/>
          <p:cNvSpPr>
            <a:spLocks noGrp="1"/>
          </p:cNvSpPr>
          <p:nvPr>
            <p:ph idx="1"/>
          </p:nvPr>
        </p:nvSpPr>
        <p:spPr>
          <a:xfrm>
            <a:off x="22654" y="1163236"/>
            <a:ext cx="12169346" cy="5806731"/>
          </a:xfrm>
        </p:spPr>
        <p:txBody>
          <a:bodyPr>
            <a:normAutofit/>
          </a:bodyPr>
          <a:lstStyle/>
          <a:p>
            <a:pPr marL="514350" indent="-514350">
              <a:buFont typeface="+mj-lt"/>
              <a:buAutoNum type="arabicPeriod"/>
            </a:pPr>
            <a:r>
              <a:rPr lang="hr-HR" i="1" dirty="0" smtClean="0"/>
              <a:t>Koja su načela ZOO-a najvažnija za trgovačke ugovore? </a:t>
            </a:r>
            <a:r>
              <a:rPr lang="hr-HR" i="1" dirty="0" smtClean="0"/>
              <a:t>Obrazložite svoj odgovor!</a:t>
            </a:r>
          </a:p>
          <a:p>
            <a:pPr marL="514350" indent="-514350">
              <a:buFont typeface="+mj-lt"/>
              <a:buAutoNum type="arabicPeriod"/>
            </a:pPr>
            <a:r>
              <a:rPr lang="hr-HR" i="1" dirty="0" smtClean="0"/>
              <a:t>Načelo ravnopravnosti kaže da: „</a:t>
            </a:r>
            <a:r>
              <a:rPr lang="hr-HR" i="1" dirty="0" smtClean="0"/>
              <a:t>Sudionici </a:t>
            </a:r>
            <a:r>
              <a:rPr lang="hr-HR" i="1" dirty="0"/>
              <a:t>u obveznom odnosu ravnopravni su</a:t>
            </a:r>
            <a:r>
              <a:rPr lang="hr-HR" i="1" dirty="0" smtClean="0"/>
              <a:t>.” Mijenja li se situacija ako je jedna strana u ugovoru Republika Hrvatska, odnosno imaju li trgovačka društva u vlasništvu države povlašteni položaj u odnosu na ostala trgovačka društva? Objasnite svoj odgovor.</a:t>
            </a:r>
            <a:endParaRPr lang="hr-HR" i="1" dirty="0" smtClean="0"/>
          </a:p>
          <a:p>
            <a:pPr marL="514350" indent="-514350">
              <a:buFont typeface="+mj-lt"/>
              <a:buAutoNum type="arabicPeriod"/>
            </a:pPr>
            <a:r>
              <a:rPr lang="hr-HR" i="1" dirty="0" smtClean="0"/>
              <a:t>Koja je razlika između pažnje dobrog stručnjaka i pažnje dobrog gospodarstvenika? Navedite primjere za svaku od spomenutih pažnji. </a:t>
            </a:r>
          </a:p>
          <a:p>
            <a:pPr marL="514350" indent="-514350">
              <a:buFont typeface="+mj-lt"/>
              <a:buAutoNum type="arabicPeriod"/>
            </a:pPr>
            <a:r>
              <a:rPr lang="hr-HR" i="1" dirty="0" smtClean="0"/>
              <a:t>Kojim redoslijedom se primjenjuju kogentne, dispozitivne odredbe, praksa među stranama, uzance i trgovački običaji u građanskim i trgovačkim ugovorima? </a:t>
            </a:r>
          </a:p>
          <a:p>
            <a:pPr marL="514350" indent="-514350">
              <a:buFont typeface="+mj-lt"/>
              <a:buAutoNum type="arabicPeriod"/>
            </a:pPr>
            <a:r>
              <a:rPr lang="hr-HR" i="1" dirty="0" smtClean="0"/>
              <a:t>Smiju li strane svoj obvezni odnos u trgovačkom ugovoru urediti drukčije nego što je navedeno u ZOO-u? Objasnite svoj odgovor!</a:t>
            </a:r>
            <a:endParaRPr lang="hr-HR" i="1" dirty="0" smtClean="0"/>
          </a:p>
          <a:p>
            <a:pPr marL="514350" indent="-514350">
              <a:buFont typeface="+mj-lt"/>
              <a:buAutoNum type="arabicPeriod"/>
            </a:pPr>
            <a:endParaRPr lang="hr-HR" i="1" dirty="0" smtClean="0"/>
          </a:p>
          <a:p>
            <a:pPr marL="0" indent="0">
              <a:buNone/>
            </a:pPr>
            <a:endParaRPr lang="hr-HR" i="1" dirty="0" smtClean="0"/>
          </a:p>
          <a:p>
            <a:pPr marL="514350" indent="-514350">
              <a:buFont typeface="+mj-lt"/>
              <a:buAutoNum type="arabicPeriod"/>
            </a:pPr>
            <a:endParaRPr lang="hr-HR" i="1" dirty="0" smtClean="0"/>
          </a:p>
          <a:p>
            <a:pPr marL="514350" indent="-514350">
              <a:buFont typeface="+mj-lt"/>
              <a:buAutoNum type="arabicPeriod"/>
            </a:pPr>
            <a:endParaRPr lang="hr-HR" i="1" dirty="0" smtClean="0"/>
          </a:p>
          <a:p>
            <a:pPr marL="514350" indent="-514350">
              <a:buFont typeface="+mj-lt"/>
              <a:buAutoNum type="arabicPeriod"/>
            </a:pPr>
            <a:endParaRPr lang="hr-HR" i="1" dirty="0" smtClean="0"/>
          </a:p>
          <a:p>
            <a:pPr marL="514350" indent="-514350">
              <a:buFont typeface="+mj-lt"/>
              <a:buAutoNum type="arabicPeriod"/>
            </a:pPr>
            <a:endParaRPr lang="hr-HR" dirty="0"/>
          </a:p>
        </p:txBody>
      </p:sp>
    </p:spTree>
    <p:extLst>
      <p:ext uri="{BB962C8B-B14F-4D97-AF65-F5344CB8AC3E}">
        <p14:creationId xmlns:p14="http://schemas.microsoft.com/office/powerpoint/2010/main" val="1032010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825</Words>
  <Application>Microsoft Office PowerPoint</Application>
  <PresentationFormat>Widescreen</PresentationFormat>
  <Paragraphs>82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E-nastava iz predmeta Trgovačko pravo redoviti studenti 18.3.2020.      TEMA PREDAVANJA:  načela obveznih odnosa   </vt:lpstr>
      <vt:lpstr>PowerPoint Presentation</vt:lpstr>
      <vt:lpstr>PowerPoint Presentation</vt:lpstr>
      <vt:lpstr>PowerPoint Presentation</vt:lpstr>
      <vt:lpstr>PowerPoint Presentation</vt:lpstr>
      <vt:lpstr>PowerPoint Presentation</vt:lpstr>
      <vt:lpstr>PowerPoint Presentation</vt:lpstr>
      <vt:lpstr>Pitanja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E-nastava iz predmeta trgovačko pravo 17.3.2020.      TEMA PREDAVANJA:  PREGOVORI, PONUDA I PREDUGOVOR VJEŽBE</dc:title>
  <dc:creator>simunovic</dc:creator>
  <cp:lastModifiedBy>simunovic</cp:lastModifiedBy>
  <cp:revision>9</cp:revision>
  <dcterms:created xsi:type="dcterms:W3CDTF">2020-03-16T09:41:06Z</dcterms:created>
  <dcterms:modified xsi:type="dcterms:W3CDTF">2020-03-17T16:20:33Z</dcterms:modified>
</cp:coreProperties>
</file>