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72" r:id="rId4"/>
    <p:sldId id="258" r:id="rId5"/>
    <p:sldId id="271" r:id="rId6"/>
    <p:sldId id="278" r:id="rId7"/>
    <p:sldId id="266" r:id="rId8"/>
    <p:sldId id="265" r:id="rId9"/>
    <p:sldId id="273" r:id="rId10"/>
    <p:sldId id="274" r:id="rId11"/>
    <p:sldId id="275" r:id="rId12"/>
    <p:sldId id="276" r:id="rId13"/>
    <p:sldId id="277" r:id="rId14"/>
    <p:sldId id="268" r:id="rId15"/>
    <p:sldId id="269" r:id="rId16"/>
    <p:sldId id="270" r:id="rId17"/>
    <p:sldId id="259" r:id="rId18"/>
    <p:sldId id="260" r:id="rId19"/>
    <p:sldId id="261" r:id="rId20"/>
    <p:sldId id="262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64D777-025B-4A7A-A601-05D9638D93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68164A9-61D9-4336-9D86-5780FB749F52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Ciljevi rada mogu se sažeti u tri bitne stavke te se ogledaju u sljedećem: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159D27-42D9-40D4-9481-236C1B4E746D}" type="parTrans" cxnId="{61BA1766-5FBB-4D66-9AAE-0602429E788F}">
      <dgm:prSet/>
      <dgm:spPr/>
      <dgm:t>
        <a:bodyPr/>
        <a:lstStyle/>
        <a:p>
          <a:endParaRPr lang="en-US"/>
        </a:p>
      </dgm:t>
    </dgm:pt>
    <dgm:pt modelId="{FD71DE0E-CF2E-4FFC-9F22-B7B2EB014FDD}" type="sibTrans" cxnId="{61BA1766-5FBB-4D66-9AAE-0602429E788F}">
      <dgm:prSet/>
      <dgm:spPr/>
      <dgm:t>
        <a:bodyPr/>
        <a:lstStyle/>
        <a:p>
          <a:endParaRPr lang="en-US"/>
        </a:p>
      </dgm:t>
    </dgm:pt>
    <dgm:pt modelId="{05ACFE92-188D-40FB-B151-71298AD96B0B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- konceptualan i sistematičan prikaz (bio)etičkog aspekta, kao i </a:t>
          </a:r>
          <a:r>
            <a:rPr lang="hr-HR" i="1" dirty="0">
              <a:latin typeface="Times New Roman" panose="02020603050405020304" pitchFamily="18" charset="0"/>
              <a:cs typeface="Times New Roman" panose="02020603050405020304" pitchFamily="18" charset="0"/>
            </a:rPr>
            <a:t>de lege </a:t>
          </a:r>
          <a:r>
            <a:rPr lang="hr-HR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lata</a:t>
          </a:r>
          <a:r>
            <a:rPr lang="hr-HR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kompletnog </a:t>
          </a:r>
          <a:r>
            <a:rPr lang="hr-HR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pozitivnopravnog</a:t>
          </a:r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 sustava uzimanja, darivanja i presađivanja organa;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82411A-354D-46DE-8731-FA1FDB83BB7F}" type="parTrans" cxnId="{1D63D5FD-9D47-454F-8480-AF71039021CC}">
      <dgm:prSet/>
      <dgm:spPr/>
      <dgm:t>
        <a:bodyPr/>
        <a:lstStyle/>
        <a:p>
          <a:endParaRPr lang="en-US"/>
        </a:p>
      </dgm:t>
    </dgm:pt>
    <dgm:pt modelId="{04AE544A-646B-4029-B348-87087A11CD21}" type="sibTrans" cxnId="{1D63D5FD-9D47-454F-8480-AF71039021CC}">
      <dgm:prSet/>
      <dgm:spPr/>
      <dgm:t>
        <a:bodyPr/>
        <a:lstStyle/>
        <a:p>
          <a:endParaRPr lang="en-US"/>
        </a:p>
      </dgm:t>
    </dgm:pt>
    <dgm:pt modelId="{4D49D6F1-D669-46BB-996E-3D892B8A7D3A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- razrada i analiza svih spornih pitanja koja iz navedenog emaniraju u vidu učinkovitosti istog sustava te detektiranja onih problema koji navedenu učinkovitost priječe;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6441E7-07E6-45DF-91DA-5ECBEC60BEB0}" type="parTrans" cxnId="{B5D9A0F3-2BAD-4EE3-8CFF-967ADE8A43BE}">
      <dgm:prSet/>
      <dgm:spPr/>
      <dgm:t>
        <a:bodyPr/>
        <a:lstStyle/>
        <a:p>
          <a:endParaRPr lang="en-US"/>
        </a:p>
      </dgm:t>
    </dgm:pt>
    <dgm:pt modelId="{C9A20389-06C8-4BFB-9C2E-3C485C8BC5FD}" type="sibTrans" cxnId="{B5D9A0F3-2BAD-4EE3-8CFF-967ADE8A43BE}">
      <dgm:prSet/>
      <dgm:spPr/>
      <dgm:t>
        <a:bodyPr/>
        <a:lstStyle/>
        <a:p>
          <a:endParaRPr lang="en-US"/>
        </a:p>
      </dgm:t>
    </dgm:pt>
    <dgm:pt modelId="{BEAA523D-6C54-4FEB-B254-425568DC3F83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- pokušaj uspostavljanja novih prijedloga i rješenja </a:t>
          </a:r>
          <a:r>
            <a:rPr lang="hr-HR" i="1" dirty="0">
              <a:latin typeface="Times New Roman" panose="02020603050405020304" pitchFamily="18" charset="0"/>
              <a:cs typeface="Times New Roman" panose="02020603050405020304" pitchFamily="18" charset="0"/>
            </a:rPr>
            <a:t>de lege </a:t>
          </a:r>
          <a:r>
            <a:rPr lang="hr-HR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ferenda</a:t>
          </a:r>
          <a:r>
            <a:rPr lang="hr-HR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kod točno određenih fenomena presađivanja organa koji se razrađuju u samom radu.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ACBAA7-E9EE-40E8-B75D-97A6325607D7}" type="parTrans" cxnId="{9A11E8FD-FD8A-4114-B697-3718DD4D0094}">
      <dgm:prSet/>
      <dgm:spPr/>
      <dgm:t>
        <a:bodyPr/>
        <a:lstStyle/>
        <a:p>
          <a:endParaRPr lang="en-US"/>
        </a:p>
      </dgm:t>
    </dgm:pt>
    <dgm:pt modelId="{138F7D5E-46A6-4546-9036-63824E2A4AD8}" type="sibTrans" cxnId="{9A11E8FD-FD8A-4114-B697-3718DD4D0094}">
      <dgm:prSet/>
      <dgm:spPr/>
      <dgm:t>
        <a:bodyPr/>
        <a:lstStyle/>
        <a:p>
          <a:endParaRPr lang="en-US"/>
        </a:p>
      </dgm:t>
    </dgm:pt>
    <dgm:pt modelId="{F4807958-22E0-4054-8032-A5F44E8B1E3A}" type="pres">
      <dgm:prSet presAssocID="{3064D777-025B-4A7A-A601-05D9638D93DF}" presName="linear" presStyleCnt="0">
        <dgm:presLayoutVars>
          <dgm:animLvl val="lvl"/>
          <dgm:resizeHandles val="exact"/>
        </dgm:presLayoutVars>
      </dgm:prSet>
      <dgm:spPr/>
    </dgm:pt>
    <dgm:pt modelId="{D0F6D8FB-D78C-4DB4-ABC2-E3C294DAAE20}" type="pres">
      <dgm:prSet presAssocID="{268164A9-61D9-4336-9D86-5780FB749F5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DB21F30-179F-4ACD-9A30-F1CC31A91EA8}" type="pres">
      <dgm:prSet presAssocID="{FD71DE0E-CF2E-4FFC-9F22-B7B2EB014FDD}" presName="spacer" presStyleCnt="0"/>
      <dgm:spPr/>
    </dgm:pt>
    <dgm:pt modelId="{635B69A8-0FB4-4E86-B941-ED89C21B2A35}" type="pres">
      <dgm:prSet presAssocID="{05ACFE92-188D-40FB-B151-71298AD96B0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BBE45F3-DC74-4135-8FFA-240579C2B3FF}" type="pres">
      <dgm:prSet presAssocID="{04AE544A-646B-4029-B348-87087A11CD21}" presName="spacer" presStyleCnt="0"/>
      <dgm:spPr/>
    </dgm:pt>
    <dgm:pt modelId="{99D71423-5F45-48D1-B7BF-E5199AFC3354}" type="pres">
      <dgm:prSet presAssocID="{4D49D6F1-D669-46BB-996E-3D892B8A7D3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815B008-47E1-46CC-83A2-D0B51D194434}" type="pres">
      <dgm:prSet presAssocID="{C9A20389-06C8-4BFB-9C2E-3C485C8BC5FD}" presName="spacer" presStyleCnt="0"/>
      <dgm:spPr/>
    </dgm:pt>
    <dgm:pt modelId="{DD7311B5-E4C7-48B0-A22E-E53EFF1F06CB}" type="pres">
      <dgm:prSet presAssocID="{BEAA523D-6C54-4FEB-B254-425568DC3F8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3B5E11B-3677-47FD-A42C-289286ABFAA3}" type="presOf" srcId="{BEAA523D-6C54-4FEB-B254-425568DC3F83}" destId="{DD7311B5-E4C7-48B0-A22E-E53EFF1F06CB}" srcOrd="0" destOrd="0" presId="urn:microsoft.com/office/officeart/2005/8/layout/vList2"/>
    <dgm:cxn modelId="{C4139638-0F61-4F29-A061-416892B61C51}" type="presOf" srcId="{4D49D6F1-D669-46BB-996E-3D892B8A7D3A}" destId="{99D71423-5F45-48D1-B7BF-E5199AFC3354}" srcOrd="0" destOrd="0" presId="urn:microsoft.com/office/officeart/2005/8/layout/vList2"/>
    <dgm:cxn modelId="{61BA1766-5FBB-4D66-9AAE-0602429E788F}" srcId="{3064D777-025B-4A7A-A601-05D9638D93DF}" destId="{268164A9-61D9-4336-9D86-5780FB749F52}" srcOrd="0" destOrd="0" parTransId="{83159D27-42D9-40D4-9481-236C1B4E746D}" sibTransId="{FD71DE0E-CF2E-4FFC-9F22-B7B2EB014FDD}"/>
    <dgm:cxn modelId="{6937D654-DE6C-4A76-9B65-A6822E0477AA}" type="presOf" srcId="{3064D777-025B-4A7A-A601-05D9638D93DF}" destId="{F4807958-22E0-4054-8032-A5F44E8B1E3A}" srcOrd="0" destOrd="0" presId="urn:microsoft.com/office/officeart/2005/8/layout/vList2"/>
    <dgm:cxn modelId="{9FB08FD1-0243-4E26-AEB4-7DBCD8EB412E}" type="presOf" srcId="{268164A9-61D9-4336-9D86-5780FB749F52}" destId="{D0F6D8FB-D78C-4DB4-ABC2-E3C294DAAE20}" srcOrd="0" destOrd="0" presId="urn:microsoft.com/office/officeart/2005/8/layout/vList2"/>
    <dgm:cxn modelId="{B5D9A0F3-2BAD-4EE3-8CFF-967ADE8A43BE}" srcId="{3064D777-025B-4A7A-A601-05D9638D93DF}" destId="{4D49D6F1-D669-46BB-996E-3D892B8A7D3A}" srcOrd="2" destOrd="0" parTransId="{306441E7-07E6-45DF-91DA-5ECBEC60BEB0}" sibTransId="{C9A20389-06C8-4BFB-9C2E-3C485C8BC5FD}"/>
    <dgm:cxn modelId="{455141F9-FD31-4545-8593-E679AA963ACC}" type="presOf" srcId="{05ACFE92-188D-40FB-B151-71298AD96B0B}" destId="{635B69A8-0FB4-4E86-B941-ED89C21B2A35}" srcOrd="0" destOrd="0" presId="urn:microsoft.com/office/officeart/2005/8/layout/vList2"/>
    <dgm:cxn modelId="{1D63D5FD-9D47-454F-8480-AF71039021CC}" srcId="{3064D777-025B-4A7A-A601-05D9638D93DF}" destId="{05ACFE92-188D-40FB-B151-71298AD96B0B}" srcOrd="1" destOrd="0" parTransId="{4482411A-354D-46DE-8731-FA1FDB83BB7F}" sibTransId="{04AE544A-646B-4029-B348-87087A11CD21}"/>
    <dgm:cxn modelId="{9A11E8FD-FD8A-4114-B697-3718DD4D0094}" srcId="{3064D777-025B-4A7A-A601-05D9638D93DF}" destId="{BEAA523D-6C54-4FEB-B254-425568DC3F83}" srcOrd="3" destOrd="0" parTransId="{E3ACBAA7-E9EE-40E8-B75D-97A6325607D7}" sibTransId="{138F7D5E-46A6-4546-9036-63824E2A4AD8}"/>
    <dgm:cxn modelId="{72019DB3-E4DA-46EB-94E0-AB3AFE67551C}" type="presParOf" srcId="{F4807958-22E0-4054-8032-A5F44E8B1E3A}" destId="{D0F6D8FB-D78C-4DB4-ABC2-E3C294DAAE20}" srcOrd="0" destOrd="0" presId="urn:microsoft.com/office/officeart/2005/8/layout/vList2"/>
    <dgm:cxn modelId="{6D76CEA5-336D-4220-9633-8BA23E216C7B}" type="presParOf" srcId="{F4807958-22E0-4054-8032-A5F44E8B1E3A}" destId="{7DB21F30-179F-4ACD-9A30-F1CC31A91EA8}" srcOrd="1" destOrd="0" presId="urn:microsoft.com/office/officeart/2005/8/layout/vList2"/>
    <dgm:cxn modelId="{B4AE09DA-DC96-49E3-9D34-43A54D08CC99}" type="presParOf" srcId="{F4807958-22E0-4054-8032-A5F44E8B1E3A}" destId="{635B69A8-0FB4-4E86-B941-ED89C21B2A35}" srcOrd="2" destOrd="0" presId="urn:microsoft.com/office/officeart/2005/8/layout/vList2"/>
    <dgm:cxn modelId="{BDAF6EBD-0C18-41CA-9565-D2BC3E54DF62}" type="presParOf" srcId="{F4807958-22E0-4054-8032-A5F44E8B1E3A}" destId="{BBBE45F3-DC74-4135-8FFA-240579C2B3FF}" srcOrd="3" destOrd="0" presId="urn:microsoft.com/office/officeart/2005/8/layout/vList2"/>
    <dgm:cxn modelId="{5DE51845-3040-49BA-ACB5-0565A55BF2C2}" type="presParOf" srcId="{F4807958-22E0-4054-8032-A5F44E8B1E3A}" destId="{99D71423-5F45-48D1-B7BF-E5199AFC3354}" srcOrd="4" destOrd="0" presId="urn:microsoft.com/office/officeart/2005/8/layout/vList2"/>
    <dgm:cxn modelId="{F923D902-9801-4585-99BE-6227254B8929}" type="presParOf" srcId="{F4807958-22E0-4054-8032-A5F44E8B1E3A}" destId="{B815B008-47E1-46CC-83A2-D0B51D194434}" srcOrd="5" destOrd="0" presId="urn:microsoft.com/office/officeart/2005/8/layout/vList2"/>
    <dgm:cxn modelId="{5DAE919F-95E8-4AC6-9A7D-5EC35094E0F7}" type="presParOf" srcId="{F4807958-22E0-4054-8032-A5F44E8B1E3A}" destId="{DD7311B5-E4C7-48B0-A22E-E53EFF1F06C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6D8FB-D78C-4DB4-ABC2-E3C294DAAE20}">
      <dsp:nvSpPr>
        <dsp:cNvPr id="0" name=""/>
        <dsp:cNvSpPr/>
      </dsp:nvSpPr>
      <dsp:spPr>
        <a:xfrm>
          <a:off x="0" y="44604"/>
          <a:ext cx="7010993" cy="15644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Ciljevi rada mogu se sažeti u tri bitne stavke te se ogledaju u sljedećem: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371" y="120975"/>
        <a:ext cx="6858251" cy="1411717"/>
      </dsp:txXfrm>
    </dsp:sp>
    <dsp:sp modelId="{635B69A8-0FB4-4E86-B941-ED89C21B2A35}">
      <dsp:nvSpPr>
        <dsp:cNvPr id="0" name=""/>
        <dsp:cNvSpPr/>
      </dsp:nvSpPr>
      <dsp:spPr>
        <a:xfrm>
          <a:off x="0" y="1675303"/>
          <a:ext cx="7010993" cy="156445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konceptualan i sistematičan prikaz (bio)etičkog aspekta, kao i </a:t>
          </a:r>
          <a:r>
            <a:rPr lang="hr-HR" sz="23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 lege </a:t>
          </a:r>
          <a:r>
            <a:rPr lang="hr-HR" sz="23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lata</a:t>
          </a:r>
          <a:r>
            <a:rPr lang="hr-HR" sz="23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kompletnog </a:t>
          </a:r>
          <a:r>
            <a:rPr lang="hr-HR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pozitivnopravnog</a:t>
          </a:r>
          <a:r>
            <a:rPr lang="hr-H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sustava uzimanja, darivanja i presađivanja organa;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371" y="1751674"/>
        <a:ext cx="6858251" cy="1411717"/>
      </dsp:txXfrm>
    </dsp:sp>
    <dsp:sp modelId="{99D71423-5F45-48D1-B7BF-E5199AFC3354}">
      <dsp:nvSpPr>
        <dsp:cNvPr id="0" name=""/>
        <dsp:cNvSpPr/>
      </dsp:nvSpPr>
      <dsp:spPr>
        <a:xfrm>
          <a:off x="0" y="3306003"/>
          <a:ext cx="7010993" cy="156445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razrada i analiza svih spornih pitanja koja iz navedenog emaniraju u vidu učinkovitosti istog sustava te detektiranja onih problema koji navedenu učinkovitost priječe;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371" y="3382374"/>
        <a:ext cx="6858251" cy="1411717"/>
      </dsp:txXfrm>
    </dsp:sp>
    <dsp:sp modelId="{DD7311B5-E4C7-48B0-A22E-E53EFF1F06CB}">
      <dsp:nvSpPr>
        <dsp:cNvPr id="0" name=""/>
        <dsp:cNvSpPr/>
      </dsp:nvSpPr>
      <dsp:spPr>
        <a:xfrm>
          <a:off x="0" y="4936702"/>
          <a:ext cx="7010993" cy="156445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pokušaj uspostavljanja novih prijedloga i rješenja </a:t>
          </a:r>
          <a:r>
            <a:rPr lang="hr-HR" sz="23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 lege </a:t>
          </a:r>
          <a:r>
            <a:rPr lang="hr-HR" sz="23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ferenda</a:t>
          </a:r>
          <a:r>
            <a:rPr lang="hr-HR" sz="23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kod točno određenih fenomena presađivanja organa koji se razrađuju u samom radu. 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371" y="5013073"/>
        <a:ext cx="6858251" cy="1411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92244A-35C2-4F4D-9DBB-F3AEC8FA6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BA4123D-B726-49BA-B4E4-E3B87144B8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F9EE72-148C-475D-A183-2630E340B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BF39-B1AE-4F86-A555-EEF5D24623FE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AD7FAB0-DEE4-41D5-859F-272EFE887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98F7FCE-BD40-418F-9C18-64B9F9B75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4FE8-E71A-44DC-94A2-61C9247655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1604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4A549E-A4F2-434F-B0D6-A36AD7A8D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1CB1968-619F-444F-8AF2-5C0685E7C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A6E684E-7B7C-4A9C-BEFD-AB636BB4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BF39-B1AE-4F86-A555-EEF5D24623FE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F14CBC3-1F1C-4B32-8632-4B90B4954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21DD985-3B90-4ECC-943B-9841F3D8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4FE8-E71A-44DC-94A2-61C9247655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86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0B0E3F38-1815-4E1A-B04E-8CD52FECBB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340AAEB-C84A-4CCE-9148-CAE7D857F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9AA5D4C-7806-4461-AFC7-694B7C9D6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BF39-B1AE-4F86-A555-EEF5D24623FE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6CC481D-3A65-4F66-A126-9081980C7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32FD398-6090-445D-B249-208E09112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4FE8-E71A-44DC-94A2-61C9247655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011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3534D9-8485-472B-9C7C-DFEAA430A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CC3D8D2-B0E4-4278-B8DF-A77FB9255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544C1B7-8549-41A3-8D53-D8C95F6C9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BF39-B1AE-4F86-A555-EEF5D24623FE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9200733-1D14-45E3-A3C1-0960823F2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9AC6417-B679-4A09-A55F-73BE4110B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4FE8-E71A-44DC-94A2-61C9247655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9570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662423-F9C0-4D9C-A7DA-5F1048F36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B6FF69D-C235-4705-8C2D-E5461AB04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854F913-26B1-4504-B9F9-F8477A2FB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BF39-B1AE-4F86-A555-EEF5D24623FE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8F03417-C358-4936-8DFE-9135C42D4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3E3D958-3EEF-42EF-86CD-0D6ED438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4FE8-E71A-44DC-94A2-61C9247655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018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F029BC-6DCC-474A-88AF-AAAAA66B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8EFE370-5254-4637-8D1D-25C304ACAB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82CC9A9-4FE9-44A3-A201-0B96F5F4F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EBF17AA-7762-457D-9049-EF15AE837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BF39-B1AE-4F86-A555-EEF5D24623FE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E833953-75B1-48EC-BEA1-DED42EBED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2835D8F-8D55-435C-AE9C-2458A06A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4FE8-E71A-44DC-94A2-61C9247655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5771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AB0A7A-9F62-414B-80A2-C3111B795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6900AC8-AEA8-4514-9362-576363FAA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786AAA6-A6AA-4270-A0D3-2A8E2BEFB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DEE755B-EC12-4228-B957-53B8C39459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512E5D4-E5DF-4E8B-8292-81A48145CC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F8A6EF6E-44BF-4C4A-8F21-86CB7FC29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BF39-B1AE-4F86-A555-EEF5D24623FE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4FDFCFD-1D95-4617-83A5-DB01D01F0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588A964-C448-4E81-8873-E65670DC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4FE8-E71A-44DC-94A2-61C9247655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69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554A08-4843-4DBF-973F-70AC7402F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FC9F4E7-A0D1-4F10-8F95-F2070F89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BF39-B1AE-4F86-A555-EEF5D24623FE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B3C740E-69AC-4132-B553-40C4864CB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3BDC9B5-3546-4689-A4AB-09B04267E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4FE8-E71A-44DC-94A2-61C9247655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1302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061B1126-9A15-4AE9-96D6-B4AA19103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BF39-B1AE-4F86-A555-EEF5D24623FE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ABED2F8B-00F9-425D-955A-A2DBBD9D9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408D85F-C664-4ADD-A9D3-601CD4040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4FE8-E71A-44DC-94A2-61C9247655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09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9B9441-A288-4F71-A660-07277B88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6F53C8-716E-4DBD-B902-EC925F313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5736B0D-F03D-4123-9DC7-666B9C062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6C261E3-44F0-4F91-8859-803297E34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BF39-B1AE-4F86-A555-EEF5D24623FE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EA69699-06E4-46E7-9F1B-C12ECD9F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103CC3E-1D75-40E0-B0B9-BF2D950AC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4FE8-E71A-44DC-94A2-61C9247655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876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A7344E-A70E-47F3-9116-1D1A6603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BD0D8FF-5057-4699-A3C4-A54CCDC3F5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B40E526-04F0-445B-9CE7-5BF3368B9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984564B-074F-4C97-9C1D-B82766C8A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BF39-B1AE-4F86-A555-EEF5D24623FE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240CE4F-9182-4BEA-8070-FEBED42B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9751B1F-89CF-4FEB-A7C1-7E20647F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4FE8-E71A-44DC-94A2-61C9247655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022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146ABC6-A5F4-4020-965E-BC7FF47D0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AE3936F-7466-49E4-AC8C-3A29C3738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EBD1BD6-1596-43DB-85BF-B0783B5D1A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FBF39-B1AE-4F86-A555-EEF5D24623FE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381AB18-B4E7-4334-A9E8-1C381C896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0A83B5E-4F36-4B54-B353-473B110CE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04FE8-E71A-44DC-94A2-61C9247655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392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AA3EDF-46DF-4A9C-AA79-D0F9E3542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8549" y="715618"/>
            <a:ext cx="8234901" cy="1572602"/>
          </a:xfrm>
          <a:solidFill>
            <a:schemeClr val="accent1">
              <a:alpha val="64000"/>
            </a:schemeClr>
          </a:solidFill>
        </p:spPr>
        <p:txBody>
          <a:bodyPr>
            <a:normAutofit fontScale="90000"/>
          </a:bodyPr>
          <a:lstStyle/>
          <a:p>
            <a:r>
              <a:rPr lang="hr-HR" dirty="0"/>
              <a:t>Obrana teme doktorske disertacije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4690309-0936-43AA-A8E1-50927ECCF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8549" y="2790908"/>
            <a:ext cx="8234901" cy="844835"/>
          </a:xfrm>
          <a:solidFill>
            <a:schemeClr val="accent1">
              <a:alpha val="58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hr-HR" sz="3200" dirty="0"/>
              <a:t>Pravni fakultet Sveučilišta J.J. Strossmayera u Osijeku</a:t>
            </a:r>
          </a:p>
          <a:p>
            <a:pPr algn="l"/>
            <a:endParaRPr lang="hr-HR" dirty="0"/>
          </a:p>
        </p:txBody>
      </p:sp>
      <p:pic>
        <p:nvPicPr>
          <p:cNvPr id="1026" name="Picture 2" descr="Slikovni rezultat za pravos logo">
            <a:extLst>
              <a:ext uri="{FF2B5EF4-FFF2-40B4-BE49-F238E27FC236}">
                <a16:creationId xmlns:a16="http://schemas.microsoft.com/office/drawing/2014/main" id="{B0217DD1-4B4A-40F0-9701-7C4C243CA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147" y="5343397"/>
            <a:ext cx="2819821" cy="14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ikovni rezultat za sveučilište u osijeku logo">
            <a:extLst>
              <a:ext uri="{FF2B5EF4-FFF2-40B4-BE49-F238E27FC236}">
                <a16:creationId xmlns:a16="http://schemas.microsoft.com/office/drawing/2014/main" id="{1896A9CD-0244-4CC5-895F-D87C4E09B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17" y="5343397"/>
            <a:ext cx="1328737" cy="133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slov 2">
            <a:extLst>
              <a:ext uri="{FF2B5EF4-FFF2-40B4-BE49-F238E27FC236}">
                <a16:creationId xmlns:a16="http://schemas.microsoft.com/office/drawing/2014/main" id="{5308A388-C086-405A-B742-43EDEA1F0868}"/>
              </a:ext>
            </a:extLst>
          </p:cNvPr>
          <p:cNvSpPr txBox="1">
            <a:spLocks/>
          </p:cNvSpPr>
          <p:nvPr/>
        </p:nvSpPr>
        <p:spPr>
          <a:xfrm>
            <a:off x="1978549" y="3728894"/>
            <a:ext cx="8234901" cy="1224768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dirty="0"/>
              <a:t>                   </a:t>
            </a:r>
          </a:p>
          <a:p>
            <a:pPr algn="just"/>
            <a:r>
              <a:rPr lang="hr-HR" sz="2900" dirty="0"/>
              <a:t>Doktorand: Tomislav Nedić</a:t>
            </a:r>
          </a:p>
          <a:p>
            <a:pPr algn="just"/>
            <a:r>
              <a:rPr lang="hr-HR" sz="2900" dirty="0"/>
              <a:t>Mentorica: izv.prof.dr.sc. Ivana Tucak</a:t>
            </a:r>
          </a:p>
          <a:p>
            <a:pPr algn="just"/>
            <a:r>
              <a:rPr lang="hr-HR" sz="2900" dirty="0" err="1"/>
              <a:t>Komentor</a:t>
            </a:r>
            <a:r>
              <a:rPr lang="hr-HR" sz="2900" dirty="0"/>
              <a:t>: doc.dr.sc. Ivica </a:t>
            </a:r>
            <a:r>
              <a:rPr lang="hr-HR" sz="2900" dirty="0" err="1"/>
              <a:t>Kelam</a:t>
            </a:r>
            <a:endParaRPr lang="hr-HR" sz="2900" dirty="0"/>
          </a:p>
        </p:txBody>
      </p:sp>
    </p:spTree>
    <p:extLst>
      <p:ext uri="{BB962C8B-B14F-4D97-AF65-F5344CB8AC3E}">
        <p14:creationId xmlns:p14="http://schemas.microsoft.com/office/powerpoint/2010/main" val="1536297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821804-27FE-4C2D-9417-05AB7A9A0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4335"/>
            <a:ext cx="10515600" cy="1325563"/>
          </a:xfrm>
          <a:solidFill>
            <a:schemeClr val="accent3">
              <a:lumMod val="60000"/>
              <a:lumOff val="40000"/>
              <a:alpha val="77000"/>
            </a:schemeClr>
          </a:solidFill>
          <a:ln w="317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hr-HR" dirty="0"/>
              <a:t>Korištene znanstvene metode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E661A8-0E19-41AA-BEDD-E6F6CA485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2947"/>
            <a:ext cx="10515600" cy="4595053"/>
          </a:xfrm>
          <a:solidFill>
            <a:schemeClr val="accent3">
              <a:lumMod val="60000"/>
              <a:lumOff val="40000"/>
              <a:alpha val="6000"/>
            </a:schemeClr>
          </a:solidFill>
          <a:ln w="317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općih znanstvenih metoda autor će se služiti: metodom kompilacije, povijesnom metodom, metodom analize, metodom sinteze, metodom komparacije, statističkom metodom, metodom konkretizacije, metodom indukcije, metodom deskripcije. </a:t>
            </a:r>
          </a:p>
          <a:p>
            <a:pPr marL="0" indent="0" algn="just">
              <a:buNone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hr-H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pravnometodoloških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metoda osobito koristiti: metoda tumačenja prava i </a:t>
            </a:r>
            <a:r>
              <a:rPr lang="hr-HR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(metoda slučaja).</a:t>
            </a:r>
          </a:p>
        </p:txBody>
      </p:sp>
    </p:spTree>
    <p:extLst>
      <p:ext uri="{BB962C8B-B14F-4D97-AF65-F5344CB8AC3E}">
        <p14:creationId xmlns:p14="http://schemas.microsoft.com/office/powerpoint/2010/main" val="2996544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2F234B-2B54-4F60-9F8D-9442479D6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3812"/>
            <a:ext cx="10515600" cy="6174188"/>
          </a:xfr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r>
              <a:rPr lang="hr-H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prvom dijelu rada, koristeći se povijesnom metodom, autor će prikazati kronološki i povijesni razvoj postupka presađivanja organa u svjetskim i hrvatskim razmjerima. </a:t>
            </a:r>
          </a:p>
          <a:p>
            <a:r>
              <a:rPr lang="hr-H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drugom dijelu rada, analitičkom, kompilacijskom i deskriptivnom metodom, autor analizira pojmove bioetike, integrativne bioetike i medicinske etike determinirajući njihove međusobne razlike. Također i odnos između etike/morala te prava kao jednog od najzanimljivijih, ali i najkontroverznijih odnosa unutar opće teorije i filozofije prava.</a:t>
            </a:r>
          </a:p>
          <a:p>
            <a:r>
              <a:rPr lang="hr-H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trećem dijelu rada, analizirat će se kompletni </a:t>
            </a:r>
            <a:r>
              <a:rPr lang="hr-HR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pozitivnopravni</a:t>
            </a:r>
            <a:r>
              <a:rPr lang="hr-H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okvir regulacije presađivanja organa - osobito će se analizirati međunarodnopravni okvir, </a:t>
            </a:r>
            <a:r>
              <a:rPr lang="hr-HR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europskopravni</a:t>
            </a:r>
            <a:r>
              <a:rPr lang="hr-H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okvir te tuzemni pravni okvir presađivanja organa, naročito ustavnopravna i kaznenopravna, kao i </a:t>
            </a:r>
            <a:r>
              <a:rPr lang="hr-HR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medicinskopravna</a:t>
            </a:r>
            <a:r>
              <a:rPr lang="hr-H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regulacija presađivanja organa. </a:t>
            </a:r>
          </a:p>
        </p:txBody>
      </p:sp>
    </p:spTree>
    <p:extLst>
      <p:ext uri="{BB962C8B-B14F-4D97-AF65-F5344CB8AC3E}">
        <p14:creationId xmlns:p14="http://schemas.microsoft.com/office/powerpoint/2010/main" val="3853880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976A062-DDF1-4930-AA5F-9005E22FE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95" y="409492"/>
            <a:ext cx="11112610" cy="6448508"/>
          </a:xfrm>
          <a:solidFill>
            <a:schemeClr val="bg1">
              <a:alpha val="81000"/>
            </a:schemeClr>
          </a:solidFill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Četvrti dio rada odnosit će se na razradu posebnih bioetičkih fenomena i problema presađivanja organa, stavljajući etiku i pravo u isti kontekst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prvom će se dijelu ovog poglavlja, metodom analize, deskripcije i konkretizacije analizirati etičko-pravne postavke (hrvatskog)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sustava darivanja organa. 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Metodama deskripcije, analize, kompilacije i sinteze u drugom će se dijelu poglavlja obrađivati problematika moždane smrti. 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Treći dio istog poglavlja u sebi nosi prilično kontroverznu problematiku pristanka obitelji preminule osobe o darivanju organa, naročito u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kliničkomedicinskim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krugovima. Korištenje metode slučaja, analize te (jezičnog) tumačenja prava.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Četvrti dio odnosit će se na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filozofskopravnu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razradu pitanja imanja, posjedovanja i raspolaganja (vlastitim) ljudskim tijelom. Nakon analitičke doktrinarne razrade navedenog pitanja, autor će posebno obraditi fenomen legaliteta i moraliteta trgovine organima</a:t>
            </a:r>
          </a:p>
        </p:txBody>
      </p:sp>
    </p:spTree>
    <p:extLst>
      <p:ext uri="{BB962C8B-B14F-4D97-AF65-F5344CB8AC3E}">
        <p14:creationId xmlns:p14="http://schemas.microsoft.com/office/powerpoint/2010/main" val="327629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17FBB-DCA4-4199-A0C0-982FA4B50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62" y="2660298"/>
            <a:ext cx="11418073" cy="4003771"/>
          </a:xfrm>
          <a:solidFill>
            <a:schemeClr val="bg1">
              <a:alpha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Komparativnom metodom, autor se posebno osvrće na pravno uređenje darivanja organa u Iranu (kao jedine zemlje gdje je prodaja organa dozvoljena) kao i u Kini u odnosu na uzimanje organa od strane zatvorenika osuđenih na smrtnu kaznu pod točno određenim uvjetima.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Zadnji dio navedenog poglavlja odnosit će se na fenomen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ksenotransplatacije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njezinu medicinski, etičku i trenutnu pravnu pozadinu.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Analizirat će se i pravni sustav zaštite životinjske dobrobiti, pokušavajući staviti naglasak na koncept antropocentričkog gledišta na sam postupak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ksenotransplatacije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 je primarno orijentiran zaštiti ljudskog života. 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72D0F62-2D21-459D-B10D-52FB04DAA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74" y="193931"/>
            <a:ext cx="4286250" cy="2143125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70587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>
            <a:extLst>
              <a:ext uri="{FF2B5EF4-FFF2-40B4-BE49-F238E27FC236}">
                <a16:creationId xmlns:a16="http://schemas.microsoft.com/office/drawing/2014/main" id="{7457F2CB-26AB-41E9-94BC-4A2FDC82B0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07" t="16484" r="20174" b="14368"/>
          <a:stretch/>
        </p:blipFill>
        <p:spPr>
          <a:xfrm>
            <a:off x="600986" y="0"/>
            <a:ext cx="10990027" cy="701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08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B0DF897-CF8F-4998-A155-6B003E5F99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19" t="16267" r="51581" b="12686"/>
          <a:stretch/>
        </p:blipFill>
        <p:spPr>
          <a:xfrm>
            <a:off x="3367423" y="0"/>
            <a:ext cx="5457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07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D6C14B-60F5-449F-AA28-805360B5C2D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  <a:alpha val="27000"/>
            </a:schemeClr>
          </a:solidFill>
          <a:ln w="34925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Očekivani znanstveni doprinos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62F864E-DA98-4CE1-B73B-76E3F91AF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8221"/>
            <a:ext cx="10515600" cy="4351338"/>
          </a:xfrm>
          <a:solidFill>
            <a:schemeClr val="tx2">
              <a:lumMod val="40000"/>
              <a:lumOff val="60000"/>
            </a:schemeClr>
          </a:solidFill>
          <a:ln w="34925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Uzimajući u obzir kako određeni aspekti ovog rada nisu do kraja ili uopće utemeljeni u tuzemnim bioetičkim i pravnim znanstvenim krugovima, očekivani znanstveni doprinos rada ogleda se u kreiranju novih spoznaja oko pitanja presađivanja organa u bioetičkim i pravnim znanstvenim krugovima. 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tom pogledu, u radu će se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lege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lata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ponuditi sistematičan prikaz bioetičkog i pravnog sustava presađivanja organa, razrada određenih spornih pitanja koja emaniraju iz iste problematike te prijedlog mogućih rješenja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lege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ferenda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6888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FE05A3-F0FB-4C49-B681-5164CBA22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Pregled dosadašnjih istraživanja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9C90E1-1E71-4901-9F61-A6B0772CE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6900"/>
            <a:ext cx="10515600" cy="5286375"/>
          </a:xfrm>
        </p:spPr>
        <p:txBody>
          <a:bodyPr>
            <a:normAutofit fontScale="92500" lnSpcReduction="20000"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etičkim postavkama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opt-out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sustava organa :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Veatch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R.M., Pitt i J.B., u svojem poglavlju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myth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presumed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consent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ethical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organ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procurement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 Holland, S.,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Arguing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bioetchics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Routledge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2012., str. 264-271). 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sustava darivanja organa: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Usman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Ahmad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A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Opt-out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Versus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Opt-in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Consent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Deceased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Organ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Donation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Transplantation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(2006–2016), (World Journal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2019, (online),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1–11); Lee Shepherd,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Al., An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deceased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living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organ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donation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transplant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rates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opt-in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opt-out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panel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(BMC Medicine,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December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2014, 12:131).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Pomanjkanje organa: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Bahar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Bastan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future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transplant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organ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shortage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some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remedies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(Journal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Nephrology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2019,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1-12); David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Shafran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Eric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Kodish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Andreas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Tzakis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Organ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Shortage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Greatest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Challenge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Facing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Transplant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 (World Journal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(2014) 38:1650–1657, (online))</a:t>
            </a:r>
          </a:p>
          <a:p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3412985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E684866-5EDF-45E8-B6A0-0B328197A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9299"/>
            <a:ext cx="10515600" cy="5619402"/>
          </a:xfrm>
        </p:spPr>
        <p:txBody>
          <a:bodyPr>
            <a:normAutofit fontScale="92500"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Pitanje (moždane) smrti: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Knaup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The concept of Life in Modern Medical Ethics and Bioethics, (Synthesis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Philosophica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30 No. 1, 2015)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Michael Nair-Collins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Mary A.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Gerend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Moral Evaluations of Organ Transplantation Influence Judgments of Death and Causation, 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Neuroethics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(2015) 8:283–297)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Vrselja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Z. et al. Restoration of brain circulation and cellular functions hours post-mortem, Nature, No. 568, 2019., p. 336–343</a:t>
            </a:r>
            <a:endParaRPr lang="hr-H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Kompletne etičke postavke i pitanja koja se tiču uzimanja, darivanja i presađivanja organa.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Zibar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L.,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Etika u transplantaciji solidnih organa (Liječnički vjesnik, god. 140, 2018., str. 167–173;);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Herring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J.,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Ethics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(Oxford University Press, Oxford, 2016)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koja se bavi osnovnim postavkama medicinskog prava i etike.  Također i knjiga: 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Price, D., Human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Tissue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Transplantation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Research: A Model Legal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Ethical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Donation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Framework (Cambridge University Press, Cambridge, 2009;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-Beauchamp, T. L., Childress, J.F., Principles of Biomedical Ethics, Oxford University Press, 2001.</a:t>
            </a:r>
            <a:endParaRPr lang="hr-H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2003113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591F9C6-8B46-496D-89A3-4BFABC471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2098"/>
            <a:ext cx="10515600" cy="5718251"/>
          </a:xfrm>
        </p:spPr>
        <p:txBody>
          <a:bodyPr>
            <a:normAutofit fontScale="92500" lnSpcReduction="10000"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Pravna problematika: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Nedić, T., Kaznenopravni i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medicinskopravni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aspekti (ne)dozvoljenog uzimanja i presađivanja dijelova ljudskog tijela u Republici Hrvatskoj (Pravni vjesnik, vol. 32, No. 1, 2016., str. 55-77),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kao i rad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Kačer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B., Doniranje organa- pravni pogledi (Zbornik radova s Međunarodnog kongresa 1. hrvatski kongres medicinskog prava s međunarodnim sudjelovanjem, Osijek, 3.-5. studenog 2017. godine, str. 247-277); Turković, K., Roksandić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Vidlička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S., Reforma kaznenog zakonodavstva u području zdravstva, Zbornik radova: Aktualnosti kaznenog zakonodavstva u području zdravstva, Novalja, Akademija pravnih znanosti Hrvatske, 2011., str. 111-137; Turković, K. Roksandić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Vidlička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S.,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Maršavelski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A., (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 Hrestomatija hrvatskog medicinskog prava, Pravni fakultet Sveučilišta u Zagrebu, Zagreb, 2016.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Pristanak obitelji: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Dove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S., E., et.al,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Elberte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v.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Latvia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tissue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anyway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Relational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autonomy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autonomy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relations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?, (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International, p. 1–20,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December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2015); Nedić, T., Pristanak obitelji za uzimanjem organa ili tkiva od preminule osobe radi presađivanja u Republici Hrvatskoj (Pravni vjesnik, vol.33, no.1, 2017.)</a:t>
            </a:r>
          </a:p>
        </p:txBody>
      </p:sp>
    </p:spTree>
    <p:extLst>
      <p:ext uri="{BB962C8B-B14F-4D97-AF65-F5344CB8AC3E}">
        <p14:creationId xmlns:p14="http://schemas.microsoft.com/office/powerpoint/2010/main" val="3786443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3CC819A-2BC7-44B5-976E-4F79C881CF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03" r="9138" b="2"/>
          <a:stretch/>
        </p:blipFill>
        <p:spPr>
          <a:xfrm>
            <a:off x="6389649" y="1419382"/>
            <a:ext cx="6233160" cy="4272681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BB43205-B4BD-4874-A31F-56223AB02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503" y="1552945"/>
            <a:ext cx="5785624" cy="1325563"/>
          </a:xfrm>
          <a:solidFill>
            <a:schemeClr val="accent1">
              <a:lumMod val="60000"/>
              <a:lumOff val="40000"/>
              <a:alpha val="75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Naslov rada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FBAE080-D9E8-4A66-89BE-1EB6C3E6C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503" y="2878508"/>
            <a:ext cx="5785624" cy="2724345"/>
          </a:xfrm>
          <a:solidFill>
            <a:srgbClr val="92D050">
              <a:alpha val="57000"/>
            </a:srgb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r>
              <a:rPr lang="hr-H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„Bioetički aspekti presađivanja organa”</a:t>
            </a:r>
          </a:p>
          <a:p>
            <a:r>
              <a:rPr lang="hr-H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Odnosi se na proces uzimanja, darivanja i presađivanja (transplantacija) organa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6912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A8C9CE-0F6A-4E61-A02E-BC4CB4769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680"/>
            <a:ext cx="10515600" cy="4393407"/>
          </a:xfrm>
        </p:spPr>
        <p:txBody>
          <a:bodyPr>
            <a:normAutofit lnSpcReduction="10000"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Povijesni, medicinski, etički i pravni pogled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ksenotransplantacije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Chadwick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R.,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Xenotransplantation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Ethical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Legal,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Cultural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(Vol.2.,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Brigitte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Jansen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2008); Cooper, D.K.C.,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brief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xenotransplantation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(International Journal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23, 2015, str. 205-210); Josip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Španjol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Klara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Smolić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Animalni modeli u transplantaciji bubrega – pogled u budućnost (Medicina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fluminensis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2017, Vol. 53, No. 3, p. 344- 350)</a:t>
            </a:r>
          </a:p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Trgovanje ljudima: </a:t>
            </a:r>
            <a:r>
              <a:rPr lang="hr-H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Božić, V., Trgovanje ljudskim organima kao oblik organiziranog kriminaliteta 2012., doktorska disertacija, Pravni fakultet u Zagrebu, 2013.</a:t>
            </a:r>
          </a:p>
          <a:p>
            <a:endParaRPr lang="hr-HR" i="1" dirty="0"/>
          </a:p>
          <a:p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2173368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2AE727-ED2B-4528-81E4-C82BE8D6D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2040860"/>
          </a:xfrm>
          <a:solidFill>
            <a:schemeClr val="accent2">
              <a:lumMod val="75000"/>
              <a:alpha val="75000"/>
            </a:schemeClr>
          </a:solidFill>
        </p:spPr>
        <p:txBody>
          <a:bodyPr/>
          <a:lstStyle/>
          <a:p>
            <a:r>
              <a:rPr lang="hr-HR" dirty="0"/>
              <a:t>                                                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A9D35B6-A7B2-426E-9DEC-C9F7F20C6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506662"/>
            <a:ext cx="10515600" cy="4351338"/>
          </a:xfrm>
          <a:solidFill>
            <a:schemeClr val="accent2">
              <a:lumMod val="75000"/>
              <a:alpha val="36000"/>
            </a:schemeClr>
          </a:solidFill>
        </p:spPr>
        <p:txBody>
          <a:bodyPr>
            <a:normAutofit fontScale="92500"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Područje uzimanja, darivanja i presađivanja (ljudskih) organa </a:t>
            </a:r>
            <a:r>
              <a:rPr lang="hr-H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multi/</a:t>
            </a:r>
            <a:r>
              <a:rPr lang="hr-HR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</a:t>
            </a:r>
            <a:r>
              <a:rPr lang="hr-H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i </a:t>
            </a:r>
            <a:r>
              <a:rPr lang="hr-HR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transdisciplinarno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područje koje svojim određenjem povlači mnogobrojna zanimljiva pitanja iz različitih znanstvenih područja, polja i grana. 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Odgovori na bioetička pitanja predstavljaju ključni temelj u nesmetanom razvoju kompletnog procesa presađivanja organa. 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Sukladno navedenom, autor će u radu elaborirati, analizirati te sistematizirati ključne bioetičke aspekte navedenog područja i pokušati ih dovesti u kontekst sa suvremenim medicinskim postavkama presađivanja organa. U radu će se prikazati presjek navedene teme iz područja bioetike i etike te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pozitivnopravno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uređenje, koje čine temelj društveno-humanističkog interferiranja s područjem presađivanja organa.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12CB780-01E0-4028-8B01-C5D34F8E58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0310"/>
          <a:stretch/>
        </p:blipFill>
        <p:spPr>
          <a:xfrm>
            <a:off x="0" y="0"/>
            <a:ext cx="3501483" cy="203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19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A297F1-2FEC-4595-BBA3-185C0C92B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0610" y="267320"/>
            <a:ext cx="10515600" cy="1325563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Uvodna razmatranja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ABE32CA-92EE-4521-9142-81EF0C901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27068"/>
            <a:ext cx="12178990" cy="4643438"/>
          </a:xfrm>
          <a:solidFill>
            <a:srgbClr val="FF0000">
              <a:alpha val="45000"/>
            </a:srgbClr>
          </a:solidFill>
        </p:spPr>
        <p:txBody>
          <a:bodyPr>
            <a:normAutofit lnSpcReduction="10000"/>
          </a:bodyPr>
          <a:lstStyle/>
          <a:p>
            <a:r>
              <a:rPr lang="hr-H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Razvitkom medicine kao znanosti, pojavila su se mnogobrojna bioetička pitanja koja, ukoliko nisu pravilno odgovorena, blokiraju svaki daljnji tehnički razvoj medicine kao znanosti. </a:t>
            </a:r>
          </a:p>
          <a:p>
            <a:r>
              <a:rPr lang="hr-H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Navedena bioetička pitanja dovela su do interferiranja društvenih ((medicinsko) pravo) i humanističkih znanosti u medicinu, bez kojih medicina kao znanost više nije potpuna. </a:t>
            </a:r>
          </a:p>
          <a:p>
            <a:r>
              <a:rPr lang="hr-H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Tako, pravna znanost i praksa imaju sve veću ulogu u valu razvijanja medicine i mogućnosti iste.</a:t>
            </a:r>
          </a:p>
          <a:p>
            <a:r>
              <a:rPr lang="hr-H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Područje uzimanja, darivanja i presađivanja dijelova ljudskog tijela jedno je od „standardnih” područja unutar proučavanja medicinskog prava, medicinske etike i bioetike. Područje je to koje bogato zanimljivim pitanjima i odgovorima, ali isto tako i pitanjima i odgovorima koje nude brojne nedoumice i kontroverze.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47F61AC-CCB1-4D60-8478-FF22B18C6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106" y="1"/>
            <a:ext cx="1981894" cy="216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34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887F657-912F-48AB-9B78-4F0E4007F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95" y="1717288"/>
            <a:ext cx="11976410" cy="5909334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obzirom na navedeno, u doktorskom se radu planira sistematizirati bioetički i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pozitivnopravni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okvir te istražiti i razraditi posebne </a:t>
            </a:r>
            <a:r>
              <a:rPr lang="hr-H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fenomene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unutar područja presađivanja organa, a naročito: </a:t>
            </a:r>
          </a:p>
          <a:p>
            <a:pPr>
              <a:buFontTx/>
              <a:buChar char="-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sustav pretpostavljenog (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darivanja organa i njegove etičko-pravne postavke</a:t>
            </a:r>
          </a:p>
          <a:p>
            <a:pPr>
              <a:buFontTx/>
              <a:buChar char="-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pravne i etičke aspekte koncepta moždane smrti kao glavnog kriterija uzimanja organa, </a:t>
            </a:r>
          </a:p>
          <a:p>
            <a:pPr>
              <a:buFontTx/>
              <a:buChar char="-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problematika etičko-pravne prirode posjedovanja vlastitog tijela te trgovine organima, </a:t>
            </a:r>
          </a:p>
          <a:p>
            <a:pPr>
              <a:buFontTx/>
              <a:buChar char="-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problematiku pristanka obitelji kod uzimanja organa od preminule osobe </a:t>
            </a:r>
          </a:p>
          <a:p>
            <a:pPr>
              <a:buFontTx/>
              <a:buChar char="-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problematika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ksenotransplantacije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9E9C1DC-2830-49DC-9623-22F930E7C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507" y="93831"/>
            <a:ext cx="1501698" cy="162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9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699980-EB92-4E7A-B67B-C743B8BF4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6" y="682711"/>
            <a:ext cx="3677021" cy="5492577"/>
          </a:xfrm>
          <a:solidFill>
            <a:schemeClr val="tx2">
              <a:alpha val="96000"/>
            </a:schemeClr>
          </a:solidFill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     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Cilj rada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4E183EC5-3B0C-4A29-9C60-7C270C6DB8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649311"/>
              </p:ext>
            </p:extLst>
          </p:nvPr>
        </p:nvGraphicFramePr>
        <p:xfrm>
          <a:off x="4696911" y="144966"/>
          <a:ext cx="7010993" cy="6545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8044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26F8B7-E7E7-47EF-84D2-E0C10C118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087" y="278781"/>
            <a:ext cx="4583151" cy="1951463"/>
          </a:xfrm>
          <a:noFill/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hr-HR" dirty="0"/>
              <a:t>     Hipoteze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8D58A5-D3C3-46D8-9C86-2F46A8646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97" y="2506662"/>
            <a:ext cx="11093605" cy="4351338"/>
          </a:xfrm>
          <a:solidFill>
            <a:schemeClr val="tx2">
              <a:lumMod val="40000"/>
              <a:lumOff val="60000"/>
              <a:alpha val="76000"/>
            </a:schemeClr>
          </a:solidFill>
          <a:ln w="317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hr-HR" sz="3000" dirty="0"/>
              <a:t>H1: postavke (hrvatskog) </a:t>
            </a:r>
            <a:r>
              <a:rPr lang="hr-HR" sz="3000" i="1" dirty="0" err="1"/>
              <a:t>opt</a:t>
            </a:r>
            <a:r>
              <a:rPr lang="hr-HR" sz="3000" i="1" dirty="0"/>
              <a:t> </a:t>
            </a:r>
            <a:r>
              <a:rPr lang="hr-HR" sz="3000" i="1" dirty="0" err="1"/>
              <a:t>out</a:t>
            </a:r>
            <a:r>
              <a:rPr lang="hr-HR" sz="3000" i="1" dirty="0"/>
              <a:t> </a:t>
            </a:r>
            <a:r>
              <a:rPr lang="hr-HR" sz="3000" dirty="0"/>
              <a:t>sustava ne krše pravno-etička načela i norme.</a:t>
            </a:r>
          </a:p>
          <a:p>
            <a:r>
              <a:rPr lang="hr-HR" sz="3000" dirty="0"/>
              <a:t>H2: moždana smrt općepriznati je kriterij za uzimanje organa s medicinsko-pravnog i bioetičkog stajališta. </a:t>
            </a:r>
          </a:p>
          <a:p>
            <a:r>
              <a:rPr lang="hr-HR" sz="3000" dirty="0"/>
              <a:t>H3: pristanak obitelji kao jedan od kriterija za uzimanjem organa od preminule osobe krši etičke norme, ali ne predstavlja pravni delikt.</a:t>
            </a:r>
          </a:p>
          <a:p>
            <a:r>
              <a:rPr lang="hr-HR" sz="3000" dirty="0"/>
              <a:t>H4: komercijalizacija organa i </a:t>
            </a:r>
            <a:r>
              <a:rPr lang="hr-HR" sz="3000" dirty="0" err="1"/>
              <a:t>ksenotransplantacija</a:t>
            </a:r>
            <a:r>
              <a:rPr lang="hr-HR" sz="3000" dirty="0"/>
              <a:t> ne mogu predstavljati moralno-legitimno opravdano rješenje problema nestašice organa.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03F1216-2593-4ABB-832B-282068A6A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496" y="379141"/>
            <a:ext cx="1750742" cy="175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50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61666E-9507-4390-8B49-D5CD6571B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571" y="1526904"/>
            <a:ext cx="10515600" cy="3961550"/>
          </a:xfrm>
          <a:solidFill>
            <a:schemeClr val="accent1">
              <a:lumMod val="60000"/>
              <a:lumOff val="40000"/>
              <a:alpha val="59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Metodologija 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rada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405CBC0-081D-4289-8B3C-B211B02B4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166" y="1526903"/>
            <a:ext cx="7055005" cy="396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15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C0A78D-1D75-4BAE-AE71-4C1412986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269" y="341640"/>
            <a:ext cx="10515600" cy="1325563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Aspekti proučavanja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4DBE49D-C5D4-49B1-98D7-4C70AA76B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5014120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postavke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sustava darivanja organa u kontekstu pravno-etičkih principa i normi; ispravna upotreba riječi „darivanje“ u odnosu na riječ „uzimanje organa s obzirom na jezik prava; odredbe čl. 12. Zakona o presađivanju organa u svrhu liječenja u vidu korištenja nepravno utvrđenog termina „prva“ linija krvnog srodstva; etička opravdanost i kriteriji koncepcije moždane smrti kao konačne smrti; etička opravdanost i pravna utvrđenost pristanka obitelji za uzimanjem organa od preminule osobe, naročito u odnosu na čl. 5. Kodeksa medicinske etike i deontologije; legalitet i moralitet problematike trgovine organima kao i komercijalizacije organa kao jednog od predlaganih rješenja opće nestašice organa; medicinski, pravni i etički aspekt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ksenotransplantacije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kao i njezina možebitna antropocentrička orijentiranost;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15FC082-D8CF-4A36-AF4C-79BA09ECE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552" y="77825"/>
            <a:ext cx="2130551" cy="317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984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1951</Words>
  <Application>Microsoft Office PowerPoint</Application>
  <PresentationFormat>Široki zaslon</PresentationFormat>
  <Paragraphs>65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Tema sustava Office</vt:lpstr>
      <vt:lpstr>Obrana teme doktorske disertacije</vt:lpstr>
      <vt:lpstr>Naslov rada</vt:lpstr>
      <vt:lpstr>                                                 Sažetak</vt:lpstr>
      <vt:lpstr>Uvodna razmatranja</vt:lpstr>
      <vt:lpstr>PowerPoint prezentacija</vt:lpstr>
      <vt:lpstr>     Cilj rada</vt:lpstr>
      <vt:lpstr>     Hipoteze</vt:lpstr>
      <vt:lpstr> Metodologija          rada</vt:lpstr>
      <vt:lpstr>Aspekti proučavanja</vt:lpstr>
      <vt:lpstr>Korištene znanstvene metode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Očekivani znanstveni doprinos</vt:lpstr>
      <vt:lpstr>Pregled dosadašnjih istraživanja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Obrana teme i prijave doktorske disertacije</dc:title>
  <dc:creator>TN</dc:creator>
  <cp:lastModifiedBy>TN</cp:lastModifiedBy>
  <cp:revision>34</cp:revision>
  <dcterms:created xsi:type="dcterms:W3CDTF">2019-12-11T09:02:08Z</dcterms:created>
  <dcterms:modified xsi:type="dcterms:W3CDTF">2020-12-04T22:33:58Z</dcterms:modified>
</cp:coreProperties>
</file>