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6" r:id="rId11"/>
    <p:sldId id="277" r:id="rId12"/>
    <p:sldId id="285" r:id="rId13"/>
    <p:sldId id="286" r:id="rId14"/>
    <p:sldId id="288" r:id="rId15"/>
    <p:sldId id="291" r:id="rId16"/>
    <p:sldId id="292" r:id="rId17"/>
    <p:sldId id="293" r:id="rId18"/>
    <p:sldId id="296" r:id="rId19"/>
    <p:sldId id="297" r:id="rId20"/>
    <p:sldId id="300" r:id="rId21"/>
    <p:sldId id="301" r:id="rId22"/>
    <p:sldId id="302" r:id="rId23"/>
    <p:sldId id="304" r:id="rId24"/>
    <p:sldId id="307" r:id="rId25"/>
    <p:sldId id="308" r:id="rId26"/>
    <p:sldId id="309" r:id="rId27"/>
    <p:sldId id="311" r:id="rId28"/>
    <p:sldId id="312" r:id="rId29"/>
    <p:sldId id="313" r:id="rId30"/>
    <p:sldId id="315" r:id="rId31"/>
    <p:sldId id="265" r:id="rId32"/>
    <p:sldId id="26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716601"/>
          </a:xfrm>
        </p:spPr>
        <p:txBody>
          <a:bodyPr>
            <a:normAutofit/>
          </a:bodyPr>
          <a:lstStyle/>
          <a:p>
            <a:r>
              <a:rPr lang="hr-HR" dirty="0" smtClean="0"/>
              <a:t>Dioničko društvo </a:t>
            </a:r>
            <a:br>
              <a:rPr lang="hr-HR" dirty="0" smtClean="0"/>
            </a:br>
            <a:r>
              <a:rPr lang="hr-HR" dirty="0" smtClean="0"/>
              <a:t>2.</a:t>
            </a:r>
            <a:r>
              <a:rPr lang="hr-HR" dirty="0"/>
              <a:t> </a:t>
            </a:r>
            <a:r>
              <a:rPr lang="hr-HR" dirty="0" smtClean="0"/>
              <a:t>e-predavanje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2957384"/>
            <a:ext cx="7315200" cy="2627262"/>
          </a:xfrm>
        </p:spPr>
        <p:txBody>
          <a:bodyPr>
            <a:normAutofit/>
          </a:bodyPr>
          <a:lstStyle/>
          <a:p>
            <a:r>
              <a:rPr lang="hr-HR" dirty="0" smtClean="0"/>
              <a:t>TEME ZA RAZMATRANJE: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dirty="0" smtClean="0"/>
              <a:t>1. </a:t>
            </a:r>
            <a:r>
              <a:rPr lang="hr-HR" b="1" u="sng" dirty="0" smtClean="0"/>
              <a:t>Koji </a:t>
            </a:r>
            <a:r>
              <a:rPr lang="hr-HR" b="1" u="sng" dirty="0"/>
              <a:t>organi postoje u d.d.-u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r-HR" b="1" u="sng" dirty="0" smtClean="0"/>
              <a:t>2. Koje </a:t>
            </a:r>
            <a:r>
              <a:rPr lang="hr-HR" b="1" u="sng" dirty="0"/>
              <a:t>su ovlasti i nadležnosti organa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r-HR" b="1" u="sng" dirty="0" smtClean="0"/>
              <a:t>3. Način </a:t>
            </a:r>
            <a:r>
              <a:rPr lang="hr-HR" b="1" u="sng" dirty="0"/>
              <a:t>rada i donošenje odluka u organima d.d.-a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806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Način vođenja poslova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Skupno ( ako je više direktora)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Donošenje odluka- uprava je podobna za donošejne odluka kada su svi članovi uprave pozvani, a najmanje je poa članova nazočno na sjednici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-način rada uprave može se urediti poslovnikom o radu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Statutom se može predvidjeti da predsjednik  uprave ima pravo veta na odluke;  učinak veta je blokiranje odluke većine na duže ili kraće vrijeme</a:t>
            </a:r>
          </a:p>
        </p:txBody>
      </p:sp>
    </p:spTree>
    <p:extLst>
      <p:ext uri="{BB962C8B-B14F-4D97-AF65-F5344CB8AC3E}">
        <p14:creationId xmlns:p14="http://schemas.microsoft.com/office/powerpoint/2010/main" val="4060305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Zastupanje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Članovi uprave su zakonski zasupnici društva ( uprava je redoviti organ zastupanja dd prema van u sudskim i izvansudskim postupcima)</a:t>
            </a:r>
          </a:p>
          <a:p>
            <a:pPr eaLnBrk="1" hangingPunct="1"/>
            <a:r>
              <a:rPr lang="hr-HR" altLang="sr-Latn-RS" smtClean="0"/>
              <a:t>Ovlast uprave da zastupa društvo ne može se ograničiti( prema trećima)</a:t>
            </a:r>
          </a:p>
          <a:p>
            <a:pPr eaLnBrk="1" hangingPunct="1"/>
            <a:r>
              <a:rPr lang="hr-HR" altLang="sr-Latn-RS" smtClean="0"/>
              <a:t>Interna ograničenja od strane NO ili skupštine moraju biti predviđena statutom</a:t>
            </a:r>
          </a:p>
        </p:txBody>
      </p:sp>
    </p:spTree>
    <p:extLst>
      <p:ext uri="{BB962C8B-B14F-4D97-AF65-F5344CB8AC3E}">
        <p14:creationId xmlns:p14="http://schemas.microsoft.com/office/powerpoint/2010/main" val="1562593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NADZORNI ODBOR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 dirty="0" smtClean="0"/>
              <a:t>NO je </a:t>
            </a:r>
            <a:r>
              <a:rPr lang="hr-HR" altLang="sr-Latn-RS" sz="2800" dirty="0"/>
              <a:t>glavni nadzorni organ društva, ali njegove se funkcije ne iscrpljuju samo u funkciji nadzora </a:t>
            </a:r>
          </a:p>
          <a:p>
            <a:pPr eaLnBrk="1" hangingPunct="1"/>
            <a:r>
              <a:rPr lang="hr-HR" altLang="sr-Latn-RS" sz="2800" dirty="0"/>
              <a:t>No ima i druge ovlasti u skladu sa zakonom i statutom</a:t>
            </a:r>
          </a:p>
          <a:p>
            <a:pPr eaLnBrk="1" hangingPunct="1"/>
            <a:r>
              <a:rPr lang="hr-HR" altLang="sr-Latn-RS" sz="2800" dirty="0"/>
              <a:t>Osnovne značajke</a:t>
            </a:r>
          </a:p>
          <a:p>
            <a:pPr eaLnBrk="1" hangingPunct="1"/>
            <a:r>
              <a:rPr lang="hr-HR" altLang="sr-Latn-RS" sz="2800" dirty="0"/>
              <a:t>- obvezni organ</a:t>
            </a:r>
          </a:p>
          <a:p>
            <a:pPr eaLnBrk="1" hangingPunct="1"/>
            <a:r>
              <a:rPr lang="hr-HR" altLang="sr-Latn-RS" sz="2800" dirty="0"/>
              <a:t>Ima najmanje 3 člana, broj članova uvijek neparan</a:t>
            </a:r>
          </a:p>
        </p:txBody>
      </p:sp>
    </p:spTree>
    <p:extLst>
      <p:ext uri="{BB962C8B-B14F-4D97-AF65-F5344CB8AC3E}">
        <p14:creationId xmlns:p14="http://schemas.microsoft.com/office/powerpoint/2010/main" val="521356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Broj članova No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Ovisi o veličini društva, sudjelovanju zaposlenika u NO, temeljnom kapitalu</a:t>
            </a:r>
          </a:p>
          <a:p>
            <a:pPr eaLnBrk="1" hangingPunct="1"/>
            <a:r>
              <a:rPr lang="hr-HR" altLang="sr-Latn-RS" smtClean="0"/>
              <a:t>Najmanje broj članova NO je 3</a:t>
            </a:r>
          </a:p>
          <a:p>
            <a:pPr eaLnBrk="1" hangingPunct="1"/>
            <a:r>
              <a:rPr lang="hr-HR" altLang="sr-Latn-RS" smtClean="0"/>
              <a:t>Najveći je u korelaciji s veličinom tk</a:t>
            </a:r>
          </a:p>
          <a:p>
            <a:pPr eaLnBrk="1" hangingPunct="1"/>
            <a:r>
              <a:rPr lang="hr-HR" altLang="sr-Latn-RS" smtClean="0"/>
              <a:t>9 članova za društva s tk od 12 mil kn</a:t>
            </a:r>
          </a:p>
          <a:p>
            <a:pPr eaLnBrk="1" hangingPunct="1"/>
            <a:r>
              <a:rPr lang="hr-HR" altLang="sr-Latn-RS" smtClean="0"/>
              <a:t>15 članova – tk. Do 20. mil kn</a:t>
            </a:r>
          </a:p>
          <a:p>
            <a:pPr eaLnBrk="1" hangingPunct="1"/>
            <a:r>
              <a:rPr lang="hr-HR" altLang="sr-Latn-RS" smtClean="0"/>
              <a:t>21 član –tk preko 80 mil kn</a:t>
            </a:r>
          </a:p>
        </p:txBody>
      </p:sp>
    </p:spTree>
    <p:extLst>
      <p:ext uri="{BB962C8B-B14F-4D97-AF65-F5344CB8AC3E}">
        <p14:creationId xmlns:p14="http://schemas.microsoft.com/office/powerpoint/2010/main" val="4150899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Imenovanje i izbor članova No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Članove NO bira glavna skupština, na rok od 4 godine  i mogu biti ponovo birani odn. imenovani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Statutom se može predvidjeti da određeni dioničari imenuju određeni broj članova NO npr .osnivatelji, ili dioničari koji imaju samo određeni broj dionica, ili dioničari koji su unijeli određene stvari; takve dionice ne čine poseban rod dionice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Ti dioničari mogu u NO imenovati najviše 1/3 članova odbora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2800"/>
          </a:p>
        </p:txBody>
      </p:sp>
    </p:spTree>
    <p:extLst>
      <p:ext uri="{BB962C8B-B14F-4D97-AF65-F5344CB8AC3E}">
        <p14:creationId xmlns:p14="http://schemas.microsoft.com/office/powerpoint/2010/main" val="2286822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800"/>
              <a:t>Nespojivost članstva u upravi i No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Član No ne može biti i član uprave , tajni zamjenik čl. Uprave , prokurist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No može najviše na vrijeme koje odredi unaprijed , ali ne na više od godinu dana imenovati svojeg člana za zamjenika člana uprave koij nedostaje ili koji nije u mogućnosti obavljati svoju funkciju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Za to vrijeme taj član ne obavlja funkciju člana NO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Sastav No i sve promjene se upisuju u S.registar</a:t>
            </a:r>
          </a:p>
        </p:txBody>
      </p:sp>
    </p:spTree>
    <p:extLst>
      <p:ext uri="{BB962C8B-B14F-4D97-AF65-F5344CB8AC3E}">
        <p14:creationId xmlns:p14="http://schemas.microsoft.com/office/powerpoint/2010/main" val="563187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800" dirty="0"/>
              <a:t>Nadležnost NO ( stalni nadzor i tekući nadzor)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1. nadzire vođenje poslova društva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2. može pregledavati poslovne knjige i dokumentaciju društva ,blagajnu, vrijednosne papire i druge stvari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3.Podnosi glavnoj skupštini pisano izvješće  o obavljenom nadzoru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4. Dužan je u izvješću posebno navesti posluje li društvo u skladu sa zakonom i aktima društva</a:t>
            </a:r>
          </a:p>
        </p:txBody>
      </p:sp>
    </p:spTree>
    <p:extLst>
      <p:ext uri="{BB962C8B-B14F-4D97-AF65-F5344CB8AC3E}">
        <p14:creationId xmlns:p14="http://schemas.microsoft.com/office/powerpoint/2010/main" val="2227414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Nadležnost NO ( stalni nadzor i tekući nadzor)</a:t>
            </a:r>
            <a:endParaRPr lang="sr-Latn-RS" altLang="sr-Latn-R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5.NO može sazvati glavnu skupštinu, on to MORA  učiniti kada je to potrebno radi dobrobiti društva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VOĐENJE POSLOVE  ne može se prenijeti na NO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Statutom ili odlukom NO se međutim može odrediti da se određene vrste poslova MOGU OBAVLJATI SAMO UZ suglasnost NO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Odbije li No dati suglasnost uprava može tražiti suglasnost od glavne skupštine, glavna skupština odluku donosi 374 većinom</a:t>
            </a:r>
          </a:p>
        </p:txBody>
      </p:sp>
    </p:spTree>
    <p:extLst>
      <p:ext uri="{BB962C8B-B14F-4D97-AF65-F5344CB8AC3E}">
        <p14:creationId xmlns:p14="http://schemas.microsoft.com/office/powerpoint/2010/main" val="2211042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Način rada NO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No iz svojih redova imenuje predsjenika i zamjenika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 rade na sjednicama NO, sjednice traba sazivati tromjesečno, a mora ih se sazvati najmanje jednom polugodšnje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Svaki član može tražiti sazivanje sjednice No uz navođenej svrhe i razloga, održava se u roku od 15 dana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Sjednice su nejavne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hr-HR" altLang="sr-Latn-RS" smtClean="0"/>
          </a:p>
          <a:p>
            <a:pPr eaLnBrk="1" hangingPunct="1">
              <a:lnSpc>
                <a:spcPct val="90000"/>
              </a:lnSpc>
            </a:pPr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492849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Donošenje odluka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Za donošenje odluka No potrebna je većina koju zahtijeva statut, nema li statut odredbi odluke se donose većinom danih glasova</a:t>
            </a:r>
          </a:p>
          <a:p>
            <a:pPr eaLnBrk="1" hangingPunct="1"/>
            <a:r>
              <a:rPr lang="hr-HR" altLang="sr-Latn-RS" smtClean="0"/>
              <a:t>Najmanje od polovine članova mora biti prisutna pri glasovanju, ali ne manje od tri</a:t>
            </a:r>
          </a:p>
        </p:txBody>
      </p:sp>
    </p:spTree>
    <p:extLst>
      <p:ext uri="{BB962C8B-B14F-4D97-AF65-F5344CB8AC3E}">
        <p14:creationId xmlns:p14="http://schemas.microsoft.com/office/powerpoint/2010/main" val="283339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800"/>
              <a:t>ORGANI DIONIČKOG DRUŠTVA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DUALISTIČKI KONCEPT- uprava; nadozorni odbor; skupština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MONISTIČKI KONCEPT- upravni odbor + izvršni direktori; skupština društva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400"/>
              <a:t>Društvo se prilikom osnivanja ( u statutu) opredjeljuje  </a:t>
            </a:r>
            <a:r>
              <a:rPr lang="hr-HR" altLang="sr-Latn-RS" sz="2400" u="sng"/>
              <a:t>SAMO za jedan</a:t>
            </a:r>
            <a:r>
              <a:rPr lang="hr-HR" altLang="sr-Latn-RS" sz="2400"/>
              <a:t> od ponuđenih modela ustroja društva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hr-HR" altLang="sr-Latn-RS" sz="2400"/>
          </a:p>
        </p:txBody>
      </p:sp>
    </p:spTree>
    <p:extLst>
      <p:ext uri="{BB962C8B-B14F-4D97-AF65-F5344CB8AC3E}">
        <p14:creationId xmlns:p14="http://schemas.microsoft.com/office/powerpoint/2010/main" val="3339124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Glavna skupština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Glavna skupština je organ preko kojeg dioničari izražavaju svoju volju i vrše svoja upravljačka prava ( mogu ih ostvariti i preko punomoćnika)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To je jedino tijelo gdje svi mogu odlučivati o stvarima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Temeljno i neotuđivo pravo dioničara je sudjelovanje u radu glavne skupštine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To pravo dioničari mog uostvariti i putem zastupnika</a:t>
            </a:r>
          </a:p>
        </p:txBody>
      </p:sp>
    </p:spTree>
    <p:extLst>
      <p:ext uri="{BB962C8B-B14F-4D97-AF65-F5344CB8AC3E}">
        <p14:creationId xmlns:p14="http://schemas.microsoft.com/office/powerpoint/2010/main" val="4258131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Glavna skupština</a:t>
            </a:r>
            <a:endParaRPr lang="sr-Latn-RS" altLang="sr-Latn-R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ZTD sarži precizne odredbe</a:t>
            </a:r>
          </a:p>
          <a:p>
            <a:pPr eaLnBrk="1" hangingPunct="1"/>
            <a:r>
              <a:rPr lang="hr-HR" altLang="sr-Latn-RS" smtClean="0"/>
              <a:t> o nadležnosti </a:t>
            </a:r>
          </a:p>
          <a:p>
            <a:pPr eaLnBrk="1" hangingPunct="1"/>
            <a:r>
              <a:rPr lang="hr-HR" altLang="sr-Latn-RS" smtClean="0"/>
              <a:t>O sazivanju</a:t>
            </a:r>
          </a:p>
          <a:p>
            <a:pPr eaLnBrk="1" hangingPunct="1"/>
            <a:r>
              <a:rPr lang="hr-HR" altLang="sr-Latn-RS" smtClean="0"/>
              <a:t>O načinu odlučivanja</a:t>
            </a:r>
          </a:p>
          <a:p>
            <a:pPr eaLnBrk="1" hangingPunct="1"/>
            <a:r>
              <a:rPr lang="hr-HR" altLang="sr-Latn-RS" smtClean="0"/>
              <a:t>O ostvarivanju prava glasa na glavnoj skupštini</a:t>
            </a:r>
          </a:p>
        </p:txBody>
      </p:sp>
    </p:spTree>
    <p:extLst>
      <p:ext uri="{BB962C8B-B14F-4D97-AF65-F5344CB8AC3E}">
        <p14:creationId xmlns:p14="http://schemas.microsoft.com/office/powerpoint/2010/main" val="3500397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Glavna skupština</a:t>
            </a:r>
            <a:endParaRPr lang="sr-Latn-RS" altLang="sr-Latn-RS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Glavna skupština je obvezatni ,ali ne i stalni organ kod dd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Sastaje se na redovnim i izvanrednim zasjedanjima, najmanje jednom godišenj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Saziva je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1) uprava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2) iznimno i No ako to zahtjevaju interesi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Svi članovi organa moraju sudjelovati u radu skupštine</a:t>
            </a:r>
          </a:p>
        </p:txBody>
      </p:sp>
    </p:spTree>
    <p:extLst>
      <p:ext uri="{BB962C8B-B14F-4D97-AF65-F5344CB8AC3E}">
        <p14:creationId xmlns:p14="http://schemas.microsoft.com/office/powerpoint/2010/main" val="652701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800"/>
              <a:t>Nadležnost glavne skupštine ( čl. 275)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Odlučuje o pitanjima koja su izričito određena zakonom ili statutom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o izboru i razrješenju članova No, davanju razrješnice  istima, upravi i no, o uporabi dobiti, o imenovanju revozora drutštva, izmjenama statuta, povećanju i smanjejnu tk, priključenju, preoblikovanju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pripajanju, spajanju, prijenosu imocine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/>
              <a:t>o pitanjim vođenja poslova glavna skupština može odlučivati samo ako to od nje zatraži uprava</a:t>
            </a:r>
          </a:p>
        </p:txBody>
      </p:sp>
    </p:spTree>
    <p:extLst>
      <p:ext uri="{BB962C8B-B14F-4D97-AF65-F5344CB8AC3E}">
        <p14:creationId xmlns:p14="http://schemas.microsoft.com/office/powerpoint/2010/main" val="2760904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Sazivanje skupštine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Mora se sazvati u slučajevima određenim zakonom istatutom, i uvijek kada to zahtjevaju interesi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Mora se održatiu prvih 8 mjeseci poslovne godine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Saziva je uprava kada dobije godišnja financijska izvješća i odluku o uporabi odbiti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Poziv se objavljuje u glasilu društva, navodi se sadržaj odluke o sazivanju,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Održava se u sjedištu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Ako su dioničari poimenično poznati gl. skupštinu se može sazvati i preporučenim pismom</a:t>
            </a:r>
          </a:p>
        </p:txBody>
      </p:sp>
    </p:spTree>
    <p:extLst>
      <p:ext uri="{BB962C8B-B14F-4D97-AF65-F5344CB8AC3E}">
        <p14:creationId xmlns:p14="http://schemas.microsoft.com/office/powerpoint/2010/main" val="4291152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Sazivatelji</a:t>
            </a:r>
            <a:r>
              <a:rPr lang="hr-HR" altLang="sr-Latn-RS" dirty="0" smtClean="0"/>
              <a:t> skupštine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/>
              <a:t>G. skupštinu mogu sazvati: uprava, No , druge osobe , dioničari i likvidatori</a:t>
            </a:r>
          </a:p>
          <a:p>
            <a:pPr eaLnBrk="1" hangingPunct="1"/>
            <a:r>
              <a:rPr lang="hr-HR" altLang="sr-Latn-RS" sz="2800"/>
              <a:t> uprava je dužna sazvati glavnu skupštinu bez odgađanja a) nakon što je dobila izvješće NO o godišnjim financijskim izvješćima, izvješća o stanju društva, prijedlog odluke o podjeli dobiti glavnu skupštinu saziva uprava i iz svih razloga iz čl. 275 (imenovanja, razrješenja, izmjene statuta ..)</a:t>
            </a:r>
          </a:p>
        </p:txBody>
      </p:sp>
    </p:spTree>
    <p:extLst>
      <p:ext uri="{BB962C8B-B14F-4D97-AF65-F5344CB8AC3E}">
        <p14:creationId xmlns:p14="http://schemas.microsoft.com/office/powerpoint/2010/main" val="581565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 err="1"/>
              <a:t>Sazivatelji</a:t>
            </a:r>
            <a:r>
              <a:rPr lang="hr-HR" altLang="sr-Latn-RS" dirty="0"/>
              <a:t> skupštine</a:t>
            </a:r>
            <a:endParaRPr lang="sr-Latn-RS" altLang="sr-Latn-R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NO saziva glavnu skupštinu</a:t>
            </a:r>
          </a:p>
          <a:p>
            <a:pPr eaLnBrk="1" hangingPunct="1"/>
            <a:r>
              <a:rPr lang="hr-HR" altLang="sr-Latn-RS" smtClean="0"/>
              <a:t>ako to zahtjevaju interesi društva, i to većinom glasova ;</a:t>
            </a:r>
          </a:p>
          <a:p>
            <a:pPr eaLnBrk="1" hangingPunct="1"/>
            <a:r>
              <a:rPr lang="hr-HR" altLang="sr-Latn-RS" smtClean="0"/>
              <a:t> ovime se ne dira u pravo ostalih osoba koje su ovlaštene zakonom ili statutom sazvati glavnu skupštinu</a:t>
            </a:r>
          </a:p>
          <a:p>
            <a:pPr eaLnBrk="1" hangingPunct="1"/>
            <a:r>
              <a:rPr lang="hr-HR" altLang="sr-Latn-RS" smtClean="0"/>
              <a:t>Glavnu skupštinu se mora sazvati i na zahtjeva manjine- dioničara</a:t>
            </a:r>
          </a:p>
        </p:txBody>
      </p:sp>
    </p:spTree>
    <p:extLst>
      <p:ext uri="{BB962C8B-B14F-4D97-AF65-F5344CB8AC3E}">
        <p14:creationId xmlns:p14="http://schemas.microsoft.com/office/powerpoint/2010/main" val="1758739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Donošenje odluka</a:t>
            </a:r>
            <a:endParaRPr lang="sr-Latn-RS" altLang="sr-Latn-RS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Ako su na glavnoj skupštini prisutni svi dioničari ona može donositi valjane odluke i kada se ne postupa po odredbama ZTD-a o njezinom sazivanju ( čl. 277 st. 6)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ROk za sazivanje –najmanje 1 mjesec prije njezina održavanja; objavljuje se i dnevni red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Svaka se odluka glavne skupštien unosi u zapisnik kojeg sastavlja javni bilježnik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Javni bilježnik potpisuje zapisnik, prilaže se popis sudionika</a:t>
            </a:r>
          </a:p>
        </p:txBody>
      </p:sp>
    </p:spTree>
    <p:extLst>
      <p:ext uri="{BB962C8B-B14F-4D97-AF65-F5344CB8AC3E}">
        <p14:creationId xmlns:p14="http://schemas.microsoft.com/office/powerpoint/2010/main" val="2700510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Donošenje odluka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ZTD ne utvrđuje kvorum tj. utvrđivanje potrebne zastupljenosti dioničara na glavnoj skupštini, nego je izričitom zakonskom odredbom njegovo utvrđivanje prepušteno statutu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- na taj se način spriječava blokada u radu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Mora se omogučiti da društvo djeluje bez obzira na zainteresiranost i nazočnost dioničara</a:t>
            </a:r>
          </a:p>
        </p:txBody>
      </p:sp>
    </p:spTree>
    <p:extLst>
      <p:ext uri="{BB962C8B-B14F-4D97-AF65-F5344CB8AC3E}">
        <p14:creationId xmlns:p14="http://schemas.microsoft.com/office/powerpoint/2010/main" val="3954314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Načelo većine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/>
              <a:t>Na g. skupštini odluke se donose većinom danih glasova ( obična većina), ako zakonom ili statutom nije propisana veća većina</a:t>
            </a:r>
          </a:p>
          <a:p>
            <a:pPr eaLnBrk="1" hangingPunct="1"/>
            <a:r>
              <a:rPr lang="hr-HR" altLang="sr-Latn-RS" sz="2800"/>
              <a:t>Uračunavaju se svi dani glasovi koji su za ili protiv, a ne zbroj mogućih glasova</a:t>
            </a:r>
          </a:p>
          <a:p>
            <a:pPr eaLnBrk="1" hangingPunct="1"/>
            <a:r>
              <a:rPr lang="hr-HR" altLang="sr-Latn-RS" sz="2800"/>
              <a:t>Suzdržani i nevažeći glasovi se ne uračunavaju</a:t>
            </a:r>
          </a:p>
          <a:p>
            <a:pPr eaLnBrk="1" hangingPunct="1"/>
            <a:r>
              <a:rPr lang="hr-HR" altLang="sr-Latn-RS" sz="2800"/>
              <a:t>Kod jednakog broja glasova smatra se da je prijedlog odbijen</a:t>
            </a:r>
          </a:p>
          <a:p>
            <a:pPr eaLnBrk="1" hangingPunct="1"/>
            <a:endParaRPr lang="hr-HR" altLang="sr-Latn-RS" sz="2800"/>
          </a:p>
        </p:txBody>
      </p:sp>
    </p:spTree>
    <p:extLst>
      <p:ext uri="{BB962C8B-B14F-4D97-AF65-F5344CB8AC3E}">
        <p14:creationId xmlns:p14="http://schemas.microsoft.com/office/powerpoint/2010/main" val="1166825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Monistički koncept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Uveden u naše zakonodavstvo novelom ZTD-a iz 2007. godine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Predviđa da dd ima samo </a:t>
            </a:r>
            <a:r>
              <a:rPr lang="hr-HR" altLang="sr-Latn-RS" sz="2400" u="sng"/>
              <a:t>dva organa</a:t>
            </a:r>
            <a:r>
              <a:rPr lang="hr-HR" altLang="sr-Latn-RS" sz="2400"/>
              <a:t>; upravni odbor i skupštinu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 u="sng"/>
              <a:t>Upravni odbor</a:t>
            </a:r>
            <a:r>
              <a:rPr lang="hr-HR" altLang="sr-Latn-RS" sz="2400"/>
              <a:t> nije monolitno tijelo- čine ga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1/ izvršni direktori ( officers) – vode poslove društva i zastupaju ga; imenuju ih članovi upravnog odbora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2/ upravni odbor ( board of directors) – kreira opću politiku društva; vode poslovne knjige, nadzire rad izvršnih direktora biraju se na glavnoj skupštini iz redova dioničara </a:t>
            </a:r>
          </a:p>
        </p:txBody>
      </p:sp>
    </p:spTree>
    <p:extLst>
      <p:ext uri="{BB962C8B-B14F-4D97-AF65-F5344CB8AC3E}">
        <p14:creationId xmlns:p14="http://schemas.microsoft.com/office/powerpoint/2010/main" val="2258876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Pravo glasa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Pravo glasa ostvaruje se prema nominalnim iznosima dionica ili prema broju ( kod doo-a 200 kn jedan glas)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Statutom se može pravo glasa ograničiti tako da pojedini dioničar ne može imati više od određenog najvećeg broja glasova ili postotka od svih glasova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Pravo glasa stječe se potpunom uplatom uloga; statutom se međutim može odrediti da se pravo glasa stječe već kada se za dionicu uplati zakonom ili statutom propisani najniži iznos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400"/>
              <a:t>Za dionicu za koju se uplati iznos stječe se pravo na jedan glas</a:t>
            </a:r>
          </a:p>
        </p:txBody>
      </p:sp>
    </p:spTree>
    <p:extLst>
      <p:ext uri="{BB962C8B-B14F-4D97-AF65-F5344CB8AC3E}">
        <p14:creationId xmlns:p14="http://schemas.microsoft.com/office/powerpoint/2010/main" val="364458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Organi d.d.-a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Zadatak: </a:t>
            </a:r>
          </a:p>
          <a:p>
            <a:r>
              <a:rPr lang="hr-HR" dirty="0" smtClean="0"/>
              <a:t>PROČITAJTE sve  o organima u d.d.-u ZTD- u  i odgovorite na sljedeća pitanja:</a:t>
            </a:r>
          </a:p>
          <a:p>
            <a:r>
              <a:rPr lang="hr-HR" dirty="0" smtClean="0"/>
              <a:t>1. KOJE KONCEPTE ORGANA MOŽE IMATI D.D. I S KOJIM TOČNO ORGANIMA?</a:t>
            </a:r>
          </a:p>
          <a:p>
            <a:r>
              <a:rPr lang="hr-HR" dirty="0" smtClean="0"/>
              <a:t>2. KOJE SU OVLASTI I NADLEŽNOSTI ORGANA U KONCEPTIMA IZ 1. PITANJA?</a:t>
            </a:r>
          </a:p>
          <a:p>
            <a:r>
              <a:rPr lang="hr-HR" dirty="0" smtClean="0"/>
              <a:t>3. NA KOJI NAČIN SE DONOSE ODLUKE U ORGANIMA</a:t>
            </a:r>
            <a:r>
              <a:rPr lang="hr-HR" dirty="0"/>
              <a:t> </a:t>
            </a:r>
            <a:r>
              <a:rPr lang="hr-HR" dirty="0" smtClean="0"/>
              <a:t>I KOJIM VEĆINAMA?</a:t>
            </a:r>
          </a:p>
        </p:txBody>
      </p:sp>
    </p:spTree>
    <p:extLst>
      <p:ext uri="{BB962C8B-B14F-4D97-AF65-F5344CB8AC3E}">
        <p14:creationId xmlns:p14="http://schemas.microsoft.com/office/powerpoint/2010/main" val="3607139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Odgovori na postavljena pitanja: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527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RS" altLang="sr-Latn-R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Na </a:t>
            </a:r>
            <a:r>
              <a:rPr lang="hr-HR" altLang="sr-Latn-RS" u="sng" smtClean="0"/>
              <a:t>ustroj </a:t>
            </a:r>
            <a:r>
              <a:rPr lang="hr-HR" altLang="sr-Latn-RS" smtClean="0"/>
              <a:t>, </a:t>
            </a:r>
            <a:r>
              <a:rPr lang="hr-HR" altLang="sr-Latn-RS" u="sng" smtClean="0"/>
              <a:t>djelovanje, opoziv, nagrade članovima ...</a:t>
            </a:r>
            <a:r>
              <a:rPr lang="hr-HR" altLang="sr-Latn-RS" smtClean="0"/>
              <a:t> upravnog odbora primjenjuju se odredbe ZTD-a kojima se reguliraju pitanja i ustroj </a:t>
            </a:r>
            <a:r>
              <a:rPr lang="hr-HR" altLang="sr-Latn-RS" b="1" smtClean="0"/>
              <a:t>nadzornog odbora</a:t>
            </a:r>
            <a:r>
              <a:rPr lang="hr-HR" altLang="sr-Latn-RS" smtClean="0"/>
              <a:t> ( v. Čl. 272.b.st. 1; 272b.st. 2. itd)</a:t>
            </a:r>
          </a:p>
          <a:p>
            <a:pPr eaLnBrk="1" hangingPunct="1"/>
            <a:r>
              <a:rPr lang="hr-HR" altLang="sr-Latn-RS" smtClean="0"/>
              <a:t>Broj članova upravnog odbora određuje se statutom; najmanji broj članova je 3</a:t>
            </a:r>
          </a:p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60375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Dualistički koncept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Uprava</a:t>
            </a:r>
          </a:p>
          <a:p>
            <a:pPr eaLnBrk="1" hangingPunct="1"/>
            <a:r>
              <a:rPr lang="hr-HR" altLang="sr-Latn-RS" smtClean="0"/>
              <a:t>Nadzorni odbor </a:t>
            </a:r>
          </a:p>
          <a:p>
            <a:pPr eaLnBrk="1" hangingPunct="1"/>
            <a:r>
              <a:rPr lang="hr-HR" altLang="sr-Latn-RS" smtClean="0"/>
              <a:t>Glavna skupština</a:t>
            </a:r>
          </a:p>
        </p:txBody>
      </p:sp>
    </p:spTree>
    <p:extLst>
      <p:ext uri="{BB962C8B-B14F-4D97-AF65-F5344CB8AC3E}">
        <p14:creationId xmlns:p14="http://schemas.microsoft.com/office/powerpoint/2010/main" val="203227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Osnovne značajke: UPRAVA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Ex lege zastupa društvo</a:t>
            </a:r>
          </a:p>
          <a:p>
            <a:pPr eaLnBrk="1" hangingPunct="1"/>
            <a:r>
              <a:rPr lang="hr-HR" altLang="sr-Latn-RS" smtClean="0"/>
              <a:t>Sastoji se od jedne ili više osoba ( direktori)</a:t>
            </a:r>
          </a:p>
          <a:p>
            <a:pPr eaLnBrk="1" hangingPunct="1"/>
            <a:r>
              <a:rPr lang="hr-HR" altLang="sr-Latn-RS" smtClean="0"/>
              <a:t>Članove uprave imenuje No</a:t>
            </a:r>
          </a:p>
          <a:p>
            <a:pPr eaLnBrk="1" hangingPunct="1"/>
            <a:r>
              <a:rPr lang="hr-HR" altLang="sr-Latn-RS" smtClean="0"/>
              <a:t> na vrijeme od 5 godina</a:t>
            </a:r>
          </a:p>
        </p:txBody>
      </p:sp>
    </p:spTree>
    <p:extLst>
      <p:ext uri="{BB962C8B-B14F-4D97-AF65-F5344CB8AC3E}">
        <p14:creationId xmlns:p14="http://schemas.microsoft.com/office/powerpoint/2010/main" val="205738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Uprava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Uprava je organ koji </a:t>
            </a:r>
          </a:p>
          <a:p>
            <a:pPr eaLnBrk="1" hangingPunct="1"/>
            <a:r>
              <a:rPr lang="hr-HR" altLang="sr-Latn-RS" smtClean="0"/>
              <a:t>1. vodi poslove društva</a:t>
            </a:r>
          </a:p>
          <a:p>
            <a:pPr eaLnBrk="1" hangingPunct="1"/>
            <a:r>
              <a:rPr lang="hr-HR" altLang="sr-Latn-RS" smtClean="0"/>
              <a:t>2. zastupa društvo</a:t>
            </a:r>
          </a:p>
          <a:p>
            <a:pPr eaLnBrk="1" hangingPunct="1"/>
            <a:r>
              <a:rPr lang="hr-HR" altLang="sr-Latn-RS" smtClean="0"/>
              <a:t>i u tome je samostalna. To znači da ona nije puki izvršitelj naloga drugih organa nego ona odlučuje samostalno</a:t>
            </a:r>
          </a:p>
          <a:p>
            <a:pPr eaLnBrk="1" hangingPunct="1"/>
            <a:r>
              <a:rPr lang="hr-HR" altLang="sr-Latn-RS" smtClean="0"/>
              <a:t>Uprava je obvezatan organ u dd i ne pojavljuje se pod drugim nazivom </a:t>
            </a:r>
          </a:p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83418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800"/>
              <a:t>Sastav uprave </a:t>
            </a:r>
            <a:br>
              <a:rPr lang="hr-HR" altLang="sr-Latn-RS" sz="3800"/>
            </a:br>
            <a:endParaRPr lang="hr-HR" altLang="sr-Latn-RS" sz="3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/>
              <a:t>Uprava se sastoji od jedne ili više osoba koje se u nas nazivaju direktorima, </a:t>
            </a:r>
          </a:p>
          <a:p>
            <a:pPr eaLnBrk="1" hangingPunct="1"/>
            <a:r>
              <a:rPr lang="hr-HR" altLang="sr-Latn-RS" sz="2800"/>
              <a:t>ZTD ne propisuje broj njezinih članova, ali se to može propisati drugim zakonima npr. Zakon o bankama, uprava ima najmanje 2 osobe</a:t>
            </a:r>
          </a:p>
          <a:p>
            <a:pPr eaLnBrk="1" hangingPunct="1"/>
            <a:r>
              <a:rPr lang="hr-HR" altLang="sr-Latn-RS" sz="2800"/>
              <a:t>Broj članova uprave se uvijek utvrđuje statutom,</a:t>
            </a:r>
          </a:p>
          <a:p>
            <a:pPr eaLnBrk="1" hangingPunct="1"/>
            <a:r>
              <a:rPr lang="hr-HR" altLang="sr-Latn-RS" sz="2800"/>
              <a:t>Na čelu uprave je predsjednik, kojeg ako uprava ima više članova imenuje NO</a:t>
            </a:r>
          </a:p>
        </p:txBody>
      </p:sp>
    </p:spTree>
    <p:extLst>
      <p:ext uri="{BB962C8B-B14F-4D97-AF65-F5344CB8AC3E}">
        <p14:creationId xmlns:p14="http://schemas.microsoft.com/office/powerpoint/2010/main" val="3328576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Vođenje poslova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Uprava vodi poslove društva </a:t>
            </a:r>
            <a:r>
              <a:rPr lang="hr-HR" altLang="sr-Latn-RS" sz="2800" b="1"/>
              <a:t>na vlastitu odgovornost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Čak i kada je uprava dobila suglasnost za poduzimanje neke radnje od NO to ne isključuje odgovornost uprave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Uprava donosi odluke </a:t>
            </a:r>
            <a:r>
              <a:rPr lang="hr-HR" altLang="sr-Latn-RS" sz="2800" b="1"/>
              <a:t>prema vlastitoj prosudbi i u interesu društva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/>
              <a:t>Uprava vodi poslove društva za njegovo dobro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800"/>
          </a:p>
        </p:txBody>
      </p:sp>
    </p:spTree>
    <p:extLst>
      <p:ext uri="{BB962C8B-B14F-4D97-AF65-F5344CB8AC3E}">
        <p14:creationId xmlns:p14="http://schemas.microsoft.com/office/powerpoint/2010/main" val="170249028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80</TotalTime>
  <Words>1701</Words>
  <Application>Microsoft Office PowerPoint</Application>
  <PresentationFormat>Widescreen</PresentationFormat>
  <Paragraphs>156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Corbel</vt:lpstr>
      <vt:lpstr>Wingdings</vt:lpstr>
      <vt:lpstr>Wingdings 2</vt:lpstr>
      <vt:lpstr>Frame</vt:lpstr>
      <vt:lpstr>Dioničko društvo  2. e-predavanje </vt:lpstr>
      <vt:lpstr>ORGANI DIONIČKOG DRUŠTVA</vt:lpstr>
      <vt:lpstr>Monistički koncept</vt:lpstr>
      <vt:lpstr>PowerPoint Presentation</vt:lpstr>
      <vt:lpstr>Dualistički koncept</vt:lpstr>
      <vt:lpstr>Osnovne značajke: UPRAVA</vt:lpstr>
      <vt:lpstr>Uprava</vt:lpstr>
      <vt:lpstr>Sastav uprave  </vt:lpstr>
      <vt:lpstr>Vođenje poslova</vt:lpstr>
      <vt:lpstr>Način vođenja poslova</vt:lpstr>
      <vt:lpstr>Zastupanje</vt:lpstr>
      <vt:lpstr>NADZORNI ODBOR</vt:lpstr>
      <vt:lpstr>Broj članova No</vt:lpstr>
      <vt:lpstr>Imenovanje i izbor članova No</vt:lpstr>
      <vt:lpstr>Nespojivost članstva u upravi i No</vt:lpstr>
      <vt:lpstr>Nadležnost NO ( stalni nadzor i tekući nadzor)</vt:lpstr>
      <vt:lpstr>Nadležnost NO ( stalni nadzor i tekući nadzor)</vt:lpstr>
      <vt:lpstr>Način rada NO</vt:lpstr>
      <vt:lpstr>Donošenje odluka</vt:lpstr>
      <vt:lpstr>Glavna skupština</vt:lpstr>
      <vt:lpstr>Glavna skupština</vt:lpstr>
      <vt:lpstr>Glavna skupština</vt:lpstr>
      <vt:lpstr>Nadležnost glavne skupštine ( čl. 275)</vt:lpstr>
      <vt:lpstr>Sazivanje skupštine</vt:lpstr>
      <vt:lpstr>Sazivatelji skupštine</vt:lpstr>
      <vt:lpstr>Sazivatelji skupštine</vt:lpstr>
      <vt:lpstr>Donošenje odluka</vt:lpstr>
      <vt:lpstr>Donošenje odluka</vt:lpstr>
      <vt:lpstr>Načelo većine</vt:lpstr>
      <vt:lpstr>Pravo glasa </vt:lpstr>
      <vt:lpstr>Organi d.d.-a</vt:lpstr>
      <vt:lpstr>Odgovori na postavljena pitanja: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Dioničko društvo 1. e-predavanje</dc:title>
  <dc:creator>aksamovic</dc:creator>
  <cp:lastModifiedBy>aksamovic</cp:lastModifiedBy>
  <cp:revision>10</cp:revision>
  <dcterms:created xsi:type="dcterms:W3CDTF">2020-04-15T09:35:43Z</dcterms:created>
  <dcterms:modified xsi:type="dcterms:W3CDTF">2020-04-22T07:58:06Z</dcterms:modified>
</cp:coreProperties>
</file>