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5" r:id="rId3"/>
    <p:sldId id="257" r:id="rId4"/>
    <p:sldId id="258" r:id="rId5"/>
    <p:sldId id="261" r:id="rId6"/>
    <p:sldId id="263" r:id="rId7"/>
    <p:sldId id="264" r:id="rId8"/>
    <p:sldId id="259" r:id="rId9"/>
    <p:sldId id="260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.hr/z/75/Zakon-o-obveznim-odnosim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u="sng" dirty="0">
                <a:solidFill>
                  <a:schemeClr val="tx1"/>
                </a:solidFill>
              </a:rPr>
              <a:t>POJAM</a:t>
            </a:r>
            <a:r>
              <a:rPr lang="hr-HR" dirty="0">
                <a:solidFill>
                  <a:schemeClr val="tx1"/>
                </a:solidFill>
              </a:rPr>
              <a:t> I </a:t>
            </a:r>
            <a:r>
              <a:rPr lang="hr-HR" b="1" u="sng" dirty="0">
                <a:solidFill>
                  <a:schemeClr val="tx1"/>
                </a:solidFill>
              </a:rPr>
              <a:t>TIPOLOGIJA </a:t>
            </a:r>
            <a:r>
              <a:rPr lang="hr-HR" dirty="0">
                <a:solidFill>
                  <a:schemeClr val="tx1"/>
                </a:solidFill>
              </a:rPr>
              <a:t>TRGOVAČKIH UGOVORA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Trgovačko pravo izvanredni 1. 4. 2020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7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>
                <a:solidFill>
                  <a:srgbClr val="FF0000"/>
                </a:solidFill>
              </a:rPr>
              <a:t>Zadatak:</a:t>
            </a:r>
            <a:br>
              <a:rPr lang="hr-HR" sz="2400" dirty="0">
                <a:solidFill>
                  <a:srgbClr val="FF0000"/>
                </a:solidFill>
              </a:rPr>
            </a:br>
            <a:r>
              <a:rPr lang="hr-HR" sz="2400" dirty="0">
                <a:solidFill>
                  <a:srgbClr val="FF0000"/>
                </a:solidFill>
              </a:rPr>
              <a:t>Pročitajte pripremljene materijale  iz knjige A. Goldštajn, Trgovačko ugovorno pravo i objasnite svaki od navedenih oblika ugovora.</a:t>
            </a:r>
            <a:br>
              <a:rPr lang="hr-HR" sz="2400" dirty="0">
                <a:solidFill>
                  <a:srgbClr val="FF0000"/>
                </a:solidFill>
              </a:rPr>
            </a:br>
            <a:r>
              <a:rPr lang="hr-HR" sz="2400" dirty="0" smtClean="0">
                <a:solidFill>
                  <a:srgbClr val="FF0000"/>
                </a:solidFill>
              </a:rPr>
              <a:t/>
            </a:r>
            <a:br>
              <a:rPr lang="hr-HR" sz="2400" dirty="0" smtClean="0">
                <a:solidFill>
                  <a:srgbClr val="FF0000"/>
                </a:solidFill>
              </a:rPr>
            </a:br>
            <a:r>
              <a:rPr lang="hr-HR" sz="2400" dirty="0" smtClean="0">
                <a:solidFill>
                  <a:srgbClr val="FF0000"/>
                </a:solidFill>
              </a:rPr>
              <a:t>Za </a:t>
            </a:r>
            <a:r>
              <a:rPr lang="hr-HR" sz="2400" dirty="0">
                <a:solidFill>
                  <a:srgbClr val="FF0000"/>
                </a:solidFill>
              </a:rPr>
              <a:t>svaki od njih pokušajte na internetu naći primjerak!</a:t>
            </a:r>
            <a:br>
              <a:rPr lang="hr-HR" sz="2400" dirty="0">
                <a:solidFill>
                  <a:srgbClr val="FF0000"/>
                </a:solidFill>
              </a:rPr>
            </a:br>
            <a:endParaRPr lang="hr-HR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Tipski:</a:t>
            </a:r>
          </a:p>
          <a:p>
            <a:endParaRPr lang="hr-HR" dirty="0"/>
          </a:p>
          <a:p>
            <a:r>
              <a:rPr lang="hr-HR" dirty="0"/>
              <a:t>Složeni </a:t>
            </a:r>
            <a:r>
              <a:rPr lang="hr-HR" dirty="0" smtClean="0"/>
              <a:t>ugovor:</a:t>
            </a:r>
          </a:p>
          <a:p>
            <a:endParaRPr lang="hr-HR" dirty="0"/>
          </a:p>
          <a:p>
            <a:r>
              <a:rPr lang="hr-HR" dirty="0" smtClean="0"/>
              <a:t>Samoregulatorni:</a:t>
            </a:r>
          </a:p>
          <a:p>
            <a:endParaRPr lang="hr-HR" dirty="0"/>
          </a:p>
          <a:p>
            <a:r>
              <a:rPr lang="hr-HR" dirty="0" smtClean="0"/>
              <a:t>Višestupnjeviti:</a:t>
            </a:r>
          </a:p>
          <a:p>
            <a:endParaRPr lang="hr-HR" dirty="0"/>
          </a:p>
          <a:p>
            <a:r>
              <a:rPr lang="hr-HR" dirty="0"/>
              <a:t>Okvirni </a:t>
            </a:r>
            <a:r>
              <a:rPr lang="hr-HR" dirty="0" smtClean="0"/>
              <a:t>: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2136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54227" y="469557"/>
            <a:ext cx="8030821" cy="4703805"/>
          </a:xfrm>
        </p:spPr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/>
              <a:t/>
            </a:r>
            <a:br>
              <a:rPr lang="hr-HR" sz="3200" dirty="0"/>
            </a:b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b="1" u="sng" dirty="0" smtClean="0">
                <a:solidFill>
                  <a:srgbClr val="FF0000"/>
                </a:solidFill>
              </a:rPr>
              <a:t>Upute o zadatak za sljedeći tjedan</a:t>
            </a:r>
            <a:r>
              <a:rPr lang="hr-HR" sz="3200" dirty="0" smtClean="0">
                <a:solidFill>
                  <a:srgbClr val="FF0000"/>
                </a:solidFill>
              </a:rPr>
              <a:t>:</a:t>
            </a:r>
            <a:br>
              <a:rPr lang="hr-HR" sz="3200" dirty="0" smtClean="0">
                <a:solidFill>
                  <a:srgbClr val="FF0000"/>
                </a:solidFill>
              </a:rPr>
            </a:br>
            <a:r>
              <a:rPr lang="hr-HR" sz="3200" dirty="0" smtClean="0">
                <a:solidFill>
                  <a:srgbClr val="FF0000"/>
                </a:solidFill>
              </a:rPr>
              <a:t/>
            </a:r>
            <a:br>
              <a:rPr lang="hr-HR" sz="3200" dirty="0" smtClean="0">
                <a:solidFill>
                  <a:srgbClr val="FF0000"/>
                </a:solidFill>
              </a:rPr>
            </a:br>
            <a:r>
              <a:rPr lang="hr-HR" sz="3200" dirty="0" smtClean="0">
                <a:solidFill>
                  <a:schemeClr val="tx1"/>
                </a:solidFill>
              </a:rPr>
              <a:t>1. Pripremite si tekst ZOO-a (isprintajte ako je moguće)</a:t>
            </a:r>
            <a:br>
              <a:rPr lang="hr-HR" sz="3200" dirty="0" smtClean="0">
                <a:solidFill>
                  <a:schemeClr val="tx1"/>
                </a:solidFill>
              </a:rPr>
            </a:br>
            <a:r>
              <a:rPr lang="hr-HR" sz="3200" dirty="0" smtClean="0">
                <a:solidFill>
                  <a:schemeClr val="tx1"/>
                </a:solidFill>
              </a:rPr>
              <a:t/>
            </a:r>
            <a:br>
              <a:rPr lang="hr-HR" sz="3200" dirty="0" smtClean="0">
                <a:solidFill>
                  <a:schemeClr val="tx1"/>
                </a:solidFill>
              </a:rPr>
            </a:br>
            <a:r>
              <a:rPr lang="hr-HR" sz="3200" dirty="0" smtClean="0">
                <a:solidFill>
                  <a:schemeClr val="tx1"/>
                </a:solidFill>
              </a:rPr>
              <a:t>2. Proučite ZOO: </a:t>
            </a:r>
            <a:br>
              <a:rPr lang="hr-HR" sz="3200" dirty="0" smtClean="0">
                <a:solidFill>
                  <a:schemeClr val="tx1"/>
                </a:solidFill>
              </a:rPr>
            </a:br>
            <a:r>
              <a:rPr lang="hr-HR" sz="3200" dirty="0" smtClean="0">
                <a:solidFill>
                  <a:schemeClr val="tx1"/>
                </a:solidFill>
              </a:rPr>
              <a:t> 	- Navedite dijelove ZOO-a</a:t>
            </a:r>
            <a:br>
              <a:rPr lang="hr-HR" sz="3200" dirty="0" smtClean="0">
                <a:solidFill>
                  <a:schemeClr val="tx1"/>
                </a:solidFill>
              </a:rPr>
            </a:br>
            <a:r>
              <a:rPr lang="hr-HR" sz="3200" dirty="0">
                <a:solidFill>
                  <a:schemeClr val="tx1"/>
                </a:solidFill>
              </a:rPr>
              <a:t>	</a:t>
            </a:r>
            <a:r>
              <a:rPr lang="hr-HR" sz="3200" dirty="0" smtClean="0">
                <a:solidFill>
                  <a:schemeClr val="tx1"/>
                </a:solidFill>
              </a:rPr>
              <a:t>-  Napravie si cijelu shemu instituta iz općeg dijela ZOO-a 	i shemu instituta u posebnom dijelu ZOO-a</a:t>
            </a:r>
            <a:br>
              <a:rPr lang="hr-HR" sz="3200" dirty="0" smtClean="0">
                <a:solidFill>
                  <a:schemeClr val="tx1"/>
                </a:solidFill>
              </a:rPr>
            </a:br>
            <a:r>
              <a:rPr lang="hr-HR" sz="3200" dirty="0" smtClean="0">
                <a:solidFill>
                  <a:schemeClr val="tx1"/>
                </a:solidFill>
              </a:rPr>
              <a:t>3.    Nađite u ZOO-u odrede koje se primjenjuju samo na trgoačke ugovora</a:t>
            </a:r>
            <a:br>
              <a:rPr lang="hr-HR" sz="3200" dirty="0" smtClean="0">
                <a:solidFill>
                  <a:schemeClr val="tx1"/>
                </a:solidFill>
              </a:rPr>
            </a:br>
            <a:r>
              <a:rPr lang="hr-HR" sz="3200" dirty="0">
                <a:solidFill>
                  <a:schemeClr val="tx1"/>
                </a:solidFill>
              </a:rPr>
              <a:t/>
            </a:r>
            <a:br>
              <a:rPr lang="hr-HR" sz="3200" dirty="0">
                <a:solidFill>
                  <a:schemeClr val="tx1"/>
                </a:solidFill>
              </a:rPr>
            </a:br>
            <a:endParaRPr lang="hr-HR" sz="3200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174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TEMA br. 1.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4400" dirty="0" smtClean="0">
                <a:solidFill>
                  <a:schemeClr val="tx1"/>
                </a:solidFill>
              </a:rPr>
              <a:t>POJAM TRGOVAČKIH UGOVORA</a:t>
            </a:r>
            <a:endParaRPr lang="hr-HR" sz="4400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4803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2919" y="864109"/>
            <a:ext cx="3165784" cy="486091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 </a:t>
            </a:r>
            <a:br>
              <a:rPr lang="hr-HR" dirty="0" smtClean="0"/>
            </a:br>
            <a:r>
              <a:rPr lang="hr-HR" dirty="0" smtClean="0"/>
              <a:t>1. Pojam trgovačkih ugovora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Članak 14. st. 2.</a:t>
            </a:r>
            <a:br>
              <a:rPr lang="hr-HR" dirty="0" smtClean="0"/>
            </a:br>
            <a:r>
              <a:rPr lang="hr-HR" dirty="0" smtClean="0"/>
              <a:t>ZOO-a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ZOO  </a:t>
            </a:r>
            <a:r>
              <a:rPr lang="hr-HR" dirty="0" smtClean="0">
                <a:hlinkClick r:id="rId2"/>
              </a:rPr>
              <a:t>https</a:t>
            </a:r>
            <a:r>
              <a:rPr lang="hr-HR" dirty="0">
                <a:hlinkClick r:id="rId2"/>
              </a:rPr>
              <a:t>://www.zakon.hr/z/75/Zakon-o-obveznim-odnosima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r>
              <a:rPr lang="hr-HR" dirty="0"/>
              <a:t>Članak 14.</a:t>
            </a:r>
          </a:p>
          <a:p>
            <a:r>
              <a:rPr lang="hr-HR" dirty="0"/>
              <a:t>(1) Odredbe ovoga Zakona što se odnose na ugovore primjenjuju se na sve vrste ugovora, osim ako za trgovačke ugovore nije izrijekom drukčije određeno.</a:t>
            </a:r>
          </a:p>
          <a:p>
            <a:r>
              <a:rPr lang="hr-HR" u="sng" dirty="0">
                <a:solidFill>
                  <a:srgbClr val="FF0000"/>
                </a:solidFill>
              </a:rPr>
              <a:t>(2) Trgovački ugovori, prema ovom Zakonu, jesu ugovori što ih sklapaju trgovci među sobom u obavljanju djelatnosti koje čine predmet poslovanja barem jednoga od njih ili su u vezi s obavljanjem tih djelatnosti.</a:t>
            </a:r>
          </a:p>
          <a:p>
            <a:r>
              <a:rPr lang="hr-HR" dirty="0"/>
              <a:t>(3) Odredbe ovoga Zakona koje se odnose na ugovore na odgovarajući se način primjenjuju i na druge pravne poslove.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90642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428369"/>
            <a:ext cx="2947482" cy="5988908"/>
          </a:xfrm>
        </p:spPr>
        <p:txBody>
          <a:bodyPr>
            <a:normAutofit/>
          </a:bodyPr>
          <a:lstStyle/>
          <a:p>
            <a:pPr algn="ctr"/>
            <a:r>
              <a:rPr lang="hr-HR" sz="2400" dirty="0" smtClean="0">
                <a:solidFill>
                  <a:schemeClr val="tx1"/>
                </a:solidFill>
              </a:rPr>
              <a:t>Citirana odredba propisuje dva uvjeta/ kriterija  koja se moraju ispuniti da bi se neki ugovor smatrao trgovačkim:</a:t>
            </a:r>
            <a:br>
              <a:rPr lang="hr-HR" sz="2400" dirty="0" smtClean="0">
                <a:solidFill>
                  <a:schemeClr val="tx1"/>
                </a:solidFill>
              </a:rPr>
            </a:br>
            <a:r>
              <a:rPr lang="hr-HR" sz="2400" dirty="0" smtClean="0">
                <a:solidFill>
                  <a:schemeClr val="tx1"/>
                </a:solidFill>
              </a:rPr>
              <a:t/>
            </a:r>
            <a:br>
              <a:rPr lang="hr-HR" sz="2400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Subjektivni  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i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/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Objektivni</a:t>
            </a:r>
            <a:br>
              <a:rPr lang="hr-HR" dirty="0" smtClean="0">
                <a:solidFill>
                  <a:schemeClr val="tx1"/>
                </a:solidFill>
              </a:rPr>
            </a:b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 smtClean="0">
                <a:solidFill>
                  <a:schemeClr val="tx1"/>
                </a:solidFill>
              </a:rPr>
              <a:t>Navedite, kada će se neki ugovor smatrati trgovačkim ugovorom</a:t>
            </a:r>
            <a:r>
              <a:rPr lang="hr-HR" sz="2400" dirty="0" smtClean="0"/>
              <a:t>:</a:t>
            </a:r>
          </a:p>
          <a:p>
            <a:endParaRPr lang="hr-HR" sz="2400" dirty="0" smtClean="0"/>
          </a:p>
          <a:p>
            <a:r>
              <a:rPr lang="hr-HR" sz="2400" dirty="0" smtClean="0"/>
              <a:t>Subjektivni kriterij:</a:t>
            </a:r>
          </a:p>
          <a:p>
            <a:endParaRPr lang="hr-HR" sz="2400" dirty="0" smtClean="0"/>
          </a:p>
          <a:p>
            <a:r>
              <a:rPr lang="hr-HR" sz="2400" dirty="0" smtClean="0"/>
              <a:t>Objektivni kriterij: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74611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54" y="1000269"/>
            <a:ext cx="2947482" cy="4601183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Zadatak</a:t>
            </a:r>
            <a:r>
              <a:rPr lang="hr-HR" dirty="0" smtClean="0"/>
              <a:t>: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3100" dirty="0" smtClean="0">
                <a:solidFill>
                  <a:schemeClr val="tx1"/>
                </a:solidFill>
              </a:rPr>
              <a:t>Primjenom kriterija iz prethodnog slajda odgovorite na pitanje koje od navedenih ugovora možemo smatrati trgovačkim ugovorom , a koji ne i objasnite zašto!</a:t>
            </a:r>
            <a:endParaRPr lang="hr-HR" sz="31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hr-HR" dirty="0" smtClean="0"/>
              <a:t>Ugovor između OPG-a Mrkva i jdoo-a Zdrava hrana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ODGOVOR:</a:t>
            </a:r>
          </a:p>
          <a:p>
            <a:pPr marL="0" indent="0">
              <a:buNone/>
            </a:pPr>
            <a:r>
              <a:rPr lang="hr-HR" dirty="0" smtClean="0"/>
              <a:t>2. Ugovor između dd Saponia i dd Narodne novine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ODGOVOR:</a:t>
            </a:r>
          </a:p>
          <a:p>
            <a:pPr marL="0" indent="0">
              <a:buNone/>
            </a:pPr>
            <a:r>
              <a:rPr lang="hr-HR" dirty="0" smtClean="0"/>
              <a:t>3.Ugovor između odvjetničkog društvA Hanžeković doo i Građevinskog fakulteta Osijek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ODGOVOR:</a:t>
            </a:r>
          </a:p>
          <a:p>
            <a:pPr marL="0" indent="0">
              <a:buNone/>
            </a:pPr>
            <a:r>
              <a:rPr lang="hr-HR" dirty="0" smtClean="0"/>
              <a:t>4. Ugovor između Vodovod dd i Hrvatske šume dd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ODGOVOR: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3503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5128682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1"/>
                </a:solidFill>
              </a:rPr>
              <a:t>Nakon što ste naučili koji se ugovori smatraju trgovačkim </a:t>
            </a:r>
            <a:r>
              <a:rPr lang="hr-HR" dirty="0" smtClean="0">
                <a:solidFill>
                  <a:schemeClr val="tx1"/>
                </a:solidFill>
              </a:rPr>
              <a:t>ugovorima, slijedi pojašnjenje </a:t>
            </a:r>
            <a:r>
              <a:rPr lang="hr-HR" dirty="0">
                <a:solidFill>
                  <a:schemeClr val="tx1"/>
                </a:solidFill>
              </a:rPr>
              <a:t>zašto je važno </a:t>
            </a:r>
            <a:r>
              <a:rPr lang="hr-HR" dirty="0" smtClean="0">
                <a:solidFill>
                  <a:schemeClr val="tx1"/>
                </a:solidFill>
              </a:rPr>
              <a:t>je </a:t>
            </a:r>
            <a:r>
              <a:rPr lang="hr-HR" dirty="0">
                <a:solidFill>
                  <a:schemeClr val="tx1"/>
                </a:solidFill>
              </a:rPr>
              <a:t>li neki ugovor trgovački ili je građanski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1/ Zbog nadležnosti suda ( navedite 3 primjera ndaležnosti trgovačkog suda, i tri primjera nadležnosti općinskog suda)</a:t>
            </a:r>
          </a:p>
          <a:p>
            <a:pPr marL="0" indent="0">
              <a:buNone/>
            </a:pPr>
            <a:r>
              <a:rPr lang="hr-HR" dirty="0" smtClean="0"/>
              <a:t>2/ Zbog mjesta ispunjenja obeze</a:t>
            </a:r>
          </a:p>
          <a:p>
            <a:pPr marL="0" indent="0">
              <a:buNone/>
            </a:pPr>
            <a:r>
              <a:rPr lang="hr-HR" dirty="0" smtClean="0"/>
              <a:t>3/ Zbog poreznih ili drugih javnih davanja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4/ Zbog  posebnih zakonskih pravila koja se primjenjuju samo na trgovačke ugovore (POSEBNO OBRATITE POZORNOST NA OVU TVRDNJU!) 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98596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1"/>
                </a:solidFill>
              </a:rPr>
              <a:t>TEMA br. </a:t>
            </a:r>
            <a:r>
              <a:rPr lang="hr-HR" dirty="0" smtClean="0">
                <a:solidFill>
                  <a:schemeClr val="tx1"/>
                </a:solidFill>
              </a:rPr>
              <a:t>2.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/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Tipologija ( podjela) trgovačkih ugovora</a:t>
            </a:r>
            <a:r>
              <a:rPr lang="hr-HR" dirty="0">
                <a:solidFill>
                  <a:schemeClr val="tx1"/>
                </a:solidFill>
              </a:rPr>
              <a:t/>
            </a:r>
            <a:br>
              <a:rPr lang="hr-HR" dirty="0">
                <a:solidFill>
                  <a:schemeClr val="tx1"/>
                </a:solidFill>
              </a:rPr>
            </a:br>
            <a:endParaRPr lang="hr-H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4704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2. Podjela 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(tipologija trgovačkih ugovora)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>
                <a:solidFill>
                  <a:schemeClr val="tx1"/>
                </a:solidFill>
              </a:rPr>
              <a:t/>
            </a:r>
            <a:br>
              <a:rPr lang="hr-HR" dirty="0">
                <a:solidFill>
                  <a:schemeClr val="tx1"/>
                </a:solidFill>
              </a:rPr>
            </a:b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Imenovani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568718"/>
          </a:xfrm>
        </p:spPr>
        <p:txBody>
          <a:bodyPr>
            <a:normAutofit/>
          </a:bodyPr>
          <a:lstStyle/>
          <a:p>
            <a:r>
              <a:rPr lang="hr-HR" dirty="0"/>
              <a:t>T</a:t>
            </a:r>
            <a:r>
              <a:rPr lang="it-IT" b="1" u="sng" dirty="0" smtClean="0"/>
              <a:t>rgovačk</a:t>
            </a:r>
            <a:r>
              <a:rPr lang="hr-HR" b="1" u="sng" dirty="0" smtClean="0"/>
              <a:t>e</a:t>
            </a:r>
            <a:r>
              <a:rPr lang="it-IT" b="1" u="sng" dirty="0" smtClean="0"/>
              <a:t> ugovor</a:t>
            </a:r>
            <a:r>
              <a:rPr lang="hr-HR" b="1" u="sng" dirty="0" smtClean="0"/>
              <a:t>e</a:t>
            </a:r>
            <a:r>
              <a:rPr lang="it-IT" b="1" u="sng" dirty="0" smtClean="0"/>
              <a:t> </a:t>
            </a:r>
            <a:r>
              <a:rPr lang="hr-HR" b="1" u="sng" dirty="0" smtClean="0"/>
              <a:t> koji se pojavljuju u pravnom prometu </a:t>
            </a:r>
            <a:r>
              <a:rPr lang="hr-HR" dirty="0" smtClean="0"/>
              <a:t>je moguće podijeliti </a:t>
            </a:r>
            <a:r>
              <a:rPr lang="it-IT" dirty="0" smtClean="0"/>
              <a:t>prema </a:t>
            </a:r>
            <a:r>
              <a:rPr lang="it-IT" dirty="0"/>
              <a:t>više kriterija</a:t>
            </a:r>
            <a:r>
              <a:rPr lang="it-IT" dirty="0" smtClean="0"/>
              <a:t>.</a:t>
            </a:r>
            <a:endParaRPr lang="hr-HR" dirty="0" smtClean="0"/>
          </a:p>
          <a:p>
            <a:r>
              <a:rPr lang="hr-HR" dirty="0" smtClean="0"/>
              <a:t>Osnovna je podjela trgovačkih ugovora na imenovane i neimenovane.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Imenovani su oni koji su regulirani u ZOO-u</a:t>
            </a:r>
          </a:p>
          <a:p>
            <a:r>
              <a:rPr lang="hr-HR" b="1" u="sng" dirty="0" smtClean="0">
                <a:solidFill>
                  <a:srgbClr val="FF0000"/>
                </a:solidFill>
              </a:rPr>
              <a:t>ZADATAK</a:t>
            </a:r>
            <a:r>
              <a:rPr lang="hr-HR" dirty="0" smtClean="0"/>
              <a:t>:</a:t>
            </a:r>
          </a:p>
          <a:p>
            <a:r>
              <a:rPr lang="hr-HR" dirty="0" smtClean="0"/>
              <a:t>NAVEDITE </a:t>
            </a:r>
            <a:r>
              <a:rPr lang="hr-HR" dirty="0" smtClean="0">
                <a:solidFill>
                  <a:srgbClr val="FF0000"/>
                </a:solidFill>
              </a:rPr>
              <a:t>20</a:t>
            </a:r>
            <a:r>
              <a:rPr lang="hr-HR" dirty="0" smtClean="0"/>
              <a:t> UGOVORA IZ ZOO-a</a:t>
            </a:r>
          </a:p>
          <a:p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Neimenovani ( inominantni)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Temeljna podjela neimenovanih ugovora je na </a:t>
            </a:r>
          </a:p>
          <a:p>
            <a:r>
              <a:rPr lang="hr-HR" dirty="0" smtClean="0"/>
              <a:t>1. Tipične: tipični su oni koji nisu regulirani uZOO-a, ali su ustaljeni u poslovnoj praksi npr. Ugovor o franšizingu, o kooperaciji, o konzorciju, o zajedničkim ulaganjima...  </a:t>
            </a:r>
            <a:r>
              <a:rPr lang="hr-HR" dirty="0"/>
              <a:t>	</a:t>
            </a:r>
            <a:endParaRPr lang="hr-HR" dirty="0" smtClean="0"/>
          </a:p>
          <a:p>
            <a:r>
              <a:rPr lang="hr-HR" dirty="0" smtClean="0"/>
              <a:t>2. Atipični- su „tailor made” odnosno krojeni za konkretne potrebe</a:t>
            </a:r>
            <a:r>
              <a:rPr lang="hr-HR" dirty="0"/>
              <a:t>	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6178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Ostale klasifikacije trgovačkih ugovora</a:t>
            </a:r>
            <a:endParaRPr lang="hr-H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Tipski</a:t>
            </a:r>
            <a:endParaRPr lang="hr-HR" sz="2400" dirty="0"/>
          </a:p>
          <a:p>
            <a:r>
              <a:rPr lang="hr-HR" sz="2400" dirty="0"/>
              <a:t>Složeni ugovor</a:t>
            </a:r>
          </a:p>
          <a:p>
            <a:r>
              <a:rPr lang="hr-HR" sz="2400" dirty="0"/>
              <a:t>Samoregulatorni</a:t>
            </a:r>
          </a:p>
          <a:p>
            <a:r>
              <a:rPr lang="hr-HR" sz="2400" dirty="0"/>
              <a:t>Višestupnjeviti </a:t>
            </a:r>
          </a:p>
          <a:p>
            <a:r>
              <a:rPr lang="hr-HR" sz="2400" dirty="0"/>
              <a:t>Okvirni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10618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78</TotalTime>
  <Words>392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Frame</vt:lpstr>
      <vt:lpstr>POJAM I TIPOLOGIJA TRGOVAČKIH UGOVORA</vt:lpstr>
      <vt:lpstr>TEMA br. 1.  POJAM TRGOVAČKIH UGOVORA</vt:lpstr>
      <vt:lpstr>  1. Pojam trgovačkih ugovora  Članak 14. st. 2. ZOO-a  ZOO  https://www.zakon.hr/z/75/Zakon-o-obveznim-odnosima</vt:lpstr>
      <vt:lpstr>Citirana odredba propisuje dva uvjeta/ kriterija  koja se moraju ispuniti da bi se neki ugovor smatrao trgovačkim:  Subjektivni   i  Objektivni </vt:lpstr>
      <vt:lpstr>Zadatak:  Primjenom kriterija iz prethodnog slajda odgovorite na pitanje koje od navedenih ugovora možemo smatrati trgovačkim ugovorom , a koji ne i objasnite zašto!</vt:lpstr>
      <vt:lpstr>Nakon što ste naučili koji se ugovori smatraju trgovačkim ugovorima, slijedi pojašnjenje zašto je važno je li neki ugovor trgovački ili je građanski</vt:lpstr>
      <vt:lpstr>TEMA br. 2.  Tipologija ( podjela) trgovačkih ugovora </vt:lpstr>
      <vt:lpstr>2. Podjela  (tipologija trgovačkih ugovora)  </vt:lpstr>
      <vt:lpstr>Ostale klasifikacije trgovačkih ugovora</vt:lpstr>
      <vt:lpstr>Zadatak: Pročitajte pripremljene materijale  iz knjige A. Goldštajn, Trgovačko ugovorno pravo i objasnite svaki od navedenih oblika ugovora.  Za svaki od njih pokušajte na internetu naći primjerak! </vt:lpstr>
      <vt:lpstr>    Upute o zadatak za sljedeći tjedan:  1. Pripremite si tekst ZOO-a (isprintajte ako je moguće)  2. Proučite ZOO:    - Navedite dijelove ZOO-a  -  Napravie si cijelu shemu instituta iz općeg dijela ZOO-a  i shemu instituta u posebnom dijelu ZOO-a 3.    Nađite u ZOO-u odrede koje se primjenjuju samo na trgoačke ugovora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POJAM I TIPOLOGIJA TRGOVAČKIH UGOVORA</dc:title>
  <dc:creator>aksamovic</dc:creator>
  <cp:lastModifiedBy>aksamovic</cp:lastModifiedBy>
  <cp:revision>7</cp:revision>
  <dcterms:created xsi:type="dcterms:W3CDTF">2020-04-01T07:15:37Z</dcterms:created>
  <dcterms:modified xsi:type="dcterms:W3CDTF">2020-04-01T08:33:42Z</dcterms:modified>
</cp:coreProperties>
</file>