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0" r:id="rId6"/>
    <p:sldId id="261" r:id="rId7"/>
    <p:sldId id="262" r:id="rId8"/>
    <p:sldId id="259" r:id="rId9"/>
    <p:sldId id="264" r:id="rId1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680133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2460677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2595528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03990-7F97-48B3-8905-9DB76E6ECCA2}"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51580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03990-7F97-48B3-8905-9DB76E6ECCA2}"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668560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03990-7F97-48B3-8905-9DB76E6ECCA2}"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734405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03990-7F97-48B3-8905-9DB76E6ECCA2}" type="datetimeFigureOut">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59394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03990-7F97-48B3-8905-9DB76E6ECCA2}" type="datetimeFigureOut">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37879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03990-7F97-48B3-8905-9DB76E6ECCA2}" type="datetimeFigureOut">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306566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03990-7F97-48B3-8905-9DB76E6ECCA2}"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660976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03990-7F97-48B3-8905-9DB76E6ECCA2}"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FFC49-883A-43CA-999F-C49C88A18B90}" type="slidenum">
              <a:rPr lang="en-US" smtClean="0"/>
              <a:t>‹#›</a:t>
            </a:fld>
            <a:endParaRPr lang="en-US"/>
          </a:p>
        </p:txBody>
      </p:sp>
    </p:spTree>
    <p:extLst>
      <p:ext uri="{BB962C8B-B14F-4D97-AF65-F5344CB8AC3E}">
        <p14:creationId xmlns:p14="http://schemas.microsoft.com/office/powerpoint/2010/main" val="123288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03990-7F97-48B3-8905-9DB76E6ECCA2}" type="datetimeFigureOut">
              <a:rPr lang="en-US" smtClean="0"/>
              <a:t>3/16/2020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FFC49-883A-43CA-999F-C49C88A18B90}" type="slidenum">
              <a:rPr lang="en-US" smtClean="0"/>
              <a:t>‹#›</a:t>
            </a:fld>
            <a:endParaRPr lang="en-US"/>
          </a:p>
        </p:txBody>
      </p:sp>
    </p:spTree>
    <p:extLst>
      <p:ext uri="{BB962C8B-B14F-4D97-AF65-F5344CB8AC3E}">
        <p14:creationId xmlns:p14="http://schemas.microsoft.com/office/powerpoint/2010/main" val="4091277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24655"/>
            <a:ext cx="9144000" cy="4438178"/>
          </a:xfrm>
        </p:spPr>
        <p:txBody>
          <a:bodyPr>
            <a:noAutofit/>
          </a:bodyPr>
          <a:lstStyle/>
          <a:p>
            <a:r>
              <a:rPr lang="en-GB" sz="2800" b="1" dirty="0" smtClean="0"/>
              <a:t>E-</a:t>
            </a:r>
            <a:r>
              <a:rPr lang="en-GB" sz="2800" b="1" dirty="0" err="1" smtClean="0"/>
              <a:t>nastava</a:t>
            </a:r>
            <a:r>
              <a:rPr lang="en-GB" sz="2800" b="1" dirty="0" smtClean="0"/>
              <a:t> </a:t>
            </a:r>
            <a:r>
              <a:rPr lang="en-GB" sz="2800" b="1" dirty="0" err="1"/>
              <a:t>iz</a:t>
            </a:r>
            <a:r>
              <a:rPr lang="en-GB" sz="2800" b="1" dirty="0"/>
              <a:t> </a:t>
            </a:r>
            <a:r>
              <a:rPr lang="en-GB" sz="2800" b="1" dirty="0" err="1" smtClean="0"/>
              <a:t>predmeta</a:t>
            </a:r>
            <a:r>
              <a:rPr lang="en-GB" sz="2800" b="1" smtClean="0"/>
              <a:t> </a:t>
            </a:r>
            <a:r>
              <a:rPr lang="hr-HR" sz="2800" b="1" smtClean="0"/>
              <a:t>T</a:t>
            </a:r>
            <a:r>
              <a:rPr lang="en-GB" sz="2800" b="1" dirty="0" err="1" smtClean="0"/>
              <a:t>rgovačko</a:t>
            </a:r>
            <a:r>
              <a:rPr lang="en-GB" sz="2800" b="1" dirty="0" smtClean="0"/>
              <a:t> </a:t>
            </a:r>
            <a:r>
              <a:rPr lang="en-GB" sz="2800" b="1" dirty="0" err="1"/>
              <a:t>pravo</a:t>
            </a:r>
            <a:r>
              <a:rPr lang="en-GB" sz="2800" b="1" dirty="0"/>
              <a:t> 17.3.2020. </a:t>
            </a:r>
            <a:r>
              <a:rPr lang="hr-HR" sz="2800" dirty="0"/>
              <a:t/>
            </a:r>
            <a:br>
              <a:rPr lang="hr-HR" sz="2800" dirty="0"/>
            </a:br>
            <a:r>
              <a:rPr lang="en-GB" sz="4000" dirty="0"/>
              <a:t> </a:t>
            </a:r>
            <a:r>
              <a:rPr lang="hr-HR" sz="4000" dirty="0"/>
              <a:t/>
            </a:r>
            <a:br>
              <a:rPr lang="hr-HR" sz="4000" dirty="0"/>
            </a:br>
            <a:r>
              <a:rPr lang="en-GB" sz="4000" dirty="0"/>
              <a:t> </a:t>
            </a:r>
            <a:r>
              <a:rPr lang="hr-HR" sz="4000" dirty="0"/>
              <a:t/>
            </a:r>
            <a:br>
              <a:rPr lang="hr-HR" sz="4000" dirty="0"/>
            </a:br>
            <a:r>
              <a:rPr lang="en-GB" sz="5400" b="1" dirty="0" smtClean="0"/>
              <a:t>TEMA PREDAVANJA: </a:t>
            </a:r>
            <a:r>
              <a:rPr lang="hr-HR" sz="5400" dirty="0" smtClean="0"/>
              <a:t/>
            </a:r>
            <a:br>
              <a:rPr lang="hr-HR" sz="5400" dirty="0" smtClean="0"/>
            </a:br>
            <a:r>
              <a:rPr lang="en-GB" sz="5400" dirty="0" smtClean="0"/>
              <a:t>PREGOVORI, PONUDA I PREDUGOVOR VJEŽBE</a:t>
            </a:r>
            <a:r>
              <a:rPr lang="hr-HR" sz="1800" dirty="0" smtClean="0"/>
              <a:t/>
            </a:r>
            <a:br>
              <a:rPr lang="hr-HR" sz="1800" dirty="0" smtClean="0"/>
            </a:br>
            <a:r>
              <a:rPr lang="en-GB" sz="1800" dirty="0"/>
              <a:t> </a:t>
            </a:r>
            <a:r>
              <a:rPr lang="hr-HR" sz="1800" dirty="0"/>
              <a:t/>
            </a:r>
            <a:br>
              <a:rPr lang="hr-HR" sz="1800" dirty="0"/>
            </a:br>
            <a:endParaRPr lang="en-US" sz="1800" dirty="0"/>
          </a:p>
        </p:txBody>
      </p:sp>
      <p:sp>
        <p:nvSpPr>
          <p:cNvPr id="3" name="Subtitle 2"/>
          <p:cNvSpPr>
            <a:spLocks noGrp="1"/>
          </p:cNvSpPr>
          <p:nvPr>
            <p:ph type="subTitle" idx="1"/>
          </p:nvPr>
        </p:nvSpPr>
        <p:spPr>
          <a:xfrm>
            <a:off x="2924432" y="6318465"/>
            <a:ext cx="9144000" cy="539535"/>
          </a:xfrm>
        </p:spPr>
        <p:txBody>
          <a:bodyPr/>
          <a:lstStyle/>
          <a:p>
            <a:pPr algn="r"/>
            <a:r>
              <a:rPr lang="hr-HR" dirty="0" smtClean="0"/>
              <a:t>Dr. sc. Lidija Šimunović</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979450">
            <a:off x="3588972" y="5084460"/>
            <a:ext cx="2267462" cy="1512379"/>
          </a:xfrm>
          <a:prstGeom prst="ellipse">
            <a:avLst/>
          </a:prstGeom>
          <a:ln>
            <a:noFill/>
          </a:ln>
          <a:effectLst>
            <a:softEdge rad="112500"/>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3367" y="5090442"/>
            <a:ext cx="2246129" cy="1500414"/>
          </a:xfrm>
          <a:prstGeom prst="ellipse">
            <a:avLst/>
          </a:prstGeom>
          <a:ln>
            <a:noFill/>
          </a:ln>
          <a:effectLst>
            <a:softEdge rad="112500"/>
          </a:effectLst>
        </p:spPr>
      </p:pic>
    </p:spTree>
    <p:extLst>
      <p:ext uri="{BB962C8B-B14F-4D97-AF65-F5344CB8AC3E}">
        <p14:creationId xmlns:p14="http://schemas.microsoft.com/office/powerpoint/2010/main" val="1986235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780108" cy="4351338"/>
          </a:xfrm>
        </p:spPr>
        <p:txBody>
          <a:bodyPr>
            <a:noAutofit/>
          </a:bodyPr>
          <a:lstStyle/>
          <a:p>
            <a:pPr marL="0" indent="0">
              <a:buNone/>
            </a:pPr>
            <a:r>
              <a:rPr lang="hr-HR" sz="2400" dirty="0" smtClean="0"/>
              <a:t>Poštovani studenti, </a:t>
            </a:r>
          </a:p>
          <a:p>
            <a:endParaRPr lang="hr-HR" sz="2400" dirty="0"/>
          </a:p>
          <a:p>
            <a:pPr marL="0" indent="0">
              <a:buNone/>
            </a:pPr>
            <a:r>
              <a:rPr lang="hr-HR" sz="2400" dirty="0" smtClean="0"/>
              <a:t>U nastavku se nalazi prezentacija koja sadrži odredbe ZOO-a o pregovorima, ponudi i predugovoru koje smo na prošlom predavanju teorijski obradili. </a:t>
            </a:r>
          </a:p>
          <a:p>
            <a:pPr marL="0" indent="0">
              <a:buNone/>
            </a:pPr>
            <a:endParaRPr lang="hr-HR" sz="2400" dirty="0" smtClean="0"/>
          </a:p>
          <a:p>
            <a:pPr marL="0" indent="0">
              <a:buNone/>
            </a:pPr>
            <a:r>
              <a:rPr lang="hr-HR" sz="2400" dirty="0" smtClean="0"/>
              <a:t>Molim Vas </a:t>
            </a:r>
            <a:r>
              <a:rPr lang="hr-HR" sz="2400" u="sng" dirty="0" smtClean="0"/>
              <a:t>odgovorite na pitanja </a:t>
            </a:r>
            <a:r>
              <a:rPr lang="hr-HR" sz="2400" dirty="0" smtClean="0"/>
              <a:t>koja se nalaze na zadnjem slajdu ove prezentacije.</a:t>
            </a:r>
          </a:p>
          <a:p>
            <a:pPr marL="0" indent="0">
              <a:buNone/>
            </a:pPr>
            <a:endParaRPr lang="hr-HR" sz="2400" dirty="0" smtClean="0"/>
          </a:p>
          <a:p>
            <a:pPr marL="0" indent="0">
              <a:buNone/>
            </a:pPr>
            <a:r>
              <a:rPr lang="hr-HR" sz="2400" dirty="0" smtClean="0"/>
              <a:t>N</a:t>
            </a:r>
            <a:r>
              <a:rPr lang="hr-HR" sz="2400" u="sng" dirty="0" smtClean="0"/>
              <a:t>akon što se ponovno uspostavi redovita nastava predajte mi (rukom napisane) odgovore na postavljena pitanja na potpisanom papiru. </a:t>
            </a:r>
          </a:p>
          <a:p>
            <a:pPr marL="0" indent="0">
              <a:buNone/>
            </a:pPr>
            <a:endParaRPr lang="hr-HR" sz="2400" u="sng" dirty="0"/>
          </a:p>
          <a:p>
            <a:pPr marL="0" indent="0">
              <a:buNone/>
            </a:pPr>
            <a:r>
              <a:rPr lang="hr-HR" sz="2400" u="sng" dirty="0" smtClean="0"/>
              <a:t>Molim Vas da na pitanja odgovarate rukom kako bismo izbjegli potencijalno varanje.  </a:t>
            </a:r>
          </a:p>
          <a:p>
            <a:pPr marL="0" indent="0">
              <a:buNone/>
            </a:pPr>
            <a:endParaRPr lang="hr-HR" sz="2400" u="sng" dirty="0"/>
          </a:p>
          <a:p>
            <a:pPr marL="0" indent="0">
              <a:buNone/>
            </a:pPr>
            <a:r>
              <a:rPr lang="hr-HR" sz="2400" b="1" dirty="0" smtClean="0"/>
              <a:t>Evidencija nastave </a:t>
            </a:r>
            <a:r>
              <a:rPr lang="hr-HR" sz="2400" dirty="0" smtClean="0"/>
              <a:t>u sljedećem periodu vodit će se po principu tko je predao odgovore na pitanja smatrat će se da je pohađao nastavu. </a:t>
            </a:r>
          </a:p>
          <a:p>
            <a:pPr marL="0" indent="0">
              <a:buNone/>
            </a:pPr>
            <a:endParaRPr lang="hr-HR" sz="2400" dirty="0"/>
          </a:p>
          <a:p>
            <a:pPr marL="0" indent="0">
              <a:buNone/>
            </a:pPr>
            <a:r>
              <a:rPr lang="hr-HR" sz="2400" dirty="0" smtClean="0"/>
              <a:t>Za sve dodatne upite javite mi se na </a:t>
            </a:r>
            <a:r>
              <a:rPr lang="hr-HR" sz="2400" b="1" u="sng" dirty="0" smtClean="0"/>
              <a:t>lsimunov@pravos.hr</a:t>
            </a:r>
            <a:endParaRPr lang="hr-HR" sz="2400" b="1" u="sn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35108">
            <a:off x="10439830" y="5617213"/>
            <a:ext cx="1675665" cy="1117655"/>
          </a:xfrm>
          <a:prstGeom prst="ellipse">
            <a:avLst/>
          </a:prstGeom>
          <a:ln>
            <a:noFill/>
          </a:ln>
          <a:effectLst>
            <a:softEdge rad="112500"/>
          </a:effectLst>
        </p:spPr>
      </p:pic>
    </p:spTree>
    <p:extLst>
      <p:ext uri="{BB962C8B-B14F-4D97-AF65-F5344CB8AC3E}">
        <p14:creationId xmlns:p14="http://schemas.microsoft.com/office/powerpoint/2010/main" val="286453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hr-HR" dirty="0" smtClean="0"/>
              <a:t>I. PREGOVORI</a:t>
            </a:r>
            <a:endParaRPr lang="en-US" dirty="0"/>
          </a:p>
        </p:txBody>
      </p:sp>
      <p:sp>
        <p:nvSpPr>
          <p:cNvPr id="3" name="Content Placeholder 2"/>
          <p:cNvSpPr>
            <a:spLocks noGrp="1"/>
          </p:cNvSpPr>
          <p:nvPr>
            <p:ph idx="1"/>
          </p:nvPr>
        </p:nvSpPr>
        <p:spPr>
          <a:xfrm>
            <a:off x="57665" y="1325562"/>
            <a:ext cx="11846011" cy="5532437"/>
          </a:xfrm>
        </p:spPr>
        <p:txBody>
          <a:bodyPr>
            <a:normAutofit fontScale="92500" lnSpcReduction="20000"/>
          </a:bodyPr>
          <a:lstStyle/>
          <a:p>
            <a:pPr marL="0" indent="0">
              <a:buNone/>
            </a:pPr>
            <a:r>
              <a:rPr lang="hr-HR" b="1" dirty="0"/>
              <a:t>Pregovori</a:t>
            </a:r>
            <a:endParaRPr lang="hr-HR" dirty="0"/>
          </a:p>
          <a:p>
            <a:pPr marL="0" indent="0">
              <a:buNone/>
            </a:pPr>
            <a:r>
              <a:rPr lang="hr-HR" dirty="0"/>
              <a:t>Članak 251.</a:t>
            </a:r>
          </a:p>
          <a:p>
            <a:pPr marL="0" indent="0">
              <a:buNone/>
            </a:pPr>
            <a:r>
              <a:rPr lang="hr-HR" dirty="0"/>
              <a:t>(1) Pregovori koji prethode sklapanju ugovora ne obvezuju.</a:t>
            </a:r>
          </a:p>
          <a:p>
            <a:pPr marL="0" indent="0">
              <a:buNone/>
            </a:pPr>
            <a:r>
              <a:rPr lang="hr-HR" dirty="0"/>
              <a:t>(2) Ali strana koja je pregovarala ili prekinula pregovore suprotno načelu savjesnosti i poštenja odgovorna je za štetu koja je time prouzročena drugoj strani.</a:t>
            </a:r>
          </a:p>
          <a:p>
            <a:pPr marL="0" indent="0">
              <a:buNone/>
            </a:pPr>
            <a:r>
              <a:rPr lang="hr-HR" dirty="0"/>
              <a:t>(3) Suprotno je načelu savjesnosti i poštenja, između ostalog, ako strana uđe u pregovore s drugom stranom bez prave namjere da s tom stranom sklopi ugovor.</a:t>
            </a:r>
          </a:p>
          <a:p>
            <a:pPr marL="0" indent="0">
              <a:buNone/>
            </a:pPr>
            <a:r>
              <a:rPr lang="hr-HR" dirty="0"/>
              <a:t>(4) Ako je jedna strana u pregovorima dala drugoj strani povjerljive obavijesti ili joj omogućila da dođe do njih, druga ih strana, ako nije drukčije ugovoreno, ne smije učiniti dostupnim trećima niti ih koristiti za svoje interese, bez obzira je li naknadno ugovor sklopljen ili nije.</a:t>
            </a:r>
          </a:p>
          <a:p>
            <a:pPr marL="0" indent="0">
              <a:buNone/>
            </a:pPr>
            <a:r>
              <a:rPr lang="hr-HR" dirty="0"/>
              <a:t>(5) Odgovornost za povredu obveze iz stavka 4. ovoga članka može se sastojati u naknadi time prouzročene štete i predaje </a:t>
            </a:r>
            <a:r>
              <a:rPr lang="hr-HR" dirty="0" err="1"/>
              <a:t>oštećeniku</a:t>
            </a:r>
            <a:r>
              <a:rPr lang="hr-HR" dirty="0"/>
              <a:t> koristi koju je štetnik tom povredom ostvario.</a:t>
            </a:r>
          </a:p>
          <a:p>
            <a:pPr marL="0" indent="0">
              <a:buNone/>
            </a:pPr>
            <a:r>
              <a:rPr lang="hr-HR" dirty="0"/>
              <a:t>(6) Ako se drukčije ne sporazumiju, svaka strana snosi svoje troškove oko priprema za sklapanje ugovora, a zajedničke troškove snose na jednake dijelove.</a:t>
            </a: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20249">
            <a:off x="9592835" y="363894"/>
            <a:ext cx="2267462" cy="1512379"/>
          </a:xfrm>
          <a:prstGeom prst="ellipse">
            <a:avLst/>
          </a:prstGeom>
          <a:ln>
            <a:noFill/>
          </a:ln>
          <a:effectLst>
            <a:softEdge rad="112500"/>
          </a:effectLst>
        </p:spPr>
      </p:pic>
    </p:spTree>
    <p:extLst>
      <p:ext uri="{BB962C8B-B14F-4D97-AF65-F5344CB8AC3E}">
        <p14:creationId xmlns:p14="http://schemas.microsoft.com/office/powerpoint/2010/main" val="2724862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hr-HR" dirty="0" smtClean="0"/>
              <a:t>II. PONUDA</a:t>
            </a:r>
            <a:endParaRPr lang="en-US" dirty="0"/>
          </a:p>
        </p:txBody>
      </p:sp>
      <p:sp>
        <p:nvSpPr>
          <p:cNvPr id="3" name="Content Placeholder 2"/>
          <p:cNvSpPr>
            <a:spLocks noGrp="1"/>
          </p:cNvSpPr>
          <p:nvPr>
            <p:ph idx="1"/>
          </p:nvPr>
        </p:nvSpPr>
        <p:spPr>
          <a:xfrm>
            <a:off x="140044" y="1051269"/>
            <a:ext cx="11147854" cy="4351338"/>
          </a:xfrm>
        </p:spPr>
        <p:txBody>
          <a:bodyPr>
            <a:noAutofit/>
          </a:bodyPr>
          <a:lstStyle/>
          <a:p>
            <a:pPr marL="0" indent="0">
              <a:buNone/>
            </a:pPr>
            <a:r>
              <a:rPr lang="hr-HR" sz="1400" b="1" dirty="0"/>
              <a:t>Ponuda</a:t>
            </a:r>
            <a:endParaRPr lang="hr-HR" sz="1400" dirty="0"/>
          </a:p>
          <a:p>
            <a:pPr marL="0" indent="0">
              <a:buNone/>
            </a:pPr>
            <a:r>
              <a:rPr lang="hr-HR" sz="1400" dirty="0"/>
              <a:t>Članak 253.</a:t>
            </a:r>
          </a:p>
          <a:p>
            <a:pPr marL="0" indent="0">
              <a:buNone/>
            </a:pPr>
            <a:r>
              <a:rPr lang="hr-HR" sz="1400" dirty="0"/>
              <a:t>(1) predug je prijedlog za sklapanje ugovora učinjen određenoj osobi koji sadrži sve bitne sastojke ugovora.</a:t>
            </a:r>
          </a:p>
          <a:p>
            <a:pPr marL="0" indent="0">
              <a:buNone/>
            </a:pPr>
            <a:r>
              <a:rPr lang="hr-HR" sz="1400" dirty="0"/>
              <a:t>(2) Ako su ugovorne strane nakon postignute suglasnosti o bitnim sastojcima ugovora ostavile neke sporedne točke za kasnije, ugovor se smatra sklopljenim, a sporedne točke, ako ugovaratelji ne postignu suglasnost o njima, utvrdit će sud vodeći računa o vođenim pregovorima, utvrđenoj praksi između ugovaratelja i običajima.</a:t>
            </a:r>
          </a:p>
          <a:p>
            <a:pPr marL="0" indent="0">
              <a:buNone/>
            </a:pPr>
            <a:r>
              <a:rPr lang="hr-HR" sz="1400" b="1" dirty="0"/>
              <a:t>Opća ponuda</a:t>
            </a:r>
            <a:endParaRPr lang="hr-HR" sz="1400" dirty="0"/>
          </a:p>
          <a:p>
            <a:pPr marL="0" indent="0">
              <a:buNone/>
            </a:pPr>
            <a:r>
              <a:rPr lang="hr-HR" sz="1400" dirty="0"/>
              <a:t>Članak 254.</a:t>
            </a:r>
          </a:p>
          <a:p>
            <a:pPr marL="0" indent="0">
              <a:buNone/>
            </a:pPr>
            <a:r>
              <a:rPr lang="hr-HR" sz="1400" dirty="0"/>
              <a:t>Prijedlog za sklapanje ugovora upućen neodređenom broju osoba koji sadrži bitne sastojke ugovora čijem je sklapanju namijenjen vrijedi kao ponuda, ako drukčije ne proizlazi iz okolnosti slučaja ili običaja.</a:t>
            </a:r>
          </a:p>
          <a:p>
            <a:pPr marL="0" indent="0">
              <a:buNone/>
            </a:pPr>
            <a:r>
              <a:rPr lang="hr-HR" sz="1400" dirty="0"/>
              <a:t> </a:t>
            </a:r>
          </a:p>
          <a:p>
            <a:pPr marL="0" indent="0">
              <a:buNone/>
            </a:pPr>
            <a:r>
              <a:rPr lang="hr-HR" sz="1400" b="1" dirty="0"/>
              <a:t>Izlaganje robe</a:t>
            </a:r>
            <a:endParaRPr lang="hr-HR" sz="1400" dirty="0"/>
          </a:p>
          <a:p>
            <a:pPr marL="0" indent="0">
              <a:buNone/>
            </a:pPr>
            <a:r>
              <a:rPr lang="hr-HR" sz="1400" dirty="0"/>
              <a:t>Članak 255.</a:t>
            </a:r>
          </a:p>
          <a:p>
            <a:pPr marL="0" indent="0">
              <a:buNone/>
            </a:pPr>
            <a:r>
              <a:rPr lang="hr-HR" sz="1400" dirty="0"/>
              <a:t>Izlaganje robe s naznakom cijene smatra se ponudom, ako drukčije ne proizlazi iz okolnosti slučaja ili običaja.</a:t>
            </a:r>
          </a:p>
          <a:p>
            <a:pPr marL="0" indent="0">
              <a:buNone/>
            </a:pPr>
            <a:r>
              <a:rPr lang="hr-HR" sz="1400" b="1" dirty="0"/>
              <a:t>Slanje kataloga i oglasa</a:t>
            </a:r>
            <a:endParaRPr lang="hr-HR" sz="1400" dirty="0"/>
          </a:p>
          <a:p>
            <a:pPr marL="0" indent="0">
              <a:buNone/>
            </a:pPr>
            <a:r>
              <a:rPr lang="hr-HR" sz="1400" dirty="0"/>
              <a:t>Članak 256.</a:t>
            </a:r>
          </a:p>
          <a:p>
            <a:pPr marL="0" indent="0">
              <a:buNone/>
            </a:pPr>
            <a:r>
              <a:rPr lang="hr-HR" sz="1400" dirty="0"/>
              <a:t>(1) Slanje kataloga, cjenika, tarifa i drugih obavijesti te oglasi dani u tisku, lecima, radiom, televizijom, elektroničkim putem ili na koji drugi način ne smatraju se ponudom za sklapanje ugovora, nego samo pozivom da se učini ponuda pod objavljenim uvjetima, ako drukčije ne proizlazi iz takvih izjava volje.</a:t>
            </a:r>
          </a:p>
          <a:p>
            <a:pPr marL="0" indent="0">
              <a:buNone/>
            </a:pPr>
            <a:r>
              <a:rPr lang="hr-HR" sz="1400" dirty="0"/>
              <a:t>(2) Ali će pošiljatelj takvih poziva odgovarati za štetu koju bi pretrpio ponuditelj ako bez osnovanog razloga nije prihvatio njegovu ponudu.</a:t>
            </a:r>
          </a:p>
          <a:p>
            <a:endParaRPr lang="en-US" sz="1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2579" y="223935"/>
            <a:ext cx="2246129" cy="150041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53806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221995" cy="4351338"/>
          </a:xfrm>
        </p:spPr>
        <p:txBody>
          <a:bodyPr>
            <a:noAutofit/>
          </a:bodyPr>
          <a:lstStyle/>
          <a:p>
            <a:pPr marL="0" indent="0">
              <a:buNone/>
            </a:pPr>
            <a:r>
              <a:rPr lang="hr-HR" sz="1400" b="1" dirty="0"/>
              <a:t>Učinak ponude</a:t>
            </a:r>
            <a:endParaRPr lang="hr-HR" sz="1400" dirty="0"/>
          </a:p>
          <a:p>
            <a:pPr marL="0" indent="0">
              <a:buNone/>
            </a:pPr>
            <a:r>
              <a:rPr lang="hr-HR" sz="1400" dirty="0"/>
              <a:t>Članak 257.</a:t>
            </a:r>
          </a:p>
          <a:p>
            <a:pPr marL="0" indent="0">
              <a:buNone/>
            </a:pPr>
            <a:r>
              <a:rPr lang="hr-HR" sz="1400" dirty="0"/>
              <a:t>(1) Ponuditelj je vezan ponudom osim ako je svoju obvezu da održi ponudu isključio ili ako to isključenje proizlazi iz okolnosti posla.</a:t>
            </a:r>
          </a:p>
          <a:p>
            <a:pPr marL="0" indent="0">
              <a:buNone/>
            </a:pPr>
            <a:r>
              <a:rPr lang="hr-HR" sz="1400" dirty="0"/>
              <a:t>(2) Ponuda se može povući samo ako je ponuđenik primio izjavu o povlačenju prije primitka ponude ili istodobno s njom.</a:t>
            </a:r>
          </a:p>
          <a:p>
            <a:pPr marL="0" indent="0">
              <a:buNone/>
            </a:pPr>
            <a:r>
              <a:rPr lang="hr-HR" sz="1400" b="1" dirty="0"/>
              <a:t>Dokad ponuda obvezuje</a:t>
            </a:r>
            <a:endParaRPr lang="hr-HR" sz="1400" dirty="0"/>
          </a:p>
          <a:p>
            <a:pPr marL="0" indent="0">
              <a:buNone/>
            </a:pPr>
            <a:r>
              <a:rPr lang="hr-HR" sz="1400" dirty="0"/>
              <a:t>Članak 258.</a:t>
            </a:r>
          </a:p>
          <a:p>
            <a:pPr marL="0" indent="0">
              <a:buNone/>
            </a:pPr>
            <a:r>
              <a:rPr lang="hr-HR" sz="1400" dirty="0"/>
              <a:t>(1) Ponuda u kojoj je određen rok za njezin prihvat obvezuje ponuditelja do isteka toga roka.</a:t>
            </a:r>
          </a:p>
          <a:p>
            <a:pPr marL="0" indent="0">
              <a:buNone/>
            </a:pPr>
            <a:r>
              <a:rPr lang="hr-HR" sz="1400" dirty="0"/>
              <a:t>(2) Ako je ponuditelj u pismu ili brzojavu odredio rok za prihvat, smatrat će se da je taj rok počeo teći od nadnevka naznačenog u pismu, odnosno od dana kad je brzojav predan pošti.</a:t>
            </a:r>
          </a:p>
          <a:p>
            <a:pPr marL="0" indent="0">
              <a:buNone/>
            </a:pPr>
            <a:r>
              <a:rPr lang="hr-HR" sz="1400" dirty="0"/>
              <a:t>(3) Ako pismo nije datirano, rok za prihvat ponude teče od dana kad je pismo predano pošti.</a:t>
            </a:r>
          </a:p>
          <a:p>
            <a:pPr marL="0" indent="0">
              <a:buNone/>
            </a:pPr>
            <a:r>
              <a:rPr lang="hr-HR" sz="1400" dirty="0"/>
              <a:t>(4) Ponuda učinjena odsutnoj osobi u kojoj nije određen rok za prihvat obvezuje ponuditelja za vrijeme koje je redovito potrebno da ponuda stigne </a:t>
            </a:r>
            <a:r>
              <a:rPr lang="hr-HR" sz="1400" dirty="0" err="1"/>
              <a:t>ponuđeniku</a:t>
            </a:r>
            <a:r>
              <a:rPr lang="hr-HR" sz="1400" dirty="0"/>
              <a:t>, da je on razmotri, o njoj odluči i da odgovor o prihvaćanju stigne ponuditelju.</a:t>
            </a:r>
          </a:p>
          <a:p>
            <a:pPr marL="0" indent="0">
              <a:buNone/>
            </a:pPr>
            <a:r>
              <a:rPr lang="hr-HR" sz="1400" b="1" dirty="0"/>
              <a:t>Oblik ponude</a:t>
            </a:r>
            <a:endParaRPr lang="hr-HR" sz="1400" dirty="0"/>
          </a:p>
          <a:p>
            <a:pPr marL="0" indent="0">
              <a:buNone/>
            </a:pPr>
            <a:r>
              <a:rPr lang="hr-HR" sz="1400" dirty="0"/>
              <a:t>Članak 259.</a:t>
            </a:r>
          </a:p>
          <a:p>
            <a:pPr marL="0" indent="0">
              <a:buNone/>
            </a:pPr>
            <a:r>
              <a:rPr lang="hr-HR" sz="1400" dirty="0"/>
              <a:t>(1) Ponuda ugovora za čije sklapanje zakon zahtijeva poseban oblik obvezuje ponuditelja samo ako je učinjena u tom obliku.</a:t>
            </a:r>
          </a:p>
          <a:p>
            <a:pPr marL="0" indent="0">
              <a:buNone/>
            </a:pPr>
            <a:r>
              <a:rPr lang="hr-HR" sz="1400" dirty="0"/>
              <a:t>(2) Isto vrijedi i za prihvat ponude.</a:t>
            </a:r>
          </a:p>
          <a:p>
            <a:pPr marL="0" indent="0">
              <a:buNone/>
            </a:pPr>
            <a:r>
              <a:rPr lang="hr-HR" sz="1400" b="1" dirty="0"/>
              <a:t>Ponuda neovlaštene osobe</a:t>
            </a:r>
            <a:endParaRPr lang="hr-HR" sz="1400" dirty="0"/>
          </a:p>
          <a:p>
            <a:pPr marL="0" indent="0">
              <a:buNone/>
            </a:pPr>
            <a:r>
              <a:rPr lang="hr-HR" sz="1400" dirty="0"/>
              <a:t>Članak 260.</a:t>
            </a:r>
          </a:p>
          <a:p>
            <a:pPr marL="0" indent="0">
              <a:buNone/>
            </a:pPr>
            <a:r>
              <a:rPr lang="hr-HR" sz="1400" dirty="0"/>
              <a:t>(1) Pisana ponuda obvezuje ponuditelja iako je nije potpisala ovlaštena osoba samo ako je dana na poslovnom papiru s kojim se on služi u svom poslovanju; ako je potpisana na uobičajeni način; ako se odnosi na posao kojim se ponuditelj redovito bavi i njegov redoviti opseg te ako ponuđenik nije znao niti mogao znati da je ponudu potpisala neovlaštena osoba.</a:t>
            </a:r>
          </a:p>
          <a:p>
            <a:pPr marL="0" indent="0">
              <a:buNone/>
            </a:pPr>
            <a:r>
              <a:rPr lang="hr-HR" sz="1400" dirty="0"/>
              <a:t>(2) Isto vrijedi za prihvat ponude.</a:t>
            </a:r>
          </a:p>
          <a:p>
            <a:pPr marL="0" indent="0">
              <a:buNone/>
            </a:pPr>
            <a:r>
              <a:rPr lang="hr-HR" sz="500" b="1" dirty="0"/>
              <a:t> </a:t>
            </a:r>
            <a:endParaRPr lang="hr-HR" sz="500" dirty="0"/>
          </a:p>
          <a:p>
            <a:pPr marL="0" indent="0">
              <a:buNone/>
            </a:pPr>
            <a:endParaRPr lang="hr-HR" sz="500" dirty="0"/>
          </a:p>
          <a:p>
            <a:endParaRPr lang="en-US" sz="5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2579" y="223935"/>
            <a:ext cx="2246129" cy="150041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854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55000" lnSpcReduction="20000"/>
          </a:bodyPr>
          <a:lstStyle/>
          <a:p>
            <a:pPr marL="0" indent="0">
              <a:buNone/>
            </a:pPr>
            <a:r>
              <a:rPr lang="hr-HR" b="1" dirty="0"/>
              <a:t>Potvrda ponude učinjene telefonom ili brzojavom</a:t>
            </a:r>
            <a:endParaRPr lang="hr-HR" dirty="0"/>
          </a:p>
          <a:p>
            <a:pPr marL="0" indent="0">
              <a:buNone/>
            </a:pPr>
            <a:r>
              <a:rPr lang="hr-HR" dirty="0"/>
              <a:t>Članak 261.</a:t>
            </a:r>
          </a:p>
          <a:p>
            <a:pPr marL="0" indent="0">
              <a:buNone/>
            </a:pPr>
            <a:r>
              <a:rPr lang="hr-HR" dirty="0"/>
              <a:t>(1) Ponuditelj mora ponudu danu telefonom ili brzojavom potvrditi </a:t>
            </a:r>
            <a:r>
              <a:rPr lang="hr-HR" dirty="0" err="1"/>
              <a:t>ponuđeniku</a:t>
            </a:r>
            <a:r>
              <a:rPr lang="hr-HR" dirty="0"/>
              <a:t> preporučenim pismom najkasnije sljedećeg radnog dana.</a:t>
            </a:r>
          </a:p>
          <a:p>
            <a:pPr marL="0" indent="0">
              <a:buNone/>
            </a:pPr>
            <a:r>
              <a:rPr lang="hr-HR" dirty="0"/>
              <a:t>(2) Izostanak pisane potvrde ne utječe na valjanost ugovora sklopljenog telefonom ili slanjem brzojava, ali strana koja nije dala potvrdu odgovara drugoj strani za time nanesenu štetu.</a:t>
            </a:r>
          </a:p>
          <a:p>
            <a:pPr marL="0" indent="0">
              <a:buNone/>
            </a:pPr>
            <a:r>
              <a:rPr lang="hr-HR" dirty="0"/>
              <a:t>(3) Odredbe stavka 1. i 2. ovoga članka vrijede i za prihvat ponude.</a:t>
            </a:r>
          </a:p>
          <a:p>
            <a:pPr marL="0" indent="0">
              <a:buNone/>
            </a:pPr>
            <a:r>
              <a:rPr lang="hr-HR" b="1" dirty="0"/>
              <a:t>Prihvat ponude</a:t>
            </a:r>
            <a:endParaRPr lang="hr-HR" dirty="0"/>
          </a:p>
          <a:p>
            <a:pPr marL="0" indent="0">
              <a:buNone/>
            </a:pPr>
            <a:r>
              <a:rPr lang="hr-HR" dirty="0"/>
              <a:t>Članak 262.</a:t>
            </a:r>
          </a:p>
          <a:p>
            <a:pPr marL="0" indent="0">
              <a:buNone/>
            </a:pPr>
            <a:r>
              <a:rPr lang="hr-HR" dirty="0"/>
              <a:t>(1) Ponuda je prihvaćena kad ponuditelj primi izjavu </a:t>
            </a:r>
            <a:r>
              <a:rPr lang="hr-HR" dirty="0" err="1"/>
              <a:t>ponuđenika</a:t>
            </a:r>
            <a:r>
              <a:rPr lang="hr-HR" dirty="0"/>
              <a:t> da prihvaća ponudu.</a:t>
            </a:r>
          </a:p>
          <a:p>
            <a:pPr marL="0" indent="0">
              <a:buNone/>
            </a:pPr>
            <a:r>
              <a:rPr lang="hr-HR" dirty="0"/>
              <a:t>(2) Ponuda je prihvaćena i kad ponuđenik pošalje stvar ili plati cijenu te kad učini neku drugu radnju koja se na temelju ponude, prakse utvrđene između zainteresiranih strana ili običaja može smatrati izjavom o prihvatu.</a:t>
            </a:r>
          </a:p>
          <a:p>
            <a:pPr marL="0" indent="0">
              <a:buNone/>
            </a:pPr>
            <a:r>
              <a:rPr lang="hr-HR" dirty="0"/>
              <a:t>(3) Prihvat se može povući samo ako ponuditelj primi izjavu o povlačenju prije izjave o prihvatu ili istodobno s njom.</a:t>
            </a:r>
          </a:p>
          <a:p>
            <a:pPr marL="0" indent="0">
              <a:buNone/>
            </a:pPr>
            <a:r>
              <a:rPr lang="hr-HR" dirty="0"/>
              <a:t> </a:t>
            </a:r>
          </a:p>
          <a:p>
            <a:pPr marL="0" indent="0">
              <a:buNone/>
            </a:pPr>
            <a:r>
              <a:rPr lang="hr-HR" b="1" dirty="0"/>
              <a:t>Prihvat neposredne ponude</a:t>
            </a:r>
            <a:endParaRPr lang="hr-HR" dirty="0"/>
          </a:p>
          <a:p>
            <a:pPr marL="0" indent="0">
              <a:buNone/>
            </a:pPr>
            <a:r>
              <a:rPr lang="hr-HR" dirty="0"/>
              <a:t>Članak 263.</a:t>
            </a:r>
          </a:p>
          <a:p>
            <a:pPr marL="0" indent="0">
              <a:buNone/>
            </a:pPr>
            <a:r>
              <a:rPr lang="hr-HR" dirty="0"/>
              <a:t>(1) Ponuda učinjena nazočnoj osobi smatra se odbijenom ako nije prihvaćena bez odgađanja, osim ako iz okolnosti proizlazi da </a:t>
            </a:r>
            <a:r>
              <a:rPr lang="hr-HR" dirty="0" err="1"/>
              <a:t>ponuđeniku</a:t>
            </a:r>
            <a:r>
              <a:rPr lang="hr-HR" dirty="0"/>
              <a:t> pripada stanoviti rok za razmišljanje.</a:t>
            </a:r>
          </a:p>
          <a:p>
            <a:pPr marL="0" indent="0">
              <a:buNone/>
            </a:pPr>
            <a:r>
              <a:rPr lang="hr-HR" dirty="0"/>
              <a:t>(2) Ponuda učinjena telefonom ili neposredno radiovezom smatra se ponudom nazočnoj osobi.</a:t>
            </a:r>
          </a:p>
          <a:p>
            <a:pPr marL="0" indent="0">
              <a:buNone/>
            </a:pPr>
            <a:r>
              <a:rPr lang="hr-HR" dirty="0"/>
              <a:t>(3) Ponuda učinjena telefaksom ne smatra se ponudom učinjenom nazočnoj osobi.</a:t>
            </a:r>
          </a:p>
          <a:p>
            <a:pPr marL="0" indent="0">
              <a:buNone/>
            </a:pPr>
            <a:r>
              <a:rPr lang="hr-HR" b="1" dirty="0"/>
              <a:t>Prihvat ponude s prijedlogom da se izmijeni</a:t>
            </a:r>
            <a:endParaRPr lang="hr-HR" dirty="0"/>
          </a:p>
          <a:p>
            <a:pPr marL="0" indent="0">
              <a:buNone/>
            </a:pPr>
            <a:r>
              <a:rPr lang="hr-HR" dirty="0"/>
              <a:t>Članak 264.</a:t>
            </a:r>
          </a:p>
          <a:p>
            <a:pPr marL="0" indent="0">
              <a:buNone/>
            </a:pPr>
            <a:r>
              <a:rPr lang="hr-HR" dirty="0"/>
              <a:t>Ako ponuđenik izjavi da prihvaća ponudu i istodobno predloži da se ona u nečemu izmijeni ili dopuni, smatra se da je ponudu odbio i da je sa svoje strane stavio novu ponudu svome prijašnjem ponuditelju.</a:t>
            </a:r>
          </a:p>
          <a:p>
            <a:pPr marL="0" indent="0">
              <a:buNone/>
            </a:pPr>
            <a:endParaRPr lang="en-US" dirty="0"/>
          </a:p>
        </p:txBody>
      </p:sp>
    </p:spTree>
    <p:extLst>
      <p:ext uri="{BB962C8B-B14F-4D97-AF65-F5344CB8AC3E}">
        <p14:creationId xmlns:p14="http://schemas.microsoft.com/office/powerpoint/2010/main" val="1929022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62500" lnSpcReduction="20000"/>
          </a:bodyPr>
          <a:lstStyle/>
          <a:p>
            <a:pPr marL="0" indent="0">
              <a:buNone/>
            </a:pPr>
            <a:r>
              <a:rPr lang="hr-HR" b="1" dirty="0"/>
              <a:t>Šutnja </a:t>
            </a:r>
            <a:r>
              <a:rPr lang="hr-HR" b="1" dirty="0" err="1"/>
              <a:t>ponuđenika</a:t>
            </a:r>
            <a:endParaRPr lang="hr-HR" dirty="0"/>
          </a:p>
          <a:p>
            <a:pPr marL="0" indent="0">
              <a:buNone/>
            </a:pPr>
            <a:r>
              <a:rPr lang="hr-HR" dirty="0"/>
              <a:t>Članak 265.</a:t>
            </a:r>
          </a:p>
          <a:p>
            <a:pPr marL="0" indent="0">
              <a:buNone/>
            </a:pPr>
            <a:r>
              <a:rPr lang="hr-HR" dirty="0"/>
              <a:t>(1) Šutnja </a:t>
            </a:r>
            <a:r>
              <a:rPr lang="hr-HR" dirty="0" err="1"/>
              <a:t>ponuđenika</a:t>
            </a:r>
            <a:r>
              <a:rPr lang="hr-HR" dirty="0"/>
              <a:t> ne znači prihvat ponude.</a:t>
            </a:r>
          </a:p>
          <a:p>
            <a:pPr marL="0" indent="0">
              <a:buNone/>
            </a:pPr>
            <a:r>
              <a:rPr lang="hr-HR" dirty="0"/>
              <a:t>(2) Nema učinak odredba u ponudi da će se šutnja </a:t>
            </a:r>
            <a:r>
              <a:rPr lang="hr-HR" dirty="0" err="1"/>
              <a:t>ponuđenika</a:t>
            </a:r>
            <a:r>
              <a:rPr lang="hr-HR" dirty="0"/>
              <a:t> ili neko drugo njegovo propuštanje (na primjer, ako ne odbije ponudu u određenom roku ili ako poslanu stvar o kojoj mu se nudi ugovor ne vrati u određenom roku i sl.) smatrati prihvatom.</a:t>
            </a:r>
          </a:p>
          <a:p>
            <a:pPr marL="0" indent="0">
              <a:buNone/>
            </a:pPr>
            <a:r>
              <a:rPr lang="hr-HR" dirty="0"/>
              <a:t>(3) Ali kad ponuđenik stoji u stalnoj poslovnoj vezi s ponuditeljem glede određene robe, smatra se da je prihvatio ponudu koja se odnosi na takvu robu ako je nije odmah ili u ostavljenom roku odbio.</a:t>
            </a:r>
          </a:p>
          <a:p>
            <a:pPr marL="0" indent="0">
              <a:buNone/>
            </a:pPr>
            <a:r>
              <a:rPr lang="hr-HR" dirty="0"/>
              <a:t>(4) Isto tako osoba koja se ponudila drugom da izvršava njegove naloge za obavljanje određenih poslova, a i osoba u čiju poslovnu djelatnost spada obavljanje takvih naloga koja je u stalnoj poslovnoj vezi s ponuditeljem dužna je izvršiti dobiveni nalog ako ga nije odmah odbila.</a:t>
            </a:r>
          </a:p>
          <a:p>
            <a:pPr marL="0" indent="0">
              <a:buNone/>
            </a:pPr>
            <a:r>
              <a:rPr lang="hr-HR" dirty="0"/>
              <a:t>(5) Ako u slučaju iz stavka 3. i 4. ovoga članka ponuda, odnosno nalog nije odbijen, smatra se da je ugovor sklopljen u trenutku kad je ponuda, odnosno nalog stigao </a:t>
            </a:r>
            <a:r>
              <a:rPr lang="hr-HR" dirty="0" err="1"/>
              <a:t>ponuđeniku</a:t>
            </a:r>
            <a:r>
              <a:rPr lang="hr-HR" dirty="0"/>
              <a:t>.</a:t>
            </a:r>
          </a:p>
          <a:p>
            <a:pPr marL="0" indent="0">
              <a:buNone/>
            </a:pPr>
            <a:r>
              <a:rPr lang="hr-HR" b="1" dirty="0"/>
              <a:t>Zakašnjeli prihvat i zakašnjela izjava o prihvatu</a:t>
            </a:r>
            <a:endParaRPr lang="hr-HR" dirty="0"/>
          </a:p>
          <a:p>
            <a:pPr marL="0" indent="0">
              <a:buNone/>
            </a:pPr>
            <a:r>
              <a:rPr lang="hr-HR" dirty="0"/>
              <a:t>Članak 266.</a:t>
            </a:r>
          </a:p>
          <a:p>
            <a:pPr marL="0" indent="0">
              <a:buNone/>
            </a:pPr>
            <a:r>
              <a:rPr lang="hr-HR" dirty="0"/>
              <a:t>(1) Zakašnjeli prihvat smatra se novom ponudom.</a:t>
            </a:r>
          </a:p>
          <a:p>
            <a:pPr marL="0" indent="0">
              <a:buNone/>
            </a:pPr>
            <a:r>
              <a:rPr lang="hr-HR" dirty="0"/>
              <a:t>(2) Ali ako je izjava o prihvatu koja je učinjena pravodobno stigla ponuditelju nakon isteka roka za prihvat, a ponuditelj je znao ili je mogao znati da je izjava odaslana pravodobno, ugovor je sklopljen.</a:t>
            </a:r>
          </a:p>
          <a:p>
            <a:pPr marL="0" indent="0">
              <a:buNone/>
            </a:pPr>
            <a:r>
              <a:rPr lang="hr-HR" dirty="0"/>
              <a:t>(3) Ipak ugovor u takvu slučaju nije sklopljen ako ponuditelj odmah, a najkasnije prvog idućeg radnog dana poslije primitka izjave ili i prije primitka izjave, a nakon proteka roka za prihvat ponude, pošalje obavijest </a:t>
            </a:r>
            <a:r>
              <a:rPr lang="hr-HR" dirty="0" err="1"/>
              <a:t>ponuđeniku</a:t>
            </a:r>
            <a:r>
              <a:rPr lang="hr-HR" dirty="0"/>
              <a:t> da se zbog zakašnjenja ne smatra vezanim tom ponudom.</a:t>
            </a:r>
          </a:p>
          <a:p>
            <a:pPr marL="0" indent="0">
              <a:buNone/>
            </a:pPr>
            <a:r>
              <a:rPr lang="hr-HR" b="1" dirty="0"/>
              <a:t>Smrt ili nesposobnost jedne strane</a:t>
            </a:r>
            <a:endParaRPr lang="hr-HR" dirty="0"/>
          </a:p>
          <a:p>
            <a:pPr marL="0" indent="0">
              <a:buNone/>
            </a:pPr>
            <a:r>
              <a:rPr lang="hr-HR" dirty="0"/>
              <a:t>Članak 267.</a:t>
            </a:r>
          </a:p>
          <a:p>
            <a:pPr marL="0" indent="0">
              <a:buNone/>
            </a:pPr>
            <a:r>
              <a:rPr lang="hr-HR" dirty="0"/>
              <a:t>Ponuda ne gubi učinak ako je smrt ili nesposobnost jedne strane nastupila prije njezina prihvata, osim ako suprotno proizlazi iz namjere strana, običaja ili pravne naravi posla.</a:t>
            </a:r>
          </a:p>
          <a:p>
            <a:endParaRPr lang="en-US" dirty="0"/>
          </a:p>
        </p:txBody>
      </p:sp>
    </p:spTree>
    <p:extLst>
      <p:ext uri="{BB962C8B-B14F-4D97-AF65-F5344CB8AC3E}">
        <p14:creationId xmlns:p14="http://schemas.microsoft.com/office/powerpoint/2010/main" val="3060336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III. PREDUGOVOR</a:t>
            </a:r>
            <a:endParaRPr lang="en-US" dirty="0"/>
          </a:p>
        </p:txBody>
      </p:sp>
      <p:sp>
        <p:nvSpPr>
          <p:cNvPr id="3" name="Content Placeholder 2"/>
          <p:cNvSpPr>
            <a:spLocks noGrp="1"/>
          </p:cNvSpPr>
          <p:nvPr>
            <p:ph idx="1"/>
          </p:nvPr>
        </p:nvSpPr>
        <p:spPr>
          <a:xfrm>
            <a:off x="428368" y="1800911"/>
            <a:ext cx="11081951" cy="4351338"/>
          </a:xfrm>
        </p:spPr>
        <p:txBody>
          <a:bodyPr>
            <a:normAutofit fontScale="77500" lnSpcReduction="20000"/>
          </a:bodyPr>
          <a:lstStyle/>
          <a:p>
            <a:pPr marL="0" indent="0">
              <a:buNone/>
            </a:pPr>
            <a:r>
              <a:rPr lang="hr-HR" b="1" dirty="0" smtClean="0"/>
              <a:t>Članak </a:t>
            </a:r>
            <a:r>
              <a:rPr lang="hr-HR" b="1" dirty="0"/>
              <a:t>268.</a:t>
            </a:r>
          </a:p>
          <a:p>
            <a:pPr marL="0" indent="0">
              <a:buNone/>
            </a:pPr>
            <a:r>
              <a:rPr lang="hr-HR" b="1" dirty="0"/>
              <a:t>(1) Predugovor je ugovor kojim se preuzima obveza da se kasnije sklopi drugi, glavni ugovor.</a:t>
            </a:r>
          </a:p>
          <a:p>
            <a:pPr marL="0" indent="0">
              <a:buNone/>
            </a:pPr>
            <a:r>
              <a:rPr lang="hr-HR" b="1" dirty="0"/>
              <a:t>(2) Propisi o obliku glavnog ugovora važe i za predugovor ako je propisani oblik pretpostavka valjanosti ugovora.</a:t>
            </a:r>
          </a:p>
          <a:p>
            <a:pPr marL="0" indent="0">
              <a:buNone/>
            </a:pPr>
            <a:r>
              <a:rPr lang="hr-HR" b="1" dirty="0"/>
              <a:t>(3) Predugovor obvezuje ako sadrži bitne sastojke glavnog ugovora.</a:t>
            </a:r>
          </a:p>
          <a:p>
            <a:pPr marL="0" indent="0">
              <a:buNone/>
            </a:pPr>
            <a:r>
              <a:rPr lang="hr-HR" b="1" dirty="0"/>
              <a:t>(4) Na zahtjev zainteresirane strane sud će narediti strani koja odbija sklopiti glavni ugovor da to učini u roku koji će joj odrediti.</a:t>
            </a:r>
          </a:p>
          <a:p>
            <a:pPr marL="0" indent="0">
              <a:buNone/>
            </a:pPr>
            <a:r>
              <a:rPr lang="hr-HR" b="1" dirty="0"/>
              <a:t>(5) Sklapanje glavnog ugovora može se zahtijevati u roku od šest mjeseci od isteka roka predviđenog za njegovo sklapanje, a ako taj rok nije predviđen, onda od dana kad je prema naravi posla i okolnostima ugovor trebao biti sklopljen.</a:t>
            </a:r>
          </a:p>
          <a:p>
            <a:pPr marL="0" indent="0">
              <a:buNone/>
            </a:pPr>
            <a:r>
              <a:rPr lang="hr-HR" b="1" dirty="0"/>
              <a:t>(6) Predugovor ne obvezuje ako su se okolnosti od njegova sklapanja toliko izmijenile da ne bi bio ni sklopljen da su takve okolnosti postojale u to vrijeme.</a:t>
            </a:r>
          </a:p>
          <a:p>
            <a:pPr marL="0" indent="0">
              <a:buNone/>
            </a:pPr>
            <a:r>
              <a:rPr lang="hr-HR" b="1" dirty="0"/>
              <a:t>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2579" y="223935"/>
            <a:ext cx="2246129" cy="150041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974588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654" y="0"/>
            <a:ext cx="10515600" cy="1325563"/>
          </a:xfrm>
        </p:spPr>
        <p:txBody>
          <a:bodyPr/>
          <a:lstStyle/>
          <a:p>
            <a:r>
              <a:rPr lang="hr-HR" b="1" dirty="0" smtClean="0"/>
              <a:t>Pitanja</a:t>
            </a:r>
            <a:endParaRPr lang="en-US" b="1" dirty="0"/>
          </a:p>
        </p:txBody>
      </p:sp>
      <p:sp>
        <p:nvSpPr>
          <p:cNvPr id="3" name="Content Placeholder 2"/>
          <p:cNvSpPr>
            <a:spLocks noGrp="1"/>
          </p:cNvSpPr>
          <p:nvPr>
            <p:ph idx="1"/>
          </p:nvPr>
        </p:nvSpPr>
        <p:spPr>
          <a:xfrm>
            <a:off x="22654" y="1051268"/>
            <a:ext cx="10515600" cy="5806731"/>
          </a:xfrm>
        </p:spPr>
        <p:txBody>
          <a:bodyPr>
            <a:normAutofit fontScale="92500" lnSpcReduction="20000"/>
          </a:bodyPr>
          <a:lstStyle/>
          <a:p>
            <a:pPr marL="514350" indent="-514350">
              <a:buFont typeface="+mj-lt"/>
              <a:buAutoNum type="arabicPeriod"/>
            </a:pPr>
            <a:r>
              <a:rPr lang="hr-HR" i="1" dirty="0" smtClean="0"/>
              <a:t>Obvezuju li pregovori? Objasnite svoj odgovor! </a:t>
            </a:r>
          </a:p>
          <a:p>
            <a:pPr marL="514350" indent="-514350">
              <a:buFont typeface="+mj-lt"/>
              <a:buAutoNum type="arabicPeriod"/>
            </a:pPr>
            <a:r>
              <a:rPr lang="hr-HR" i="1" dirty="0" smtClean="0"/>
              <a:t>Objasnite koje su pravne posljedice povrede predugovorne odgovornosti (</a:t>
            </a:r>
            <a:r>
              <a:rPr lang="hr-HR" i="1" dirty="0" err="1" smtClean="0"/>
              <a:t>culpa</a:t>
            </a:r>
            <a:r>
              <a:rPr lang="hr-HR" i="1" dirty="0" smtClean="0"/>
              <a:t> in </a:t>
            </a:r>
            <a:r>
              <a:rPr lang="hr-HR" i="1" dirty="0" err="1" smtClean="0"/>
              <a:t>contrahendo</a:t>
            </a:r>
            <a:r>
              <a:rPr lang="hr-HR" i="1" dirty="0" smtClean="0"/>
              <a:t>)?</a:t>
            </a:r>
          </a:p>
          <a:p>
            <a:pPr marL="514350" indent="-514350">
              <a:buFont typeface="+mj-lt"/>
              <a:buAutoNum type="arabicPeriod"/>
            </a:pPr>
            <a:r>
              <a:rPr lang="hr-HR" i="1" dirty="0" smtClean="0"/>
              <a:t>Što je ponuda, a što prihvat?</a:t>
            </a:r>
          </a:p>
          <a:p>
            <a:pPr marL="514350" indent="-514350">
              <a:buFont typeface="+mj-lt"/>
              <a:buAutoNum type="arabicPeriod"/>
            </a:pPr>
            <a:r>
              <a:rPr lang="hr-HR" i="1" dirty="0" smtClean="0"/>
              <a:t>Koje vrste ponuda regulira ZOO?</a:t>
            </a:r>
          </a:p>
          <a:p>
            <a:pPr marL="514350" indent="-514350">
              <a:buFont typeface="+mj-lt"/>
              <a:buAutoNum type="arabicPeriod"/>
            </a:pPr>
            <a:r>
              <a:rPr lang="hr-HR" i="1" dirty="0" smtClean="0"/>
              <a:t>Obrazložite mjesto sklapanja ponude među nazočnima?</a:t>
            </a:r>
          </a:p>
          <a:p>
            <a:pPr marL="514350" indent="-514350">
              <a:buFont typeface="+mj-lt"/>
              <a:buAutoNum type="arabicPeriod"/>
            </a:pPr>
            <a:r>
              <a:rPr lang="hr-HR" i="1" dirty="0" smtClean="0"/>
              <a:t>Koje od sljedećih ponuda se smatraju sklopljene među prisutnima: ponuda učinjena e-mailom, telefonom, brzojavom i telefaksom. </a:t>
            </a:r>
          </a:p>
          <a:p>
            <a:pPr marL="514350" indent="-514350">
              <a:buFont typeface="+mj-lt"/>
              <a:buAutoNum type="arabicPeriod"/>
            </a:pPr>
            <a:r>
              <a:rPr lang="hr-HR" i="1" dirty="0" smtClean="0"/>
              <a:t>Kada je ugovor sklopljen među nazočnima?</a:t>
            </a:r>
          </a:p>
          <a:p>
            <a:pPr marL="514350" indent="-514350">
              <a:buFont typeface="+mj-lt"/>
              <a:buAutoNum type="arabicPeriod"/>
            </a:pPr>
            <a:r>
              <a:rPr lang="hr-HR" i="1" dirty="0" smtClean="0"/>
              <a:t>Smatra li šutnja u trgovačkim ugovorima prihvatom ponude? Obrazložite svoj odgovor! </a:t>
            </a:r>
            <a:endParaRPr lang="hr-HR" i="1" dirty="0"/>
          </a:p>
          <a:p>
            <a:pPr marL="514350" indent="-514350">
              <a:buFont typeface="+mj-lt"/>
              <a:buAutoNum type="arabicPeriod"/>
            </a:pPr>
            <a:r>
              <a:rPr lang="hr-HR" i="1" dirty="0" smtClean="0"/>
              <a:t>Koje su posljedice zakašnjelog prihvata ponude? </a:t>
            </a:r>
          </a:p>
          <a:p>
            <a:pPr marL="514350" indent="-514350">
              <a:buFont typeface="+mj-lt"/>
              <a:buAutoNum type="arabicPeriod"/>
            </a:pPr>
            <a:r>
              <a:rPr lang="hr-HR" i="1" dirty="0" smtClean="0"/>
              <a:t>Kada se može zahtijevati sklapanje glavnog ugovora ako je istekao roka predviđen za njegovo sklapanje, a kada ako taj rok nije predviđen? </a:t>
            </a:r>
          </a:p>
          <a:p>
            <a:pPr marL="514350" indent="-514350">
              <a:buFont typeface="+mj-lt"/>
              <a:buAutoNum type="arabicPeriod"/>
            </a:pPr>
            <a:r>
              <a:rPr lang="hr-HR" i="1" dirty="0" smtClean="0"/>
              <a:t>Kada predugovor ne obvezuje?</a:t>
            </a:r>
          </a:p>
          <a:p>
            <a:pPr marL="514350" indent="-514350">
              <a:buFont typeface="+mj-lt"/>
              <a:buAutoNum type="arabicPeriod"/>
            </a:pPr>
            <a:endParaRPr lang="hr-HR" dirty="0"/>
          </a:p>
        </p:txBody>
      </p:sp>
    </p:spTree>
    <p:extLst>
      <p:ext uri="{BB962C8B-B14F-4D97-AF65-F5344CB8AC3E}">
        <p14:creationId xmlns:p14="http://schemas.microsoft.com/office/powerpoint/2010/main" val="1032010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1498</Words>
  <Application>Microsoft Office PowerPoint</Application>
  <PresentationFormat>Widescreen</PresentationFormat>
  <Paragraphs>114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E-nastava iz predmeta Trgovačko pravo 17.3.2020.      TEMA PREDAVANJA:  PREGOVORI, PONUDA I PREDUGOVOR VJEŽBE   </vt:lpstr>
      <vt:lpstr>PowerPoint Presentation</vt:lpstr>
      <vt:lpstr>I. PREGOVORI</vt:lpstr>
      <vt:lpstr>II. PONUDA</vt:lpstr>
      <vt:lpstr>PowerPoint Presentation</vt:lpstr>
      <vt:lpstr>PowerPoint Presentation</vt:lpstr>
      <vt:lpstr>PowerPoint Presentation</vt:lpstr>
      <vt:lpstr>III. PREDUGOVOR</vt:lpstr>
      <vt:lpstr>Pitanja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E-nastava iz predmeta trgovačko pravo 17.3.2020.      TEMA PREDAVANJA:  PREGOVORI, PONUDA I PREDUGOVOR VJEŽBE</dc:title>
  <dc:creator>simunovic</dc:creator>
  <cp:lastModifiedBy>simunovic</cp:lastModifiedBy>
  <cp:revision>5</cp:revision>
  <dcterms:created xsi:type="dcterms:W3CDTF">2020-03-16T09:41:06Z</dcterms:created>
  <dcterms:modified xsi:type="dcterms:W3CDTF">2020-03-16T10:08:40Z</dcterms:modified>
</cp:coreProperties>
</file>