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4" r:id="rId4"/>
    <p:sldId id="272" r:id="rId5"/>
    <p:sldId id="273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22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34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49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27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74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38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9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54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41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0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16601"/>
          </a:xfrm>
        </p:spPr>
        <p:txBody>
          <a:bodyPr>
            <a:normAutofit/>
          </a:bodyPr>
          <a:lstStyle/>
          <a:p>
            <a:r>
              <a:rPr lang="hr-HR" dirty="0" smtClean="0"/>
              <a:t>Prestanak društva</a:t>
            </a:r>
            <a:br>
              <a:rPr lang="hr-HR" dirty="0" smtClean="0"/>
            </a:br>
            <a:r>
              <a:rPr lang="hr-HR" dirty="0" smtClean="0"/>
              <a:t>4. e-predavanje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2957384"/>
            <a:ext cx="7315200" cy="262726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TEME ZA RAZMATRANJE: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u="sng" dirty="0" smtClean="0"/>
              <a:t>1. </a:t>
            </a:r>
            <a:r>
              <a:rPr lang="hr-HR" b="1" u="sng" dirty="0" smtClean="0"/>
              <a:t>Navedite načine prestanka društva?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r-HR" b="1" u="sng" dirty="0" smtClean="0"/>
              <a:t>2. </a:t>
            </a:r>
            <a:r>
              <a:rPr lang="hr-HR" b="1" u="sng" dirty="0"/>
              <a:t>Što je stečaj? </a:t>
            </a:r>
            <a:endParaRPr lang="hr-HR" b="1" u="sng" dirty="0" smtClean="0"/>
          </a:p>
          <a:p>
            <a:pPr marL="457200" lvl="0" indent="-457200">
              <a:buFont typeface="+mj-lt"/>
              <a:buAutoNum type="arabicPeriod"/>
            </a:pPr>
            <a:r>
              <a:rPr lang="hr-HR" b="1" u="sng" dirty="0" smtClean="0"/>
              <a:t>3. Što </a:t>
            </a:r>
            <a:r>
              <a:rPr lang="hr-HR" b="1" u="sng" dirty="0"/>
              <a:t>je likvidacija</a:t>
            </a:r>
            <a:r>
              <a:rPr lang="hr-HR" b="1" u="sng" dirty="0" smtClean="0"/>
              <a:t>? </a:t>
            </a:r>
          </a:p>
          <a:p>
            <a:pPr marL="457200" indent="-457200">
              <a:buFont typeface="+mj-lt"/>
              <a:buAutoNum type="arabicPeriod"/>
            </a:pPr>
            <a:r>
              <a:rPr lang="hr-HR" b="1" u="sng" dirty="0" smtClean="0"/>
              <a:t>4. Objasnite postupak prestanka</a:t>
            </a:r>
            <a:r>
              <a:rPr lang="en-US" b="1" u="sng" dirty="0" smtClean="0"/>
              <a:t> </a:t>
            </a:r>
            <a:r>
              <a:rPr lang="en-US" b="1" u="sng" dirty="0" err="1"/>
              <a:t>društva</a:t>
            </a:r>
            <a:r>
              <a:rPr lang="en-US" b="1" u="sng" dirty="0"/>
              <a:t> bez </a:t>
            </a:r>
            <a:r>
              <a:rPr lang="en-US" b="1" u="sng" dirty="0" err="1" smtClean="0"/>
              <a:t>likvidacije</a:t>
            </a:r>
            <a:r>
              <a:rPr lang="hr-HR" b="1" u="sng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9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/>
            </a:r>
            <a:br>
              <a:rPr lang="en-US" dirty="0"/>
            </a:br>
            <a:endParaRPr lang="hr-HR" altLang="sr-Latn-RS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2. korak: s</a:t>
            </a:r>
            <a:r>
              <a:rPr lang="en-US" b="1" dirty="0" smtClean="0"/>
              <a:t>vi </a:t>
            </a:r>
            <a:r>
              <a:rPr lang="en-US" b="1" dirty="0" err="1"/>
              <a:t>članovi</a:t>
            </a:r>
            <a:r>
              <a:rPr lang="en-US" dirty="0"/>
              <a:t> 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dužni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b="1" dirty="0" err="1"/>
              <a:t>izjavu</a:t>
            </a:r>
            <a:r>
              <a:rPr lang="en-US" dirty="0"/>
              <a:t>:</a:t>
            </a:r>
          </a:p>
          <a:p>
            <a:r>
              <a:rPr lang="en-US" dirty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nepodmirenih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radnicima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bivšim</a:t>
            </a:r>
            <a:r>
              <a:rPr lang="en-US" dirty="0"/>
              <a:t> </a:t>
            </a:r>
            <a:r>
              <a:rPr lang="en-US" dirty="0" err="1"/>
              <a:t>radnicima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nepodmirenih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bivših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,</a:t>
            </a:r>
          </a:p>
          <a:p>
            <a:r>
              <a:rPr lang="en-US" dirty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spornih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nespornih</a:t>
            </a:r>
            <a:r>
              <a:rPr lang="en-US" dirty="0"/>
              <a:t>, </a:t>
            </a:r>
            <a:r>
              <a:rPr lang="en-US" dirty="0" err="1"/>
              <a:t>dospjelih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nedospjelih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vjerovnicima</a:t>
            </a:r>
            <a:r>
              <a:rPr lang="en-US" dirty="0"/>
              <a:t> </a:t>
            </a:r>
            <a:r>
              <a:rPr lang="en-US" dirty="0" err="1"/>
              <a:t>te</a:t>
            </a:r>
            <a:endParaRPr lang="en-US" dirty="0"/>
          </a:p>
          <a:p>
            <a:r>
              <a:rPr lang="en-US" dirty="0"/>
              <a:t>da se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obvezuje</a:t>
            </a:r>
            <a:r>
              <a:rPr lang="en-US" dirty="0"/>
              <a:t> </a:t>
            </a:r>
            <a:r>
              <a:rPr lang="en-US" dirty="0" err="1"/>
              <a:t>podmiriti</a:t>
            </a:r>
            <a:r>
              <a:rPr lang="en-US" dirty="0"/>
              <a:t>,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preostale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pokaže</a:t>
            </a:r>
            <a:r>
              <a:rPr lang="en-US" dirty="0"/>
              <a:t> li se </a:t>
            </a:r>
            <a:r>
              <a:rPr lang="en-US" dirty="0" err="1"/>
              <a:t>naknadno</a:t>
            </a:r>
            <a:r>
              <a:rPr lang="en-US" dirty="0"/>
              <a:t> da one </a:t>
            </a:r>
            <a:r>
              <a:rPr lang="en-US" dirty="0" err="1"/>
              <a:t>postoje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Važno!!!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izjava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donose</a:t>
            </a:r>
            <a:r>
              <a:rPr lang="en-US" dirty="0"/>
              <a:t> se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javnobilježničkog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potvrđuje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bilježnik</a:t>
            </a:r>
            <a:r>
              <a:rPr lang="en-US" dirty="0"/>
              <a:t>.</a:t>
            </a:r>
          </a:p>
          <a:p>
            <a:pPr marL="0" indent="0" eaLnBrk="1" hangingPunct="1">
              <a:buNone/>
            </a:pP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4340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/>
            </a:r>
            <a:br>
              <a:rPr lang="en-US" dirty="0"/>
            </a:br>
            <a:endParaRPr lang="hr-HR" altLang="sr-Latn-R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3. Korak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 err="1" smtClean="0"/>
              <a:t>Prijava</a:t>
            </a:r>
            <a:r>
              <a:rPr lang="en-US" b="1" dirty="0" smtClean="0"/>
              <a:t> </a:t>
            </a:r>
            <a:r>
              <a:rPr lang="en-US" b="1" dirty="0" err="1"/>
              <a:t>sudu</a:t>
            </a:r>
            <a:endParaRPr lang="en-US" dirty="0"/>
          </a:p>
          <a:p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skraćenom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se </a:t>
            </a:r>
            <a:r>
              <a:rPr lang="en-US" dirty="0" err="1"/>
              <a:t>registarskom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, a </a:t>
            </a:r>
            <a:r>
              <a:rPr lang="en-US" dirty="0" err="1"/>
              <a:t>uz</a:t>
            </a:r>
            <a:r>
              <a:rPr lang="en-US" dirty="0"/>
              <a:t> </a:t>
            </a:r>
            <a:r>
              <a:rPr lang="en-US" b="1" dirty="0" err="1"/>
              <a:t>prijavu</a:t>
            </a:r>
            <a:r>
              <a:rPr lang="en-US" dirty="0"/>
              <a:t> se </a:t>
            </a:r>
            <a:r>
              <a:rPr lang="en-US" dirty="0" err="1"/>
              <a:t>prilaže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izjava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nepodmirenih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se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obvezuje</a:t>
            </a:r>
            <a:r>
              <a:rPr lang="en-US" dirty="0"/>
              <a:t> </a:t>
            </a:r>
            <a:r>
              <a:rPr lang="en-US" dirty="0" err="1"/>
              <a:t>podmiriti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one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nepodmireni</a:t>
            </a:r>
            <a:r>
              <a:rPr lang="en-US" dirty="0"/>
              <a:t> </a:t>
            </a:r>
            <a:r>
              <a:rPr lang="en-US" dirty="0" err="1"/>
              <a:t>dospjeli</a:t>
            </a:r>
            <a:r>
              <a:rPr lang="en-US" dirty="0"/>
              <a:t> dug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/>
            </a:r>
            <a:br>
              <a:rPr lang="en-US" dirty="0"/>
            </a:br>
            <a:endParaRPr lang="hr-HR" altLang="sr-Latn-R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Naknadno</a:t>
            </a:r>
            <a:r>
              <a:rPr lang="en-US" b="1" dirty="0"/>
              <a:t> </a:t>
            </a:r>
            <a:r>
              <a:rPr lang="en-US" b="1" dirty="0" err="1"/>
              <a:t>utvrđene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endParaRPr lang="en-US" dirty="0"/>
          </a:p>
          <a:p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brisanja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sudskog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prestalo</a:t>
            </a:r>
            <a:r>
              <a:rPr lang="en-US" dirty="0"/>
              <a:t> u </a:t>
            </a:r>
            <a:r>
              <a:rPr lang="en-US" dirty="0" err="1"/>
              <a:t>skraćenom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> </a:t>
            </a:r>
            <a:r>
              <a:rPr lang="en-US" b="1" dirty="0" err="1"/>
              <a:t>odgovaraju</a:t>
            </a:r>
            <a:r>
              <a:rPr lang="en-US" b="1" dirty="0"/>
              <a:t> </a:t>
            </a:r>
            <a:r>
              <a:rPr lang="en-US" b="1" dirty="0" err="1"/>
              <a:t>članovi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solidarno</a:t>
            </a:r>
            <a:r>
              <a:rPr lang="en-US" b="1" dirty="0"/>
              <a:t> </a:t>
            </a:r>
            <a:r>
              <a:rPr lang="en-US" b="1" dirty="0" err="1"/>
              <a:t>cijelom</a:t>
            </a:r>
            <a:r>
              <a:rPr lang="en-US" b="1" dirty="0"/>
              <a:t> </a:t>
            </a:r>
            <a:r>
              <a:rPr lang="en-US" b="1" dirty="0" err="1"/>
              <a:t>svojom</a:t>
            </a:r>
            <a:r>
              <a:rPr lang="en-US" b="1" dirty="0"/>
              <a:t> </a:t>
            </a:r>
            <a:r>
              <a:rPr lang="en-US" b="1" dirty="0" err="1"/>
              <a:t>imovinom</a:t>
            </a:r>
            <a:r>
              <a:rPr lang="en-US" dirty="0"/>
              <a:t>.</a:t>
            </a:r>
          </a:p>
          <a:p>
            <a:r>
              <a:rPr lang="en-US" dirty="0" err="1"/>
              <a:t>Vjerovnici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od dana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brisanja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sudskog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1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PRESTANAK DRUŠTVA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86" y="864108"/>
            <a:ext cx="8203474" cy="5120640"/>
          </a:xfrm>
        </p:spPr>
        <p:txBody>
          <a:bodyPr/>
          <a:lstStyle/>
          <a:p>
            <a:pPr marL="0" indent="0">
              <a:buNone/>
            </a:pPr>
            <a:r>
              <a:rPr lang="hr-HR" b="1" u="sng" dirty="0" smtClean="0"/>
              <a:t>Odgovorite na sljedeća pitanja: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400" b="1" u="sng" dirty="0" smtClean="0"/>
              <a:t>Koji su načini prestanka društva?</a:t>
            </a:r>
            <a:endParaRPr lang="en-US" sz="2400" dirty="0"/>
          </a:p>
          <a:p>
            <a:pPr marL="457200" lvl="0" indent="-457200">
              <a:buFont typeface="+mj-lt"/>
              <a:buAutoNum type="arabicPeriod"/>
            </a:pPr>
            <a:r>
              <a:rPr lang="hr-HR" sz="2400" b="1" u="sng" dirty="0" smtClean="0"/>
              <a:t>Što </a:t>
            </a:r>
            <a:r>
              <a:rPr lang="hr-HR" sz="2400" b="1" u="sng" dirty="0"/>
              <a:t>je stečaj?  Koji su razlozi za otvaranje </a:t>
            </a:r>
            <a:r>
              <a:rPr lang="hr-HR" sz="2400" b="1" u="sng" dirty="0" err="1"/>
              <a:t>stečajog</a:t>
            </a:r>
            <a:r>
              <a:rPr lang="hr-HR" sz="2400" b="1" u="sng" dirty="0"/>
              <a:t> postupka?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b="1" u="sng" dirty="0"/>
              <a:t>Što je likvidacija i koji su razlozi za pokretanje likvidacije?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400" b="1" u="sng" dirty="0" smtClean="0"/>
              <a:t>Objasnite </a:t>
            </a:r>
            <a:r>
              <a:rPr lang="hr-HR" sz="2400" b="1" u="sng" dirty="0"/>
              <a:t>postupak prestanka</a:t>
            </a:r>
            <a:r>
              <a:rPr lang="en-US" sz="2400" b="1" u="sng" dirty="0"/>
              <a:t> </a:t>
            </a:r>
            <a:r>
              <a:rPr lang="en-US" sz="2400" b="1" u="sng" dirty="0" err="1"/>
              <a:t>društva</a:t>
            </a:r>
            <a:r>
              <a:rPr lang="en-US" sz="2400" b="1" u="sng" dirty="0"/>
              <a:t> bez </a:t>
            </a:r>
            <a:r>
              <a:rPr lang="en-US" sz="2400" b="1" u="sng" dirty="0" err="1" smtClean="0"/>
              <a:t>likvidacije</a:t>
            </a:r>
            <a:r>
              <a:rPr lang="hr-HR" sz="2400" b="1" u="sng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hr-HR" sz="2400" dirty="0"/>
          </a:p>
          <a:p>
            <a:pPr marL="457200" lvl="0" indent="-457200">
              <a:buFont typeface="+mj-lt"/>
              <a:buAutoNum type="arabicPeriod"/>
            </a:pPr>
            <a:endParaRPr lang="hr-HR" b="1" u="sng" dirty="0"/>
          </a:p>
        </p:txBody>
      </p:sp>
    </p:spTree>
    <p:extLst>
      <p:ext uri="{BB962C8B-B14F-4D97-AF65-F5344CB8AC3E}">
        <p14:creationId xmlns:p14="http://schemas.microsoft.com/office/powerpoint/2010/main" val="25795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Odgovori na postavljena pitanja: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179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1.NAČINI PRESTANKA DRUŠTVA </a:t>
            </a:r>
            <a:endParaRPr lang="hr-HR" altLang="sr-Latn-R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200" b="1" u="sng" dirty="0" smtClean="0">
                <a:solidFill>
                  <a:srgbClr val="FF0000"/>
                </a:solidFill>
              </a:rPr>
              <a:t>1. Stečaj</a:t>
            </a:r>
          </a:p>
          <a:p>
            <a:r>
              <a:rPr lang="hr-HR" altLang="sr-Latn-RS" sz="2200" b="1" u="sng" dirty="0" smtClean="0">
                <a:solidFill>
                  <a:srgbClr val="FF0000"/>
                </a:solidFill>
              </a:rPr>
              <a:t>2. Likvidacija</a:t>
            </a:r>
          </a:p>
          <a:p>
            <a:r>
              <a:rPr lang="hr-HR" altLang="sr-Latn-RS" sz="2200" b="1" u="sng" dirty="0" smtClean="0">
                <a:solidFill>
                  <a:srgbClr val="FF0000"/>
                </a:solidFill>
              </a:rPr>
              <a:t>3. Prestanak društva bez provođenja likvidacije</a:t>
            </a:r>
            <a:endParaRPr lang="hr-HR" altLang="sr-Latn-RS" sz="2200" b="1" dirty="0"/>
          </a:p>
        </p:txBody>
      </p:sp>
    </p:spTree>
    <p:extLst>
      <p:ext uri="{BB962C8B-B14F-4D97-AF65-F5344CB8AC3E}">
        <p14:creationId xmlns:p14="http://schemas.microsoft.com/office/powerpoint/2010/main" val="36720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</a:t>
            </a:r>
            <a:r>
              <a:rPr lang="hr-HR" dirty="0" smtClean="0"/>
              <a:t>. STEČAJ</a:t>
            </a:r>
            <a:br>
              <a:rPr lang="hr-HR" dirty="0" smtClean="0"/>
            </a:br>
            <a:r>
              <a:rPr lang="hr-HR" dirty="0" smtClean="0"/>
              <a:t>Cilj</a:t>
            </a:r>
            <a:r>
              <a:rPr lang="hr-HR" dirty="0"/>
              <a:t>, svrha i stečajni razlozi</a:t>
            </a:r>
            <a:endParaRPr lang="hr-HR" altLang="sr-Latn-R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u="sng" dirty="0">
                <a:solidFill>
                  <a:srgbClr val="FF0000"/>
                </a:solidFill>
              </a:rPr>
              <a:t>Cilj i svrha </a:t>
            </a:r>
            <a:r>
              <a:rPr lang="hr-HR" dirty="0"/>
              <a:t>: 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Stečajni postupak provodi se </a:t>
            </a:r>
            <a:r>
              <a:rPr lang="hr-HR" b="1" u="sng" dirty="0"/>
              <a:t>radi skupnoga namirenja vjerovnika </a:t>
            </a:r>
            <a:r>
              <a:rPr lang="hr-HR" dirty="0"/>
              <a:t>stečajnoga dužnika, unovčenjem njegove imovine i podjelom prikupljenih sredstava </a:t>
            </a:r>
            <a:r>
              <a:rPr lang="hr-HR" dirty="0" smtClean="0"/>
              <a:t>vjerovnicima.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Stečajni </a:t>
            </a:r>
            <a:r>
              <a:rPr lang="hr-HR" dirty="0">
                <a:solidFill>
                  <a:srgbClr val="FF0000"/>
                </a:solidFill>
              </a:rPr>
              <a:t>razlozi: </a:t>
            </a:r>
            <a:r>
              <a:rPr lang="hr-HR" dirty="0"/>
              <a:t>Stečajni postupak </a:t>
            </a:r>
            <a:r>
              <a:rPr lang="hr-HR" u="sng" dirty="0">
                <a:solidFill>
                  <a:srgbClr val="FF0000"/>
                </a:solidFill>
              </a:rPr>
              <a:t>može se</a:t>
            </a:r>
            <a:r>
              <a:rPr lang="hr-HR" u="sng" dirty="0"/>
              <a:t> </a:t>
            </a:r>
            <a:r>
              <a:rPr lang="hr-HR" dirty="0"/>
              <a:t>otvoriti ako sud utvrdi postojanje stečajnoga razloga.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Stečajni razlozi su 1/ </a:t>
            </a:r>
            <a:r>
              <a:rPr lang="hr-HR" dirty="0">
                <a:solidFill>
                  <a:srgbClr val="FF0000"/>
                </a:solidFill>
              </a:rPr>
              <a:t>nesposobnost za plaćanje </a:t>
            </a:r>
            <a:r>
              <a:rPr lang="hr-HR" dirty="0"/>
              <a:t>i 2/ </a:t>
            </a:r>
            <a:r>
              <a:rPr lang="hr-HR" dirty="0">
                <a:solidFill>
                  <a:srgbClr val="FF0000"/>
                </a:solidFill>
              </a:rPr>
              <a:t>prezaduženost</a:t>
            </a:r>
            <a:r>
              <a:rPr lang="hr-HR" dirty="0"/>
              <a:t>.</a:t>
            </a:r>
          </a:p>
          <a:p>
            <a:pPr marL="457200" lvl="1" indent="0">
              <a:buNone/>
            </a:pPr>
            <a:endParaRPr lang="hr-HR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2139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TIJELA STEČAJNOG POSTUPKA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sz="80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sz="80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sz="80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8000" u="sng" dirty="0" smtClean="0">
                <a:solidFill>
                  <a:srgbClr val="FF0000"/>
                </a:solidFill>
              </a:rPr>
              <a:t>Tijela </a:t>
            </a:r>
            <a:r>
              <a:rPr lang="hr-HR" sz="8000" u="sng" dirty="0">
                <a:solidFill>
                  <a:srgbClr val="FF0000"/>
                </a:solidFill>
              </a:rPr>
              <a:t>stečajnog </a:t>
            </a:r>
            <a:r>
              <a:rPr lang="hr-HR" sz="8000" u="sng" dirty="0" smtClean="0">
                <a:solidFill>
                  <a:srgbClr val="FF0000"/>
                </a:solidFill>
              </a:rPr>
              <a:t>postupka</a:t>
            </a:r>
          </a:p>
          <a:p>
            <a:pPr lvl="1"/>
            <a:endParaRPr lang="hr-HR" sz="8000" u="sng" dirty="0">
              <a:solidFill>
                <a:srgbClr val="FF0000"/>
              </a:solidFill>
            </a:endParaRPr>
          </a:p>
          <a:p>
            <a:pPr lvl="1"/>
            <a:r>
              <a:rPr lang="hr-HR" sz="8000" dirty="0" smtClean="0"/>
              <a:t>Stečajni </a:t>
            </a:r>
            <a:r>
              <a:rPr lang="hr-HR" sz="8000" dirty="0"/>
              <a:t>sud  </a:t>
            </a:r>
          </a:p>
          <a:p>
            <a:pPr lvl="1"/>
            <a:r>
              <a:rPr lang="hr-HR" sz="8000" dirty="0"/>
              <a:t>Stečajni upravitelj (A i B lista) </a:t>
            </a:r>
            <a:endParaRPr lang="hr-HR" sz="8000" dirty="0" smtClean="0"/>
          </a:p>
          <a:p>
            <a:pPr lvl="1"/>
            <a:r>
              <a:rPr lang="hr-HR" sz="8000" dirty="0" smtClean="0"/>
              <a:t>Vjerovnici </a:t>
            </a:r>
            <a:r>
              <a:rPr lang="hr-HR" sz="8000" dirty="0"/>
              <a:t>(odbor vjerovnika, skupština </a:t>
            </a:r>
            <a:r>
              <a:rPr lang="hr-HR" sz="8000" dirty="0" smtClean="0"/>
              <a:t>vjerovnika) </a:t>
            </a:r>
          </a:p>
          <a:p>
            <a:pPr lvl="1"/>
            <a:endParaRPr lang="hr-HR" sz="8000" dirty="0"/>
          </a:p>
          <a:p>
            <a:pPr marL="502920" lvl="1" indent="0">
              <a:buNone/>
            </a:pPr>
            <a:endParaRPr lang="hr-HR" sz="8000" dirty="0" smtClean="0"/>
          </a:p>
          <a:p>
            <a:pPr lvl="1"/>
            <a:r>
              <a:rPr lang="hr-HR" sz="8000" dirty="0" smtClean="0"/>
              <a:t>!!! Važno: postoje </a:t>
            </a:r>
            <a:r>
              <a:rPr lang="hr-HR" sz="8000" dirty="0"/>
              <a:t>različite vrste vjerovnika ( stečajni vjerovnici, vjerovnici stečajne mase, izlučni; </a:t>
            </a:r>
            <a:r>
              <a:rPr lang="hr-HR" sz="8000" dirty="0" err="1"/>
              <a:t>razlučni</a:t>
            </a:r>
            <a:r>
              <a:rPr lang="hr-HR" sz="8000" dirty="0"/>
              <a:t>)</a:t>
            </a:r>
          </a:p>
          <a:p>
            <a:pPr lvl="1"/>
            <a:endParaRPr lang="hr-HR" sz="8000" dirty="0"/>
          </a:p>
          <a:p>
            <a:endParaRPr lang="hr-HR" sz="8000" u="sng" dirty="0"/>
          </a:p>
          <a:p>
            <a:pPr marL="0" indent="0">
              <a:buNone/>
            </a:pPr>
            <a:r>
              <a:rPr lang="hr-HR" u="sng" dirty="0">
                <a:solidFill>
                  <a:srgbClr val="FF0000"/>
                </a:solidFill>
              </a:rPr>
              <a:t> </a:t>
            </a:r>
          </a:p>
          <a:p>
            <a:endParaRPr lang="hr-HR" u="sng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eaLnBrk="1" hangingPunct="1">
              <a:lnSpc>
                <a:spcPct val="90000"/>
              </a:lnSpc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7735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TIJEK STEČAJNOG POSTUPKA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300" dirty="0" smtClean="0"/>
              <a:t>1. KORAK: Pokretanje </a:t>
            </a:r>
            <a:r>
              <a:rPr lang="hr-HR" sz="2300" dirty="0"/>
              <a:t>stečajnog postupka- Prijedlog za pokretanje stečajnog postupka </a:t>
            </a:r>
            <a:endParaRPr lang="hr-HR" sz="2300" dirty="0" smtClean="0"/>
          </a:p>
          <a:p>
            <a:pPr marL="0" indent="0">
              <a:buNone/>
            </a:pPr>
            <a:r>
              <a:rPr lang="hr-HR" sz="2300" dirty="0"/>
              <a:t>2</a:t>
            </a:r>
            <a:r>
              <a:rPr lang="hr-HR" sz="2300" dirty="0" smtClean="0"/>
              <a:t>. KORAK: Prethodni </a:t>
            </a:r>
            <a:r>
              <a:rPr lang="hr-HR" sz="2300" dirty="0"/>
              <a:t>postupak </a:t>
            </a:r>
            <a:r>
              <a:rPr lang="hr-HR" sz="2300" dirty="0" smtClean="0"/>
              <a:t>( ISPITUJE SE jesu li ispunjeni stečajni razlozi)</a:t>
            </a:r>
            <a:endParaRPr lang="hr-HR" sz="2300" dirty="0"/>
          </a:p>
          <a:p>
            <a:pPr marL="0" indent="0">
              <a:buNone/>
            </a:pPr>
            <a:r>
              <a:rPr lang="hr-HR" sz="2300" dirty="0"/>
              <a:t>3</a:t>
            </a:r>
            <a:r>
              <a:rPr lang="hr-HR" sz="2300" dirty="0" smtClean="0"/>
              <a:t>. KORAK: Otvaranje </a:t>
            </a:r>
            <a:r>
              <a:rPr lang="hr-HR" sz="2300" dirty="0"/>
              <a:t>stečajnog </a:t>
            </a:r>
            <a:r>
              <a:rPr lang="hr-HR" sz="2300" dirty="0" smtClean="0"/>
              <a:t>postupka</a:t>
            </a:r>
            <a:endParaRPr lang="hr-HR" sz="2300" dirty="0"/>
          </a:p>
          <a:p>
            <a:pPr marL="0" indent="0">
              <a:buNone/>
            </a:pPr>
            <a:r>
              <a:rPr lang="hr-HR" sz="2300" dirty="0"/>
              <a:t>4</a:t>
            </a:r>
            <a:r>
              <a:rPr lang="hr-HR" sz="2300" dirty="0" smtClean="0"/>
              <a:t>. KORAK: Namirenje </a:t>
            </a:r>
            <a:r>
              <a:rPr lang="hr-HR" sz="2300" dirty="0"/>
              <a:t>stečajnih vjerovnika (viši/ niži isplatni red</a:t>
            </a:r>
            <a:r>
              <a:rPr lang="hr-HR" sz="2300" dirty="0" smtClean="0"/>
              <a:t>) Postoje različite vrste </a:t>
            </a:r>
            <a:r>
              <a:rPr lang="hr-HR" sz="2300" dirty="0"/>
              <a:t>vjerovnika ( stečajni vjerovnici, vjerovnici stečajne mase, izlučni; </a:t>
            </a:r>
            <a:r>
              <a:rPr lang="hr-HR" sz="2300" dirty="0" err="1"/>
              <a:t>razlučni</a:t>
            </a:r>
            <a:r>
              <a:rPr lang="hr-HR" sz="2300" dirty="0"/>
              <a:t>)</a:t>
            </a:r>
          </a:p>
          <a:p>
            <a:pPr marL="0" indent="0">
              <a:buNone/>
            </a:pPr>
            <a:r>
              <a:rPr lang="hr-HR" sz="2300" dirty="0"/>
              <a:t>5</a:t>
            </a:r>
            <a:r>
              <a:rPr lang="hr-HR" sz="2300" dirty="0" smtClean="0"/>
              <a:t>. KORAK: Zaključenje </a:t>
            </a:r>
            <a:r>
              <a:rPr lang="hr-HR" sz="2300" dirty="0"/>
              <a:t>stečajnog postupka v. obustava stečajnog postupka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endParaRPr lang="hr-HR" sz="2400" dirty="0"/>
          </a:p>
          <a:p>
            <a:pPr eaLnBrk="1" hangingPunct="1">
              <a:lnSpc>
                <a:spcPct val="90000"/>
              </a:lnSpc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2423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252918" y="1123837"/>
            <a:ext cx="3156487" cy="4601183"/>
          </a:xfrm>
        </p:spPr>
        <p:txBody>
          <a:bodyPr/>
          <a:lstStyle/>
          <a:p>
            <a:pPr eaLnBrk="1" hangingPunct="1"/>
            <a:r>
              <a:rPr lang="hr-HR" altLang="sr-Latn-RS" sz="3800" dirty="0" smtClean="0"/>
              <a:t>3.LIKVIDACIJA-pojam i razlozi</a:t>
            </a:r>
            <a:endParaRPr lang="hr-HR" altLang="sr-Latn-RS" sz="3800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26971" y="778219"/>
            <a:ext cx="7657497" cy="5292417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Likvidacija</a:t>
            </a:r>
            <a:r>
              <a:rPr lang="en-US" dirty="0"/>
              <a:t>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dijeli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nastupili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. </a:t>
            </a:r>
            <a:endParaRPr lang="hr-HR" dirty="0" smtClean="0"/>
          </a:p>
          <a:p>
            <a:pPr marL="0" indent="0" fontAlgn="base">
              <a:buNone/>
            </a:pPr>
            <a:endParaRPr lang="hr-HR" dirty="0" smtClean="0"/>
          </a:p>
          <a:p>
            <a:pPr marL="0" indent="0" fontAlgn="base">
              <a:buNone/>
            </a:pPr>
            <a:r>
              <a:rPr lang="en-US" b="1" u="sng" dirty="0" err="1" smtClean="0"/>
              <a:t>Razlozi</a:t>
            </a:r>
            <a:r>
              <a:rPr lang="en-US" b="1" u="sng" dirty="0" smtClean="0"/>
              <a:t> </a:t>
            </a:r>
            <a:r>
              <a:rPr lang="en-US" b="1" u="sng" dirty="0" err="1"/>
              <a:t>za</a:t>
            </a:r>
            <a:r>
              <a:rPr lang="en-US" b="1" u="sng" dirty="0"/>
              <a:t> </a:t>
            </a:r>
            <a:r>
              <a:rPr lang="en-US" b="1" u="sng" dirty="0" err="1" smtClean="0"/>
              <a:t>prestanak</a:t>
            </a:r>
            <a:r>
              <a:rPr lang="en-US" b="1" u="sng" dirty="0" smtClean="0"/>
              <a:t> </a:t>
            </a:r>
            <a:r>
              <a:rPr lang="en-US" b="1" u="sng" dirty="0" err="1"/>
              <a:t>društva</a:t>
            </a:r>
            <a:r>
              <a:rPr lang="en-US" b="1" u="sng" dirty="0"/>
              <a:t> </a:t>
            </a:r>
            <a:r>
              <a:rPr lang="hr-HR" b="1" u="sng" dirty="0" smtClean="0"/>
              <a:t>likvidacijom </a:t>
            </a:r>
            <a:r>
              <a:rPr lang="en-US" b="1" u="sng" dirty="0" err="1" smtClean="0"/>
              <a:t>mogu</a:t>
            </a:r>
            <a:r>
              <a:rPr lang="en-US" b="1" u="sng" dirty="0" smtClean="0"/>
              <a:t> </a:t>
            </a:r>
            <a:r>
              <a:rPr lang="en-US" b="1" u="sng" dirty="0" err="1"/>
              <a:t>biti</a:t>
            </a:r>
            <a:r>
              <a:rPr lang="en-US" b="1" u="sng" dirty="0"/>
              <a:t>:</a:t>
            </a:r>
          </a:p>
          <a:p>
            <a:pPr fontAlgn="base"/>
            <a:r>
              <a:rPr lang="en-US" dirty="0" err="1"/>
              <a:t>istek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osnovano</a:t>
            </a:r>
            <a:endParaRPr lang="en-US" dirty="0"/>
          </a:p>
          <a:p>
            <a:pPr fontAlgn="base"/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fontAlgn="base"/>
            <a:r>
              <a:rPr lang="en-US" dirty="0" err="1"/>
              <a:t>pravomoćna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da je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bio </a:t>
            </a:r>
            <a:r>
              <a:rPr lang="en-US" dirty="0" err="1"/>
              <a:t>nezakonit</a:t>
            </a:r>
            <a:endParaRPr lang="en-US" dirty="0"/>
          </a:p>
          <a:p>
            <a:pPr fontAlgn="base"/>
            <a:r>
              <a:rPr lang="en-US" dirty="0" err="1"/>
              <a:t>stečaj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fontAlgn="base"/>
            <a:r>
              <a:rPr lang="en-US" dirty="0" err="1"/>
              <a:t>smrt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nekoga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ne </a:t>
            </a:r>
            <a:r>
              <a:rPr lang="en-US" dirty="0" err="1"/>
              <a:t>proizlazi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ugovora</a:t>
            </a:r>
            <a:endParaRPr lang="en-US" dirty="0"/>
          </a:p>
          <a:p>
            <a:pPr fontAlgn="base"/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fontAlgn="base"/>
            <a:r>
              <a:rPr lang="en-US" dirty="0" err="1"/>
              <a:t>otkaz</a:t>
            </a:r>
            <a:r>
              <a:rPr lang="en-US" dirty="0"/>
              <a:t> </a:t>
            </a:r>
            <a:r>
              <a:rPr lang="en-US" dirty="0" err="1"/>
              <a:t>nekoga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njegovoga</a:t>
            </a:r>
            <a:r>
              <a:rPr lang="en-US" dirty="0"/>
              <a:t> </a:t>
            </a:r>
            <a:r>
              <a:rPr lang="en-US" dirty="0" err="1"/>
              <a:t>vjerovnika</a:t>
            </a:r>
            <a:endParaRPr lang="en-US" dirty="0"/>
          </a:p>
          <a:p>
            <a:pPr fontAlgn="base"/>
            <a:r>
              <a:rPr lang="en-US" dirty="0" err="1"/>
              <a:t>pravomoćna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suda</a:t>
            </a:r>
            <a:r>
              <a:rPr lang="hr-H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 dirty="0" smtClean="0"/>
              <a:t>LIKVIDACIJA</a:t>
            </a:r>
            <a:endParaRPr lang="hr-HR" altLang="sr-Latn-RS" sz="3800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26971" y="778219"/>
            <a:ext cx="7657497" cy="5292417"/>
          </a:xfrm>
        </p:spPr>
        <p:txBody>
          <a:bodyPr>
            <a:normAutofit/>
          </a:bodyPr>
          <a:lstStyle/>
          <a:p>
            <a:pPr fontAlgn="base"/>
            <a:r>
              <a:rPr lang="hr-HR" dirty="0" smtClean="0"/>
              <a:t>VAŽNO!!!</a:t>
            </a:r>
          </a:p>
          <a:p>
            <a:pPr marL="0" indent="0" fontAlgn="base">
              <a:buNone/>
            </a:pPr>
            <a:r>
              <a:rPr lang="en-US" dirty="0" err="1" smtClean="0"/>
              <a:t>Likvidacija</a:t>
            </a:r>
            <a:r>
              <a:rPr lang="en-US" dirty="0" smtClean="0"/>
              <a:t> se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provesti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dogovore</a:t>
            </a:r>
            <a:r>
              <a:rPr lang="en-US" dirty="0" smtClean="0"/>
              <a:t> </a:t>
            </a:r>
            <a:r>
              <a:rPr lang="en-US" dirty="0" err="1" smtClean="0"/>
              <a:t>drugačiji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obračuna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podjele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se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 smtClean="0"/>
              <a:t>otvori</a:t>
            </a:r>
            <a:r>
              <a:rPr lang="en-US" dirty="0" smtClean="0"/>
              <a:t> </a:t>
            </a:r>
            <a:r>
              <a:rPr lang="en-US" dirty="0" err="1" smtClean="0"/>
              <a:t>stečaj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endParaRPr lang="hr-HR" dirty="0" smtClean="0"/>
          </a:p>
          <a:p>
            <a:pPr marL="0" indent="0" fontAlgn="base">
              <a:buNone/>
            </a:pP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tvrtku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likvidaciji</a:t>
            </a:r>
            <a:r>
              <a:rPr lang="en-US" dirty="0"/>
              <a:t> mora se </a:t>
            </a:r>
            <a:r>
              <a:rPr lang="en-US" dirty="0" err="1"/>
              <a:t>navesti</a:t>
            </a:r>
            <a:r>
              <a:rPr lang="en-US" dirty="0"/>
              <a:t> </a:t>
            </a:r>
            <a:r>
              <a:rPr lang="en-US" dirty="0" err="1"/>
              <a:t>naznaka</a:t>
            </a:r>
            <a:r>
              <a:rPr lang="en-US" dirty="0"/>
              <a:t> “u </a:t>
            </a:r>
            <a:r>
              <a:rPr lang="en-US" dirty="0" err="1"/>
              <a:t>likvidaciji</a:t>
            </a:r>
            <a:r>
              <a:rPr lang="en-US" dirty="0"/>
              <a:t>”.</a:t>
            </a:r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0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 dirty="0" smtClean="0"/>
              <a:t>LIKVIDACIJA- tijek i likvidatori</a:t>
            </a:r>
            <a:endParaRPr lang="hr-HR" altLang="sr-Latn-RS" sz="3800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26971" y="778219"/>
            <a:ext cx="7657497" cy="529241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hr-HR" b="1" dirty="0" smtClean="0"/>
              <a:t>Tijek </a:t>
            </a:r>
            <a:r>
              <a:rPr lang="en-US" b="1" dirty="0" err="1" smtClean="0"/>
              <a:t>likvidacije</a:t>
            </a:r>
            <a:r>
              <a:rPr lang="hr-HR" b="1" dirty="0" smtClean="0"/>
              <a:t> i likvidatori</a:t>
            </a:r>
            <a:endParaRPr lang="en-US" dirty="0"/>
          </a:p>
          <a:p>
            <a:pPr fontAlgn="base"/>
            <a:r>
              <a:rPr lang="en-US" dirty="0" err="1"/>
              <a:t>Likvidaciju</a:t>
            </a:r>
            <a:r>
              <a:rPr lang="en-US" dirty="0"/>
              <a:t> </a:t>
            </a:r>
            <a:r>
              <a:rPr lang="en-US" dirty="0" err="1"/>
              <a:t>provode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likvidatori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da je </a:t>
            </a:r>
            <a:r>
              <a:rPr lang="en-US" dirty="0" err="1"/>
              <a:t>provedu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 smtClean="0"/>
              <a:t>.</a:t>
            </a:r>
            <a:endParaRPr lang="hr-HR" dirty="0" smtClean="0"/>
          </a:p>
          <a:p>
            <a:pPr fontAlgn="base"/>
            <a:endParaRPr lang="en-US" dirty="0"/>
          </a:p>
          <a:p>
            <a:pPr marL="0" indent="0" fontAlgn="base">
              <a:buNone/>
            </a:pPr>
            <a:r>
              <a:rPr lang="hr-HR" dirty="0" smtClean="0"/>
              <a:t>!!!! </a:t>
            </a:r>
            <a:r>
              <a:rPr lang="en-US" dirty="0" smtClean="0"/>
              <a:t>Na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likvidatore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imenovati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čijem</a:t>
            </a:r>
            <a:r>
              <a:rPr lang="en-US" dirty="0"/>
              <a:t> je </a:t>
            </a:r>
            <a:r>
              <a:rPr lang="en-US" dirty="0" err="1"/>
              <a:t>području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045" y="1123837"/>
            <a:ext cx="2947482" cy="4601183"/>
          </a:xfrm>
        </p:spPr>
        <p:txBody>
          <a:bodyPr/>
          <a:lstStyle/>
          <a:p>
            <a:r>
              <a:rPr lang="hr-HR" dirty="0" smtClean="0"/>
              <a:t>4. </a:t>
            </a:r>
            <a:r>
              <a:rPr lang="en-US" dirty="0" err="1" smtClean="0"/>
              <a:t>Prestanak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bez </a:t>
            </a:r>
            <a:r>
              <a:rPr lang="en-US" dirty="0" err="1"/>
              <a:t>likvidacije</a:t>
            </a:r>
            <a:r>
              <a:rPr lang="en-US" dirty="0"/>
              <a:t/>
            </a:r>
            <a:br>
              <a:rPr lang="en-US" dirty="0"/>
            </a:br>
            <a:endParaRPr lang="hr-HR" altLang="sr-Latn-R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</a:t>
            </a:r>
            <a:r>
              <a:rPr lang="en-US" dirty="0" err="1" smtClean="0"/>
              <a:t>adnjim</a:t>
            </a:r>
            <a:r>
              <a:rPr lang="en-US" dirty="0" smtClean="0"/>
              <a:t>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hr-HR" dirty="0" smtClean="0"/>
              <a:t>TD-a iz 2</a:t>
            </a:r>
            <a:r>
              <a:rPr lang="en-US" dirty="0" smtClean="0"/>
              <a:t>019</a:t>
            </a:r>
            <a:r>
              <a:rPr lang="en-US" dirty="0"/>
              <a:t>., </a:t>
            </a:r>
            <a:r>
              <a:rPr lang="en-US" b="1" dirty="0" err="1"/>
              <a:t>društvo</a:t>
            </a:r>
            <a:r>
              <a:rPr lang="en-US" b="1" dirty="0"/>
              <a:t> 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prestati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skraćenom</a:t>
            </a:r>
            <a:r>
              <a:rPr lang="en-US" b="1" dirty="0"/>
              <a:t> </a:t>
            </a:r>
            <a:r>
              <a:rPr lang="en-US" b="1" dirty="0" err="1"/>
              <a:t>postupku</a:t>
            </a:r>
            <a:r>
              <a:rPr lang="en-US" b="1" dirty="0"/>
              <a:t> bez </a:t>
            </a:r>
            <a:r>
              <a:rPr lang="en-US" b="1" dirty="0" err="1"/>
              <a:t>likvidacije</a:t>
            </a:r>
            <a:r>
              <a:rPr lang="en-US" b="1" dirty="0"/>
              <a:t>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svi</a:t>
            </a:r>
            <a:r>
              <a:rPr lang="en-US" b="1" dirty="0"/>
              <a:t> </a:t>
            </a:r>
            <a:r>
              <a:rPr lang="en-US" b="1" dirty="0" err="1"/>
              <a:t>njegovi</a:t>
            </a:r>
            <a:r>
              <a:rPr lang="en-US" b="1" dirty="0"/>
              <a:t> </a:t>
            </a:r>
            <a:r>
              <a:rPr lang="en-US" b="1" dirty="0" err="1"/>
              <a:t>članovi</a:t>
            </a:r>
            <a:r>
              <a:rPr lang="en-US" b="1" dirty="0"/>
              <a:t> </a:t>
            </a:r>
            <a:r>
              <a:rPr lang="en-US" b="1" dirty="0" err="1"/>
              <a:t>suglasno</a:t>
            </a:r>
            <a:r>
              <a:rPr lang="en-US" b="1" dirty="0"/>
              <a:t> </a:t>
            </a:r>
            <a:r>
              <a:rPr lang="en-US" b="1" dirty="0" err="1"/>
              <a:t>donesu</a:t>
            </a:r>
            <a:r>
              <a:rPr lang="en-US" b="1" dirty="0"/>
              <a:t> </a:t>
            </a:r>
            <a:r>
              <a:rPr lang="en-US" b="1" dirty="0" err="1"/>
              <a:t>odluku</a:t>
            </a:r>
            <a:r>
              <a:rPr lang="en-US" b="1" dirty="0"/>
              <a:t> o </a:t>
            </a:r>
            <a:r>
              <a:rPr lang="en-US" b="1" dirty="0" err="1"/>
              <a:t>takvom</a:t>
            </a:r>
            <a:r>
              <a:rPr lang="en-US" b="1" dirty="0"/>
              <a:t> </a:t>
            </a:r>
            <a:r>
              <a:rPr lang="en-US" b="1" dirty="0" err="1"/>
              <a:t>prestanku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r>
              <a:rPr lang="en-US" dirty="0"/>
              <a:t>.</a:t>
            </a:r>
          </a:p>
          <a:p>
            <a:r>
              <a:rPr lang="hr-HR" dirty="0" smtClean="0"/>
              <a:t>1. korak: </a:t>
            </a:r>
            <a:r>
              <a:rPr lang="en-US" b="1" dirty="0" err="1" smtClean="0"/>
              <a:t>Odluka</a:t>
            </a:r>
            <a:r>
              <a:rPr lang="en-US" b="1" dirty="0" smtClean="0"/>
              <a:t> </a:t>
            </a:r>
            <a:r>
              <a:rPr lang="en-US" b="1" dirty="0"/>
              <a:t>o </a:t>
            </a:r>
            <a:r>
              <a:rPr lang="en-US" b="1" dirty="0" err="1"/>
              <a:t>prestanku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skraćenom</a:t>
            </a:r>
            <a:r>
              <a:rPr lang="en-US" b="1" dirty="0"/>
              <a:t> </a:t>
            </a:r>
            <a:r>
              <a:rPr lang="en-US" b="1" dirty="0" err="1"/>
              <a:t>postupku</a:t>
            </a:r>
            <a:r>
              <a:rPr lang="en-US" b="1" dirty="0"/>
              <a:t> bez </a:t>
            </a:r>
            <a:r>
              <a:rPr lang="en-US" b="1" dirty="0" err="1"/>
              <a:t>likvidacije</a:t>
            </a:r>
            <a:r>
              <a:rPr lang="en-US" b="1" dirty="0"/>
              <a:t> </a:t>
            </a:r>
            <a:r>
              <a:rPr lang="en-US" dirty="0"/>
              <a:t>(u </a:t>
            </a:r>
            <a:r>
              <a:rPr lang="en-US" dirty="0" err="1"/>
              <a:t>nastavku</a:t>
            </a:r>
            <a:r>
              <a:rPr lang="en-US" dirty="0"/>
              <a:t>: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:</a:t>
            </a:r>
          </a:p>
          <a:p>
            <a:r>
              <a:rPr lang="en-US" dirty="0" err="1"/>
              <a:t>tvrtka</a:t>
            </a:r>
            <a:r>
              <a:rPr lang="en-US" dirty="0"/>
              <a:t>, </a:t>
            </a:r>
            <a:r>
              <a:rPr lang="en-US" dirty="0" err="1"/>
              <a:t>sjedište</a:t>
            </a:r>
            <a:r>
              <a:rPr lang="en-US" dirty="0"/>
              <a:t>, </a:t>
            </a:r>
            <a:r>
              <a:rPr lang="en-US" dirty="0" err="1"/>
              <a:t>osobni</a:t>
            </a:r>
            <a:r>
              <a:rPr lang="en-US" dirty="0"/>
              <a:t> </a:t>
            </a:r>
            <a:r>
              <a:rPr lang="en-US" dirty="0" err="1"/>
              <a:t>identifikacijski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(u </a:t>
            </a:r>
            <a:r>
              <a:rPr lang="en-US" dirty="0" err="1"/>
              <a:t>nastavku</a:t>
            </a:r>
            <a:r>
              <a:rPr lang="en-US" dirty="0"/>
              <a:t>: OIB)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matični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,</a:t>
            </a:r>
          </a:p>
          <a:p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, </a:t>
            </a:r>
            <a:r>
              <a:rPr lang="en-US" dirty="0" err="1"/>
              <a:t>prebivališta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OIB-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sjedišta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), </a:t>
            </a:r>
            <a:r>
              <a:rPr lang="en-US" dirty="0" err="1"/>
              <a:t>te</a:t>
            </a:r>
            <a:endParaRPr lang="en-US" dirty="0"/>
          </a:p>
          <a:p>
            <a:r>
              <a:rPr lang="en-US" dirty="0"/>
              <a:t>plan </a:t>
            </a:r>
            <a:r>
              <a:rPr lang="en-US" dirty="0" err="1"/>
              <a:t>raspodjele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531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Corbel</vt:lpstr>
      <vt:lpstr>Wingdings 2</vt:lpstr>
      <vt:lpstr>Frame</vt:lpstr>
      <vt:lpstr>Prestanak društva 4. e-predavanje </vt:lpstr>
      <vt:lpstr>1.NAČINI PRESTANKA DRUŠTVA </vt:lpstr>
      <vt:lpstr>2. STEČAJ Cilj, svrha i stečajni razlozi</vt:lpstr>
      <vt:lpstr>TIJELA STEČAJNOG POSTUPKA</vt:lpstr>
      <vt:lpstr>TIJEK STEČAJNOG POSTUPKA</vt:lpstr>
      <vt:lpstr>3.LIKVIDACIJA-pojam i razlozi</vt:lpstr>
      <vt:lpstr>LIKVIDACIJA</vt:lpstr>
      <vt:lpstr>LIKVIDACIJA- tijek i likvidatori</vt:lpstr>
      <vt:lpstr>4. Prestanak društva bez likvidacije </vt:lpstr>
      <vt:lpstr>Prestanak društva bez likvidacije </vt:lpstr>
      <vt:lpstr>Prestanak društva bez likvidacije </vt:lpstr>
      <vt:lpstr>Prestanak društva bez likvidacije </vt:lpstr>
      <vt:lpstr>PRESTANAK DRUŠTVA</vt:lpstr>
      <vt:lpstr>Odgovori na postavljena pitanja: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Prestanak društva 4. e-predavanje</dc:title>
  <dc:creator>Lidija</dc:creator>
  <cp:lastModifiedBy>aksamovic</cp:lastModifiedBy>
  <cp:revision>3</cp:revision>
  <dcterms:created xsi:type="dcterms:W3CDTF">2020-05-07T11:20:09Z</dcterms:created>
  <dcterms:modified xsi:type="dcterms:W3CDTF">2020-05-07T11:55:48Z</dcterms:modified>
</cp:coreProperties>
</file>