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94660"/>
  </p:normalViewPr>
  <p:slideViewPr>
    <p:cSldViewPr snapToGrid="0">
      <p:cViewPr varScale="1">
        <p:scale>
          <a:sx n="56" d="100"/>
          <a:sy n="56" d="100"/>
        </p:scale>
        <p:origin x="78" y="13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9FB3-41CB-4CB2-BA47-E902081B745B}" type="datetimeFigureOut">
              <a:rPr lang="hr-HR" smtClean="0"/>
              <a:t>1.3.2021.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E126-5FE5-43D3-A9C6-9DE47C6395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12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9FB3-41CB-4CB2-BA47-E902081B745B}" type="datetimeFigureOut">
              <a:rPr lang="hr-HR" smtClean="0"/>
              <a:t>1.3.2021.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E126-5FE5-43D3-A9C6-9DE47C6395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468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9FB3-41CB-4CB2-BA47-E902081B745B}" type="datetimeFigureOut">
              <a:rPr lang="hr-HR" smtClean="0"/>
              <a:t>1.3.2021.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E126-5FE5-43D3-A9C6-9DE47C6395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251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9FB3-41CB-4CB2-BA47-E902081B745B}" type="datetimeFigureOut">
              <a:rPr lang="hr-HR" smtClean="0"/>
              <a:t>1.3.2021.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E126-5FE5-43D3-A9C6-9DE47C6395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8338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9FB3-41CB-4CB2-BA47-E902081B745B}" type="datetimeFigureOut">
              <a:rPr lang="hr-HR" smtClean="0"/>
              <a:t>1.3.2021.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E126-5FE5-43D3-A9C6-9DE47C6395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562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9FB3-41CB-4CB2-BA47-E902081B745B}" type="datetimeFigureOut">
              <a:rPr lang="hr-HR" smtClean="0"/>
              <a:t>1.3.2021.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E126-5FE5-43D3-A9C6-9DE47C6395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7201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9FB3-41CB-4CB2-BA47-E902081B745B}" type="datetimeFigureOut">
              <a:rPr lang="hr-HR" smtClean="0"/>
              <a:t>1.3.2021.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E126-5FE5-43D3-A9C6-9DE47C6395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1057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9FB3-41CB-4CB2-BA47-E902081B745B}" type="datetimeFigureOut">
              <a:rPr lang="hr-HR" smtClean="0"/>
              <a:t>1.3.2021.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E126-5FE5-43D3-A9C6-9DE47C6395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776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9FB3-41CB-4CB2-BA47-E902081B745B}" type="datetimeFigureOut">
              <a:rPr lang="hr-HR" smtClean="0"/>
              <a:t>1.3.2021.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E126-5FE5-43D3-A9C6-9DE47C6395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3224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9FB3-41CB-4CB2-BA47-E902081B745B}" type="datetimeFigureOut">
              <a:rPr lang="hr-HR" smtClean="0"/>
              <a:t>1.3.2021.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E126-5FE5-43D3-A9C6-9DE47C6395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0013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9FB3-41CB-4CB2-BA47-E902081B745B}" type="datetimeFigureOut">
              <a:rPr lang="hr-HR" smtClean="0"/>
              <a:t>1.3.2021.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E126-5FE5-43D3-A9C6-9DE47C6395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6173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09FB3-41CB-4CB2-BA47-E902081B745B}" type="datetimeFigureOut">
              <a:rPr lang="hr-HR" smtClean="0"/>
              <a:t>1.3.2021.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E126-5FE5-43D3-A9C6-9DE47C6395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567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upload.wikimedia.org/wikipedia/commons/0/08/MayflowerHarbor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www.filibustercartoons.com/judges/uk1.jpg" TargetMode="External"/><Relationship Id="rId7" Type="http://schemas.openxmlformats.org/officeDocument/2006/relationships/image" Target="http://www.filibustercartoons.com/judges/uk3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http://www.filibustercartoons.com/judges/uk2.jpg" TargetMode="Externa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e/e4/Witan_hexateuch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parliament.uk/images/upload/42965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nswers.com/topic/thomas-becket" TargetMode="External"/><Relationship Id="rId3" Type="http://schemas.openxmlformats.org/officeDocument/2006/relationships/hyperlink" Target="http://affiliates.allposters.com/link/redirect.asp?item=1350940&amp;AID=649295561&amp;PSTID=1&amp;LTID=1" TargetMode="External"/><Relationship Id="rId7" Type="http://schemas.openxmlformats.org/officeDocument/2006/relationships/hyperlink" Target="http://www.answers.com/topic/thomas-cardinal-wolsey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http://upload.wikimedia.org/wikipedia/commons/f/f0/Hans_Holbein_d._J._065.jpg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a/af/Elizabeth_I_of_England_-_coronation_portrait.jpg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Image:Mary_I_of_England.jpg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upload.wikimedia.org/wikipedia/commons/4/4f/Edward_VI_of_England_c._1546.jpg" TargetMode="External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upload.wikimedia.org/wikipedia/commons/6/63/JamesIEngland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f/f6/Charles_II_of_England.jpeg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upload.wikimedia.org/wikipedia/commons/9/96/King_Charles_I_by_Antoon_van_Dyck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" y="253682"/>
            <a:ext cx="5867400" cy="6482397"/>
          </a:xfrm>
        </p:spPr>
        <p:txBody>
          <a:bodyPr>
            <a:normAutofit/>
          </a:bodyPr>
          <a:lstStyle/>
          <a:p>
            <a:pPr algn="just"/>
            <a:r>
              <a:rPr lang="en-GB" sz="5400" dirty="0" smtClean="0"/>
              <a:t>The most common definition of the law in English text books is, „</a:t>
            </a:r>
            <a:r>
              <a:rPr lang="en-GB" sz="5400" b="1" dirty="0" smtClean="0"/>
              <a:t>rules of conduct imposed by a state upon its members and enforced by courts</a:t>
            </a:r>
            <a:r>
              <a:rPr lang="en-GB" sz="5400" dirty="0" smtClean="0"/>
              <a:t>.”</a:t>
            </a:r>
            <a:endParaRPr lang="en-GB" sz="5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960" y="30478"/>
            <a:ext cx="6035040" cy="682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807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2" descr="Oliver Cromwe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5" y="518184"/>
            <a:ext cx="4715206" cy="576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27608" y="518184"/>
            <a:ext cx="67976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/>
              <a:t>The Commonwealth of </a:t>
            </a:r>
            <a:r>
              <a:rPr lang="en-GB" sz="3600" b="1" dirty="0" smtClean="0"/>
              <a:t>England</a:t>
            </a:r>
            <a:endParaRPr lang="hr-HR" sz="3600" b="1" dirty="0" smtClean="0"/>
          </a:p>
          <a:p>
            <a:r>
              <a:rPr lang="en-GB" sz="3600" b="1" dirty="0" smtClean="0"/>
              <a:t> </a:t>
            </a:r>
            <a:r>
              <a:rPr lang="en-GB" sz="3600" dirty="0"/>
              <a:t>(</a:t>
            </a:r>
            <a:r>
              <a:rPr lang="en-GB" sz="3600" i="1" dirty="0"/>
              <a:t>aka</a:t>
            </a:r>
            <a:r>
              <a:rPr lang="en-GB" sz="3600" dirty="0"/>
              <a:t> </a:t>
            </a:r>
            <a:r>
              <a:rPr lang="en-GB" sz="3600" b="1" dirty="0"/>
              <a:t>Cromwellian Interregnum</a:t>
            </a:r>
            <a:r>
              <a:rPr lang="en-GB" sz="3600" dirty="0"/>
              <a:t>)</a:t>
            </a:r>
            <a:endParaRPr lang="hr-HR" sz="3600" dirty="0"/>
          </a:p>
        </p:txBody>
      </p:sp>
      <p:sp>
        <p:nvSpPr>
          <p:cNvPr id="4" name="Rectangle 3"/>
          <p:cNvSpPr/>
          <p:nvPr/>
        </p:nvSpPr>
        <p:spPr>
          <a:xfrm>
            <a:off x="5020574" y="2127035"/>
            <a:ext cx="71714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/>
              <a:t>Council </a:t>
            </a:r>
            <a:r>
              <a:rPr lang="en-GB" sz="3600" b="1" dirty="0"/>
              <a:t>of State </a:t>
            </a:r>
            <a:endParaRPr lang="hr-HR" sz="3600" b="1" dirty="0" smtClean="0"/>
          </a:p>
          <a:p>
            <a:pPr algn="ctr"/>
            <a:r>
              <a:rPr lang="en-GB" sz="3600" b="1" dirty="0" smtClean="0"/>
              <a:t>and</a:t>
            </a:r>
            <a:r>
              <a:rPr lang="en-GB" sz="3600" dirty="0" smtClean="0"/>
              <a:t> </a:t>
            </a:r>
            <a:endParaRPr lang="hr-HR" sz="3600" dirty="0" smtClean="0"/>
          </a:p>
          <a:p>
            <a:pPr algn="ctr"/>
            <a:r>
              <a:rPr lang="hr-HR" sz="3600" b="1" dirty="0"/>
              <a:t> </a:t>
            </a:r>
            <a:r>
              <a:rPr lang="hr-HR" sz="3600" b="1" dirty="0" smtClean="0"/>
              <a:t>  </a:t>
            </a:r>
            <a:r>
              <a:rPr lang="en-GB" sz="3600" b="1" dirty="0" smtClean="0"/>
              <a:t>Oliver </a:t>
            </a:r>
            <a:r>
              <a:rPr lang="en-GB" sz="3600" b="1" dirty="0"/>
              <a:t>Cromwell </a:t>
            </a:r>
            <a:endParaRPr lang="hr-HR" sz="3600" b="1" dirty="0" smtClean="0"/>
          </a:p>
          <a:p>
            <a:pPr algn="ctr"/>
            <a:r>
              <a:rPr lang="hr-HR" sz="2400" b="1" dirty="0"/>
              <a:t> </a:t>
            </a:r>
            <a:r>
              <a:rPr lang="en-GB" sz="2400" b="1" dirty="0" smtClean="0"/>
              <a:t>(</a:t>
            </a:r>
            <a:r>
              <a:rPr lang="en-GB" sz="2400" dirty="0"/>
              <a:t>1599-1658</a:t>
            </a:r>
            <a:r>
              <a:rPr lang="en-GB" sz="2400" b="1" dirty="0"/>
              <a:t>) </a:t>
            </a:r>
            <a:endParaRPr lang="hr-HR" sz="2400" b="1" dirty="0"/>
          </a:p>
          <a:p>
            <a:pPr algn="ctr">
              <a:tabLst>
                <a:tab pos="1346200" algn="l"/>
              </a:tabLst>
            </a:pPr>
            <a:r>
              <a:rPr lang="en-GB" sz="3600" dirty="0" smtClean="0">
                <a:latin typeface="Segoe UI Emoji" panose="020B0502040204020203" pitchFamily="34" charset="0"/>
                <a:ea typeface="Segoe UI Emoji" panose="020B0502040204020203" pitchFamily="34" charset="0"/>
              </a:rPr>
              <a:t>👉</a:t>
            </a:r>
            <a:r>
              <a:rPr lang="hr-HR" sz="3600" dirty="0" smtClean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n-GB" sz="3600" b="1" dirty="0" smtClean="0"/>
              <a:t>Lord </a:t>
            </a:r>
            <a:r>
              <a:rPr lang="en-GB" sz="3600" b="1" dirty="0"/>
              <a:t>Protector </a:t>
            </a:r>
            <a:endParaRPr lang="hr-HR" sz="3600" b="1" dirty="0" smtClean="0"/>
          </a:p>
          <a:p>
            <a:pPr algn="ctr"/>
            <a:r>
              <a:rPr lang="hr-HR" sz="3600" b="1" dirty="0"/>
              <a:t> </a:t>
            </a:r>
            <a:r>
              <a:rPr lang="hr-HR" sz="3600" b="1" dirty="0" smtClean="0"/>
              <a:t>     </a:t>
            </a:r>
            <a:r>
              <a:rPr lang="en-GB" sz="3600" b="1" dirty="0" smtClean="0"/>
              <a:t>of </a:t>
            </a:r>
            <a:endParaRPr lang="hr-HR" sz="3600" b="1" dirty="0" smtClean="0"/>
          </a:p>
          <a:p>
            <a:pPr algn="ctr"/>
            <a:r>
              <a:rPr lang="hr-HR" sz="3600" b="1" dirty="0" smtClean="0"/>
              <a:t>    </a:t>
            </a:r>
            <a:r>
              <a:rPr lang="en-GB" sz="3600" b="1" dirty="0" smtClean="0"/>
              <a:t>England</a:t>
            </a:r>
            <a:r>
              <a:rPr lang="hr-HR" sz="3600" b="1" dirty="0"/>
              <a:t>, </a:t>
            </a:r>
            <a:r>
              <a:rPr lang="en-GB" sz="3600" b="1" dirty="0" smtClean="0"/>
              <a:t>Scotland </a:t>
            </a:r>
            <a:r>
              <a:rPr lang="en-GB" sz="3600" b="1" dirty="0"/>
              <a:t>and Ireland</a:t>
            </a:r>
            <a:r>
              <a:rPr lang="hr-HR" sz="3600" b="1" dirty="0"/>
              <a:t> 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866941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MayflowerHarbor.jpg">
            <a:hlinkClick r:id="rId2"/>
          </p:cNvPr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28" y="910057"/>
            <a:ext cx="7922105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120333" y="1065332"/>
            <a:ext cx="387038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hr-HR" altLang="en-US" sz="3600" b="1" dirty="0" err="1"/>
              <a:t>The</a:t>
            </a:r>
            <a:r>
              <a:rPr lang="hr-HR" altLang="en-US" sz="3600" b="1" dirty="0"/>
              <a:t> </a:t>
            </a:r>
            <a:r>
              <a:rPr lang="hr-HR" altLang="en-US" sz="3600" b="1" dirty="0" err="1"/>
              <a:t>Mayflower</a:t>
            </a:r>
            <a:endParaRPr lang="hr-HR" altLang="en-US" sz="3600" b="1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hr-HR" altLang="en-US" sz="3600" b="1" dirty="0" err="1"/>
              <a:t>Pilgrim</a:t>
            </a:r>
            <a:r>
              <a:rPr lang="hr-HR" altLang="en-US" sz="3600" b="1" dirty="0"/>
              <a:t> </a:t>
            </a:r>
            <a:r>
              <a:rPr lang="hr-HR" altLang="en-US" sz="3600" b="1" dirty="0" err="1"/>
              <a:t>Fathers</a:t>
            </a:r>
            <a:endParaRPr lang="hr-HR" altLang="en-US" sz="3600" b="1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hr-HR" altLang="en-US" sz="3600" b="1" dirty="0" err="1" smtClean="0"/>
              <a:t>Virginia</a:t>
            </a:r>
            <a:r>
              <a:rPr lang="hr-HR" altLang="en-US" sz="3600" b="1" dirty="0" smtClean="0"/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r-HR" altLang="en-US" sz="3600" b="1" dirty="0" err="1" smtClean="0"/>
              <a:t>Plymouth</a:t>
            </a:r>
            <a:r>
              <a:rPr lang="hr-HR" altLang="en-US" sz="3600" b="1" dirty="0" smtClean="0"/>
              <a:t> 1620</a:t>
            </a:r>
          </a:p>
          <a:p>
            <a:pPr>
              <a:spcBef>
                <a:spcPct val="50000"/>
              </a:spcBef>
            </a:pPr>
            <a:endParaRPr lang="hr-HR" altLang="en-US" sz="3600" b="1" dirty="0" smtClean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hr-HR" altLang="en-US" sz="3600" b="1" dirty="0" err="1" smtClean="0"/>
              <a:t>Thanksgiving</a:t>
            </a:r>
            <a:endParaRPr lang="hr-HR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05101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62" descr="http://www.justis.com/support/images/court-structu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94" y="19954"/>
            <a:ext cx="5073001" cy="683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77325" y="0"/>
            <a:ext cx="68056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altLang="sr-Latn-RS" sz="2400" b="1" dirty="0" err="1">
                <a:solidFill>
                  <a:schemeClr val="tx2"/>
                </a:solidFill>
              </a:rPr>
              <a:t>The</a:t>
            </a:r>
            <a:r>
              <a:rPr lang="sr-Latn-CS" altLang="sr-Latn-RS" sz="2400" b="1" dirty="0">
                <a:solidFill>
                  <a:schemeClr val="tx2"/>
                </a:solidFill>
              </a:rPr>
              <a:t> </a:t>
            </a:r>
            <a:r>
              <a:rPr lang="sr-Latn-CS" altLang="sr-Latn-RS" sz="2400" b="1" dirty="0" err="1">
                <a:solidFill>
                  <a:schemeClr val="tx2"/>
                </a:solidFill>
              </a:rPr>
              <a:t>Court</a:t>
            </a:r>
            <a:r>
              <a:rPr lang="sr-Latn-CS" altLang="sr-Latn-RS" sz="2400" b="1" dirty="0">
                <a:solidFill>
                  <a:schemeClr val="tx2"/>
                </a:solidFill>
              </a:rPr>
              <a:t> </a:t>
            </a:r>
            <a:r>
              <a:rPr lang="sr-Latn-CS" altLang="sr-Latn-RS" sz="2400" b="1" dirty="0" err="1">
                <a:solidFill>
                  <a:schemeClr val="tx2"/>
                </a:solidFill>
              </a:rPr>
              <a:t>Structure</a:t>
            </a:r>
            <a:r>
              <a:rPr lang="sr-Latn-CS" altLang="sr-Latn-RS" sz="2400" b="1" dirty="0">
                <a:solidFill>
                  <a:schemeClr val="tx2"/>
                </a:solidFill>
              </a:rPr>
              <a:t> of </a:t>
            </a:r>
            <a:r>
              <a:rPr lang="sr-Latn-CS" altLang="sr-Latn-RS" sz="2400" b="1" dirty="0" err="1">
                <a:solidFill>
                  <a:schemeClr val="tx2"/>
                </a:solidFill>
              </a:rPr>
              <a:t>Her</a:t>
            </a:r>
            <a:r>
              <a:rPr lang="sr-Latn-CS" altLang="sr-Latn-RS" sz="2400" b="1" dirty="0">
                <a:solidFill>
                  <a:schemeClr val="tx2"/>
                </a:solidFill>
              </a:rPr>
              <a:t> </a:t>
            </a:r>
            <a:r>
              <a:rPr lang="sr-Latn-CS" altLang="sr-Latn-RS" sz="2400" b="1" dirty="0" err="1">
                <a:solidFill>
                  <a:schemeClr val="tx2"/>
                </a:solidFill>
              </a:rPr>
              <a:t>Majesty's</a:t>
            </a:r>
            <a:r>
              <a:rPr lang="sr-Latn-CS" altLang="sr-Latn-RS" sz="2400" b="1" dirty="0">
                <a:solidFill>
                  <a:schemeClr val="tx2"/>
                </a:solidFill>
              </a:rPr>
              <a:t> </a:t>
            </a:r>
            <a:r>
              <a:rPr lang="sr-Latn-CS" altLang="sr-Latn-RS" sz="2400" b="1" dirty="0" err="1">
                <a:solidFill>
                  <a:schemeClr val="tx2"/>
                </a:solidFill>
              </a:rPr>
              <a:t>Courts</a:t>
            </a:r>
            <a:r>
              <a:rPr lang="sr-Latn-CS" altLang="sr-Latn-RS" sz="2400" b="1" dirty="0">
                <a:solidFill>
                  <a:schemeClr val="tx2"/>
                </a:solidFill>
              </a:rPr>
              <a:t> </a:t>
            </a:r>
            <a:r>
              <a:rPr lang="sr-Latn-CS" altLang="sr-Latn-RS" sz="2400" b="1" dirty="0" err="1">
                <a:solidFill>
                  <a:schemeClr val="tx2"/>
                </a:solidFill>
              </a:rPr>
              <a:t>Service</a:t>
            </a:r>
            <a:r>
              <a:rPr lang="sr-Latn-CS" altLang="sr-Latn-RS" sz="2400" b="1" dirty="0">
                <a:solidFill>
                  <a:schemeClr val="tx2"/>
                </a:solidFill>
              </a:rPr>
              <a:t> </a:t>
            </a:r>
            <a:endParaRPr lang="sr-Latn-CS" altLang="sr-Latn-RS" sz="2400" b="1" dirty="0" smtClean="0">
              <a:solidFill>
                <a:schemeClr val="tx2"/>
              </a:solidFill>
            </a:endParaRPr>
          </a:p>
          <a:p>
            <a:r>
              <a:rPr lang="sr-Latn-CS" altLang="sr-Latn-RS" sz="2400" b="1" dirty="0">
                <a:solidFill>
                  <a:schemeClr val="tx2"/>
                </a:solidFill>
              </a:rPr>
              <a:t> </a:t>
            </a:r>
            <a:r>
              <a:rPr lang="sr-Latn-CS" altLang="sr-Latn-RS" sz="2400" b="1" dirty="0" smtClean="0">
                <a:solidFill>
                  <a:schemeClr val="tx2"/>
                </a:solidFill>
              </a:rPr>
              <a:t>                                     (HMCS)</a:t>
            </a:r>
            <a:endParaRPr lang="hr-HR" sz="2400" dirty="0"/>
          </a:p>
        </p:txBody>
      </p:sp>
      <p:sp>
        <p:nvSpPr>
          <p:cNvPr id="5" name="Text Box 259"/>
          <p:cNvSpPr txBox="1">
            <a:spLocks noChangeArrowheads="1"/>
          </p:cNvSpPr>
          <p:nvPr/>
        </p:nvSpPr>
        <p:spPr bwMode="auto">
          <a:xfrm>
            <a:off x="6228272" y="1279977"/>
            <a:ext cx="5400136" cy="354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r-HR" altLang="sr-Latn-RS" dirty="0" err="1"/>
              <a:t>Tribunals</a:t>
            </a:r>
            <a:endParaRPr lang="hr-HR" altLang="sr-Latn-RS" dirty="0"/>
          </a:p>
          <a:p>
            <a:pPr eaLnBrk="1" hangingPunct="1"/>
            <a:r>
              <a:rPr lang="hr-HR" altLang="sr-Latn-RS" dirty="0"/>
              <a:t>Civil </a:t>
            </a:r>
            <a:r>
              <a:rPr lang="hr-HR" altLang="sr-Latn-RS" dirty="0" err="1"/>
              <a:t>Courts</a:t>
            </a:r>
            <a:endParaRPr lang="hr-HR" altLang="sr-Latn-RS" dirty="0"/>
          </a:p>
          <a:p>
            <a:pPr eaLnBrk="1" hangingPunct="1"/>
            <a:r>
              <a:rPr lang="hr-HR" altLang="sr-Latn-RS" dirty="0" err="1"/>
              <a:t>Criminal</a:t>
            </a:r>
            <a:r>
              <a:rPr lang="hr-HR" altLang="sr-Latn-RS" dirty="0"/>
              <a:t> </a:t>
            </a:r>
            <a:r>
              <a:rPr lang="hr-HR" altLang="sr-Latn-RS" dirty="0" err="1"/>
              <a:t>Courts</a:t>
            </a:r>
            <a:endParaRPr lang="hr-HR" altLang="sr-Latn-RS" dirty="0"/>
          </a:p>
          <a:p>
            <a:pPr eaLnBrk="1" hangingPunct="1"/>
            <a:r>
              <a:rPr lang="hr-HR" altLang="sr-Latn-RS" dirty="0" err="1"/>
              <a:t>Appelate</a:t>
            </a:r>
            <a:r>
              <a:rPr lang="hr-HR" altLang="sr-Latn-RS" dirty="0"/>
              <a:t> </a:t>
            </a:r>
            <a:r>
              <a:rPr lang="hr-HR" altLang="sr-Latn-RS" dirty="0" err="1"/>
              <a:t>Courts</a:t>
            </a:r>
            <a:endParaRPr lang="hr-HR" altLang="sr-Latn-RS" dirty="0"/>
          </a:p>
          <a:p>
            <a:pPr eaLnBrk="1" hangingPunct="1"/>
            <a:r>
              <a:rPr lang="hr-HR" altLang="sr-Latn-RS" dirty="0" err="1" smtClean="0"/>
              <a:t>Supreme</a:t>
            </a:r>
            <a:r>
              <a:rPr lang="hr-HR" altLang="sr-Latn-RS" dirty="0" smtClean="0"/>
              <a:t> Court</a:t>
            </a:r>
            <a:endParaRPr lang="hr-HR" altLang="sr-Latn-RS" dirty="0"/>
          </a:p>
          <a:p>
            <a:pPr eaLnBrk="1" hangingPunct="1"/>
            <a:r>
              <a:rPr lang="hr-HR" altLang="sr-Latn-RS" dirty="0"/>
              <a:t>Court of European </a:t>
            </a:r>
            <a:r>
              <a:rPr lang="hr-HR" altLang="sr-Latn-RS" dirty="0" err="1" smtClean="0"/>
              <a:t>Justice</a:t>
            </a:r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195991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filibustercartoons.com/judges/uk1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432" y="849616"/>
            <a:ext cx="3951387" cy="576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http://www.filibustercartoons.com/judges/uk2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849" y="849616"/>
            <a:ext cx="3968151" cy="573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http://www.filibustercartoons.com/judges/uk3.jp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9616"/>
            <a:ext cx="3904402" cy="576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5"/>
          <p:cNvSpPr>
            <a:spLocks noChangeArrowheads="1"/>
          </p:cNvSpPr>
          <p:nvPr/>
        </p:nvSpPr>
        <p:spPr bwMode="auto">
          <a:xfrm>
            <a:off x="746494" y="182521"/>
            <a:ext cx="2411413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hr-HR" altLang="sr-Latn-RS" sz="2000" dirty="0" err="1"/>
              <a:t>The</a:t>
            </a:r>
            <a:r>
              <a:rPr kumimoji="0" lang="hr-HR" altLang="sr-Latn-RS" sz="2000" dirty="0"/>
              <a:t> Lord </a:t>
            </a:r>
            <a:r>
              <a:rPr kumimoji="0" lang="hr-HR" altLang="sr-Latn-RS" sz="2000" dirty="0" err="1"/>
              <a:t>Chancellor</a:t>
            </a:r>
            <a:endParaRPr kumimoji="0" lang="hr-HR" altLang="sr-Latn-RS" sz="2000" dirty="0"/>
          </a:p>
        </p:txBody>
      </p:sp>
      <p:sp>
        <p:nvSpPr>
          <p:cNvPr id="6" name="Rectangle 52"/>
          <p:cNvSpPr>
            <a:spLocks noChangeArrowheads="1"/>
          </p:cNvSpPr>
          <p:nvPr/>
        </p:nvSpPr>
        <p:spPr bwMode="auto">
          <a:xfrm>
            <a:off x="4583802" y="182521"/>
            <a:ext cx="2342501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kumimoji="0" lang="hr-HR" altLang="sr-Latn-RS" sz="2000" dirty="0"/>
              <a:t>    A </a:t>
            </a:r>
            <a:r>
              <a:rPr kumimoji="0" lang="hr-HR" altLang="sr-Latn-RS" sz="2000" dirty="0" err="1"/>
              <a:t>high</a:t>
            </a:r>
            <a:r>
              <a:rPr kumimoji="0" lang="hr-HR" altLang="sr-Latn-RS" sz="2000" dirty="0"/>
              <a:t> </a:t>
            </a:r>
            <a:r>
              <a:rPr kumimoji="0" lang="hr-HR" altLang="sr-Latn-RS" sz="2000" dirty="0" err="1"/>
              <a:t>court</a:t>
            </a:r>
            <a:r>
              <a:rPr kumimoji="0" lang="hr-HR" altLang="sr-Latn-RS" sz="2000" dirty="0"/>
              <a:t> </a:t>
            </a:r>
            <a:r>
              <a:rPr kumimoji="0" lang="hr-HR" altLang="sr-Latn-RS" sz="2000" dirty="0" err="1"/>
              <a:t>judge</a:t>
            </a:r>
            <a:endParaRPr kumimoji="0" lang="hr-HR" altLang="sr-Latn-RS" sz="2000" dirty="0"/>
          </a:p>
        </p:txBody>
      </p:sp>
      <p:sp>
        <p:nvSpPr>
          <p:cNvPr id="7" name="Rectangle 53"/>
          <p:cNvSpPr>
            <a:spLocks noChangeArrowheads="1"/>
          </p:cNvSpPr>
          <p:nvPr/>
        </p:nvSpPr>
        <p:spPr bwMode="auto">
          <a:xfrm>
            <a:off x="8707797" y="182521"/>
            <a:ext cx="2627312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hr-HR" altLang="sr-Latn-RS" sz="2000" dirty="0"/>
              <a:t>A </a:t>
            </a:r>
            <a:r>
              <a:rPr kumimoji="0" lang="hr-HR" altLang="sr-Latn-RS" sz="2000" dirty="0" err="1"/>
              <a:t>lower</a:t>
            </a:r>
            <a:r>
              <a:rPr kumimoji="0" lang="hr-HR" altLang="sr-Latn-RS" sz="2000" dirty="0"/>
              <a:t> </a:t>
            </a:r>
            <a:r>
              <a:rPr kumimoji="0" lang="hr-HR" altLang="sr-Latn-RS" sz="2000" dirty="0" err="1"/>
              <a:t>court</a:t>
            </a:r>
            <a:r>
              <a:rPr kumimoji="0" lang="hr-HR" altLang="sr-Latn-RS" sz="2000" dirty="0"/>
              <a:t> </a:t>
            </a:r>
            <a:r>
              <a:rPr kumimoji="0" lang="hr-HR" altLang="sr-Latn-RS" sz="2000" dirty="0" err="1"/>
              <a:t>judge</a:t>
            </a:r>
            <a:endParaRPr kumimoji="0" lang="hr-HR" altLang="sr-Latn-RS" sz="2000" dirty="0"/>
          </a:p>
        </p:txBody>
      </p:sp>
    </p:spTree>
    <p:extLst>
      <p:ext uri="{BB962C8B-B14F-4D97-AF65-F5344CB8AC3E}">
        <p14:creationId xmlns:p14="http://schemas.microsoft.com/office/powerpoint/2010/main" val="214359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r="21466"/>
          <a:stretch/>
        </p:blipFill>
        <p:spPr>
          <a:xfrm>
            <a:off x="552090" y="1206237"/>
            <a:ext cx="2931316" cy="4860909"/>
          </a:xfrm>
          <a:prstGeom prst="rect">
            <a:avLst/>
          </a:prstGeom>
          <a:noFill/>
        </p:spPr>
      </p:pic>
      <p:pic>
        <p:nvPicPr>
          <p:cNvPr id="3" name="Picture 2" descr="C:\Users\Miljen\Desktop\law-society-entrance-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1035" y="1407422"/>
            <a:ext cx="7430901" cy="4458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5185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iljen\Desktop\Barri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465" y="613840"/>
            <a:ext cx="4148908" cy="5538790"/>
          </a:xfrm>
          <a:prstGeom prst="rect">
            <a:avLst/>
          </a:prstGeom>
          <a:noFill/>
        </p:spPr>
      </p:pic>
      <p:pic>
        <p:nvPicPr>
          <p:cNvPr id="1026" name="Picture 2" descr="https://upload.wikimedia.org/wikipedia/commons/b/b8/London-Inns-of-Cou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4" y="613840"/>
            <a:ext cx="7176879" cy="553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11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1" y="487680"/>
            <a:ext cx="405384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600" b="1" i="0" dirty="0" smtClean="0">
                <a:solidFill>
                  <a:srgbClr val="1A1A1A"/>
                </a:solidFill>
                <a:effectLst/>
              </a:rPr>
              <a:t>Common law</a:t>
            </a:r>
            <a:r>
              <a:rPr lang="en-GB" sz="3600" dirty="0" smtClean="0">
                <a:solidFill>
                  <a:srgbClr val="1A1A1A"/>
                </a:solidFill>
              </a:rPr>
              <a:t> is </a:t>
            </a:r>
            <a:r>
              <a:rPr lang="en-GB" sz="3600" b="0" i="0" dirty="0" smtClean="0">
                <a:solidFill>
                  <a:srgbClr val="1A1A1A"/>
                </a:solidFill>
                <a:effectLst/>
              </a:rPr>
              <a:t>the body of customary law, based upon judicial decisions and embodied in reports of decided cases, that has been administered by the common-law courts of England since the Middle Ages.</a:t>
            </a:r>
            <a:endParaRPr lang="en-GB" sz="3600" dirty="0"/>
          </a:p>
        </p:txBody>
      </p:sp>
      <p:pic>
        <p:nvPicPr>
          <p:cNvPr id="3" name="Picture 7" descr="alfredthe-great3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581" y="73017"/>
            <a:ext cx="3947037" cy="484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4960" y="4919663"/>
            <a:ext cx="6522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GB" altLang="en-US" sz="3600" dirty="0" smtClean="0"/>
              <a:t>Early English law based on the example  of the laws of Germanic people of northern Europe.</a:t>
            </a:r>
            <a:endParaRPr lang="en-GB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81336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arold_dead_bayeux_tapes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11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991600" y="0"/>
            <a:ext cx="3200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 smtClean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The common law of England was largely created in the period after the </a:t>
            </a:r>
            <a:r>
              <a:rPr lang="hr-HR" sz="3600" b="0" i="0" dirty="0" smtClean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Norman </a:t>
            </a:r>
            <a:r>
              <a:rPr lang="hr-HR" sz="3600" b="0" i="0" dirty="0" err="1" smtClean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Conquest</a:t>
            </a:r>
            <a:r>
              <a:rPr lang="en-US" sz="3600" b="0" i="0" dirty="0" smtClean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 of 1066</a:t>
            </a:r>
            <a:r>
              <a:rPr lang="hr-HR" sz="3600" b="0" i="0" dirty="0" smtClean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hr-HR" sz="3600" b="0" i="0" dirty="0" err="1" smtClean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and</a:t>
            </a:r>
            <a:r>
              <a:rPr lang="hr-HR" sz="3600" b="0" i="0" dirty="0" smtClean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hr-HR" sz="3600" b="0" i="0" dirty="0" err="1" smtClean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it</a:t>
            </a:r>
            <a:r>
              <a:rPr lang="hr-HR" sz="3600" b="0" i="0" dirty="0" smtClean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hr-HR" sz="3600" b="0" i="0" dirty="0" err="1" smtClean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gradually</a:t>
            </a:r>
            <a:r>
              <a:rPr lang="hr-HR" sz="3600" b="0" i="0" dirty="0" smtClean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hr-HR" sz="3600" b="0" i="0" dirty="0" err="1" smtClean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replaced</a:t>
            </a:r>
            <a:r>
              <a:rPr lang="hr-HR" sz="3600" b="0" i="0" dirty="0" smtClean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hr-HR" sz="3600" b="0" i="0" dirty="0" err="1" smtClean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the</a:t>
            </a:r>
            <a:r>
              <a:rPr lang="hr-HR" sz="3600" b="0" i="0" dirty="0" smtClean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hr-HR" sz="3600" b="0" i="0" dirty="0" err="1" smtClean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Anglosaxon</a:t>
            </a:r>
            <a:r>
              <a:rPr lang="hr-HR" sz="3600" b="0" i="0" dirty="0" smtClean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hr-HR" sz="3600" b="0" i="0" dirty="0" err="1" smtClean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law</a:t>
            </a:r>
            <a:r>
              <a:rPr lang="en-US" sz="3600" b="0" i="0" dirty="0" smtClean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. 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250575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 smtClean="0">
                <a:solidFill>
                  <a:srgbClr val="111111"/>
                </a:solidFill>
                <a:effectLst/>
                <a:latin typeface="Roboto"/>
              </a:rPr>
              <a:t>In the </a:t>
            </a:r>
            <a:r>
              <a:rPr lang="en-US" sz="3600" b="1" i="0" dirty="0" smtClean="0">
                <a:solidFill>
                  <a:srgbClr val="111111"/>
                </a:solidFill>
                <a:effectLst/>
                <a:latin typeface="Roboto"/>
              </a:rPr>
              <a:t>Continental law</a:t>
            </a:r>
            <a:r>
              <a:rPr lang="en-US" sz="3600" b="0" i="0" dirty="0" smtClean="0">
                <a:solidFill>
                  <a:srgbClr val="111111"/>
                </a:solidFill>
                <a:effectLst/>
                <a:latin typeface="Roboto"/>
              </a:rPr>
              <a:t> civil procedure is found in codes</a:t>
            </a:r>
            <a:r>
              <a:rPr lang="hr-HR" sz="3600" b="0" i="0" dirty="0" smtClean="0">
                <a:solidFill>
                  <a:srgbClr val="111111"/>
                </a:solidFill>
                <a:effectLst/>
                <a:latin typeface="Roboto"/>
              </a:rPr>
              <a:t>; </a:t>
            </a:r>
          </a:p>
          <a:p>
            <a:endParaRPr lang="hr-HR" sz="2400" dirty="0">
              <a:solidFill>
                <a:srgbClr val="111111"/>
              </a:solidFill>
              <a:latin typeface="Roboto"/>
            </a:endParaRPr>
          </a:p>
          <a:p>
            <a:r>
              <a:rPr lang="hr-HR" sz="3600" b="0" i="0" dirty="0" smtClean="0">
                <a:solidFill>
                  <a:srgbClr val="111111"/>
                </a:solidFill>
                <a:effectLst/>
                <a:latin typeface="Roboto"/>
              </a:rPr>
              <a:t>i</a:t>
            </a:r>
            <a:r>
              <a:rPr lang="en-US" sz="3600" b="0" i="0" dirty="0" smtClean="0">
                <a:solidFill>
                  <a:srgbClr val="111111"/>
                </a:solidFill>
                <a:effectLst/>
                <a:latin typeface="Roboto"/>
              </a:rPr>
              <a:t>n the </a:t>
            </a:r>
            <a:r>
              <a:rPr lang="en-US" sz="3600" b="1" i="0" dirty="0" smtClean="0">
                <a:solidFill>
                  <a:srgbClr val="111111"/>
                </a:solidFill>
                <a:effectLst/>
                <a:latin typeface="Roboto"/>
              </a:rPr>
              <a:t>Common legal system </a:t>
            </a:r>
            <a:r>
              <a:rPr lang="en-US" sz="3600" b="0" i="0" dirty="0" smtClean="0">
                <a:solidFill>
                  <a:srgbClr val="111111"/>
                </a:solidFill>
                <a:effectLst/>
                <a:latin typeface="Roboto"/>
              </a:rPr>
              <a:t>it is found in rules of court made under statutory powers. </a:t>
            </a:r>
            <a:endParaRPr lang="hr-HR" sz="3600" b="0" i="0" dirty="0" smtClean="0">
              <a:solidFill>
                <a:srgbClr val="111111"/>
              </a:solidFill>
              <a:effectLst/>
              <a:latin typeface="Roboto"/>
            </a:endParaRPr>
          </a:p>
          <a:p>
            <a:endParaRPr lang="hr-HR" sz="2400" dirty="0">
              <a:solidFill>
                <a:srgbClr val="111111"/>
              </a:solidFill>
              <a:latin typeface="Roboto"/>
            </a:endParaRPr>
          </a:p>
          <a:p>
            <a:r>
              <a:rPr lang="en-US" sz="3600" b="0" i="0" dirty="0" smtClean="0">
                <a:solidFill>
                  <a:srgbClr val="111111"/>
                </a:solidFill>
                <a:effectLst/>
                <a:latin typeface="Roboto"/>
              </a:rPr>
              <a:t>Historically, in the </a:t>
            </a:r>
            <a:r>
              <a:rPr lang="en-US" sz="3600" i="0" dirty="0" smtClean="0">
                <a:solidFill>
                  <a:srgbClr val="111111"/>
                </a:solidFill>
                <a:effectLst/>
                <a:latin typeface="Roboto"/>
              </a:rPr>
              <a:t>Common legal</a:t>
            </a:r>
            <a:r>
              <a:rPr lang="en-US" sz="3600" b="0" i="0" dirty="0" smtClean="0">
                <a:solidFill>
                  <a:srgbClr val="111111"/>
                </a:solidFill>
                <a:effectLst/>
                <a:latin typeface="Roboto"/>
              </a:rPr>
              <a:t> system civil procedure lawsuits included a jury and a judge. The matter </a:t>
            </a:r>
            <a:r>
              <a:rPr lang="hr-HR" sz="3600" b="0" i="0" dirty="0" smtClean="0">
                <a:solidFill>
                  <a:srgbClr val="111111"/>
                </a:solidFill>
                <a:effectLst/>
                <a:latin typeface="Roboto"/>
              </a:rPr>
              <a:t>o</a:t>
            </a:r>
            <a:r>
              <a:rPr lang="en-US" sz="3600" b="0" i="0" dirty="0" smtClean="0">
                <a:solidFill>
                  <a:srgbClr val="111111"/>
                </a:solidFill>
                <a:effectLst/>
                <a:latin typeface="Roboto"/>
              </a:rPr>
              <a:t>f </a:t>
            </a:r>
            <a:r>
              <a:rPr lang="en-US" sz="3600" i="0" dirty="0" smtClean="0">
                <a:solidFill>
                  <a:srgbClr val="111111"/>
                </a:solidFill>
                <a:effectLst/>
                <a:latin typeface="Roboto"/>
              </a:rPr>
              <a:t>law</a:t>
            </a:r>
            <a:r>
              <a:rPr lang="en-US" sz="3600" b="0" i="0" dirty="0" smtClean="0">
                <a:solidFill>
                  <a:srgbClr val="111111"/>
                </a:solidFill>
                <a:effectLst/>
                <a:latin typeface="Roboto"/>
              </a:rPr>
              <a:t> was reserved for the decision of the judge and the matters of fact for the jury.</a:t>
            </a:r>
            <a:endParaRPr lang="hr-HR" sz="3600" b="0" i="0" dirty="0" smtClean="0">
              <a:solidFill>
                <a:srgbClr val="111111"/>
              </a:solidFill>
              <a:effectLst/>
              <a:latin typeface="Roboto"/>
            </a:endParaRPr>
          </a:p>
          <a:p>
            <a:endParaRPr lang="hr-HR" sz="2400" dirty="0" smtClean="0">
              <a:solidFill>
                <a:srgbClr val="111111"/>
              </a:solidFill>
              <a:latin typeface="Roboto"/>
            </a:endParaRPr>
          </a:p>
          <a:p>
            <a:pPr marL="571500" indent="-571500">
              <a:buFontTx/>
              <a:buChar char="-"/>
            </a:pPr>
            <a:r>
              <a:rPr lang="hr-HR" sz="3600" dirty="0" smtClean="0">
                <a:solidFill>
                  <a:srgbClr val="111111"/>
                </a:solidFill>
                <a:latin typeface="Roboto"/>
              </a:rPr>
              <a:t>Continental </a:t>
            </a:r>
            <a:r>
              <a:rPr lang="hr-HR" sz="3600" dirty="0" err="1">
                <a:solidFill>
                  <a:srgbClr val="111111"/>
                </a:solidFill>
                <a:latin typeface="Roboto"/>
              </a:rPr>
              <a:t>L</a:t>
            </a:r>
            <a:r>
              <a:rPr lang="hr-HR" sz="3600" dirty="0" err="1" smtClean="0">
                <a:solidFill>
                  <a:srgbClr val="111111"/>
                </a:solidFill>
                <a:latin typeface="Roboto"/>
              </a:rPr>
              <a:t>aw</a:t>
            </a:r>
            <a:r>
              <a:rPr lang="hr-HR" sz="3600" dirty="0" smtClean="0">
                <a:solidFill>
                  <a:srgbClr val="111111"/>
                </a:solidFill>
                <a:latin typeface="Roboto"/>
              </a:rPr>
              <a:t> </a:t>
            </a:r>
            <a:r>
              <a:rPr lang="hr-HR" sz="3600" dirty="0" err="1" smtClean="0">
                <a:solidFill>
                  <a:srgbClr val="111111"/>
                </a:solidFill>
                <a:latin typeface="Roboto"/>
              </a:rPr>
              <a:t>is</a:t>
            </a:r>
            <a:r>
              <a:rPr lang="hr-HR" sz="3600" dirty="0" smtClean="0">
                <a:solidFill>
                  <a:srgbClr val="111111"/>
                </a:solidFill>
                <a:latin typeface="Roboto"/>
              </a:rPr>
              <a:t> </a:t>
            </a:r>
            <a:r>
              <a:rPr lang="hr-HR" sz="3600" dirty="0" err="1" smtClean="0">
                <a:solidFill>
                  <a:srgbClr val="111111"/>
                </a:solidFill>
                <a:latin typeface="Roboto"/>
              </a:rPr>
              <a:t>largely</a:t>
            </a:r>
            <a:r>
              <a:rPr lang="hr-HR" sz="3600" dirty="0" smtClean="0">
                <a:solidFill>
                  <a:srgbClr val="111111"/>
                </a:solidFill>
                <a:latin typeface="Roboto"/>
              </a:rPr>
              <a:t> </a:t>
            </a:r>
            <a:r>
              <a:rPr lang="hr-HR" sz="3600" dirty="0" err="1" smtClean="0">
                <a:solidFill>
                  <a:srgbClr val="111111"/>
                </a:solidFill>
                <a:latin typeface="Roboto"/>
              </a:rPr>
              <a:t>contained</a:t>
            </a:r>
            <a:r>
              <a:rPr lang="hr-HR" sz="3600" dirty="0" smtClean="0">
                <a:solidFill>
                  <a:srgbClr val="111111"/>
                </a:solidFill>
                <a:latin typeface="Roboto"/>
              </a:rPr>
              <a:t> </a:t>
            </a:r>
            <a:r>
              <a:rPr lang="hr-HR" sz="3600" dirty="0" err="1" smtClean="0">
                <a:solidFill>
                  <a:srgbClr val="111111"/>
                </a:solidFill>
                <a:latin typeface="Roboto"/>
              </a:rPr>
              <a:t>in</a:t>
            </a:r>
            <a:r>
              <a:rPr lang="hr-HR" sz="3600" dirty="0" smtClean="0">
                <a:solidFill>
                  <a:srgbClr val="111111"/>
                </a:solidFill>
                <a:latin typeface="Roboto"/>
              </a:rPr>
              <a:t> </a:t>
            </a:r>
            <a:r>
              <a:rPr lang="hr-HR" sz="3600" dirty="0" err="1" smtClean="0">
                <a:solidFill>
                  <a:srgbClr val="111111"/>
                </a:solidFill>
                <a:latin typeface="Roboto"/>
              </a:rPr>
              <a:t>written</a:t>
            </a:r>
            <a:r>
              <a:rPr lang="hr-HR" sz="3600" dirty="0" smtClean="0">
                <a:solidFill>
                  <a:srgbClr val="111111"/>
                </a:solidFill>
                <a:latin typeface="Roboto"/>
              </a:rPr>
              <a:t> </a:t>
            </a:r>
            <a:r>
              <a:rPr lang="hr-HR" sz="3600" dirty="0" err="1" smtClean="0">
                <a:solidFill>
                  <a:srgbClr val="111111"/>
                </a:solidFill>
                <a:latin typeface="Roboto"/>
              </a:rPr>
              <a:t>codes</a:t>
            </a:r>
            <a:endParaRPr lang="hr-HR" sz="3600" dirty="0" smtClean="0">
              <a:solidFill>
                <a:srgbClr val="111111"/>
              </a:solidFill>
              <a:latin typeface="Roboto"/>
            </a:endParaRPr>
          </a:p>
          <a:p>
            <a:endParaRPr lang="hr-HR" sz="2400" dirty="0" smtClean="0">
              <a:solidFill>
                <a:srgbClr val="111111"/>
              </a:solidFill>
              <a:latin typeface="Roboto"/>
            </a:endParaRPr>
          </a:p>
          <a:p>
            <a:pPr marL="571500" indent="-571500">
              <a:buFontTx/>
              <a:buChar char="-"/>
            </a:pPr>
            <a:r>
              <a:rPr lang="hr-HR" sz="3600" dirty="0" err="1" smtClean="0">
                <a:solidFill>
                  <a:srgbClr val="111111"/>
                </a:solidFill>
                <a:latin typeface="Roboto"/>
              </a:rPr>
              <a:t>Common</a:t>
            </a:r>
            <a:r>
              <a:rPr lang="hr-HR" sz="3600" dirty="0" smtClean="0">
                <a:solidFill>
                  <a:srgbClr val="111111"/>
                </a:solidFill>
                <a:latin typeface="Roboto"/>
              </a:rPr>
              <a:t> </a:t>
            </a:r>
            <a:r>
              <a:rPr lang="hr-HR" sz="3600" dirty="0" err="1" smtClean="0">
                <a:solidFill>
                  <a:srgbClr val="111111"/>
                </a:solidFill>
                <a:latin typeface="Roboto"/>
              </a:rPr>
              <a:t>Law</a:t>
            </a:r>
            <a:r>
              <a:rPr lang="hr-HR" sz="3600" dirty="0" smtClean="0">
                <a:solidFill>
                  <a:srgbClr val="111111"/>
                </a:solidFill>
                <a:latin typeface="Roboto"/>
              </a:rPr>
              <a:t> (</a:t>
            </a:r>
            <a:r>
              <a:rPr lang="hr-HR" sz="3600" dirty="0" err="1" smtClean="0">
                <a:solidFill>
                  <a:srgbClr val="111111"/>
                </a:solidFill>
                <a:latin typeface="Roboto"/>
              </a:rPr>
              <a:t>especially</a:t>
            </a:r>
            <a:r>
              <a:rPr lang="hr-HR" sz="3600" dirty="0" smtClean="0">
                <a:solidFill>
                  <a:srgbClr val="111111"/>
                </a:solidFill>
                <a:latin typeface="Roboto"/>
              </a:rPr>
              <a:t> </a:t>
            </a:r>
            <a:r>
              <a:rPr lang="hr-HR" sz="3600" dirty="0" err="1" smtClean="0">
                <a:solidFill>
                  <a:srgbClr val="111111"/>
                </a:solidFill>
                <a:latin typeface="Roboto"/>
              </a:rPr>
              <a:t>early</a:t>
            </a:r>
            <a:r>
              <a:rPr lang="hr-HR" sz="3600" dirty="0" smtClean="0">
                <a:solidFill>
                  <a:srgbClr val="111111"/>
                </a:solidFill>
                <a:latin typeface="Roboto"/>
              </a:rPr>
              <a:t> </a:t>
            </a:r>
            <a:r>
              <a:rPr lang="hr-HR" sz="3600" dirty="0" err="1" smtClean="0">
                <a:solidFill>
                  <a:srgbClr val="111111"/>
                </a:solidFill>
                <a:latin typeface="Roboto"/>
              </a:rPr>
              <a:t>law</a:t>
            </a:r>
            <a:r>
              <a:rPr lang="hr-HR" sz="3600" dirty="0" smtClean="0">
                <a:solidFill>
                  <a:srgbClr val="111111"/>
                </a:solidFill>
                <a:latin typeface="Roboto"/>
              </a:rPr>
              <a:t>) </a:t>
            </a:r>
            <a:r>
              <a:rPr lang="hr-HR" sz="3600" dirty="0" err="1" smtClean="0">
                <a:solidFill>
                  <a:srgbClr val="111111"/>
                </a:solidFill>
                <a:latin typeface="Roboto"/>
              </a:rPr>
              <a:t>is</a:t>
            </a:r>
            <a:r>
              <a:rPr lang="hr-HR" sz="3600" dirty="0" smtClean="0">
                <a:solidFill>
                  <a:srgbClr val="111111"/>
                </a:solidFill>
                <a:latin typeface="Roboto"/>
              </a:rPr>
              <a:t> </a:t>
            </a:r>
            <a:r>
              <a:rPr lang="hr-HR" sz="3600" dirty="0" err="1" smtClean="0">
                <a:solidFill>
                  <a:srgbClr val="111111"/>
                </a:solidFill>
                <a:latin typeface="Roboto"/>
              </a:rPr>
              <a:t>largely</a:t>
            </a:r>
            <a:r>
              <a:rPr lang="hr-HR" sz="3600" dirty="0" smtClean="0">
                <a:solidFill>
                  <a:srgbClr val="111111"/>
                </a:solidFill>
                <a:latin typeface="Roboto"/>
              </a:rPr>
              <a:t> </a:t>
            </a:r>
            <a:r>
              <a:rPr lang="hr-HR" sz="3600" dirty="0" err="1" smtClean="0">
                <a:solidFill>
                  <a:srgbClr val="111111"/>
                </a:solidFill>
                <a:latin typeface="Roboto"/>
              </a:rPr>
              <a:t>unwritten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277294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:Witan hexateuc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79" y="396240"/>
            <a:ext cx="8283783" cy="598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671560" y="574744"/>
            <a:ext cx="34137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000" i="1" dirty="0">
                <a:latin typeface="Times New Roman" pitchFamily="18" charset="0"/>
                <a:ea typeface="ＭＳ Ｐゴシック" pitchFamily="34" charset="-128"/>
              </a:rPr>
              <a:t>Curia Regis</a:t>
            </a:r>
            <a:r>
              <a:rPr lang="en-US" altLang="ja-JP" sz="4000" dirty="0">
                <a:latin typeface="Times New Roman" pitchFamily="18" charset="0"/>
                <a:ea typeface="ＭＳ Ｐゴシック" pitchFamily="34" charset="-128"/>
              </a:rPr>
              <a:t>, the king's feudal council to which he summoned his tenants in chief, the great barons, and the great prelates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121603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use of Lords Chamber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36239" y="1478280"/>
            <a:ext cx="7039737" cy="437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614701" y="568415"/>
            <a:ext cx="38657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 smtClean="0"/>
              <a:t>THE HOUSE OF LORDS</a:t>
            </a:r>
            <a:endParaRPr lang="hr-HR" sz="3200" dirty="0"/>
          </a:p>
        </p:txBody>
      </p:sp>
      <p:pic>
        <p:nvPicPr>
          <p:cNvPr id="4" name="Picture 3" descr="House of Commons Chamber"/>
          <p:cNvPicPr>
            <a:picLocks noGrp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0639" y="928529"/>
            <a:ext cx="3992562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306567" y="343754"/>
            <a:ext cx="46807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/>
              <a:t>THE HOUSE OF </a:t>
            </a:r>
            <a:r>
              <a:rPr lang="hr-HR" sz="3200" dirty="0" smtClean="0"/>
              <a:t>COMMONS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61141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 Becket in a window in Canterbury Cathed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92" y="1360258"/>
            <a:ext cx="3897530" cy="523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Wolsey. Christ Church, Oxford.">
            <a:hlinkClick r:id="rId3" tooltip="Portrait of Cardinal Thomas Wolsey (c.1475-1530) 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80" y="1360258"/>
            <a:ext cx="3688715" cy="523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upload.wikimedia.org/wikipedia/commons/f/f0/Hans_Holbein_d._J._065.jpg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12" y="1325421"/>
            <a:ext cx="4205288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619242" y="407015"/>
            <a:ext cx="29402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altLang="sr-Latn-RS" sz="3600" b="1" i="1" dirty="0" smtClean="0">
                <a:solidFill>
                  <a:srgbClr val="0070C0"/>
                </a:solidFill>
              </a:rPr>
              <a:t>Thomas More</a:t>
            </a:r>
            <a:r>
              <a:rPr lang="hr-HR" altLang="sr-Latn-RS" sz="3600" dirty="0" smtClean="0">
                <a:solidFill>
                  <a:srgbClr val="0070C0"/>
                </a:solidFill>
              </a:rPr>
              <a:t> </a:t>
            </a:r>
            <a:endParaRPr lang="hr-HR" sz="36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8290" y="407015"/>
            <a:ext cx="32826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altLang="ja-JP" sz="3600" b="1" i="1" dirty="0" smtClean="0">
                <a:hlinkClick r:id="rId7"/>
              </a:rPr>
              <a:t>Thomas </a:t>
            </a:r>
            <a:r>
              <a:rPr lang="hr-HR" altLang="ja-JP" sz="3600" b="1" i="1" dirty="0" err="1" smtClean="0">
                <a:solidFill>
                  <a:srgbClr val="0070C0"/>
                </a:solidFill>
                <a:hlinkClick r:id="rId7"/>
              </a:rPr>
              <a:t>Wolsey</a:t>
            </a:r>
            <a:r>
              <a:rPr lang="hr-HR" altLang="ja-JP" sz="3600" dirty="0" smtClean="0"/>
              <a:t> </a:t>
            </a:r>
            <a:endParaRPr lang="hr-HR" sz="3600" dirty="0"/>
          </a:p>
        </p:txBody>
      </p:sp>
      <p:sp>
        <p:nvSpPr>
          <p:cNvPr id="8" name="Rectangle 7"/>
          <p:cNvSpPr/>
          <p:nvPr/>
        </p:nvSpPr>
        <p:spPr>
          <a:xfrm>
            <a:off x="534723" y="407015"/>
            <a:ext cx="31708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altLang="ja-JP" sz="3600" b="1" i="1" dirty="0">
                <a:hlinkClick r:id="rId8"/>
              </a:rPr>
              <a:t>Thomas </a:t>
            </a:r>
            <a:r>
              <a:rPr lang="hr-HR" altLang="ja-JP" sz="3600" b="1" i="1" dirty="0" err="1">
                <a:hlinkClick r:id="rId8"/>
              </a:rPr>
              <a:t>Becket</a:t>
            </a:r>
            <a:r>
              <a:rPr lang="hr-HR" altLang="ja-JP" sz="3600" b="1" i="1" dirty="0" smtClean="0">
                <a:solidFill>
                  <a:schemeClr val="tx1"/>
                </a:solidFill>
              </a:rPr>
              <a:t> 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402019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enry VIII, by Hans Holbein, c.15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038" y="3338671"/>
            <a:ext cx="2283439" cy="341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Vidi izvornu slik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5" y="114300"/>
            <a:ext cx="2350431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:Edward VI of England c. 1546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32" y="209912"/>
            <a:ext cx="2313732" cy="34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200px-Mary_I_of_England">
            <a:hlinkClick r:id="rId6" tooltip="Mary I of England, who returned England to the Roman Catholic Church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7"/>
          <a:stretch/>
        </p:blipFill>
        <p:spPr bwMode="auto">
          <a:xfrm>
            <a:off x="7240920" y="3305968"/>
            <a:ext cx="2483969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mage:Elizabeth I of England - coronation portrait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781" y="182880"/>
            <a:ext cx="2397551" cy="333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690974" y="3445312"/>
            <a:ext cx="2501026" cy="353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altLang="en-US" sz="2300" b="1" dirty="0"/>
              <a:t>Elizabeth I </a:t>
            </a:r>
            <a:r>
              <a:rPr lang="hr-HR" altLang="en-US" sz="2300" b="1" dirty="0" smtClean="0"/>
              <a:t>–</a:t>
            </a:r>
          </a:p>
          <a:p>
            <a:pPr algn="ctr"/>
            <a:r>
              <a:rPr lang="hr-HR" altLang="en-US" sz="2300" b="1" dirty="0" smtClean="0"/>
              <a:t> </a:t>
            </a:r>
            <a:r>
              <a:rPr lang="hr-HR" altLang="en-US" sz="2300" b="1" dirty="0"/>
              <a:t>“</a:t>
            </a:r>
            <a:r>
              <a:rPr lang="hr-HR" altLang="en-US" sz="2300" b="1" dirty="0" err="1"/>
              <a:t>Virgin</a:t>
            </a:r>
            <a:r>
              <a:rPr lang="hr-HR" altLang="en-US" sz="2300" b="1" dirty="0"/>
              <a:t> </a:t>
            </a:r>
            <a:r>
              <a:rPr lang="hr-HR" altLang="en-US" sz="2300" b="1" dirty="0" smtClean="0"/>
              <a:t>Queen”</a:t>
            </a:r>
          </a:p>
          <a:p>
            <a:r>
              <a:rPr lang="hr-HR" dirty="0" smtClean="0"/>
              <a:t>- </a:t>
            </a:r>
            <a:r>
              <a:rPr lang="hr-HR" sz="1750" dirty="0" err="1" smtClean="0">
                <a:latin typeface="+mj-lt"/>
              </a:rPr>
              <a:t>Succeeded</a:t>
            </a:r>
            <a:r>
              <a:rPr lang="hr-HR" sz="1750" dirty="0" smtClean="0">
                <a:latin typeface="+mj-lt"/>
              </a:rPr>
              <a:t> </a:t>
            </a:r>
            <a:r>
              <a:rPr lang="hr-HR" sz="1750" dirty="0" err="1" smtClean="0">
                <a:latin typeface="+mj-lt"/>
              </a:rPr>
              <a:t>Mary</a:t>
            </a:r>
            <a:endParaRPr lang="hr-HR" sz="1750" dirty="0" smtClean="0">
              <a:latin typeface="+mj-lt"/>
            </a:endParaRPr>
          </a:p>
          <a:p>
            <a:r>
              <a:rPr lang="hr-HR" sz="1750" dirty="0" smtClean="0">
                <a:latin typeface="+mj-lt"/>
              </a:rPr>
              <a:t>- </a:t>
            </a:r>
            <a:r>
              <a:rPr lang="hr-HR" sz="1750" dirty="0" err="1" smtClean="0">
                <a:latin typeface="+mj-lt"/>
              </a:rPr>
              <a:t>Supported</a:t>
            </a:r>
            <a:r>
              <a:rPr lang="hr-HR" sz="1750" dirty="0" smtClean="0">
                <a:latin typeface="+mj-lt"/>
              </a:rPr>
              <a:t> </a:t>
            </a:r>
            <a:r>
              <a:rPr lang="hr-HR" sz="1750" dirty="0" err="1" smtClean="0">
                <a:latin typeface="+mj-lt"/>
              </a:rPr>
              <a:t>commerce</a:t>
            </a:r>
            <a:r>
              <a:rPr lang="hr-HR" sz="1750" dirty="0" smtClean="0">
                <a:latin typeface="+mj-lt"/>
              </a:rPr>
              <a:t>         </a:t>
            </a:r>
          </a:p>
          <a:p>
            <a:r>
              <a:rPr lang="hr-HR" sz="1750" dirty="0" err="1" smtClean="0">
                <a:latin typeface="+mj-lt"/>
              </a:rPr>
              <a:t>and</a:t>
            </a:r>
            <a:r>
              <a:rPr lang="hr-HR" sz="1750" dirty="0" smtClean="0">
                <a:latin typeface="+mj-lt"/>
              </a:rPr>
              <a:t> </a:t>
            </a:r>
            <a:r>
              <a:rPr lang="hr-HR" sz="1750" dirty="0" err="1" smtClean="0">
                <a:latin typeface="+mj-lt"/>
              </a:rPr>
              <a:t>arts</a:t>
            </a:r>
            <a:r>
              <a:rPr lang="hr-HR" sz="1750" dirty="0" smtClean="0">
                <a:latin typeface="+mj-lt"/>
              </a:rPr>
              <a:t> - </a:t>
            </a:r>
            <a:r>
              <a:rPr lang="hr-HR" sz="1750" dirty="0" err="1" smtClean="0">
                <a:latin typeface="+mj-lt"/>
              </a:rPr>
              <a:t>Elizabethan</a:t>
            </a:r>
            <a:r>
              <a:rPr lang="hr-HR" sz="1750" dirty="0" smtClean="0">
                <a:latin typeface="+mj-lt"/>
              </a:rPr>
              <a:t> Age</a:t>
            </a:r>
          </a:p>
          <a:p>
            <a:r>
              <a:rPr lang="hr-HR" sz="1750" dirty="0" smtClean="0">
                <a:latin typeface="+mj-lt"/>
              </a:rPr>
              <a:t>- </a:t>
            </a:r>
            <a:r>
              <a:rPr lang="hr-HR" sz="1750" dirty="0" err="1" smtClean="0">
                <a:latin typeface="+mj-lt"/>
              </a:rPr>
              <a:t>restored</a:t>
            </a:r>
            <a:r>
              <a:rPr lang="hr-HR" sz="1750" dirty="0" smtClean="0">
                <a:latin typeface="+mj-lt"/>
              </a:rPr>
              <a:t> </a:t>
            </a:r>
            <a:r>
              <a:rPr lang="hr-HR" sz="1750" dirty="0" err="1" smtClean="0">
                <a:latin typeface="+mj-lt"/>
              </a:rPr>
              <a:t>Protestantism</a:t>
            </a:r>
            <a:endParaRPr lang="hr-HR" sz="1750" dirty="0" smtClean="0">
              <a:latin typeface="+mj-lt"/>
            </a:endParaRPr>
          </a:p>
          <a:p>
            <a:r>
              <a:rPr lang="hr-HR" sz="1750" dirty="0" smtClean="0">
                <a:latin typeface="+mj-lt"/>
              </a:rPr>
              <a:t>- </a:t>
            </a:r>
            <a:r>
              <a:rPr lang="hr-HR" sz="1750" dirty="0" err="1" smtClean="0">
                <a:latin typeface="+mj-lt"/>
              </a:rPr>
              <a:t>Transformed</a:t>
            </a:r>
            <a:r>
              <a:rPr lang="hr-HR" sz="1750" dirty="0" smtClean="0">
                <a:latin typeface="+mj-lt"/>
              </a:rPr>
              <a:t> </a:t>
            </a:r>
            <a:r>
              <a:rPr lang="hr-HR" sz="1750" dirty="0" err="1" smtClean="0">
                <a:latin typeface="+mj-lt"/>
              </a:rPr>
              <a:t>England</a:t>
            </a:r>
            <a:r>
              <a:rPr lang="hr-HR" sz="1750" dirty="0" smtClean="0">
                <a:latin typeface="+mj-lt"/>
              </a:rPr>
              <a:t> </a:t>
            </a:r>
            <a:r>
              <a:rPr lang="hr-HR" sz="1750" dirty="0" err="1" smtClean="0">
                <a:latin typeface="+mj-lt"/>
              </a:rPr>
              <a:t>into</a:t>
            </a:r>
            <a:r>
              <a:rPr lang="hr-HR" sz="1750" dirty="0" smtClean="0">
                <a:latin typeface="+mj-lt"/>
              </a:rPr>
              <a:t> a </a:t>
            </a:r>
            <a:r>
              <a:rPr lang="hr-HR" sz="1750" dirty="0" err="1" smtClean="0">
                <a:latin typeface="+mj-lt"/>
              </a:rPr>
              <a:t>naval</a:t>
            </a:r>
            <a:r>
              <a:rPr lang="hr-HR" sz="1750" dirty="0" smtClean="0">
                <a:latin typeface="+mj-lt"/>
              </a:rPr>
              <a:t> </a:t>
            </a:r>
            <a:r>
              <a:rPr lang="hr-HR" sz="1750" dirty="0" err="1" smtClean="0">
                <a:latin typeface="+mj-lt"/>
              </a:rPr>
              <a:t>force</a:t>
            </a:r>
            <a:endParaRPr lang="hr-HR" sz="1750" dirty="0" smtClean="0">
              <a:latin typeface="+mj-lt"/>
            </a:endParaRPr>
          </a:p>
          <a:p>
            <a:r>
              <a:rPr lang="hr-HR" sz="1750" dirty="0" smtClean="0">
                <a:latin typeface="+mj-lt"/>
              </a:rPr>
              <a:t>- </a:t>
            </a:r>
            <a:r>
              <a:rPr lang="hr-HR" sz="1750" dirty="0" err="1" smtClean="0">
                <a:latin typeface="+mj-lt"/>
              </a:rPr>
              <a:t>Prepared</a:t>
            </a:r>
            <a:r>
              <a:rPr lang="hr-HR" sz="1750" dirty="0" smtClean="0">
                <a:latin typeface="+mj-lt"/>
              </a:rPr>
              <a:t> </a:t>
            </a:r>
            <a:r>
              <a:rPr lang="hr-HR" sz="1750" dirty="0" err="1" smtClean="0">
                <a:latin typeface="+mj-lt"/>
              </a:rPr>
              <a:t>the</a:t>
            </a:r>
            <a:r>
              <a:rPr lang="hr-HR" sz="1750" dirty="0" smtClean="0">
                <a:latin typeface="+mj-lt"/>
              </a:rPr>
              <a:t> </a:t>
            </a:r>
            <a:r>
              <a:rPr lang="hr-HR" sz="1750" dirty="0" err="1" smtClean="0">
                <a:latin typeface="+mj-lt"/>
              </a:rPr>
              <a:t>ground</a:t>
            </a:r>
            <a:r>
              <a:rPr lang="hr-HR" sz="1750" dirty="0" smtClean="0">
                <a:latin typeface="+mj-lt"/>
              </a:rPr>
              <a:t> for </a:t>
            </a:r>
            <a:r>
              <a:rPr lang="hr-HR" sz="1750" dirty="0" err="1" smtClean="0">
                <a:latin typeface="+mj-lt"/>
              </a:rPr>
              <a:t>the</a:t>
            </a:r>
            <a:r>
              <a:rPr lang="hr-HR" sz="1750" dirty="0" smtClean="0">
                <a:latin typeface="+mj-lt"/>
              </a:rPr>
              <a:t> future </a:t>
            </a:r>
            <a:r>
              <a:rPr lang="hr-HR" sz="1750" dirty="0" err="1" smtClean="0">
                <a:latin typeface="+mj-lt"/>
              </a:rPr>
              <a:t>position</a:t>
            </a:r>
            <a:r>
              <a:rPr lang="hr-HR" sz="1750" dirty="0" smtClean="0">
                <a:latin typeface="+mj-lt"/>
              </a:rPr>
              <a:t> of </a:t>
            </a:r>
            <a:r>
              <a:rPr lang="hr-HR" sz="1750" dirty="0" err="1" smtClean="0">
                <a:latin typeface="+mj-lt"/>
              </a:rPr>
              <a:t>England</a:t>
            </a:r>
            <a:r>
              <a:rPr lang="hr-HR" sz="1750" dirty="0" smtClean="0">
                <a:latin typeface="+mj-lt"/>
              </a:rPr>
              <a:t> as </a:t>
            </a:r>
            <a:r>
              <a:rPr lang="hr-HR" sz="1750" dirty="0" err="1" smtClean="0">
                <a:latin typeface="+mj-lt"/>
              </a:rPr>
              <a:t>world</a:t>
            </a:r>
            <a:r>
              <a:rPr lang="hr-HR" sz="1750" dirty="0" smtClean="0">
                <a:latin typeface="+mj-lt"/>
              </a:rPr>
              <a:t> </a:t>
            </a:r>
            <a:r>
              <a:rPr lang="hr-HR" sz="1750" dirty="0" err="1" smtClean="0">
                <a:latin typeface="+mj-lt"/>
              </a:rPr>
              <a:t>power</a:t>
            </a:r>
            <a:r>
              <a:rPr lang="hr-HR" sz="1750" dirty="0" smtClean="0">
                <a:latin typeface="+mj-lt"/>
              </a:rPr>
              <a:t> No 1</a:t>
            </a:r>
            <a:endParaRPr lang="hr-HR" sz="175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82564" y="0"/>
            <a:ext cx="2606804" cy="326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en-US" sz="2200" b="1" dirty="0" smtClean="0"/>
              <a:t>Mary I of England – </a:t>
            </a:r>
          </a:p>
          <a:p>
            <a:pPr algn="ctr"/>
            <a:r>
              <a:rPr lang="en-GB" altLang="en-US" sz="2200" b="1" dirty="0" smtClean="0"/>
              <a:t>“Bloody Mary”</a:t>
            </a:r>
          </a:p>
          <a:p>
            <a:pPr marL="92075" indent="-92075">
              <a:buFontTx/>
              <a:buChar char="-"/>
            </a:pPr>
            <a:r>
              <a:rPr lang="en-GB" dirty="0" smtClean="0"/>
              <a:t>Seized power from Lady</a:t>
            </a:r>
          </a:p>
          <a:p>
            <a:r>
              <a:rPr lang="en-GB" dirty="0" smtClean="0"/>
              <a:t> Jane Grey after 9 days</a:t>
            </a:r>
          </a:p>
          <a:p>
            <a:r>
              <a:rPr lang="en-GB" dirty="0" smtClean="0"/>
              <a:t>- 1</a:t>
            </a:r>
            <a:r>
              <a:rPr lang="en-GB" baseline="30000" dirty="0" smtClean="0"/>
              <a:t>st</a:t>
            </a:r>
            <a:r>
              <a:rPr lang="hr-HR" dirty="0" smtClean="0"/>
              <a:t> </a:t>
            </a:r>
            <a:r>
              <a:rPr lang="en-GB" dirty="0" smtClean="0"/>
              <a:t>English Queen in her</a:t>
            </a:r>
          </a:p>
          <a:p>
            <a:r>
              <a:rPr lang="en-GB" dirty="0" smtClean="0"/>
              <a:t>  own right</a:t>
            </a:r>
          </a:p>
          <a:p>
            <a:r>
              <a:rPr lang="en-GB" dirty="0" smtClean="0"/>
              <a:t>- restored Catholicism</a:t>
            </a:r>
          </a:p>
          <a:p>
            <a:r>
              <a:rPr lang="en-GB" dirty="0" smtClean="0"/>
              <a:t>- Persecuted Protestants</a:t>
            </a:r>
          </a:p>
          <a:p>
            <a:r>
              <a:rPr lang="en-GB" dirty="0" smtClean="0"/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→ Bloody Mary</a:t>
            </a:r>
            <a:endParaRPr lang="hr-H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married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Phillip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II of Spain</a:t>
            </a:r>
          </a:p>
          <a:p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pposed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Parliament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835940" y="3589020"/>
            <a:ext cx="245005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altLang="en-US" sz="2400" b="1" u="sng" dirty="0" smtClean="0"/>
              <a:t>Edward VI</a:t>
            </a:r>
          </a:p>
          <a:p>
            <a:pPr>
              <a:buFontTx/>
              <a:buChar char="-"/>
            </a:pPr>
            <a:r>
              <a:rPr lang="hr-HR" altLang="en-US" sz="1900" dirty="0" err="1" smtClean="0"/>
              <a:t>became</a:t>
            </a:r>
            <a:r>
              <a:rPr lang="hr-HR" altLang="en-US" sz="1900" dirty="0" smtClean="0"/>
              <a:t> </a:t>
            </a:r>
            <a:r>
              <a:rPr lang="hr-HR" altLang="en-US" sz="1900" dirty="0" err="1" smtClean="0"/>
              <a:t>king</a:t>
            </a:r>
            <a:r>
              <a:rPr lang="hr-HR" altLang="en-US" sz="1900" dirty="0" smtClean="0"/>
              <a:t> at </a:t>
            </a:r>
            <a:r>
              <a:rPr lang="hr-HR" altLang="en-US" sz="1900" dirty="0" err="1" smtClean="0"/>
              <a:t>the</a:t>
            </a:r>
            <a:r>
              <a:rPr lang="hr-HR" altLang="en-US" sz="1900" dirty="0" smtClean="0"/>
              <a:t> age of 9</a:t>
            </a:r>
          </a:p>
          <a:p>
            <a:pPr>
              <a:buFontTx/>
              <a:buChar char="-"/>
            </a:pPr>
            <a:r>
              <a:rPr lang="hr-HR" altLang="en-US" sz="1900" dirty="0"/>
              <a:t> </a:t>
            </a:r>
            <a:r>
              <a:rPr lang="hr-HR" altLang="en-US" sz="1900" dirty="0" err="1" smtClean="0"/>
              <a:t>effectively</a:t>
            </a:r>
            <a:r>
              <a:rPr lang="hr-HR" altLang="en-US" sz="1900" dirty="0" smtClean="0"/>
              <a:t> </a:t>
            </a:r>
            <a:r>
              <a:rPr lang="hr-HR" altLang="en-US" sz="1900" dirty="0" err="1" smtClean="0"/>
              <a:t>introduced</a:t>
            </a:r>
            <a:r>
              <a:rPr lang="hr-HR" altLang="en-US" sz="1900" dirty="0" smtClean="0"/>
              <a:t> </a:t>
            </a:r>
            <a:r>
              <a:rPr lang="hr-HR" altLang="en-US" sz="1900" dirty="0" err="1" smtClean="0"/>
              <a:t>protestantism</a:t>
            </a:r>
            <a:r>
              <a:rPr lang="hr-HR" altLang="en-US" sz="1900" dirty="0" smtClean="0"/>
              <a:t> </a:t>
            </a:r>
          </a:p>
          <a:p>
            <a:pPr>
              <a:buFontTx/>
              <a:buChar char="-"/>
            </a:pPr>
            <a:r>
              <a:rPr lang="hr-HR" altLang="en-US" sz="1900" dirty="0"/>
              <a:t> </a:t>
            </a:r>
            <a:r>
              <a:rPr lang="hr-HR" altLang="en-US" sz="1900" dirty="0" err="1" smtClean="0"/>
              <a:t>actual</a:t>
            </a:r>
            <a:r>
              <a:rPr lang="hr-HR" altLang="en-US" sz="1900" dirty="0" smtClean="0"/>
              <a:t> </a:t>
            </a:r>
            <a:r>
              <a:rPr lang="hr-HR" altLang="en-US" sz="1900" dirty="0" err="1" smtClean="0"/>
              <a:t>power</a:t>
            </a:r>
            <a:r>
              <a:rPr lang="hr-HR" altLang="en-US" sz="1900" dirty="0" smtClean="0"/>
              <a:t> </a:t>
            </a:r>
            <a:r>
              <a:rPr lang="hr-HR" altLang="en-US" sz="1900" dirty="0" err="1" smtClean="0"/>
              <a:t>in</a:t>
            </a:r>
            <a:r>
              <a:rPr lang="hr-HR" altLang="en-US" sz="1900" dirty="0" smtClean="0"/>
              <a:t> </a:t>
            </a:r>
            <a:r>
              <a:rPr lang="hr-HR" altLang="en-US" sz="1900" dirty="0" err="1" smtClean="0"/>
              <a:t>the</a:t>
            </a:r>
            <a:r>
              <a:rPr lang="hr-HR" altLang="en-US" sz="1900" dirty="0" smtClean="0"/>
              <a:t> </a:t>
            </a:r>
            <a:r>
              <a:rPr lang="hr-HR" altLang="en-US" sz="1900" dirty="0" err="1" smtClean="0"/>
              <a:t>hands</a:t>
            </a:r>
            <a:r>
              <a:rPr lang="hr-HR" altLang="en-US" sz="1900" dirty="0" smtClean="0"/>
              <a:t> of </a:t>
            </a:r>
            <a:r>
              <a:rPr lang="hr-HR" altLang="en-US" sz="1900" dirty="0" err="1" smtClean="0"/>
              <a:t>regents</a:t>
            </a:r>
            <a:endParaRPr lang="hr-HR" altLang="en-US" sz="1900" dirty="0" smtClean="0"/>
          </a:p>
          <a:p>
            <a:pPr>
              <a:buFontTx/>
              <a:buChar char="-"/>
            </a:pPr>
            <a:r>
              <a:rPr lang="hr-HR" altLang="en-US" sz="1900" dirty="0"/>
              <a:t> </a:t>
            </a:r>
            <a:r>
              <a:rPr lang="hr-HR" altLang="en-US" sz="1900" dirty="0" err="1" smtClean="0"/>
              <a:t>appointed</a:t>
            </a:r>
            <a:r>
              <a:rPr lang="hr-HR" altLang="en-US" sz="1900" dirty="0" smtClean="0"/>
              <a:t> Lady Jane </a:t>
            </a:r>
            <a:r>
              <a:rPr lang="hr-HR" altLang="en-US" sz="1900" dirty="0" err="1" smtClean="0"/>
              <a:t>Grey</a:t>
            </a:r>
            <a:r>
              <a:rPr lang="hr-HR" altLang="en-US" sz="1900" dirty="0" smtClean="0"/>
              <a:t> as </a:t>
            </a:r>
            <a:r>
              <a:rPr lang="hr-HR" altLang="en-US" sz="1900" dirty="0" err="1" smtClean="0"/>
              <a:t>his</a:t>
            </a:r>
            <a:r>
              <a:rPr lang="hr-HR" altLang="en-US" sz="1900" dirty="0" smtClean="0"/>
              <a:t> </a:t>
            </a:r>
            <a:r>
              <a:rPr lang="hr-HR" altLang="en-US" sz="1900" dirty="0" err="1" smtClean="0"/>
              <a:t>heir</a:t>
            </a:r>
            <a:endParaRPr lang="hr-HR" altLang="en-US" sz="1900" dirty="0" smtClean="0"/>
          </a:p>
          <a:p>
            <a:pPr>
              <a:buFontTx/>
              <a:buChar char="-"/>
            </a:pPr>
            <a:r>
              <a:rPr lang="hr-HR" altLang="en-US" sz="1900" dirty="0"/>
              <a:t> </a:t>
            </a:r>
            <a:r>
              <a:rPr lang="hr-HR" altLang="en-US" sz="1900" dirty="0" err="1" smtClean="0"/>
              <a:t>died</a:t>
            </a:r>
            <a:r>
              <a:rPr lang="hr-HR" altLang="en-US" sz="1900" dirty="0" smtClean="0"/>
              <a:t> 1553 </a:t>
            </a:r>
            <a:r>
              <a:rPr lang="hr-HR" altLang="en-US" sz="1900" dirty="0" err="1" smtClean="0"/>
              <a:t>aged</a:t>
            </a:r>
            <a:r>
              <a:rPr lang="hr-HR" altLang="en-US" sz="1900" dirty="0" smtClean="0"/>
              <a:t> 15</a:t>
            </a:r>
            <a:r>
              <a:rPr lang="hr-HR" sz="2400" dirty="0" smtClean="0"/>
              <a:t> </a:t>
            </a:r>
            <a:endParaRPr lang="hr-HR" sz="2400" dirty="0"/>
          </a:p>
        </p:txBody>
      </p:sp>
      <p:sp>
        <p:nvSpPr>
          <p:cNvPr id="9" name="Rectangle 8"/>
          <p:cNvSpPr/>
          <p:nvPr/>
        </p:nvSpPr>
        <p:spPr>
          <a:xfrm>
            <a:off x="2360282" y="11863"/>
            <a:ext cx="254531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u="sng" dirty="0"/>
              <a:t>Henry VIII</a:t>
            </a:r>
            <a:r>
              <a:rPr lang="hr-HR" altLang="en-US" sz="2400" b="1" dirty="0"/>
              <a:t> </a:t>
            </a:r>
            <a:endParaRPr lang="hr-HR" altLang="en-US" sz="2400" b="1" dirty="0" smtClean="0"/>
          </a:p>
          <a:p>
            <a:r>
              <a:rPr lang="hr-HR" sz="1900" dirty="0" smtClean="0"/>
              <a:t>- English </a:t>
            </a:r>
            <a:r>
              <a:rPr lang="hr-HR" sz="1900" dirty="0" err="1" smtClean="0"/>
              <a:t>Renaissance</a:t>
            </a:r>
            <a:endParaRPr lang="hr-HR" sz="1900" dirty="0" smtClean="0"/>
          </a:p>
          <a:p>
            <a:r>
              <a:rPr lang="hr-HR" sz="1900" dirty="0" smtClean="0"/>
              <a:t>- English </a:t>
            </a:r>
            <a:r>
              <a:rPr lang="hr-HR" sz="1900" dirty="0" err="1" smtClean="0"/>
              <a:t>Reformation</a:t>
            </a:r>
            <a:endParaRPr lang="hr-HR" sz="1900" dirty="0" smtClean="0"/>
          </a:p>
          <a:p>
            <a:r>
              <a:rPr lang="hr-HR" sz="1900" dirty="0" smtClean="0"/>
              <a:t>- </a:t>
            </a:r>
            <a:r>
              <a:rPr lang="hr-HR" sz="1900" dirty="0" err="1" smtClean="0"/>
              <a:t>Wars</a:t>
            </a:r>
            <a:r>
              <a:rPr lang="hr-HR" sz="1900" dirty="0" smtClean="0"/>
              <a:t> </a:t>
            </a:r>
            <a:r>
              <a:rPr lang="hr-HR" sz="1900" dirty="0" err="1" smtClean="0"/>
              <a:t>against</a:t>
            </a:r>
            <a:r>
              <a:rPr lang="hr-HR" sz="1900" dirty="0" smtClean="0"/>
              <a:t> France</a:t>
            </a:r>
          </a:p>
          <a:p>
            <a:r>
              <a:rPr lang="hr-HR" sz="1900" dirty="0" smtClean="0"/>
              <a:t>   </a:t>
            </a:r>
            <a:r>
              <a:rPr lang="hr-HR" sz="1900" dirty="0" err="1" smtClean="0"/>
              <a:t>and</a:t>
            </a:r>
            <a:r>
              <a:rPr lang="hr-HR" sz="1900" dirty="0" smtClean="0"/>
              <a:t> Scotland</a:t>
            </a:r>
          </a:p>
          <a:p>
            <a:r>
              <a:rPr lang="hr-HR" sz="1900" dirty="0" smtClean="0"/>
              <a:t>- </a:t>
            </a:r>
            <a:r>
              <a:rPr lang="hr-HR" sz="1900" dirty="0" err="1" smtClean="0"/>
              <a:t>later</a:t>
            </a:r>
            <a:r>
              <a:rPr lang="hr-HR" sz="1900" dirty="0" smtClean="0"/>
              <a:t> </a:t>
            </a:r>
            <a:r>
              <a:rPr lang="hr-HR" sz="1900" dirty="0" err="1" smtClean="0"/>
              <a:t>sides</a:t>
            </a:r>
            <a:r>
              <a:rPr lang="hr-HR" sz="1900" dirty="0" smtClean="0"/>
              <a:t> </a:t>
            </a:r>
            <a:r>
              <a:rPr lang="hr-HR" sz="1900" dirty="0" err="1" smtClean="0"/>
              <a:t>with</a:t>
            </a:r>
            <a:r>
              <a:rPr lang="hr-HR" sz="1900" dirty="0" smtClean="0"/>
              <a:t> Pope   </a:t>
            </a:r>
          </a:p>
          <a:p>
            <a:r>
              <a:rPr lang="hr-HR" sz="1900" dirty="0" smtClean="0"/>
              <a:t>  </a:t>
            </a:r>
            <a:r>
              <a:rPr lang="hr-HR" sz="1900" dirty="0" err="1" smtClean="0"/>
              <a:t>and</a:t>
            </a:r>
            <a:r>
              <a:rPr lang="hr-HR" sz="1900" dirty="0" smtClean="0"/>
              <a:t> Roman </a:t>
            </a:r>
            <a:r>
              <a:rPr lang="hr-HR" sz="1900" dirty="0" err="1" smtClean="0"/>
              <a:t>Emperor</a:t>
            </a:r>
            <a:r>
              <a:rPr lang="hr-HR" sz="1900" dirty="0" smtClean="0"/>
              <a:t>   </a:t>
            </a:r>
          </a:p>
          <a:p>
            <a:r>
              <a:rPr lang="hr-HR" dirty="0"/>
              <a:t> </a:t>
            </a:r>
            <a:r>
              <a:rPr lang="hr-HR" dirty="0" smtClean="0"/>
              <a:t> </a:t>
            </a:r>
            <a:r>
              <a:rPr lang="hr-HR" dirty="0" err="1" smtClean="0"/>
              <a:t>CharlesV</a:t>
            </a:r>
            <a:r>
              <a:rPr lang="hr-HR" dirty="0" smtClean="0"/>
              <a:t> </a:t>
            </a:r>
            <a:r>
              <a:rPr lang="hr-HR" dirty="0" err="1" smtClean="0"/>
              <a:t>against</a:t>
            </a:r>
            <a:r>
              <a:rPr lang="hr-HR" dirty="0" smtClean="0"/>
              <a:t>  France</a:t>
            </a:r>
          </a:p>
          <a:p>
            <a:r>
              <a:rPr lang="hr-HR" dirty="0" smtClean="0"/>
              <a:t>- </a:t>
            </a:r>
            <a:r>
              <a:rPr lang="hr-HR" dirty="0" err="1" smtClean="0"/>
              <a:t>Infamous</a:t>
            </a:r>
            <a:r>
              <a:rPr lang="hr-HR" dirty="0" smtClean="0"/>
              <a:t> for </a:t>
            </a:r>
            <a:r>
              <a:rPr lang="hr-HR" dirty="0" err="1" smtClean="0"/>
              <a:t>his</a:t>
            </a:r>
            <a:r>
              <a:rPr lang="hr-HR" dirty="0" smtClean="0"/>
              <a:t> 6 </a:t>
            </a:r>
            <a:r>
              <a:rPr lang="hr-HR" dirty="0" err="1" smtClean="0"/>
              <a:t>wives</a:t>
            </a:r>
            <a:endParaRPr lang="hr-HR" dirty="0" smtClean="0"/>
          </a:p>
          <a:p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breach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Rome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endParaRPr lang="hr-H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 Spain </a:t>
            </a:r>
            <a:endParaRPr lang="hr-HR" dirty="0"/>
          </a:p>
        </p:txBody>
      </p:sp>
      <p:sp>
        <p:nvSpPr>
          <p:cNvPr id="10" name="Rectangle 9"/>
          <p:cNvSpPr/>
          <p:nvPr/>
        </p:nvSpPr>
        <p:spPr>
          <a:xfrm>
            <a:off x="-217266" y="3523887"/>
            <a:ext cx="2874671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u="sng" dirty="0"/>
              <a:t>Henry </a:t>
            </a:r>
            <a:r>
              <a:rPr lang="en-US" altLang="en-US" sz="2400" b="1" u="sng" dirty="0" smtClean="0"/>
              <a:t>VII</a:t>
            </a:r>
            <a:r>
              <a:rPr lang="hr-HR" altLang="en-US" sz="2400" b="1" dirty="0" smtClean="0"/>
              <a:t> </a:t>
            </a:r>
          </a:p>
          <a:p>
            <a:pPr marL="274638" indent="-92075">
              <a:buFontTx/>
              <a:buChar char="-"/>
            </a:pPr>
            <a:r>
              <a:rPr lang="hr-HR" sz="1900" dirty="0" err="1" smtClean="0"/>
              <a:t>Ended</a:t>
            </a:r>
            <a:r>
              <a:rPr lang="hr-HR" sz="1900" dirty="0" smtClean="0"/>
              <a:t> </a:t>
            </a:r>
            <a:r>
              <a:rPr lang="hr-HR" sz="1900" dirty="0" err="1" smtClean="0"/>
              <a:t>the</a:t>
            </a:r>
            <a:r>
              <a:rPr lang="hr-HR" sz="1900" dirty="0" smtClean="0"/>
              <a:t> </a:t>
            </a:r>
            <a:r>
              <a:rPr lang="hr-HR" sz="1900" dirty="0" err="1" smtClean="0"/>
              <a:t>War</a:t>
            </a:r>
            <a:r>
              <a:rPr lang="hr-HR" sz="1900" dirty="0" smtClean="0"/>
              <a:t> of </a:t>
            </a:r>
            <a:r>
              <a:rPr lang="hr-HR" sz="1900" dirty="0" err="1" smtClean="0"/>
              <a:t>Roses</a:t>
            </a:r>
            <a:endParaRPr lang="hr-HR" sz="1900" dirty="0"/>
          </a:p>
          <a:p>
            <a:pPr marL="274638" indent="-92075">
              <a:buFontTx/>
              <a:buChar char="-"/>
            </a:pPr>
            <a:r>
              <a:rPr lang="hr-HR" sz="1900" dirty="0" err="1" smtClean="0"/>
              <a:t>Founder</a:t>
            </a:r>
            <a:r>
              <a:rPr lang="hr-HR" sz="1900" dirty="0" smtClean="0"/>
              <a:t> of </a:t>
            </a:r>
            <a:r>
              <a:rPr lang="hr-HR" sz="1900" dirty="0" err="1" smtClean="0"/>
              <a:t>the</a:t>
            </a:r>
            <a:r>
              <a:rPr lang="hr-HR" sz="1900" dirty="0" smtClean="0"/>
              <a:t> </a:t>
            </a:r>
            <a:r>
              <a:rPr lang="hr-HR" sz="1900" dirty="0" err="1" smtClean="0"/>
              <a:t>dinasty</a:t>
            </a:r>
            <a:r>
              <a:rPr lang="hr-HR" sz="1900" b="1" dirty="0" smtClean="0"/>
              <a:t> </a:t>
            </a:r>
          </a:p>
          <a:p>
            <a:pPr marL="274638" indent="-92075">
              <a:buFontTx/>
              <a:buChar char="-"/>
            </a:pPr>
            <a:r>
              <a:rPr lang="hr-HR" sz="1900" dirty="0" err="1" smtClean="0"/>
              <a:t>Improved</a:t>
            </a:r>
            <a:r>
              <a:rPr lang="hr-HR" sz="1900" dirty="0" smtClean="0"/>
              <a:t> </a:t>
            </a:r>
            <a:r>
              <a:rPr lang="hr-HR" sz="1900" dirty="0" err="1" smtClean="0"/>
              <a:t>administration</a:t>
            </a:r>
            <a:endParaRPr lang="hr-HR" sz="1900" dirty="0" smtClean="0"/>
          </a:p>
          <a:p>
            <a:pPr marL="182563"/>
            <a:r>
              <a:rPr lang="hr-HR" sz="1900" dirty="0"/>
              <a:t> </a:t>
            </a:r>
            <a:r>
              <a:rPr lang="hr-HR" sz="1900" dirty="0" smtClean="0"/>
              <a:t> </a:t>
            </a:r>
            <a:r>
              <a:rPr lang="hr-HR" sz="1900" dirty="0" err="1" smtClean="0"/>
              <a:t>and</a:t>
            </a:r>
            <a:r>
              <a:rPr lang="hr-HR" sz="1900" dirty="0" smtClean="0"/>
              <a:t> </a:t>
            </a:r>
            <a:r>
              <a:rPr lang="hr-HR" sz="1900" dirty="0" err="1" smtClean="0"/>
              <a:t>increased</a:t>
            </a:r>
            <a:r>
              <a:rPr lang="hr-HR" sz="1900" dirty="0" smtClean="0"/>
              <a:t> </a:t>
            </a:r>
            <a:r>
              <a:rPr lang="hr-HR" sz="1900" dirty="0" err="1" smtClean="0"/>
              <a:t>revenue</a:t>
            </a:r>
            <a:endParaRPr lang="hr-HR" sz="1900" dirty="0"/>
          </a:p>
          <a:p>
            <a:pPr marL="274638" indent="-92075">
              <a:buFontTx/>
              <a:buChar char="-"/>
            </a:pPr>
            <a:r>
              <a:rPr lang="hr-HR" sz="1900" dirty="0" err="1" smtClean="0"/>
              <a:t>Peace</a:t>
            </a:r>
            <a:r>
              <a:rPr lang="hr-HR" sz="1900" dirty="0" smtClean="0"/>
              <a:t> </a:t>
            </a:r>
            <a:r>
              <a:rPr lang="hr-HR" sz="1900" dirty="0" err="1" smtClean="0"/>
              <a:t>with</a:t>
            </a:r>
            <a:r>
              <a:rPr lang="hr-HR" sz="1900" dirty="0" smtClean="0"/>
              <a:t> France </a:t>
            </a:r>
            <a:r>
              <a:rPr lang="hr-HR" sz="1900" dirty="0" err="1" smtClean="0"/>
              <a:t>and</a:t>
            </a:r>
            <a:r>
              <a:rPr lang="hr-HR" sz="1900" dirty="0" smtClean="0"/>
              <a:t> </a:t>
            </a:r>
          </a:p>
          <a:p>
            <a:pPr marL="182563"/>
            <a:r>
              <a:rPr lang="hr-HR" sz="1900" dirty="0"/>
              <a:t> </a:t>
            </a:r>
            <a:r>
              <a:rPr lang="hr-HR" sz="1900" dirty="0" smtClean="0"/>
              <a:t> </a:t>
            </a:r>
            <a:r>
              <a:rPr lang="hr-HR" sz="1900" dirty="0" err="1" smtClean="0"/>
              <a:t>the</a:t>
            </a:r>
            <a:r>
              <a:rPr lang="hr-HR" sz="1900" dirty="0" smtClean="0"/>
              <a:t> </a:t>
            </a:r>
            <a:r>
              <a:rPr lang="hr-HR" sz="1900" dirty="0" err="1" smtClean="0"/>
              <a:t>Netherlands</a:t>
            </a:r>
            <a:endParaRPr lang="hr-HR" sz="1900" dirty="0" smtClean="0"/>
          </a:p>
          <a:p>
            <a:pPr marL="92075"/>
            <a:r>
              <a:rPr lang="hr-HR" sz="1900" dirty="0" smtClean="0"/>
              <a:t>  - </a:t>
            </a:r>
            <a:r>
              <a:rPr lang="hr-HR" sz="1900" dirty="0" err="1" smtClean="0"/>
              <a:t>Connections</a:t>
            </a:r>
            <a:r>
              <a:rPr lang="hr-HR" sz="1900" dirty="0" smtClean="0"/>
              <a:t> </a:t>
            </a:r>
            <a:r>
              <a:rPr lang="hr-HR" sz="1900" dirty="0" err="1" smtClean="0"/>
              <a:t>with</a:t>
            </a:r>
            <a:r>
              <a:rPr lang="hr-HR" sz="1900" dirty="0" smtClean="0"/>
              <a:t> Spain       </a:t>
            </a:r>
          </a:p>
          <a:p>
            <a:pPr marL="92075"/>
            <a:r>
              <a:rPr lang="hr-HR" sz="1900" dirty="0"/>
              <a:t> </a:t>
            </a:r>
            <a:r>
              <a:rPr lang="hr-HR" sz="1900" dirty="0" smtClean="0"/>
              <a:t>   </a:t>
            </a:r>
            <a:r>
              <a:rPr lang="hr-HR" sz="1900" dirty="0" err="1" smtClean="0"/>
              <a:t>through</a:t>
            </a:r>
            <a:r>
              <a:rPr lang="hr-HR" sz="1900" dirty="0" smtClean="0"/>
              <a:t> </a:t>
            </a:r>
            <a:r>
              <a:rPr lang="hr-HR" sz="1900" dirty="0" err="1" smtClean="0"/>
              <a:t>marriage</a:t>
            </a:r>
            <a:endParaRPr lang="hr-HR" sz="1900" dirty="0"/>
          </a:p>
        </p:txBody>
      </p:sp>
    </p:spTree>
    <p:extLst>
      <p:ext uri="{BB962C8B-B14F-4D97-AF65-F5344CB8AC3E}">
        <p14:creationId xmlns:p14="http://schemas.microsoft.com/office/powerpoint/2010/main" val="298316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JamesIEnglan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04" y="849756"/>
            <a:ext cx="3623094" cy="596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File:King Charles I by Antoon van Dyck.jpg">
            <a:hlinkClick r:id="rId4"/>
          </p:cNvPr>
          <p:cNvPicPr>
            <a:picLocks noGrp="1"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845" y="790532"/>
            <a:ext cx="3715698" cy="605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File:Charles II of England.jpeg">
            <a:hlinkClick r:id="rId6"/>
          </p:cNvPr>
          <p:cNvPicPr>
            <a:picLocks noGrp="1" noChangeAspect="1" noChangeArrowheads="1"/>
          </p:cNvPicPr>
          <p:nvPr/>
        </p:nvPicPr>
        <p:blipFill>
          <a:blip r:embed="rId7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107" y="790532"/>
            <a:ext cx="3761116" cy="60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75529" y="96718"/>
            <a:ext cx="32993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altLang="en-US" sz="2800" b="1" dirty="0"/>
              <a:t>Charles II of </a:t>
            </a:r>
            <a:r>
              <a:rPr lang="hr-HR" altLang="en-US" sz="2800" b="1" dirty="0" err="1"/>
              <a:t>England</a:t>
            </a:r>
            <a:r>
              <a:rPr lang="hr-HR" altLang="en-US" sz="2800" dirty="0"/>
              <a:t> </a:t>
            </a:r>
            <a:endParaRPr lang="hr-HR" alt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589182" y="96718"/>
            <a:ext cx="3203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altLang="en-US" sz="2800" b="1" dirty="0"/>
              <a:t>Charles I of </a:t>
            </a:r>
            <a:r>
              <a:rPr lang="hr-HR" altLang="en-US" sz="2800" b="1" dirty="0" err="1"/>
              <a:t>England</a:t>
            </a:r>
            <a:r>
              <a:rPr lang="hr-HR" altLang="en-US" sz="2800" dirty="0"/>
              <a:t> </a:t>
            </a:r>
            <a:endParaRPr lang="hr-HR" sz="2800" dirty="0"/>
          </a:p>
        </p:txBody>
      </p:sp>
      <p:sp>
        <p:nvSpPr>
          <p:cNvPr id="7" name="Rectangle 6"/>
          <p:cNvSpPr/>
          <p:nvPr/>
        </p:nvSpPr>
        <p:spPr>
          <a:xfrm>
            <a:off x="-84966" y="-41715"/>
            <a:ext cx="3733586" cy="11449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altLang="en-US" sz="2800" b="1" dirty="0" smtClean="0"/>
              <a:t>     </a:t>
            </a:r>
            <a:r>
              <a:rPr lang="en-US" altLang="en-US" sz="2800" b="1" dirty="0" smtClean="0"/>
              <a:t>James </a:t>
            </a:r>
            <a:r>
              <a:rPr lang="en-US" altLang="en-US" sz="2800" b="1" dirty="0"/>
              <a:t>VI </a:t>
            </a:r>
            <a:r>
              <a:rPr lang="en-US" altLang="en-US" sz="2800" b="1" dirty="0" smtClean="0"/>
              <a:t>of  Scotland</a:t>
            </a:r>
            <a:endParaRPr lang="hr-HR" altLang="en-US" sz="2800" b="1" dirty="0" smtClean="0"/>
          </a:p>
          <a:p>
            <a:pPr marL="357188" indent="-357188">
              <a:lnSpc>
                <a:spcPct val="80000"/>
              </a:lnSpc>
            </a:pPr>
            <a:r>
              <a:rPr lang="hr-HR" altLang="en-US" sz="2800" b="1" dirty="0" smtClean="0"/>
              <a:t>     </a:t>
            </a:r>
            <a:r>
              <a:rPr lang="hr-HR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altLang="en-US" sz="2800" b="1" dirty="0" smtClean="0"/>
              <a:t>James</a:t>
            </a:r>
            <a:r>
              <a:rPr lang="en-US" altLang="en-US" sz="2800" b="1" dirty="0"/>
              <a:t> I </a:t>
            </a:r>
            <a:r>
              <a:rPr lang="en-US" altLang="en-US" sz="2800" b="1" dirty="0" smtClean="0"/>
              <a:t>of England</a:t>
            </a:r>
            <a:endParaRPr lang="en-US" altLang="en-US" sz="2800" b="1" dirty="0"/>
          </a:p>
          <a:p>
            <a:r>
              <a:rPr lang="en-US" altLang="en-US" b="1" dirty="0" smtClean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04690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543</Words>
  <Application>Microsoft Office PowerPoint</Application>
  <PresentationFormat>Widescreen</PresentationFormat>
  <Paragraphs>95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ＭＳ Ｐゴシック</vt:lpstr>
      <vt:lpstr>游ゴシック</vt:lpstr>
      <vt:lpstr>Arial</vt:lpstr>
      <vt:lpstr>Calibri</vt:lpstr>
      <vt:lpstr>Calibri Light</vt:lpstr>
      <vt:lpstr>Georgia</vt:lpstr>
      <vt:lpstr>Roboto</vt:lpstr>
      <vt:lpstr>Segoe UI Emoji</vt:lpstr>
      <vt:lpstr>Times New Roman</vt:lpstr>
      <vt:lpstr>Office Theme</vt:lpstr>
      <vt:lpstr>The most common definition of the law in English text books is, „rules of conduct imposed by a state upon its members and enforced by courts.”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most common definition of the law in English text books is, „rules of conduct imposed by a state upon its members and enforced by courts.”</dc:title>
  <dc:creator>Željko Rišner</dc:creator>
  <cp:lastModifiedBy>Željko Rišner</cp:lastModifiedBy>
  <cp:revision>20</cp:revision>
  <dcterms:created xsi:type="dcterms:W3CDTF">2021-02-23T09:07:37Z</dcterms:created>
  <dcterms:modified xsi:type="dcterms:W3CDTF">2021-03-01T22:09:12Z</dcterms:modified>
</cp:coreProperties>
</file>