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6" r:id="rId1"/>
  </p:sldMasterIdLst>
  <p:notesMasterIdLst>
    <p:notesMasterId r:id="rId76"/>
  </p:notesMasterIdLst>
  <p:sldIdLst>
    <p:sldId id="256" r:id="rId2"/>
    <p:sldId id="262" r:id="rId3"/>
    <p:sldId id="263" r:id="rId4"/>
    <p:sldId id="265" r:id="rId5"/>
    <p:sldId id="264" r:id="rId6"/>
    <p:sldId id="266" r:id="rId7"/>
    <p:sldId id="257" r:id="rId8"/>
    <p:sldId id="258" r:id="rId9"/>
    <p:sldId id="259" r:id="rId10"/>
    <p:sldId id="260" r:id="rId11"/>
    <p:sldId id="261" r:id="rId12"/>
    <p:sldId id="267" r:id="rId13"/>
    <p:sldId id="268" r:id="rId14"/>
    <p:sldId id="269" r:id="rId15"/>
    <p:sldId id="270" r:id="rId16"/>
    <p:sldId id="271" r:id="rId17"/>
    <p:sldId id="272" r:id="rId18"/>
    <p:sldId id="273" r:id="rId19"/>
    <p:sldId id="274" r:id="rId20"/>
    <p:sldId id="275" r:id="rId21"/>
    <p:sldId id="276" r:id="rId22"/>
    <p:sldId id="279" r:id="rId23"/>
    <p:sldId id="277"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690" autoAdjust="0"/>
    <p:restoredTop sz="94825"/>
  </p:normalViewPr>
  <p:slideViewPr>
    <p:cSldViewPr snapToGrid="0" snapToObjects="1">
      <p:cViewPr varScale="1">
        <p:scale>
          <a:sx n="100" d="100"/>
          <a:sy n="100" d="100"/>
        </p:scale>
        <p:origin x="114"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029B93-024D-4333-B28A-2CE48B44E0B7}" type="datetimeFigureOut">
              <a:rPr lang="hr-HR" smtClean="0"/>
              <a:t>20.10.2018.</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7DE11-3904-46D2-956F-C8CCD4E188F7}" type="slidenum">
              <a:rPr lang="hr-HR" smtClean="0"/>
              <a:t>‹#›</a:t>
            </a:fld>
            <a:endParaRPr lang="hr-HR"/>
          </a:p>
        </p:txBody>
      </p:sp>
    </p:spTree>
    <p:extLst>
      <p:ext uri="{BB962C8B-B14F-4D97-AF65-F5344CB8AC3E}">
        <p14:creationId xmlns:p14="http://schemas.microsoft.com/office/powerpoint/2010/main" val="660720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FA27DE11-3904-46D2-956F-C8CCD4E188F7}" type="slidenum">
              <a:rPr lang="hr-HR" smtClean="0"/>
              <a:t>53</a:t>
            </a:fld>
            <a:endParaRPr lang="hr-HR"/>
          </a:p>
        </p:txBody>
      </p:sp>
    </p:spTree>
    <p:extLst>
      <p:ext uri="{BB962C8B-B14F-4D97-AF65-F5344CB8AC3E}">
        <p14:creationId xmlns:p14="http://schemas.microsoft.com/office/powerpoint/2010/main" val="659788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FA27DE11-3904-46D2-956F-C8CCD4E188F7}" type="slidenum">
              <a:rPr lang="hr-HR" smtClean="0"/>
              <a:t>55</a:t>
            </a:fld>
            <a:endParaRPr lang="hr-HR"/>
          </a:p>
        </p:txBody>
      </p:sp>
    </p:spTree>
    <p:extLst>
      <p:ext uri="{BB962C8B-B14F-4D97-AF65-F5344CB8AC3E}">
        <p14:creationId xmlns:p14="http://schemas.microsoft.com/office/powerpoint/2010/main" val="402086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FA27DE11-3904-46D2-956F-C8CCD4E188F7}" type="slidenum">
              <a:rPr lang="hr-HR" smtClean="0"/>
              <a:t>59</a:t>
            </a:fld>
            <a:endParaRPr lang="hr-HR"/>
          </a:p>
        </p:txBody>
      </p:sp>
    </p:spTree>
    <p:extLst>
      <p:ext uri="{BB962C8B-B14F-4D97-AF65-F5344CB8AC3E}">
        <p14:creationId xmlns:p14="http://schemas.microsoft.com/office/powerpoint/2010/main" val="1191531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CFFD1B-1D82-4003-9767-6CD52D64C1E9}" type="datetime1">
              <a:rPr lang="sr-Latn-RS" smtClean="0"/>
              <a:t>20.10.2018.</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rIns="45720"/>
          <a:lstStyle/>
          <a:p>
            <a:fld id="{B635DC0F-6E41-BC44-8B24-455EFF367FB8}" type="slidenum">
              <a:rPr lang="sr-Latn-RS" smtClean="0"/>
              <a:t>‹#›</a:t>
            </a:fld>
            <a:endParaRPr lang="sr-Latn-R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4485276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E29D3F-56C3-4E29-9749-34572A98B13F}" type="datetime1">
              <a:rPr lang="sr-Latn-RS" smtClean="0"/>
              <a:t>20.10.2018.</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1119916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492A54-5264-4635-8310-D1F431364A1B}" type="datetime1">
              <a:rPr lang="sr-Latn-RS" smtClean="0"/>
              <a:t>20.10.2018.</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42139013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26B448-F417-4020-B05C-5F54BC535AC2}" type="datetime1">
              <a:rPr lang="sr-Latn-RS" smtClean="0"/>
              <a:t>20.10.2018.</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B635DC0F-6E41-BC44-8B24-455EFF367FB8}" type="slidenum">
              <a:rPr lang="sr-Latn-RS" smtClean="0"/>
              <a:t>‹#›</a:t>
            </a:fld>
            <a:endParaRPr lang="sr-Latn-R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8035942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32839-054B-46A7-A643-236EDFD22906}" type="datetime1">
              <a:rPr lang="sr-Latn-RS" smtClean="0"/>
              <a:t>20.10.2018.</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31964236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7920BF-B14D-412A-A32E-6D82E6B4043E}" type="datetime1">
              <a:rPr lang="sr-Latn-RS" smtClean="0"/>
              <a:t>20.10.2018.</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B635DC0F-6E41-BC44-8B24-455EFF367FB8}" type="slidenum">
              <a:rPr lang="sr-Latn-RS" smtClean="0"/>
              <a:t>‹#›</a:t>
            </a:fld>
            <a:endParaRPr lang="sr-Latn-R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438240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180587-A7C8-45A4-8254-B43F7A2AD89B}" type="datetime1">
              <a:rPr lang="sr-Latn-RS" smtClean="0"/>
              <a:t>20.10.2018.</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170608162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709297-D5EB-4C31-B294-E36619389D8D}" type="datetime1">
              <a:rPr lang="sr-Latn-RS" smtClean="0"/>
              <a:t>20.10.2018.</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B635DC0F-6E41-BC44-8B24-455EFF367FB8}" type="slidenum">
              <a:rPr lang="sr-Latn-RS" smtClean="0"/>
              <a:t>‹#›</a:t>
            </a:fld>
            <a:endParaRPr lang="sr-Latn-R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366929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8FBD2C8-2482-4AE2-9352-BBA5B39C1817}" type="datetime1">
              <a:rPr lang="sr-Latn-RS" smtClean="0"/>
              <a:t>20.10.2018.</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6380124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6400F-E6B9-4BE2-BC18-5928A70AA04C}" type="datetime1">
              <a:rPr lang="sr-Latn-RS" smtClean="0"/>
              <a:t>20.10.2018.</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29843051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C0D85E-C6F4-4494-B467-550A2817E860}" type="datetime1">
              <a:rPr lang="sr-Latn-RS" smtClean="0"/>
              <a:t>20.10.2018.</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B635DC0F-6E41-BC44-8B24-455EFF367FB8}" type="slidenum">
              <a:rPr lang="sr-Latn-RS" smtClean="0"/>
              <a:t>‹#›</a:t>
            </a:fld>
            <a:endParaRPr lang="sr-Latn-RS"/>
          </a:p>
        </p:txBody>
      </p:sp>
    </p:spTree>
    <p:extLst>
      <p:ext uri="{BB962C8B-B14F-4D97-AF65-F5344CB8AC3E}">
        <p14:creationId xmlns:p14="http://schemas.microsoft.com/office/powerpoint/2010/main" val="42879244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9A5BD709-19F2-463B-838F-EBAF01B9AF38}" type="datetime1">
              <a:rPr lang="sr-Latn-RS" smtClean="0"/>
              <a:t>20.10.2018.</a:t>
            </a:fld>
            <a:endParaRPr lang="sr-Latn-R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B635DC0F-6E41-BC44-8B24-455EFF367FB8}" type="slidenum">
              <a:rPr lang="sr-Latn-RS" smtClean="0"/>
              <a:t>‹#›</a:t>
            </a:fld>
            <a:endParaRPr lang="sr-Latn-R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9864318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hf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5478B-6FE3-224C-B023-E12F6A95704E}"/>
              </a:ext>
            </a:extLst>
          </p:cNvPr>
          <p:cNvSpPr>
            <a:spLocks noGrp="1"/>
          </p:cNvSpPr>
          <p:nvPr>
            <p:ph type="ctrTitle"/>
          </p:nvPr>
        </p:nvSpPr>
        <p:spPr>
          <a:xfrm>
            <a:off x="1905752" y="616349"/>
            <a:ext cx="5518066" cy="2268559"/>
          </a:xfrm>
        </p:spPr>
        <p:txBody>
          <a:bodyPr>
            <a:normAutofit fontScale="90000"/>
          </a:bodyPr>
          <a:lstStyle/>
          <a:p>
            <a:r>
              <a:rPr lang="sr-Latn-RS" dirty="0"/>
              <a:t>Društvo, status i </a:t>
            </a:r>
            <a:r>
              <a:rPr lang="sr-Latn-RS" dirty="0" err="1"/>
              <a:t>tijelo</a:t>
            </a:r>
            <a:r>
              <a:rPr lang="sr-Latn-RS" dirty="0"/>
              <a:t> </a:t>
            </a:r>
            <a:br>
              <a:rPr lang="sr-Latn-RS" dirty="0"/>
            </a:br>
            <a:r>
              <a:rPr lang="sr-Latn-RS" dirty="0"/>
              <a:t>(</a:t>
            </a:r>
            <a:r>
              <a:rPr lang="sr-Latn-RS" i="1" dirty="0" err="1"/>
              <a:t>Pierre</a:t>
            </a:r>
            <a:r>
              <a:rPr lang="sr-Latn-RS" dirty="0"/>
              <a:t> </a:t>
            </a:r>
            <a:r>
              <a:rPr lang="hr-HR" i="1" dirty="0"/>
              <a:t>Bourdieu) </a:t>
            </a:r>
            <a:br>
              <a:rPr lang="hr-HR" dirty="0"/>
            </a:br>
            <a:br>
              <a:rPr lang="hr-HR" dirty="0"/>
            </a:br>
            <a:br>
              <a:rPr lang="hr-HR" dirty="0"/>
            </a:br>
            <a:r>
              <a:rPr lang="hr-HR" sz="4400" dirty="0"/>
              <a:t>Prema tekstu: </a:t>
            </a:r>
            <a:br>
              <a:rPr lang="hr-HR" dirty="0"/>
            </a:br>
            <a:r>
              <a:rPr lang="hr-HR" sz="3100" dirty="0"/>
              <a:t>MICHEL PEILLON </a:t>
            </a:r>
            <a:r>
              <a:rPr lang="en-US" sz="3100" dirty="0"/>
              <a:t>Bourdieu’s Field and the Sociology of Welfare</a:t>
            </a:r>
            <a:r>
              <a:rPr lang="hr-HR" sz="3100" dirty="0"/>
              <a:t>,</a:t>
            </a:r>
            <a:r>
              <a:rPr lang="pl-PL" sz="3100" dirty="0"/>
              <a:t> Journal for Social Policy, 27, 2, 213–229</a:t>
            </a:r>
            <a:r>
              <a:rPr lang="hr-HR" sz="3100" dirty="0"/>
              <a:t> </a:t>
            </a:r>
            <a:endParaRPr lang="sr-Latn-RS" dirty="0"/>
          </a:p>
        </p:txBody>
      </p:sp>
      <p:sp>
        <p:nvSpPr>
          <p:cNvPr id="4" name="Rectangle 3">
            <a:extLst>
              <a:ext uri="{FF2B5EF4-FFF2-40B4-BE49-F238E27FC236}">
                <a16:creationId xmlns:a16="http://schemas.microsoft.com/office/drawing/2014/main" id="{41A38CB6-54DC-4E54-A108-7A7E4462964E}"/>
              </a:ext>
            </a:extLst>
          </p:cNvPr>
          <p:cNvSpPr/>
          <p:nvPr/>
        </p:nvSpPr>
        <p:spPr>
          <a:xfrm>
            <a:off x="4528904" y="3244334"/>
            <a:ext cx="3134191" cy="369332"/>
          </a:xfrm>
          <a:prstGeom prst="rect">
            <a:avLst/>
          </a:prstGeom>
        </p:spPr>
        <p:txBody>
          <a:bodyPr wrap="none">
            <a:spAutoFit/>
          </a:bodyPr>
          <a:lstStyle/>
          <a:p>
            <a:r>
              <a:rPr lang="pl-PL" dirty="0"/>
              <a:t>Jnl Soc. Pol., 27, 2, 213–229</a:t>
            </a:r>
            <a:endParaRPr lang="hr-HR" dirty="0"/>
          </a:p>
        </p:txBody>
      </p:sp>
    </p:spTree>
    <p:extLst>
      <p:ext uri="{BB962C8B-B14F-4D97-AF65-F5344CB8AC3E}">
        <p14:creationId xmlns:p14="http://schemas.microsoft.com/office/powerpoint/2010/main" val="31773910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B12FAC-3C59-5742-BCDF-7C70F47E33E7}"/>
              </a:ext>
            </a:extLst>
          </p:cNvPr>
          <p:cNvSpPr>
            <a:spLocks noGrp="1"/>
          </p:cNvSpPr>
          <p:nvPr>
            <p:ph idx="1"/>
          </p:nvPr>
        </p:nvSpPr>
        <p:spPr>
          <a:xfrm>
            <a:off x="1008926" y="329878"/>
            <a:ext cx="10174147" cy="6198243"/>
          </a:xfrm>
        </p:spPr>
        <p:txBody>
          <a:bodyPr>
            <a:normAutofit fontScale="92500" lnSpcReduction="20000"/>
          </a:bodyPr>
          <a:lstStyle/>
          <a:p>
            <a:r>
              <a:rPr lang="sr-Latn-RS" sz="2800" dirty="0" err="1"/>
              <a:t>Bourdieova</a:t>
            </a:r>
            <a:r>
              <a:rPr lang="sr-Latn-RS" sz="2800" dirty="0"/>
              <a:t> je najpoznatija knjiga Razlikovanje: Socijalna kritika </a:t>
            </a:r>
            <a:r>
              <a:rPr lang="sr-Latn-RS" sz="2800" dirty="0" err="1"/>
              <a:t>prosudbi</a:t>
            </a:r>
            <a:r>
              <a:rPr lang="sr-Latn-RS" sz="2800" dirty="0"/>
              <a:t> ukusa (1979). </a:t>
            </a:r>
          </a:p>
          <a:p>
            <a:r>
              <a:rPr lang="sr-Latn-RS" sz="2800" dirty="0"/>
              <a:t>Knjiga je </a:t>
            </a:r>
            <a:r>
              <a:rPr lang="sr-Latn-RS" sz="2800" dirty="0" err="1"/>
              <a:t>ocijenjena</a:t>
            </a:r>
            <a:r>
              <a:rPr lang="sr-Latn-RS" sz="2800" dirty="0"/>
              <a:t> kao šesti najvažniji sociološki rad dvadesetog </a:t>
            </a:r>
            <a:r>
              <a:rPr lang="sr-Latn-RS" sz="2800" dirty="0" err="1"/>
              <a:t>stoljeća</a:t>
            </a:r>
            <a:r>
              <a:rPr lang="sr-Latn-RS" sz="2800" dirty="0"/>
              <a:t> od strane Međunarodnog sociološkog društva.</a:t>
            </a:r>
          </a:p>
          <a:p>
            <a:r>
              <a:rPr lang="sr-Latn-RS" sz="2800" dirty="0"/>
              <a:t>U knjizi </a:t>
            </a:r>
            <a:r>
              <a:rPr lang="sr-Latn-RS" sz="2800" dirty="0" err="1"/>
              <a:t>Bourdieu</a:t>
            </a:r>
            <a:r>
              <a:rPr lang="sr-Latn-RS" sz="2800" dirty="0"/>
              <a:t> tvrdi da su </a:t>
            </a:r>
            <a:r>
              <a:rPr lang="sr-Latn-RS" sz="2800" dirty="0" err="1"/>
              <a:t>procjene</a:t>
            </a:r>
            <a:r>
              <a:rPr lang="sr-Latn-RS" sz="2800" dirty="0"/>
              <a:t> okusa povezane s društvenim položajem, </a:t>
            </a:r>
            <a:r>
              <a:rPr lang="sr-Latn-RS" sz="2800" dirty="0" err="1"/>
              <a:t>točnije</a:t>
            </a:r>
            <a:r>
              <a:rPr lang="sr-Latn-RS" sz="2800" dirty="0"/>
              <a:t>, one su rezultat društvenog </a:t>
            </a:r>
            <a:r>
              <a:rPr lang="sr-Latn-RS" sz="2800" dirty="0" err="1"/>
              <a:t>pozicioniranja</a:t>
            </a:r>
            <a:r>
              <a:rPr lang="sr-Latn-RS" sz="2800" dirty="0"/>
              <a:t>. </a:t>
            </a:r>
          </a:p>
          <a:p>
            <a:r>
              <a:rPr lang="sr-Latn-RS" sz="2800" dirty="0"/>
              <a:t>Njegovi argumenti su oslonjeni na društvenu teoriju i podatke iz kvantitativnih istraživanja, fotografija i intervjua, u pokušaju da pomiri razne pristupe poput načina </a:t>
            </a:r>
            <a:r>
              <a:rPr lang="sr-Latn-RS" sz="2800" dirty="0" err="1"/>
              <a:t>razumijevanja</a:t>
            </a:r>
            <a:r>
              <a:rPr lang="sr-Latn-RS" sz="2800" dirty="0"/>
              <a:t> predmeta unutar objektivnih struktura. </a:t>
            </a:r>
          </a:p>
          <a:p>
            <a:r>
              <a:rPr lang="sr-Latn-RS" sz="2800" dirty="0"/>
              <a:t>U tom je procesu pokušao pomiriti </a:t>
            </a:r>
            <a:r>
              <a:rPr lang="sr-Latn-RS" sz="2800" dirty="0" err="1"/>
              <a:t>utjecaje</a:t>
            </a:r>
            <a:r>
              <a:rPr lang="sr-Latn-RS" sz="2800" dirty="0"/>
              <a:t> vanjskih društvenih struktura i subjektivnog iskustva na pojedinca.</a:t>
            </a:r>
          </a:p>
        </p:txBody>
      </p:sp>
      <p:sp>
        <p:nvSpPr>
          <p:cNvPr id="2" name="Slide Number Placeholder 1">
            <a:extLst>
              <a:ext uri="{FF2B5EF4-FFF2-40B4-BE49-F238E27FC236}">
                <a16:creationId xmlns:a16="http://schemas.microsoft.com/office/drawing/2014/main" id="{945217C3-3831-42DB-9798-5D91547200CF}"/>
              </a:ext>
            </a:extLst>
          </p:cNvPr>
          <p:cNvSpPr>
            <a:spLocks noGrp="1"/>
          </p:cNvSpPr>
          <p:nvPr>
            <p:ph type="sldNum" sz="quarter" idx="12"/>
          </p:nvPr>
        </p:nvSpPr>
        <p:spPr/>
        <p:txBody>
          <a:bodyPr/>
          <a:lstStyle/>
          <a:p>
            <a:fld id="{B635DC0F-6E41-BC44-8B24-455EFF367FB8}" type="slidenum">
              <a:rPr lang="sr-Latn-RS" smtClean="0"/>
              <a:t>10</a:t>
            </a:fld>
            <a:endParaRPr lang="sr-Latn-RS"/>
          </a:p>
        </p:txBody>
      </p:sp>
    </p:spTree>
    <p:extLst>
      <p:ext uri="{BB962C8B-B14F-4D97-AF65-F5344CB8AC3E}">
        <p14:creationId xmlns:p14="http://schemas.microsoft.com/office/powerpoint/2010/main" val="16477411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2B6028E-0279-F046-BEDD-06122521C734}"/>
              </a:ext>
            </a:extLst>
          </p:cNvPr>
          <p:cNvSpPr>
            <a:spLocks noGrp="1"/>
          </p:cNvSpPr>
          <p:nvPr>
            <p:ph idx="1"/>
          </p:nvPr>
        </p:nvSpPr>
        <p:spPr>
          <a:xfrm>
            <a:off x="1155865" y="234538"/>
            <a:ext cx="9880270" cy="6388924"/>
          </a:xfrm>
        </p:spPr>
        <p:txBody>
          <a:bodyPr>
            <a:noAutofit/>
          </a:bodyPr>
          <a:lstStyle/>
          <a:p>
            <a:r>
              <a:rPr lang="sr-Latn-RS" sz="3600" dirty="0"/>
              <a:t>Polje i kapital</a:t>
            </a:r>
          </a:p>
          <a:p>
            <a:r>
              <a:rPr lang="sr-Latn-RS" sz="2700" dirty="0" err="1"/>
              <a:t>Bourdieu</a:t>
            </a:r>
            <a:r>
              <a:rPr lang="sr-Latn-RS" sz="2700" dirty="0"/>
              <a:t> stavlja većinu aspekata društvenog života u kontekst objektivnih struktura koje čine ono što on naziva POLJIMA. </a:t>
            </a:r>
          </a:p>
          <a:p>
            <a:r>
              <a:rPr lang="sr-Latn-RS" sz="2700" dirty="0"/>
              <a:t>Polje se odnosi na konfiguraciju </a:t>
            </a:r>
            <a:r>
              <a:rPr lang="sr-Latn-RS" sz="2700" spc="600" dirty="0"/>
              <a:t>odnosa između položaja.</a:t>
            </a:r>
          </a:p>
          <a:p>
            <a:r>
              <a:rPr lang="sr-Latn-RS" sz="2700" dirty="0"/>
              <a:t>Društvo kao </a:t>
            </a:r>
            <a:r>
              <a:rPr lang="sr-Latn-RS" sz="2700" dirty="0" err="1"/>
              <a:t>cjelina</a:t>
            </a:r>
            <a:r>
              <a:rPr lang="sr-Latn-RS" sz="2700" dirty="0"/>
              <a:t> tvori polje, koje je strukturirano prema odnosima dominacije. </a:t>
            </a:r>
          </a:p>
          <a:p>
            <a:r>
              <a:rPr lang="sr-Latn-RS" sz="2700" dirty="0"/>
              <a:t>Ali društvo također sadrži niz područja. </a:t>
            </a:r>
          </a:p>
          <a:p>
            <a:r>
              <a:rPr lang="sr-Latn-RS" sz="2700" dirty="0"/>
              <a:t> Može ga se promatrati i kao najvažnije polje, od kojeg druga područja nikad nisu potpuno odvojena.</a:t>
            </a:r>
          </a:p>
        </p:txBody>
      </p:sp>
      <p:sp>
        <p:nvSpPr>
          <p:cNvPr id="2" name="Slide Number Placeholder 1">
            <a:extLst>
              <a:ext uri="{FF2B5EF4-FFF2-40B4-BE49-F238E27FC236}">
                <a16:creationId xmlns:a16="http://schemas.microsoft.com/office/drawing/2014/main" id="{A6A53535-0D46-4E82-828E-7BE80BCF93EB}"/>
              </a:ext>
            </a:extLst>
          </p:cNvPr>
          <p:cNvSpPr>
            <a:spLocks noGrp="1"/>
          </p:cNvSpPr>
          <p:nvPr>
            <p:ph type="sldNum" sz="quarter" idx="12"/>
          </p:nvPr>
        </p:nvSpPr>
        <p:spPr/>
        <p:txBody>
          <a:bodyPr/>
          <a:lstStyle/>
          <a:p>
            <a:fld id="{B635DC0F-6E41-BC44-8B24-455EFF367FB8}" type="slidenum">
              <a:rPr lang="sr-Latn-RS" smtClean="0"/>
              <a:t>11</a:t>
            </a:fld>
            <a:endParaRPr lang="sr-Latn-RS"/>
          </a:p>
        </p:txBody>
      </p:sp>
    </p:spTree>
    <p:extLst>
      <p:ext uri="{BB962C8B-B14F-4D97-AF65-F5344CB8AC3E}">
        <p14:creationId xmlns:p14="http://schemas.microsoft.com/office/powerpoint/2010/main" val="28910630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21C655-5011-AD4A-9434-F609ACA17405}"/>
              </a:ext>
            </a:extLst>
          </p:cNvPr>
          <p:cNvSpPr>
            <a:spLocks noGrp="1"/>
          </p:cNvSpPr>
          <p:nvPr>
            <p:ph idx="1"/>
          </p:nvPr>
        </p:nvSpPr>
        <p:spPr>
          <a:xfrm>
            <a:off x="1253066" y="524933"/>
            <a:ext cx="9973733" cy="6333067"/>
          </a:xfrm>
        </p:spPr>
        <p:txBody>
          <a:bodyPr>
            <a:normAutofit/>
          </a:bodyPr>
          <a:lstStyle/>
          <a:p>
            <a:r>
              <a:rPr lang="sr-Latn-RS" sz="2800" dirty="0"/>
              <a:t>Prvi zadatak u analizi svakog polja je </a:t>
            </a:r>
            <a:r>
              <a:rPr lang="sr-Latn-RS" sz="2800" dirty="0" err="1"/>
              <a:t>razumjeti</a:t>
            </a:r>
            <a:r>
              <a:rPr lang="sr-Latn-RS" sz="2800" dirty="0"/>
              <a:t> njegovo </a:t>
            </a:r>
            <a:r>
              <a:rPr lang="sr-Latn-RS" sz="2800" dirty="0" err="1"/>
              <a:t>mjesto</a:t>
            </a:r>
            <a:r>
              <a:rPr lang="sr-Latn-RS" sz="2800" dirty="0"/>
              <a:t> unutar socijalne formacije.</a:t>
            </a:r>
          </a:p>
          <a:p>
            <a:r>
              <a:rPr lang="sr-Latn-RS" sz="2800" dirty="0"/>
              <a:t>Polja variraju ovisno o tome koliko autonomija stječu iz </a:t>
            </a:r>
            <a:r>
              <a:rPr lang="sr-Latn-RS" sz="2800" dirty="0" err="1"/>
              <a:t>cjelokupnog</a:t>
            </a:r>
            <a:r>
              <a:rPr lang="sr-Latn-RS" sz="2800" dirty="0"/>
              <a:t> društvenog polja.</a:t>
            </a:r>
          </a:p>
        </p:txBody>
      </p:sp>
      <p:sp>
        <p:nvSpPr>
          <p:cNvPr id="5" name="Title 4">
            <a:extLst>
              <a:ext uri="{FF2B5EF4-FFF2-40B4-BE49-F238E27FC236}">
                <a16:creationId xmlns:a16="http://schemas.microsoft.com/office/drawing/2014/main" id="{666D3D59-881C-4762-BAA3-998A38789DC5}"/>
              </a:ext>
            </a:extLst>
          </p:cNvPr>
          <p:cNvSpPr>
            <a:spLocks noGrp="1"/>
          </p:cNvSpPr>
          <p:nvPr>
            <p:ph type="title"/>
          </p:nvPr>
        </p:nvSpPr>
        <p:spPr/>
        <p:txBody>
          <a:bodyPr/>
          <a:lstStyle/>
          <a:p>
            <a:endParaRPr lang="hr-HR"/>
          </a:p>
        </p:txBody>
      </p:sp>
      <p:sp>
        <p:nvSpPr>
          <p:cNvPr id="2" name="Slide Number Placeholder 1">
            <a:extLst>
              <a:ext uri="{FF2B5EF4-FFF2-40B4-BE49-F238E27FC236}">
                <a16:creationId xmlns:a16="http://schemas.microsoft.com/office/drawing/2014/main" id="{DDD4B14D-E72D-4603-88DE-3DE7E0EF07B0}"/>
              </a:ext>
            </a:extLst>
          </p:cNvPr>
          <p:cNvSpPr>
            <a:spLocks noGrp="1"/>
          </p:cNvSpPr>
          <p:nvPr>
            <p:ph type="sldNum" sz="quarter" idx="12"/>
          </p:nvPr>
        </p:nvSpPr>
        <p:spPr/>
        <p:txBody>
          <a:bodyPr/>
          <a:lstStyle/>
          <a:p>
            <a:fld id="{B635DC0F-6E41-BC44-8B24-455EFF367FB8}" type="slidenum">
              <a:rPr lang="sr-Latn-RS" smtClean="0"/>
              <a:t>12</a:t>
            </a:fld>
            <a:endParaRPr lang="sr-Latn-RS"/>
          </a:p>
        </p:txBody>
      </p:sp>
    </p:spTree>
    <p:extLst>
      <p:ext uri="{BB962C8B-B14F-4D97-AF65-F5344CB8AC3E}">
        <p14:creationId xmlns:p14="http://schemas.microsoft.com/office/powerpoint/2010/main" val="308235679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26789A-638A-554C-BA27-39A773113874}"/>
              </a:ext>
            </a:extLst>
          </p:cNvPr>
          <p:cNvSpPr>
            <a:spLocks noGrp="1"/>
          </p:cNvSpPr>
          <p:nvPr>
            <p:ph idx="1"/>
          </p:nvPr>
        </p:nvSpPr>
        <p:spPr>
          <a:xfrm>
            <a:off x="999067" y="1316056"/>
            <a:ext cx="10383872" cy="5541944"/>
          </a:xfrm>
        </p:spPr>
        <p:txBody>
          <a:bodyPr>
            <a:normAutofit/>
          </a:bodyPr>
          <a:lstStyle/>
          <a:p>
            <a:r>
              <a:rPr lang="sr-Latn-RS" sz="2800" dirty="0"/>
              <a:t>Autonomno polje karakterizira visoka razina specifičnosti: </a:t>
            </a:r>
          </a:p>
          <a:p>
            <a:pPr lvl="1"/>
            <a:r>
              <a:rPr lang="sr-Latn-RS" sz="2400" dirty="0" err="1"/>
              <a:t>posjeduje</a:t>
            </a:r>
            <a:r>
              <a:rPr lang="sr-Latn-RS" sz="2400" dirty="0"/>
              <a:t> vlastitu </a:t>
            </a:r>
            <a:r>
              <a:rPr lang="sr-Latn-RS" sz="2400" dirty="0" err="1"/>
              <a:t>povijest</a:t>
            </a:r>
            <a:r>
              <a:rPr lang="sr-Latn-RS" sz="2400" dirty="0"/>
              <a:t>; </a:t>
            </a:r>
          </a:p>
          <a:p>
            <a:pPr lvl="1"/>
            <a:r>
              <a:rPr lang="sr-Latn-RS" sz="2400" dirty="0"/>
              <a:t>u njemu </a:t>
            </a:r>
            <a:r>
              <a:rPr lang="sr-Latn-RS" sz="2400" dirty="0" err="1"/>
              <a:t>djeluje</a:t>
            </a:r>
            <a:r>
              <a:rPr lang="sr-Latn-RS" sz="2400" dirty="0"/>
              <a:t> određena konfiguracija agenata i borba za prepoznatljivim ulogom; </a:t>
            </a:r>
          </a:p>
          <a:p>
            <a:pPr lvl="1"/>
            <a:r>
              <a:rPr lang="sr-Latn-RS" sz="2400" dirty="0"/>
              <a:t>ona potiče svoj vlastiti habitus i održava prepoznatljiv skup </a:t>
            </a:r>
            <a:r>
              <a:rPr lang="sr-Latn-RS" sz="2400" dirty="0" err="1"/>
              <a:t>vjerovanja</a:t>
            </a:r>
            <a:r>
              <a:rPr lang="sr-Latn-RS" sz="2400" dirty="0"/>
              <a:t>. </a:t>
            </a:r>
          </a:p>
          <a:p>
            <a:endParaRPr lang="sr-Latn-RS" sz="2800" dirty="0"/>
          </a:p>
          <a:p>
            <a:r>
              <a:rPr lang="sr-Latn-RS" sz="2800" dirty="0"/>
              <a:t>Takvo autonomno polje je vrlo diferencirano i </a:t>
            </a:r>
            <a:r>
              <a:rPr lang="sr-Latn-RS" sz="2800" dirty="0" err="1"/>
              <a:t>obilježeno</a:t>
            </a:r>
            <a:r>
              <a:rPr lang="sr-Latn-RS" sz="2800" dirty="0"/>
              <a:t> oštrim granicama, iza koje područje ne prestaje </a:t>
            </a:r>
            <a:r>
              <a:rPr lang="sr-Latn-RS" sz="2800" dirty="0" err="1"/>
              <a:t>utjecati</a:t>
            </a:r>
            <a:r>
              <a:rPr lang="sr-Latn-RS" sz="2800" dirty="0"/>
              <a:t> na praksu.</a:t>
            </a:r>
          </a:p>
          <a:p>
            <a:endParaRPr lang="sr-Latn-RS" sz="2800" dirty="0"/>
          </a:p>
        </p:txBody>
      </p:sp>
      <p:sp>
        <p:nvSpPr>
          <p:cNvPr id="2" name="Slide Number Placeholder 1">
            <a:extLst>
              <a:ext uri="{FF2B5EF4-FFF2-40B4-BE49-F238E27FC236}">
                <a16:creationId xmlns:a16="http://schemas.microsoft.com/office/drawing/2014/main" id="{D4D9C4C2-8B4E-44D9-9E1E-2244F8235B97}"/>
              </a:ext>
            </a:extLst>
          </p:cNvPr>
          <p:cNvSpPr>
            <a:spLocks noGrp="1"/>
          </p:cNvSpPr>
          <p:nvPr>
            <p:ph type="sldNum" sz="quarter" idx="12"/>
          </p:nvPr>
        </p:nvSpPr>
        <p:spPr/>
        <p:txBody>
          <a:bodyPr/>
          <a:lstStyle/>
          <a:p>
            <a:fld id="{B635DC0F-6E41-BC44-8B24-455EFF367FB8}" type="slidenum">
              <a:rPr lang="sr-Latn-RS" smtClean="0"/>
              <a:t>13</a:t>
            </a:fld>
            <a:endParaRPr lang="sr-Latn-RS"/>
          </a:p>
        </p:txBody>
      </p:sp>
    </p:spTree>
    <p:extLst>
      <p:ext uri="{BB962C8B-B14F-4D97-AF65-F5344CB8AC3E}">
        <p14:creationId xmlns:p14="http://schemas.microsoft.com/office/powerpoint/2010/main" val="34357004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552EFC-0480-46B1-AC5B-E879DCEEB89E}"/>
              </a:ext>
            </a:extLst>
          </p:cNvPr>
          <p:cNvSpPr>
            <a:spLocks noGrp="1"/>
          </p:cNvSpPr>
          <p:nvPr>
            <p:ph idx="1"/>
          </p:nvPr>
        </p:nvSpPr>
        <p:spPr>
          <a:xfrm>
            <a:off x="885824" y="458842"/>
            <a:ext cx="10806546" cy="6246757"/>
          </a:xfrm>
        </p:spPr>
        <p:txBody>
          <a:bodyPr>
            <a:normAutofit/>
          </a:bodyPr>
          <a:lstStyle/>
          <a:p>
            <a:pPr>
              <a:lnSpc>
                <a:spcPct val="160000"/>
              </a:lnSpc>
            </a:pPr>
            <a:r>
              <a:rPr lang="hr-HR" sz="2800" dirty="0"/>
              <a:t>U teoriji se postavlja pitanje lokacije socijalnoga polja u društvenoj formaciji i stupnju njegove diferencijacije. </a:t>
            </a:r>
          </a:p>
          <a:p>
            <a:pPr>
              <a:lnSpc>
                <a:spcPct val="160000"/>
              </a:lnSpc>
            </a:pPr>
            <a:r>
              <a:rPr lang="hr-HR" sz="2800" dirty="0"/>
              <a:t>Država blagostanja se ponekad definira, na vrlo doslovan način, u smislu odnosa između upravne strukture države i klijenata.</a:t>
            </a:r>
          </a:p>
          <a:p>
            <a:pPr>
              <a:lnSpc>
                <a:spcPct val="160000"/>
              </a:lnSpc>
            </a:pPr>
            <a:r>
              <a:rPr lang="hr-HR" sz="2800" dirty="0"/>
              <a:t>Država je uvijek uključena na ovaj ili onaj način u pružanju socijalnih naknada i usluga, ali stupanj takvog sudjelovanja uvelike varira.</a:t>
            </a:r>
          </a:p>
        </p:txBody>
      </p:sp>
      <p:sp>
        <p:nvSpPr>
          <p:cNvPr id="2" name="Slide Number Placeholder 1">
            <a:extLst>
              <a:ext uri="{FF2B5EF4-FFF2-40B4-BE49-F238E27FC236}">
                <a16:creationId xmlns:a16="http://schemas.microsoft.com/office/drawing/2014/main" id="{7DE7EFF9-1762-44CC-B66D-BAB725CDAC38}"/>
              </a:ext>
            </a:extLst>
          </p:cNvPr>
          <p:cNvSpPr>
            <a:spLocks noGrp="1"/>
          </p:cNvSpPr>
          <p:nvPr>
            <p:ph type="sldNum" sz="quarter" idx="12"/>
          </p:nvPr>
        </p:nvSpPr>
        <p:spPr/>
        <p:txBody>
          <a:bodyPr/>
          <a:lstStyle/>
          <a:p>
            <a:fld id="{B635DC0F-6E41-BC44-8B24-455EFF367FB8}" type="slidenum">
              <a:rPr lang="sr-Latn-RS" smtClean="0"/>
              <a:t>14</a:t>
            </a:fld>
            <a:endParaRPr lang="sr-Latn-RS"/>
          </a:p>
        </p:txBody>
      </p:sp>
    </p:spTree>
    <p:extLst>
      <p:ext uri="{BB962C8B-B14F-4D97-AF65-F5344CB8AC3E}">
        <p14:creationId xmlns:p14="http://schemas.microsoft.com/office/powerpoint/2010/main" val="355565146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B6A9A45-F7A3-498F-9CD8-24B8A7ACF651}"/>
              </a:ext>
            </a:extLst>
          </p:cNvPr>
          <p:cNvSpPr/>
          <p:nvPr/>
        </p:nvSpPr>
        <p:spPr>
          <a:xfrm>
            <a:off x="1133856" y="10980"/>
            <a:ext cx="9913085" cy="6475812"/>
          </a:xfrm>
          <a:prstGeom prst="rect">
            <a:avLst/>
          </a:prstGeom>
        </p:spPr>
        <p:txBody>
          <a:bodyPr wrap="square">
            <a:spAutoFit/>
          </a:bodyPr>
          <a:lstStyle/>
          <a:p>
            <a:pPr>
              <a:lnSpc>
                <a:spcPct val="150000"/>
              </a:lnSpc>
            </a:pPr>
            <a:r>
              <a:rPr lang="hr-HR" sz="2800" dirty="0"/>
              <a:t>Sustav socijalne skrbi ne uključuje samo državu nego i tržišne mehanizme i mnoge dionike unutar civilnog društva: on predstavlja "mješavinu".</a:t>
            </a:r>
          </a:p>
          <a:p>
            <a:pPr marL="457200" indent="-457200">
              <a:lnSpc>
                <a:spcPct val="150000"/>
              </a:lnSpc>
              <a:buFont typeface="Wingdings" panose="05000000000000000000" pitchFamily="2" charset="2"/>
              <a:buChar char="Ø"/>
            </a:pPr>
            <a:r>
              <a:rPr lang="hr-HR" sz="2800" dirty="0"/>
              <a:t>Sustavi socijalne skrbi ne razlikuju se međusobno samo prema tome kako su "razvijeni", već prema načinu na koji su povezani njihovi različiti elementi. </a:t>
            </a:r>
          </a:p>
          <a:p>
            <a:pPr marL="457200" indent="-457200">
              <a:lnSpc>
                <a:spcPct val="150000"/>
              </a:lnSpc>
              <a:buFont typeface="Wingdings" panose="05000000000000000000" pitchFamily="2" charset="2"/>
              <a:buChar char="Ø"/>
            </a:pPr>
            <a:r>
              <a:rPr lang="hr-HR" sz="2800" dirty="0"/>
              <a:t>Iako ključni dionik, državna uprava nema monopol u pružanju socijalnih usluga. Kada se ta točka prihvati, područje socijalne skrbi mora se promatrati kao da se proteže izvan birokratskog polja, s kojim se ipak preklapa</a:t>
            </a:r>
          </a:p>
        </p:txBody>
      </p:sp>
      <p:sp>
        <p:nvSpPr>
          <p:cNvPr id="2" name="Slide Number Placeholder 1">
            <a:extLst>
              <a:ext uri="{FF2B5EF4-FFF2-40B4-BE49-F238E27FC236}">
                <a16:creationId xmlns:a16="http://schemas.microsoft.com/office/drawing/2014/main" id="{2E907509-D767-4C96-99D9-7332C2B0C66B}"/>
              </a:ext>
            </a:extLst>
          </p:cNvPr>
          <p:cNvSpPr>
            <a:spLocks noGrp="1"/>
          </p:cNvSpPr>
          <p:nvPr>
            <p:ph type="sldNum" sz="quarter" idx="12"/>
          </p:nvPr>
        </p:nvSpPr>
        <p:spPr/>
        <p:txBody>
          <a:bodyPr/>
          <a:lstStyle/>
          <a:p>
            <a:fld id="{B635DC0F-6E41-BC44-8B24-455EFF367FB8}" type="slidenum">
              <a:rPr lang="sr-Latn-RS" smtClean="0"/>
              <a:t>15</a:t>
            </a:fld>
            <a:endParaRPr lang="sr-Latn-RS"/>
          </a:p>
        </p:txBody>
      </p:sp>
    </p:spTree>
    <p:extLst>
      <p:ext uri="{BB962C8B-B14F-4D97-AF65-F5344CB8AC3E}">
        <p14:creationId xmlns:p14="http://schemas.microsoft.com/office/powerpoint/2010/main" val="286015617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59D273-8F0A-4807-BB59-BC54FDB2D3E1}"/>
              </a:ext>
            </a:extLst>
          </p:cNvPr>
          <p:cNvSpPr/>
          <p:nvPr/>
        </p:nvSpPr>
        <p:spPr>
          <a:xfrm>
            <a:off x="1024128" y="105198"/>
            <a:ext cx="10322745" cy="6986528"/>
          </a:xfrm>
          <a:prstGeom prst="rect">
            <a:avLst/>
          </a:prstGeom>
        </p:spPr>
        <p:txBody>
          <a:bodyPr wrap="square">
            <a:spAutoFit/>
          </a:bodyPr>
          <a:lstStyle/>
          <a:p>
            <a:r>
              <a:rPr lang="hr-HR" sz="2800" dirty="0"/>
              <a:t>Samo oni koji mogu mobilizirati relevantne resurse mogu sudjelovati u borbama koje definiraju polja. Ti su resursi kapital.</a:t>
            </a:r>
          </a:p>
          <a:p>
            <a:r>
              <a:rPr lang="hr-HR" sz="2800" dirty="0"/>
              <a:t>Kapital je naravno nejednako raspoređen. </a:t>
            </a:r>
          </a:p>
          <a:p>
            <a:endParaRPr lang="hr-HR" sz="2800" dirty="0"/>
          </a:p>
          <a:p>
            <a:r>
              <a:rPr lang="hr-HR" sz="2800" dirty="0"/>
              <a:t>Položaj dionika u polju karakterizira opseg i vrsta kapitala kojemu ima pristup. Bourdieu smatra četiri vrste kapitala:</a:t>
            </a:r>
          </a:p>
          <a:p>
            <a:pPr marL="514350" indent="-514350">
              <a:buFont typeface="+mj-lt"/>
              <a:buAutoNum type="arabicPeriod"/>
            </a:pPr>
            <a:r>
              <a:rPr lang="hr-HR" sz="2800" dirty="0"/>
              <a:t>gospodarski kapital, koji odgovara materijalnom bogatstvu;</a:t>
            </a:r>
          </a:p>
          <a:p>
            <a:pPr marL="514350" indent="-514350">
              <a:buFont typeface="+mj-lt"/>
              <a:buAutoNum type="arabicPeriod"/>
            </a:pPr>
            <a:r>
              <a:rPr lang="hr-HR" sz="2800" dirty="0"/>
              <a:t>kulturni kapital, koji obuhvaća obrazovne vjerodajnice i kulturne dobra;</a:t>
            </a:r>
          </a:p>
          <a:p>
            <a:pPr marL="514350" indent="-514350">
              <a:buFont typeface="+mj-lt"/>
              <a:buAutoNum type="arabicPeriod"/>
            </a:pPr>
            <a:r>
              <a:rPr lang="hr-HR" sz="2800" dirty="0"/>
              <a:t>društveni kapital, koji se odnosi na mobilizaciju ljudi putem veza, društvenih mreža i članstva u grupi;</a:t>
            </a:r>
          </a:p>
          <a:p>
            <a:pPr marL="514350" indent="-514350">
              <a:buFont typeface="+mj-lt"/>
              <a:buAutoNum type="arabicPeriod"/>
            </a:pPr>
            <a:r>
              <a:rPr lang="hr-HR" sz="2800" dirty="0"/>
              <a:t>konačno, simbolički kapital oblik je svih vrsta kapitala kada se njihovo posjedovanje percipira kao legitimno, ali mu ekonomska vrijednost nije prepoznata, učinkovit je samo ako prikrije ekonomski korijen</a:t>
            </a:r>
          </a:p>
          <a:p>
            <a:endParaRPr lang="hr-HR" sz="2800" dirty="0"/>
          </a:p>
        </p:txBody>
      </p:sp>
      <p:sp>
        <p:nvSpPr>
          <p:cNvPr id="2" name="Slide Number Placeholder 1">
            <a:extLst>
              <a:ext uri="{FF2B5EF4-FFF2-40B4-BE49-F238E27FC236}">
                <a16:creationId xmlns:a16="http://schemas.microsoft.com/office/drawing/2014/main" id="{6F4537EF-4261-4D98-9A8C-3C3AF5774BC7}"/>
              </a:ext>
            </a:extLst>
          </p:cNvPr>
          <p:cNvSpPr>
            <a:spLocks noGrp="1"/>
          </p:cNvSpPr>
          <p:nvPr>
            <p:ph type="sldNum" sz="quarter" idx="12"/>
          </p:nvPr>
        </p:nvSpPr>
        <p:spPr/>
        <p:txBody>
          <a:bodyPr/>
          <a:lstStyle/>
          <a:p>
            <a:fld id="{B635DC0F-6E41-BC44-8B24-455EFF367FB8}" type="slidenum">
              <a:rPr lang="sr-Latn-RS" smtClean="0"/>
              <a:t>16</a:t>
            </a:fld>
            <a:endParaRPr lang="sr-Latn-RS"/>
          </a:p>
        </p:txBody>
      </p:sp>
    </p:spTree>
    <p:extLst>
      <p:ext uri="{BB962C8B-B14F-4D97-AF65-F5344CB8AC3E}">
        <p14:creationId xmlns:p14="http://schemas.microsoft.com/office/powerpoint/2010/main" val="6808584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0E6629-FC8B-4DFE-B775-3998A4923EEC}"/>
              </a:ext>
            </a:extLst>
          </p:cNvPr>
          <p:cNvSpPr/>
          <p:nvPr/>
        </p:nvSpPr>
        <p:spPr>
          <a:xfrm>
            <a:off x="941256" y="151179"/>
            <a:ext cx="10309488" cy="6555641"/>
          </a:xfrm>
          <a:prstGeom prst="rect">
            <a:avLst/>
          </a:prstGeom>
        </p:spPr>
        <p:txBody>
          <a:bodyPr wrap="square">
            <a:spAutoFit/>
          </a:bodyPr>
          <a:lstStyle/>
          <a:p>
            <a:r>
              <a:rPr lang="hr-HR" sz="2800" dirty="0"/>
              <a:t>Iako sve ove vrste kapitala čine resurse u svim poljima, njihova hijerarhija varira od jednog polja do drugog.</a:t>
            </a:r>
          </a:p>
          <a:p>
            <a:endParaRPr lang="hr-HR" sz="2800" dirty="0"/>
          </a:p>
          <a:p>
            <a:r>
              <a:rPr lang="hr-HR" sz="2800" dirty="0"/>
              <a:t>Akumulacija jedne vrste kapitala predstavlja prema Bourdieu ulogu u borbi u nekom određenom području.</a:t>
            </a:r>
          </a:p>
          <a:p>
            <a:endParaRPr lang="hr-HR" sz="2800" dirty="0"/>
          </a:p>
          <a:p>
            <a:r>
              <a:rPr lang="hr-HR" sz="2800" dirty="0"/>
              <a:t>Cijeli konceptualni aparat koji je izradio Bourdieu usmjeren je prema problemu moći.</a:t>
            </a:r>
          </a:p>
          <a:p>
            <a:endParaRPr lang="hr-HR" sz="2800" dirty="0"/>
          </a:p>
          <a:p>
            <a:r>
              <a:rPr lang="hr-HR" sz="2800" dirty="0"/>
              <a:t>Polja su predstavljena kao strukture dominacije, unutar kojih djeluju i bore se različite sile. Kapital je moć, ili je to resurs koji daje snagu.</a:t>
            </a:r>
          </a:p>
          <a:p>
            <a:endParaRPr lang="pl-PL" sz="2800" dirty="0"/>
          </a:p>
          <a:p>
            <a:r>
              <a:rPr lang="pl-PL" sz="2800" dirty="0"/>
              <a:t>Simbolički kapital vrlo je blizu pojma legitimnosti, kako je on konceptualiziran.</a:t>
            </a:r>
            <a:endParaRPr lang="hr-HR" sz="2800" dirty="0"/>
          </a:p>
        </p:txBody>
      </p:sp>
      <p:sp>
        <p:nvSpPr>
          <p:cNvPr id="2" name="Slide Number Placeholder 1">
            <a:extLst>
              <a:ext uri="{FF2B5EF4-FFF2-40B4-BE49-F238E27FC236}">
                <a16:creationId xmlns:a16="http://schemas.microsoft.com/office/drawing/2014/main" id="{8D2C3136-54CE-468B-BA80-A3059164BF20}"/>
              </a:ext>
            </a:extLst>
          </p:cNvPr>
          <p:cNvSpPr>
            <a:spLocks noGrp="1"/>
          </p:cNvSpPr>
          <p:nvPr>
            <p:ph type="sldNum" sz="quarter" idx="12"/>
          </p:nvPr>
        </p:nvSpPr>
        <p:spPr/>
        <p:txBody>
          <a:bodyPr/>
          <a:lstStyle/>
          <a:p>
            <a:fld id="{B635DC0F-6E41-BC44-8B24-455EFF367FB8}" type="slidenum">
              <a:rPr lang="sr-Latn-RS" smtClean="0"/>
              <a:t>17</a:t>
            </a:fld>
            <a:endParaRPr lang="sr-Latn-RS"/>
          </a:p>
        </p:txBody>
      </p:sp>
    </p:spTree>
    <p:extLst>
      <p:ext uri="{BB962C8B-B14F-4D97-AF65-F5344CB8AC3E}">
        <p14:creationId xmlns:p14="http://schemas.microsoft.com/office/powerpoint/2010/main" val="412587876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FEB898B-481F-4498-BA09-569278456F1A}"/>
              </a:ext>
            </a:extLst>
          </p:cNvPr>
          <p:cNvSpPr/>
          <p:nvPr/>
        </p:nvSpPr>
        <p:spPr>
          <a:xfrm>
            <a:off x="1166684" y="-132072"/>
            <a:ext cx="9848335" cy="7122143"/>
          </a:xfrm>
          <a:prstGeom prst="rect">
            <a:avLst/>
          </a:prstGeom>
        </p:spPr>
        <p:txBody>
          <a:bodyPr wrap="square">
            <a:spAutoFit/>
          </a:bodyPr>
          <a:lstStyle/>
          <a:p>
            <a:pPr>
              <a:lnSpc>
                <a:spcPct val="150000"/>
              </a:lnSpc>
            </a:pPr>
            <a:r>
              <a:rPr lang="hr-HR" sz="2800" dirty="0"/>
              <a:t>No, ta sveprisutnost moći u Bourdieuovom radu ima svoje nedostatke: jer se koncept pojavljuje u vrlo različitim oblicima i formama, iako se opsežno koristi, nije duboko prodoran.</a:t>
            </a:r>
          </a:p>
          <a:p>
            <a:pPr>
              <a:lnSpc>
                <a:spcPct val="150000"/>
              </a:lnSpc>
            </a:pPr>
            <a:endParaRPr lang="hr-HR" sz="2800" dirty="0"/>
          </a:p>
          <a:p>
            <a:pPr>
              <a:lnSpc>
                <a:spcPct val="150000"/>
              </a:lnSpc>
            </a:pPr>
            <a:r>
              <a:rPr lang="hr-HR" sz="2800" dirty="0"/>
              <a:t>To se događa uglavnom zato što je moć predstavljena kao generalizirani resurs, 'Kao prirodna sila ... koja teče kroz sustav od vrha do dna”.</a:t>
            </a:r>
          </a:p>
          <a:p>
            <a:pPr>
              <a:lnSpc>
                <a:spcPct val="150000"/>
              </a:lnSpc>
            </a:pPr>
            <a:endParaRPr lang="hr-HR" sz="2800" dirty="0"/>
          </a:p>
          <a:p>
            <a:pPr>
              <a:lnSpc>
                <a:spcPct val="150000"/>
              </a:lnSpc>
            </a:pPr>
            <a:r>
              <a:rPr lang="hr-HR" sz="2800" dirty="0"/>
              <a:t>Dva su polja izričito povezana s moći. Osnovna struktura i hijerarhija svih ostalih polja proizlazi iz nadmoćnog polja moći. </a:t>
            </a:r>
          </a:p>
        </p:txBody>
      </p:sp>
      <p:sp>
        <p:nvSpPr>
          <p:cNvPr id="2" name="Slide Number Placeholder 1">
            <a:extLst>
              <a:ext uri="{FF2B5EF4-FFF2-40B4-BE49-F238E27FC236}">
                <a16:creationId xmlns:a16="http://schemas.microsoft.com/office/drawing/2014/main" id="{5EEE24B2-A788-4548-B98C-63100052ED9B}"/>
              </a:ext>
            </a:extLst>
          </p:cNvPr>
          <p:cNvSpPr>
            <a:spLocks noGrp="1"/>
          </p:cNvSpPr>
          <p:nvPr>
            <p:ph type="sldNum" sz="quarter" idx="12"/>
          </p:nvPr>
        </p:nvSpPr>
        <p:spPr/>
        <p:txBody>
          <a:bodyPr/>
          <a:lstStyle/>
          <a:p>
            <a:fld id="{B635DC0F-6E41-BC44-8B24-455EFF367FB8}" type="slidenum">
              <a:rPr lang="sr-Latn-RS" smtClean="0"/>
              <a:t>18</a:t>
            </a:fld>
            <a:endParaRPr lang="sr-Latn-RS"/>
          </a:p>
        </p:txBody>
      </p:sp>
    </p:spTree>
    <p:extLst>
      <p:ext uri="{BB962C8B-B14F-4D97-AF65-F5344CB8AC3E}">
        <p14:creationId xmlns:p14="http://schemas.microsoft.com/office/powerpoint/2010/main" val="89693327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1D56A6-6F06-48C4-A7ED-5ADE0A39ED6A}"/>
              </a:ext>
            </a:extLst>
          </p:cNvPr>
          <p:cNvSpPr>
            <a:spLocks noGrp="1"/>
          </p:cNvSpPr>
          <p:nvPr>
            <p:ph idx="1"/>
          </p:nvPr>
        </p:nvSpPr>
        <p:spPr>
          <a:xfrm>
            <a:off x="1062681" y="235672"/>
            <a:ext cx="10021330" cy="6345237"/>
          </a:xfrm>
        </p:spPr>
        <p:txBody>
          <a:bodyPr>
            <a:normAutofit/>
          </a:bodyPr>
          <a:lstStyle/>
          <a:p>
            <a:pPr>
              <a:lnSpc>
                <a:spcPct val="150000"/>
              </a:lnSpc>
            </a:pPr>
            <a:r>
              <a:rPr lang="hr-HR" sz="2800" dirty="0"/>
              <a:t>Bourdieu vidi ovu središnju strukturu dominacije u smislu oporbe između onih koji su bogati kulturnim kapitalom, ali siromašni u ekonomskom kapitalu, i oni bogati gospodarskim kapitalom, ali siromašni u kulturnom kapitalu.</a:t>
            </a:r>
          </a:p>
          <a:p>
            <a:pPr>
              <a:lnSpc>
                <a:spcPct val="150000"/>
              </a:lnSpc>
            </a:pPr>
            <a:endParaRPr lang="hr-HR" sz="2800" dirty="0"/>
          </a:p>
          <a:p>
            <a:pPr>
              <a:lnSpc>
                <a:spcPct val="150000"/>
              </a:lnSpc>
            </a:pPr>
            <a:r>
              <a:rPr lang="hr-HR" sz="2800" dirty="0"/>
              <a:t>Bourdieu također uključuje u svojoj analizi </a:t>
            </a:r>
            <a:r>
              <a:rPr lang="hr-HR" sz="2800" spc="600" dirty="0"/>
              <a:t>političko polje </a:t>
            </a:r>
            <a:r>
              <a:rPr lang="hr-HR" sz="2800" dirty="0"/>
              <a:t>koje se organizira oko pristupa kapitalu koji je specifično politički. Ovo polje ponekad je predstavljeno kao tržište na kojem se nude raznovrsni politički proizvodi: '...</a:t>
            </a:r>
          </a:p>
        </p:txBody>
      </p:sp>
      <p:sp>
        <p:nvSpPr>
          <p:cNvPr id="2" name="Slide Number Placeholder 1">
            <a:extLst>
              <a:ext uri="{FF2B5EF4-FFF2-40B4-BE49-F238E27FC236}">
                <a16:creationId xmlns:a16="http://schemas.microsoft.com/office/drawing/2014/main" id="{5A83DF4C-ACC8-4BDE-8864-D8AAD9D967EF}"/>
              </a:ext>
            </a:extLst>
          </p:cNvPr>
          <p:cNvSpPr>
            <a:spLocks noGrp="1"/>
          </p:cNvSpPr>
          <p:nvPr>
            <p:ph type="sldNum" sz="quarter" idx="12"/>
          </p:nvPr>
        </p:nvSpPr>
        <p:spPr/>
        <p:txBody>
          <a:bodyPr/>
          <a:lstStyle/>
          <a:p>
            <a:fld id="{B635DC0F-6E41-BC44-8B24-455EFF367FB8}" type="slidenum">
              <a:rPr lang="sr-Latn-RS" smtClean="0"/>
              <a:t>19</a:t>
            </a:fld>
            <a:endParaRPr lang="sr-Latn-RS"/>
          </a:p>
        </p:txBody>
      </p:sp>
    </p:spTree>
    <p:extLst>
      <p:ext uri="{BB962C8B-B14F-4D97-AF65-F5344CB8AC3E}">
        <p14:creationId xmlns:p14="http://schemas.microsoft.com/office/powerpoint/2010/main" val="2042735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F2099-0BC0-1640-A6AD-6F9C8BCBE324}"/>
              </a:ext>
            </a:extLst>
          </p:cNvPr>
          <p:cNvSpPr>
            <a:spLocks noGrp="1"/>
          </p:cNvSpPr>
          <p:nvPr>
            <p:ph type="title"/>
          </p:nvPr>
        </p:nvSpPr>
        <p:spPr/>
        <p:txBody>
          <a:bodyPr/>
          <a:lstStyle/>
          <a:p>
            <a:r>
              <a:rPr lang="sr-Latn-RS" dirty="0"/>
              <a:t>O socijalnoj državi</a:t>
            </a:r>
          </a:p>
        </p:txBody>
      </p:sp>
      <p:sp>
        <p:nvSpPr>
          <p:cNvPr id="3" name="Content Placeholder 2">
            <a:extLst>
              <a:ext uri="{FF2B5EF4-FFF2-40B4-BE49-F238E27FC236}">
                <a16:creationId xmlns:a16="http://schemas.microsoft.com/office/drawing/2014/main" id="{E4585782-33DD-BE4B-A928-85487B016D4F}"/>
              </a:ext>
            </a:extLst>
          </p:cNvPr>
          <p:cNvSpPr>
            <a:spLocks noGrp="1"/>
          </p:cNvSpPr>
          <p:nvPr>
            <p:ph idx="1"/>
          </p:nvPr>
        </p:nvSpPr>
        <p:spPr>
          <a:xfrm>
            <a:off x="1127760" y="1371600"/>
            <a:ext cx="9829800" cy="4678344"/>
          </a:xfrm>
        </p:spPr>
        <p:txBody>
          <a:bodyPr>
            <a:normAutofit/>
          </a:bodyPr>
          <a:lstStyle/>
          <a:p>
            <a:r>
              <a:rPr lang="sr-Latn-RS" sz="3200" dirty="0"/>
              <a:t>Socijalna teorija nije </a:t>
            </a:r>
            <a:r>
              <a:rPr lang="sr-Latn-RS" sz="3200" dirty="0" err="1"/>
              <a:t>šutjela</a:t>
            </a:r>
            <a:r>
              <a:rPr lang="sr-Latn-RS" sz="3200" dirty="0"/>
              <a:t> o pojavi i razvoju socijalne države.</a:t>
            </a:r>
          </a:p>
          <a:p>
            <a:r>
              <a:rPr lang="sr-Latn-RS" sz="3200" dirty="0"/>
              <a:t>Koncept „kolonizacije životnog </a:t>
            </a:r>
            <a:r>
              <a:rPr lang="sr-Latn-RS" sz="3200" dirty="0" err="1"/>
              <a:t>svijeta</a:t>
            </a:r>
            <a:r>
              <a:rPr lang="sr-Latn-RS" sz="3200" dirty="0"/>
              <a:t>“ </a:t>
            </a:r>
            <a:r>
              <a:rPr lang="sr-Latn-RS" sz="3200" dirty="0" err="1"/>
              <a:t>Jürgena</a:t>
            </a:r>
            <a:r>
              <a:rPr lang="sr-Latn-RS" sz="3200" dirty="0"/>
              <a:t> Habermasa, koju je formulirao u </a:t>
            </a:r>
            <a:r>
              <a:rPr lang="sr-Latn-RS" sz="3200" dirty="0" err="1"/>
              <a:t>djelu</a:t>
            </a:r>
            <a:r>
              <a:rPr lang="sr-Latn-RS" sz="3200" dirty="0"/>
              <a:t>  </a:t>
            </a:r>
            <a:r>
              <a:rPr lang="sr-Latn-RS" sz="3200" dirty="0" err="1"/>
              <a:t>Theory</a:t>
            </a:r>
            <a:r>
              <a:rPr lang="sr-Latn-RS" sz="3200" dirty="0"/>
              <a:t> </a:t>
            </a:r>
            <a:r>
              <a:rPr lang="sr-Latn-RS" sz="3200" dirty="0" err="1"/>
              <a:t>of</a:t>
            </a:r>
            <a:r>
              <a:rPr lang="sr-Latn-RS" sz="3200" dirty="0"/>
              <a:t> </a:t>
            </a:r>
            <a:r>
              <a:rPr lang="sr-Latn-RS" sz="3200" dirty="0" err="1"/>
              <a:t>Communicative</a:t>
            </a:r>
            <a:r>
              <a:rPr lang="sr-Latn-RS" sz="3200" dirty="0"/>
              <a:t> </a:t>
            </a:r>
            <a:r>
              <a:rPr lang="sr-Latn-RS" sz="3200" dirty="0" err="1"/>
              <a:t>Action</a:t>
            </a:r>
            <a:r>
              <a:rPr lang="sr-Latn-RS" sz="3200" dirty="0"/>
              <a:t> (1984 i 1987), od velike je važnosti za proučavanje države blagostanja.</a:t>
            </a:r>
          </a:p>
        </p:txBody>
      </p:sp>
      <p:sp>
        <p:nvSpPr>
          <p:cNvPr id="4" name="Slide Number Placeholder 3">
            <a:extLst>
              <a:ext uri="{FF2B5EF4-FFF2-40B4-BE49-F238E27FC236}">
                <a16:creationId xmlns:a16="http://schemas.microsoft.com/office/drawing/2014/main" id="{22240342-006C-4B9D-9ABD-AE89CAD30C1D}"/>
              </a:ext>
            </a:extLst>
          </p:cNvPr>
          <p:cNvSpPr>
            <a:spLocks noGrp="1"/>
          </p:cNvSpPr>
          <p:nvPr>
            <p:ph type="sldNum" sz="quarter" idx="12"/>
          </p:nvPr>
        </p:nvSpPr>
        <p:spPr/>
        <p:txBody>
          <a:bodyPr/>
          <a:lstStyle/>
          <a:p>
            <a:fld id="{B635DC0F-6E41-BC44-8B24-455EFF367FB8}" type="slidenum">
              <a:rPr lang="sr-Latn-RS" smtClean="0"/>
              <a:t>2</a:t>
            </a:fld>
            <a:endParaRPr lang="sr-Latn-RS"/>
          </a:p>
        </p:txBody>
      </p:sp>
    </p:spTree>
    <p:extLst>
      <p:ext uri="{BB962C8B-B14F-4D97-AF65-F5344CB8AC3E}">
        <p14:creationId xmlns:p14="http://schemas.microsoft.com/office/powerpoint/2010/main" val="16224712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6BEBA8A-5F74-4CFF-A277-1BD9DD14BDCC}"/>
              </a:ext>
            </a:extLst>
          </p:cNvPr>
          <p:cNvSpPr/>
          <p:nvPr/>
        </p:nvSpPr>
        <p:spPr>
          <a:xfrm>
            <a:off x="1108363" y="0"/>
            <a:ext cx="10183091" cy="7041351"/>
          </a:xfrm>
          <a:prstGeom prst="rect">
            <a:avLst/>
          </a:prstGeom>
        </p:spPr>
        <p:txBody>
          <a:bodyPr wrap="square">
            <a:spAutoFit/>
          </a:bodyPr>
          <a:lstStyle/>
          <a:p>
            <a:pPr>
              <a:lnSpc>
                <a:spcPts val="4200"/>
              </a:lnSpc>
            </a:pPr>
            <a:r>
              <a:rPr lang="hr-HR" sz="2800" dirty="0"/>
              <a:t>Političko polje je mjesto na kojem se stvaraju politički proizvodi, problemi, programi, analize, komentari, koncepti, događaji u konkurenciji između dionika koji se bave time i između kojih su obični građani sada reducirani na status "potrošača i  prisiljeni "odabrati„.</a:t>
            </a:r>
          </a:p>
          <a:p>
            <a:pPr>
              <a:lnSpc>
                <a:spcPts val="4200"/>
              </a:lnSpc>
            </a:pPr>
            <a:endParaRPr lang="hr-HR" sz="2800" dirty="0"/>
          </a:p>
          <a:p>
            <a:pPr>
              <a:lnSpc>
                <a:spcPts val="4200"/>
              </a:lnSpc>
            </a:pPr>
            <a:r>
              <a:rPr lang="hr-HR" sz="2800" dirty="0"/>
              <a:t>Politička borba za monopol simboličkog nasilja, za pravo na formuliranje zakona, također se odvija na političkom polju. </a:t>
            </a:r>
          </a:p>
          <a:p>
            <a:pPr>
              <a:lnSpc>
                <a:spcPts val="4200"/>
              </a:lnSpc>
            </a:pPr>
            <a:endParaRPr lang="hr-HR" sz="2800" dirty="0"/>
          </a:p>
          <a:p>
            <a:pPr>
              <a:lnSpc>
                <a:spcPts val="4200"/>
              </a:lnSpc>
            </a:pPr>
            <a:r>
              <a:rPr lang="hr-HR" sz="2800" dirty="0"/>
              <a:t>To se odnosi na prisvajanje političkog kapitala 'koji omogućava onima koji ga posjeduju kao oblik privatne svojine, prisvajanja javnih dobara i usluga (rezidencija, automobili, bolnice, škole itd.)'</a:t>
            </a:r>
          </a:p>
        </p:txBody>
      </p:sp>
      <p:sp>
        <p:nvSpPr>
          <p:cNvPr id="3" name="Slide Number Placeholder 2">
            <a:extLst>
              <a:ext uri="{FF2B5EF4-FFF2-40B4-BE49-F238E27FC236}">
                <a16:creationId xmlns:a16="http://schemas.microsoft.com/office/drawing/2014/main" id="{6B11C697-3789-4077-B057-C45A73584DD4}"/>
              </a:ext>
            </a:extLst>
          </p:cNvPr>
          <p:cNvSpPr>
            <a:spLocks noGrp="1"/>
          </p:cNvSpPr>
          <p:nvPr>
            <p:ph type="sldNum" sz="quarter" idx="12"/>
          </p:nvPr>
        </p:nvSpPr>
        <p:spPr/>
        <p:txBody>
          <a:bodyPr/>
          <a:lstStyle/>
          <a:p>
            <a:fld id="{B635DC0F-6E41-BC44-8B24-455EFF367FB8}" type="slidenum">
              <a:rPr lang="sr-Latn-RS" smtClean="0"/>
              <a:t>20</a:t>
            </a:fld>
            <a:endParaRPr lang="sr-Latn-RS"/>
          </a:p>
        </p:txBody>
      </p:sp>
    </p:spTree>
    <p:extLst>
      <p:ext uri="{BB962C8B-B14F-4D97-AF65-F5344CB8AC3E}">
        <p14:creationId xmlns:p14="http://schemas.microsoft.com/office/powerpoint/2010/main" val="41207072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6AF4162-12D3-4AD3-99EE-FC8372DD3D1E}"/>
              </a:ext>
            </a:extLst>
          </p:cNvPr>
          <p:cNvSpPr/>
          <p:nvPr/>
        </p:nvSpPr>
        <p:spPr>
          <a:xfrm>
            <a:off x="914396" y="765513"/>
            <a:ext cx="10163175" cy="5829481"/>
          </a:xfrm>
          <a:prstGeom prst="rect">
            <a:avLst/>
          </a:prstGeom>
        </p:spPr>
        <p:txBody>
          <a:bodyPr wrap="square">
            <a:spAutoFit/>
          </a:bodyPr>
          <a:lstStyle/>
          <a:p>
            <a:pPr>
              <a:lnSpc>
                <a:spcPct val="150000"/>
              </a:lnSpc>
            </a:pPr>
            <a:r>
              <a:rPr lang="hr-HR" sz="2800" spc="600" dirty="0"/>
              <a:t> „Simboličko nasilje” </a:t>
            </a:r>
            <a:r>
              <a:rPr lang="hr-HR" sz="2800" dirty="0"/>
              <a:t>je novi pojam koji u društvenu teoriju uvodi Bourdieu. </a:t>
            </a:r>
          </a:p>
          <a:p>
            <a:pPr>
              <a:lnSpc>
                <a:spcPct val="150000"/>
              </a:lnSpc>
            </a:pPr>
            <a:r>
              <a:rPr lang="hr-HR" sz="2800" dirty="0"/>
              <a:t>To je blago, neosjetno i nevidljivo nasilje koje počiva na povjerenju i odanosti, pa čak i ljubavi, a ispoljava se putem komunikacije. </a:t>
            </a:r>
          </a:p>
          <a:p>
            <a:pPr>
              <a:lnSpc>
                <a:spcPct val="150000"/>
              </a:lnSpc>
            </a:pPr>
            <a:r>
              <a:rPr lang="hr-HR" sz="2800" dirty="0"/>
              <a:t>Bourdieu ga koristi da bi objasnio svu lakoću vladavine muškaraca nad ženama. </a:t>
            </a:r>
          </a:p>
          <a:p>
            <a:pPr>
              <a:lnSpc>
                <a:spcPct val="150000"/>
              </a:lnSpc>
            </a:pPr>
            <a:r>
              <a:rPr lang="hr-HR" sz="2800" dirty="0"/>
              <a:t>„Simboličko nasilje” ne tiranizira i ne razara toliko koliko zlostavlja.</a:t>
            </a:r>
          </a:p>
        </p:txBody>
      </p:sp>
      <p:sp>
        <p:nvSpPr>
          <p:cNvPr id="2" name="Slide Number Placeholder 1">
            <a:extLst>
              <a:ext uri="{FF2B5EF4-FFF2-40B4-BE49-F238E27FC236}">
                <a16:creationId xmlns:a16="http://schemas.microsoft.com/office/drawing/2014/main" id="{8C9FD3A4-21DA-4D85-AA0F-B0B5CD99E961}"/>
              </a:ext>
            </a:extLst>
          </p:cNvPr>
          <p:cNvSpPr>
            <a:spLocks noGrp="1"/>
          </p:cNvSpPr>
          <p:nvPr>
            <p:ph type="sldNum" sz="quarter" idx="12"/>
          </p:nvPr>
        </p:nvSpPr>
        <p:spPr/>
        <p:txBody>
          <a:bodyPr/>
          <a:lstStyle/>
          <a:p>
            <a:fld id="{B635DC0F-6E41-BC44-8B24-455EFF367FB8}" type="slidenum">
              <a:rPr lang="sr-Latn-RS" smtClean="0"/>
              <a:t>21</a:t>
            </a:fld>
            <a:endParaRPr lang="sr-Latn-RS"/>
          </a:p>
        </p:txBody>
      </p:sp>
    </p:spTree>
    <p:extLst>
      <p:ext uri="{BB962C8B-B14F-4D97-AF65-F5344CB8AC3E}">
        <p14:creationId xmlns:p14="http://schemas.microsoft.com/office/powerpoint/2010/main" val="11036312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ED56D-AA21-4A1C-9A6F-D2D2FE0332F5}"/>
              </a:ext>
            </a:extLst>
          </p:cNvPr>
          <p:cNvSpPr/>
          <p:nvPr/>
        </p:nvSpPr>
        <p:spPr>
          <a:xfrm>
            <a:off x="981075" y="137636"/>
            <a:ext cx="10067925" cy="6555641"/>
          </a:xfrm>
          <a:prstGeom prst="rect">
            <a:avLst/>
          </a:prstGeom>
        </p:spPr>
        <p:txBody>
          <a:bodyPr wrap="square">
            <a:spAutoFit/>
          </a:bodyPr>
          <a:lstStyle/>
          <a:p>
            <a:r>
              <a:rPr lang="hr-HR" sz="2800" dirty="0"/>
              <a:t>„Možda to i jeste prava, velika i potpuna ljudska nesreća kad je čovjek nijem od gađenja i ukočen od stida zbog onoga što drugi sa njim čini, tako da ne umije i ne može braniti svoje pravo, nego mora, pored toga što je žrtva, uzeti na sebe i ulogu krivca”.</a:t>
            </a:r>
          </a:p>
          <a:p>
            <a:endParaRPr lang="hr-HR" sz="2800" dirty="0"/>
          </a:p>
          <a:p>
            <a:r>
              <a:rPr lang="hr-HR" sz="2800" dirty="0"/>
              <a:t>Ivo Andrić : Zlostavljanje</a:t>
            </a:r>
          </a:p>
          <a:p>
            <a:endParaRPr lang="hr-HR" sz="2800" dirty="0"/>
          </a:p>
          <a:p>
            <a:r>
              <a:rPr lang="hr-HR" sz="2800" dirty="0"/>
              <a:t>U pripovjetci „Zlostavljanje” glavni junak je žena koju zlostavlja muž na jedan izuzetno ružan i nepodnošljiv način u prividno savršenom braku. Ivo Andrić piše o ženi uhvaćenoj u mrežu „simboličkog nasilja”. </a:t>
            </a:r>
          </a:p>
          <a:p>
            <a:r>
              <a:rPr lang="hr-HR" sz="2800" dirty="0"/>
              <a:t>Ona nikome, pa ni svojim najbližima, ne može dokazati da život u čestitoj, bogatoj kući, uz muža, pametnog, ljubaznog, sređenog – može biti nepodnošljiv.</a:t>
            </a:r>
          </a:p>
        </p:txBody>
      </p:sp>
      <p:sp>
        <p:nvSpPr>
          <p:cNvPr id="2" name="Slide Number Placeholder 1">
            <a:extLst>
              <a:ext uri="{FF2B5EF4-FFF2-40B4-BE49-F238E27FC236}">
                <a16:creationId xmlns:a16="http://schemas.microsoft.com/office/drawing/2014/main" id="{2CE4C74B-BD2A-4AE3-8352-296B143EAAE3}"/>
              </a:ext>
            </a:extLst>
          </p:cNvPr>
          <p:cNvSpPr>
            <a:spLocks noGrp="1"/>
          </p:cNvSpPr>
          <p:nvPr>
            <p:ph type="sldNum" sz="quarter" idx="12"/>
          </p:nvPr>
        </p:nvSpPr>
        <p:spPr/>
        <p:txBody>
          <a:bodyPr/>
          <a:lstStyle/>
          <a:p>
            <a:fld id="{B635DC0F-6E41-BC44-8B24-455EFF367FB8}" type="slidenum">
              <a:rPr lang="sr-Latn-RS" smtClean="0"/>
              <a:t>22</a:t>
            </a:fld>
            <a:endParaRPr lang="sr-Latn-RS"/>
          </a:p>
        </p:txBody>
      </p:sp>
    </p:spTree>
    <p:extLst>
      <p:ext uri="{BB962C8B-B14F-4D97-AF65-F5344CB8AC3E}">
        <p14:creationId xmlns:p14="http://schemas.microsoft.com/office/powerpoint/2010/main" val="20620681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EECDA5-A43E-4BDA-910B-DB7EC8A553F5}"/>
              </a:ext>
            </a:extLst>
          </p:cNvPr>
          <p:cNvSpPr/>
          <p:nvPr/>
        </p:nvSpPr>
        <p:spPr>
          <a:xfrm>
            <a:off x="1114425" y="0"/>
            <a:ext cx="9658349" cy="5829481"/>
          </a:xfrm>
          <a:prstGeom prst="rect">
            <a:avLst/>
          </a:prstGeom>
        </p:spPr>
        <p:txBody>
          <a:bodyPr wrap="square">
            <a:spAutoFit/>
          </a:bodyPr>
          <a:lstStyle/>
          <a:p>
            <a:pPr>
              <a:lnSpc>
                <a:spcPct val="150000"/>
              </a:lnSpc>
            </a:pPr>
            <a:r>
              <a:rPr lang="hr-HR" sz="2800" dirty="0"/>
              <a:t>Kontrola nad uporabom  određenih društvenih programa čini resurs unutar ovog područja socijalne skrbi i glavni udio u njemu. </a:t>
            </a:r>
          </a:p>
          <a:p>
            <a:pPr>
              <a:lnSpc>
                <a:spcPct val="150000"/>
              </a:lnSpc>
            </a:pPr>
            <a:r>
              <a:rPr lang="hr-HR" sz="2800" dirty="0"/>
              <a:t>Politički kapital uključuje </a:t>
            </a:r>
          </a:p>
          <a:p>
            <a:pPr marL="514350" indent="-514350">
              <a:lnSpc>
                <a:spcPct val="150000"/>
              </a:lnSpc>
              <a:buFont typeface="+mj-lt"/>
              <a:buAutoNum type="arabicPeriod"/>
            </a:pPr>
            <a:r>
              <a:rPr lang="hr-HR" sz="2800" dirty="0"/>
              <a:t>sposobnost da se govori i djeluje autoritativno za neku kategoriju ljudi koji se</a:t>
            </a:r>
          </a:p>
          <a:p>
            <a:pPr marL="514350" indent="-514350">
              <a:lnSpc>
                <a:spcPct val="150000"/>
              </a:lnSpc>
              <a:buFont typeface="+mj-lt"/>
              <a:buAutoNum type="arabicPeriod"/>
            </a:pPr>
            <a:r>
              <a:rPr lang="hr-HR" sz="2800" dirty="0"/>
              <a:t>mobilizaciju za vršenje kolektivnog pritiska. Ovaj politički resurs se iskorištava, na primjer, kao utjecaj na razinu koristi koji iz njega može izvući neka društvena grupa.</a:t>
            </a:r>
          </a:p>
        </p:txBody>
      </p:sp>
      <p:sp>
        <p:nvSpPr>
          <p:cNvPr id="2" name="Slide Number Placeholder 1">
            <a:extLst>
              <a:ext uri="{FF2B5EF4-FFF2-40B4-BE49-F238E27FC236}">
                <a16:creationId xmlns:a16="http://schemas.microsoft.com/office/drawing/2014/main" id="{FE9B39E9-B799-47A0-AA28-9971F4860F39}"/>
              </a:ext>
            </a:extLst>
          </p:cNvPr>
          <p:cNvSpPr>
            <a:spLocks noGrp="1"/>
          </p:cNvSpPr>
          <p:nvPr>
            <p:ph type="sldNum" sz="quarter" idx="12"/>
          </p:nvPr>
        </p:nvSpPr>
        <p:spPr/>
        <p:txBody>
          <a:bodyPr/>
          <a:lstStyle/>
          <a:p>
            <a:fld id="{B635DC0F-6E41-BC44-8B24-455EFF367FB8}" type="slidenum">
              <a:rPr lang="sr-Latn-RS" smtClean="0"/>
              <a:t>23</a:t>
            </a:fld>
            <a:endParaRPr lang="sr-Latn-RS"/>
          </a:p>
        </p:txBody>
      </p:sp>
    </p:spTree>
    <p:extLst>
      <p:ext uri="{BB962C8B-B14F-4D97-AF65-F5344CB8AC3E}">
        <p14:creationId xmlns:p14="http://schemas.microsoft.com/office/powerpoint/2010/main" val="12508888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788BB9-7190-44FC-83C2-E23FBE47ED5F}"/>
              </a:ext>
            </a:extLst>
          </p:cNvPr>
          <p:cNvSpPr/>
          <p:nvPr/>
        </p:nvSpPr>
        <p:spPr>
          <a:xfrm>
            <a:off x="1057273" y="643235"/>
            <a:ext cx="10029825" cy="3405741"/>
          </a:xfrm>
          <a:prstGeom prst="rect">
            <a:avLst/>
          </a:prstGeom>
        </p:spPr>
        <p:txBody>
          <a:bodyPr wrap="square">
            <a:spAutoFit/>
          </a:bodyPr>
          <a:lstStyle/>
          <a:p>
            <a:pPr algn="ctr">
              <a:lnSpc>
                <a:spcPct val="200000"/>
              </a:lnSpc>
            </a:pPr>
            <a:r>
              <a:rPr lang="hr-HR" sz="2800" dirty="0"/>
              <a:t>Međutim, jedan  drugi "resurs snage" je značajan u području socijalne skrbi: sposobnost dionika na terenu da se približe ali i pridruže  "pojedincima" kako bi ovi mogli oblikovati svoje ponašanje.</a:t>
            </a:r>
          </a:p>
        </p:txBody>
      </p:sp>
      <p:sp>
        <p:nvSpPr>
          <p:cNvPr id="5" name="TextBox 4">
            <a:extLst>
              <a:ext uri="{FF2B5EF4-FFF2-40B4-BE49-F238E27FC236}">
                <a16:creationId xmlns:a16="http://schemas.microsoft.com/office/drawing/2014/main" id="{2D02402C-2F10-48EB-A119-D7BFB20F1CFF}"/>
              </a:ext>
            </a:extLst>
          </p:cNvPr>
          <p:cNvSpPr txBox="1"/>
          <p:nvPr/>
        </p:nvSpPr>
        <p:spPr>
          <a:xfrm>
            <a:off x="1057272" y="4631977"/>
            <a:ext cx="10029825" cy="1951496"/>
          </a:xfrm>
          <a:prstGeom prst="rect">
            <a:avLst/>
          </a:prstGeom>
          <a:noFill/>
        </p:spPr>
        <p:txBody>
          <a:bodyPr wrap="square" rtlCol="0">
            <a:spAutoFit/>
          </a:bodyPr>
          <a:lstStyle/>
          <a:p>
            <a:pPr algn="ctr">
              <a:lnSpc>
                <a:spcPct val="150000"/>
              </a:lnSpc>
            </a:pPr>
            <a:r>
              <a:rPr lang="hr-HR" sz="2800" dirty="0"/>
              <a:t>Ovo je centralna tema socijalnog rada s pojedincem: osigurati sebi samome (socijanom radniku) resurs da se približi pojedincu  kojemu treba osigurati pomoć.</a:t>
            </a:r>
          </a:p>
        </p:txBody>
      </p:sp>
      <p:sp>
        <p:nvSpPr>
          <p:cNvPr id="2" name="Slide Number Placeholder 1">
            <a:extLst>
              <a:ext uri="{FF2B5EF4-FFF2-40B4-BE49-F238E27FC236}">
                <a16:creationId xmlns:a16="http://schemas.microsoft.com/office/drawing/2014/main" id="{4FAC245B-AC77-4047-BAC2-A257C4E740F7}"/>
              </a:ext>
            </a:extLst>
          </p:cNvPr>
          <p:cNvSpPr>
            <a:spLocks noGrp="1"/>
          </p:cNvSpPr>
          <p:nvPr>
            <p:ph type="sldNum" sz="quarter" idx="12"/>
          </p:nvPr>
        </p:nvSpPr>
        <p:spPr/>
        <p:txBody>
          <a:bodyPr/>
          <a:lstStyle/>
          <a:p>
            <a:fld id="{B635DC0F-6E41-BC44-8B24-455EFF367FB8}" type="slidenum">
              <a:rPr lang="sr-Latn-RS" smtClean="0"/>
              <a:t>24</a:t>
            </a:fld>
            <a:endParaRPr lang="sr-Latn-RS"/>
          </a:p>
        </p:txBody>
      </p:sp>
    </p:spTree>
    <p:extLst>
      <p:ext uri="{BB962C8B-B14F-4D97-AF65-F5344CB8AC3E}">
        <p14:creationId xmlns:p14="http://schemas.microsoft.com/office/powerpoint/2010/main" val="17514056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77BE7F-822D-4A55-A903-91A00CF60902}"/>
              </a:ext>
            </a:extLst>
          </p:cNvPr>
          <p:cNvSpPr/>
          <p:nvPr/>
        </p:nvSpPr>
        <p:spPr>
          <a:xfrm>
            <a:off x="1042987" y="-132072"/>
            <a:ext cx="10106025" cy="7122143"/>
          </a:xfrm>
          <a:prstGeom prst="rect">
            <a:avLst/>
          </a:prstGeom>
        </p:spPr>
        <p:txBody>
          <a:bodyPr wrap="square">
            <a:spAutoFit/>
          </a:bodyPr>
          <a:lstStyle/>
          <a:p>
            <a:pPr>
              <a:lnSpc>
                <a:spcPct val="150000"/>
              </a:lnSpc>
            </a:pPr>
            <a:r>
              <a:rPr lang="hr-HR" sz="2800" dirty="0"/>
              <a:t>U prošlosti su profesionalci poput liječnika i svećenika posjedovali kulturni i simbolički kapital koji im je omogućiavao neku vrstu pokroviteljstva nad onima kojima su se bavili i zadiranje u njihovu privatnost. </a:t>
            </a:r>
          </a:p>
          <a:p>
            <a:pPr>
              <a:lnSpc>
                <a:spcPct val="150000"/>
              </a:lnSpc>
            </a:pPr>
            <a:endParaRPr lang="hr-HR" sz="2800" dirty="0"/>
          </a:p>
          <a:p>
            <a:pPr>
              <a:lnSpc>
                <a:spcPct val="150000"/>
              </a:lnSpc>
            </a:pPr>
            <a:r>
              <a:rPr lang="hr-HR" sz="2800" dirty="0"/>
              <a:t>Taj je odnos uspostavljen je temeljem profesionalnog habitusa </a:t>
            </a:r>
            <a:r>
              <a:rPr lang="hr-HR" sz="2800" i="1" u="sng" spc="300" dirty="0"/>
              <a:t>utemeljenog na povjerenju i poštovanju</a:t>
            </a:r>
            <a:r>
              <a:rPr lang="hr-HR" sz="2800" dirty="0"/>
              <a:t>. </a:t>
            </a:r>
          </a:p>
          <a:p>
            <a:pPr>
              <a:lnSpc>
                <a:spcPct val="150000"/>
              </a:lnSpc>
            </a:pPr>
            <a:endParaRPr lang="hr-HR" sz="2800" dirty="0"/>
          </a:p>
          <a:p>
            <a:pPr>
              <a:lnSpc>
                <a:spcPct val="150000"/>
              </a:lnSpc>
            </a:pPr>
            <a:r>
              <a:rPr lang="hr-HR" sz="2800" dirty="0"/>
              <a:t>Danas se ova moć pristupa pojedincima uspostavlja na temelju  birokratskog polja i mobilizira 'državni kapital' koji  predstavlja koncentraciju različitih vrsta kapitala.</a:t>
            </a:r>
          </a:p>
        </p:txBody>
      </p:sp>
      <p:sp>
        <p:nvSpPr>
          <p:cNvPr id="2" name="Slide Number Placeholder 1">
            <a:extLst>
              <a:ext uri="{FF2B5EF4-FFF2-40B4-BE49-F238E27FC236}">
                <a16:creationId xmlns:a16="http://schemas.microsoft.com/office/drawing/2014/main" id="{A17B4EA1-4316-4D42-BE35-A39134F97339}"/>
              </a:ext>
            </a:extLst>
          </p:cNvPr>
          <p:cNvSpPr>
            <a:spLocks noGrp="1"/>
          </p:cNvSpPr>
          <p:nvPr>
            <p:ph type="sldNum" sz="quarter" idx="12"/>
          </p:nvPr>
        </p:nvSpPr>
        <p:spPr/>
        <p:txBody>
          <a:bodyPr/>
          <a:lstStyle/>
          <a:p>
            <a:fld id="{B635DC0F-6E41-BC44-8B24-455EFF367FB8}" type="slidenum">
              <a:rPr lang="sr-Latn-RS" smtClean="0"/>
              <a:t>25</a:t>
            </a:fld>
            <a:endParaRPr lang="sr-Latn-RS"/>
          </a:p>
        </p:txBody>
      </p:sp>
    </p:spTree>
    <p:extLst>
      <p:ext uri="{BB962C8B-B14F-4D97-AF65-F5344CB8AC3E}">
        <p14:creationId xmlns:p14="http://schemas.microsoft.com/office/powerpoint/2010/main" val="4343979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316A3A-7937-4A93-A3C2-600D9FD81029}"/>
              </a:ext>
            </a:extLst>
          </p:cNvPr>
          <p:cNvSpPr/>
          <p:nvPr/>
        </p:nvSpPr>
        <p:spPr>
          <a:xfrm>
            <a:off x="1000125" y="513487"/>
            <a:ext cx="10287000" cy="5183150"/>
          </a:xfrm>
          <a:prstGeom prst="rect">
            <a:avLst/>
          </a:prstGeom>
        </p:spPr>
        <p:txBody>
          <a:bodyPr wrap="square">
            <a:spAutoFit/>
          </a:bodyPr>
          <a:lstStyle/>
          <a:p>
            <a:pPr>
              <a:lnSpc>
                <a:spcPct val="150000"/>
              </a:lnSpc>
            </a:pPr>
            <a:r>
              <a:rPr lang="hr-HR" sz="2800" dirty="0"/>
              <a:t>Socijalni rad aktivira širok spektar mikro-moći, praksi koje imaju za cilj normalizaciju, neke oblike „društvenih prilagodbi”.</a:t>
            </a:r>
          </a:p>
          <a:p>
            <a:pPr>
              <a:lnSpc>
                <a:spcPct val="150000"/>
              </a:lnSpc>
            </a:pPr>
            <a:r>
              <a:rPr lang="hr-HR" sz="2800" dirty="0"/>
              <a:t>Programi socijalne pomoći i podrške gotovo se uvijek temelje na praksama ispitivanja i klasifikacije, kao što su na primjer:</a:t>
            </a:r>
          </a:p>
          <a:p>
            <a:pPr>
              <a:lnSpc>
                <a:spcPct val="150000"/>
              </a:lnSpc>
            </a:pPr>
            <a:r>
              <a:rPr lang="hr-HR" sz="2800" dirty="0"/>
              <a:t>1.analiziranje neuspjeha u obiteljskom životu, </a:t>
            </a:r>
          </a:p>
          <a:p>
            <a:pPr>
              <a:lnSpc>
                <a:spcPct val="150000"/>
              </a:lnSpc>
            </a:pPr>
            <a:r>
              <a:rPr lang="hr-HR" sz="2800" dirty="0"/>
              <a:t>2. testiranje „sposobnosti” za rad" </a:t>
            </a:r>
          </a:p>
          <a:p>
            <a:pPr>
              <a:lnSpc>
                <a:spcPct val="150000"/>
              </a:lnSpc>
            </a:pPr>
            <a:r>
              <a:rPr lang="hr-HR" sz="2800" dirty="0"/>
              <a:t>3. provjeravanje integracije u najbližem okruženju </a:t>
            </a:r>
          </a:p>
          <a:p>
            <a:pPr>
              <a:lnSpc>
                <a:spcPct val="150000"/>
              </a:lnSpc>
            </a:pPr>
            <a:r>
              <a:rPr lang="hr-HR" sz="2800" dirty="0"/>
              <a:t>.............ilustriraju takve tehnologije kontrole.</a:t>
            </a:r>
          </a:p>
        </p:txBody>
      </p:sp>
      <p:sp>
        <p:nvSpPr>
          <p:cNvPr id="2" name="Slide Number Placeholder 1">
            <a:extLst>
              <a:ext uri="{FF2B5EF4-FFF2-40B4-BE49-F238E27FC236}">
                <a16:creationId xmlns:a16="http://schemas.microsoft.com/office/drawing/2014/main" id="{4D356932-42B5-4DAD-9349-6F646C4E789A}"/>
              </a:ext>
            </a:extLst>
          </p:cNvPr>
          <p:cNvSpPr>
            <a:spLocks noGrp="1"/>
          </p:cNvSpPr>
          <p:nvPr>
            <p:ph type="sldNum" sz="quarter" idx="12"/>
          </p:nvPr>
        </p:nvSpPr>
        <p:spPr/>
        <p:txBody>
          <a:bodyPr/>
          <a:lstStyle/>
          <a:p>
            <a:fld id="{B635DC0F-6E41-BC44-8B24-455EFF367FB8}" type="slidenum">
              <a:rPr lang="sr-Latn-RS" smtClean="0"/>
              <a:t>26</a:t>
            </a:fld>
            <a:endParaRPr lang="sr-Latn-RS"/>
          </a:p>
        </p:txBody>
      </p:sp>
    </p:spTree>
    <p:extLst>
      <p:ext uri="{BB962C8B-B14F-4D97-AF65-F5344CB8AC3E}">
        <p14:creationId xmlns:p14="http://schemas.microsoft.com/office/powerpoint/2010/main" val="416079658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57D7FB-54F9-4C54-B871-0806D83FB11F}"/>
              </a:ext>
            </a:extLst>
          </p:cNvPr>
          <p:cNvSpPr/>
          <p:nvPr/>
        </p:nvSpPr>
        <p:spPr>
          <a:xfrm>
            <a:off x="947737" y="237262"/>
            <a:ext cx="10296525" cy="6475812"/>
          </a:xfrm>
          <a:prstGeom prst="rect">
            <a:avLst/>
          </a:prstGeom>
        </p:spPr>
        <p:txBody>
          <a:bodyPr wrap="square">
            <a:spAutoFit/>
          </a:bodyPr>
          <a:lstStyle/>
          <a:p>
            <a:pPr>
              <a:lnSpc>
                <a:spcPct val="150000"/>
              </a:lnSpc>
            </a:pPr>
            <a:r>
              <a:rPr lang="hr-HR" sz="2800" dirty="0"/>
              <a:t>Vrlo je širok raspon visoko personaliziranih značajki nadzora i kontrole. U tom se rasponu nalazi veliki broj profesija. Najvažniji normalizirajući agenti na području socijalne skrbi su liječnici, učitelji i socijalni radnici.</a:t>
            </a:r>
          </a:p>
          <a:p>
            <a:pPr>
              <a:lnSpc>
                <a:spcPct val="150000"/>
              </a:lnSpc>
            </a:pPr>
            <a:r>
              <a:rPr lang="hr-HR" sz="2800" dirty="0"/>
              <a:t>Prema Foucaultu, moć ne treba gledati samo kao zabranjujuću ili stigmatizirajuću, već i kao onu koja može i pozitivno doprinositi izgradnji stvarnosti. </a:t>
            </a:r>
          </a:p>
          <a:p>
            <a:pPr>
              <a:lnSpc>
                <a:spcPct val="150000"/>
              </a:lnSpc>
            </a:pPr>
            <a:r>
              <a:rPr lang="hr-HR" sz="2800" dirty="0"/>
              <a:t>Dobar primjer konstituirajuće sposobnosti moći daje Donzelot (1979), suradnik Foucaulta, u svojoj analizi  frencuske obitelji u kasnim sedamdesetima 20.st.</a:t>
            </a:r>
          </a:p>
        </p:txBody>
      </p:sp>
      <p:sp>
        <p:nvSpPr>
          <p:cNvPr id="2" name="Slide Number Placeholder 1">
            <a:extLst>
              <a:ext uri="{FF2B5EF4-FFF2-40B4-BE49-F238E27FC236}">
                <a16:creationId xmlns:a16="http://schemas.microsoft.com/office/drawing/2014/main" id="{F1C8B1E8-E006-46A5-A7A1-0911D2FC6D74}"/>
              </a:ext>
            </a:extLst>
          </p:cNvPr>
          <p:cNvSpPr>
            <a:spLocks noGrp="1"/>
          </p:cNvSpPr>
          <p:nvPr>
            <p:ph type="sldNum" sz="quarter" idx="12"/>
          </p:nvPr>
        </p:nvSpPr>
        <p:spPr/>
        <p:txBody>
          <a:bodyPr/>
          <a:lstStyle/>
          <a:p>
            <a:fld id="{B635DC0F-6E41-BC44-8B24-455EFF367FB8}" type="slidenum">
              <a:rPr lang="sr-Latn-RS" smtClean="0"/>
              <a:t>27</a:t>
            </a:fld>
            <a:endParaRPr lang="sr-Latn-RS"/>
          </a:p>
        </p:txBody>
      </p:sp>
    </p:spTree>
    <p:extLst>
      <p:ext uri="{BB962C8B-B14F-4D97-AF65-F5344CB8AC3E}">
        <p14:creationId xmlns:p14="http://schemas.microsoft.com/office/powerpoint/2010/main" val="40300316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E27221-2DF0-44E8-A574-E8E5193B6252}"/>
              </a:ext>
            </a:extLst>
          </p:cNvPr>
          <p:cNvSpPr/>
          <p:nvPr/>
        </p:nvSpPr>
        <p:spPr>
          <a:xfrm>
            <a:off x="928687" y="328910"/>
            <a:ext cx="10334625" cy="5829481"/>
          </a:xfrm>
          <a:prstGeom prst="rect">
            <a:avLst/>
          </a:prstGeom>
        </p:spPr>
        <p:txBody>
          <a:bodyPr wrap="square">
            <a:spAutoFit/>
          </a:bodyPr>
          <a:lstStyle/>
          <a:p>
            <a:pPr>
              <a:lnSpc>
                <a:spcPct val="150000"/>
              </a:lnSpc>
            </a:pPr>
            <a:r>
              <a:rPr lang="hr-HR" sz="2800" dirty="0"/>
              <a:t>U svom je djelu The Policing of Families proučavao proces kroz koji je obitelj u Francuskoj oblikovana u određeni uzorak: proces kroz koji su društveni odnosi oblikovani u obiteljskom obliku.</a:t>
            </a:r>
          </a:p>
          <a:p>
            <a:pPr>
              <a:lnSpc>
                <a:spcPct val="150000"/>
              </a:lnSpc>
            </a:pPr>
            <a:endParaRPr lang="hr-HR" sz="2800" dirty="0"/>
          </a:p>
          <a:p>
            <a:pPr>
              <a:lnSpc>
                <a:spcPct val="150000"/>
              </a:lnSpc>
            </a:pPr>
            <a:r>
              <a:rPr lang="hr-HR" sz="2800" dirty="0"/>
              <a:t>Gradnja buržoaske obitelji zahtijevala je pristup raznim društvenim  ustanovama i duboko zasjecanje domaćeg prostora. To je uglavnom ovisilo o savezu liječnika s majkom: promicanje skrbi u obitelji, poticanje dojenja, savjetovanje o higijeni i sanitarnim navikama kod kuće itd.</a:t>
            </a:r>
          </a:p>
        </p:txBody>
      </p:sp>
      <p:sp>
        <p:nvSpPr>
          <p:cNvPr id="2" name="Slide Number Placeholder 1">
            <a:extLst>
              <a:ext uri="{FF2B5EF4-FFF2-40B4-BE49-F238E27FC236}">
                <a16:creationId xmlns:a16="http://schemas.microsoft.com/office/drawing/2014/main" id="{2E1FDFDD-E569-486E-BBEA-0C0399019730}"/>
              </a:ext>
            </a:extLst>
          </p:cNvPr>
          <p:cNvSpPr>
            <a:spLocks noGrp="1"/>
          </p:cNvSpPr>
          <p:nvPr>
            <p:ph type="sldNum" sz="quarter" idx="12"/>
          </p:nvPr>
        </p:nvSpPr>
        <p:spPr/>
        <p:txBody>
          <a:bodyPr/>
          <a:lstStyle/>
          <a:p>
            <a:fld id="{B635DC0F-6E41-BC44-8B24-455EFF367FB8}" type="slidenum">
              <a:rPr lang="sr-Latn-RS" smtClean="0"/>
              <a:t>28</a:t>
            </a:fld>
            <a:endParaRPr lang="sr-Latn-RS"/>
          </a:p>
        </p:txBody>
      </p:sp>
    </p:spTree>
    <p:extLst>
      <p:ext uri="{BB962C8B-B14F-4D97-AF65-F5344CB8AC3E}">
        <p14:creationId xmlns:p14="http://schemas.microsoft.com/office/powerpoint/2010/main" val="129427512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E0E2F2-0903-4F87-92F5-5135A79E9FE4}"/>
              </a:ext>
            </a:extLst>
          </p:cNvPr>
          <p:cNvSpPr/>
          <p:nvPr/>
        </p:nvSpPr>
        <p:spPr>
          <a:xfrm>
            <a:off x="933449" y="0"/>
            <a:ext cx="10125075" cy="5829481"/>
          </a:xfrm>
          <a:prstGeom prst="rect">
            <a:avLst/>
          </a:prstGeom>
        </p:spPr>
        <p:txBody>
          <a:bodyPr wrap="square">
            <a:spAutoFit/>
          </a:bodyPr>
          <a:lstStyle/>
          <a:p>
            <a:pPr>
              <a:lnSpc>
                <a:spcPct val="150000"/>
              </a:lnSpc>
            </a:pPr>
            <a:r>
              <a:rPr lang="hr-HR" sz="2800" dirty="0"/>
              <a:t>Za nižu klasu ovakvo strukturiranje obitelji postignuto je "socijalnim istraživanjem", akumuliranjem osobnih i detaljnih informacija o praksi pomoći, zaštiti ugrožene djece, nadzoru delinkventne djece, a danas i u procesima razvoda braka.</a:t>
            </a:r>
          </a:p>
          <a:p>
            <a:pPr>
              <a:lnSpc>
                <a:spcPct val="150000"/>
              </a:lnSpc>
            </a:pPr>
            <a:endParaRPr lang="hr-HR" sz="2800" dirty="0"/>
          </a:p>
          <a:p>
            <a:pPr>
              <a:lnSpc>
                <a:spcPct val="150000"/>
              </a:lnSpc>
            </a:pPr>
            <a:r>
              <a:rPr lang="hr-HR" sz="2800" dirty="0"/>
              <a:t>Donzelot nadalje tvrdi da u obiteljske sustave sada ulaze savjetnici i terapeuti. Nakon svećenika i liječnika, ove su profesije postale novi uređivači svjesti i, u biti, agenti normalizacije u skrbništvu koje provodi socijalna država.</a:t>
            </a:r>
          </a:p>
        </p:txBody>
      </p:sp>
      <p:sp>
        <p:nvSpPr>
          <p:cNvPr id="2" name="Slide Number Placeholder 1">
            <a:extLst>
              <a:ext uri="{FF2B5EF4-FFF2-40B4-BE49-F238E27FC236}">
                <a16:creationId xmlns:a16="http://schemas.microsoft.com/office/drawing/2014/main" id="{7E9C8881-845A-4467-8627-C79A4B9439C4}"/>
              </a:ext>
            </a:extLst>
          </p:cNvPr>
          <p:cNvSpPr>
            <a:spLocks noGrp="1"/>
          </p:cNvSpPr>
          <p:nvPr>
            <p:ph type="sldNum" sz="quarter" idx="12"/>
          </p:nvPr>
        </p:nvSpPr>
        <p:spPr/>
        <p:txBody>
          <a:bodyPr/>
          <a:lstStyle/>
          <a:p>
            <a:fld id="{B635DC0F-6E41-BC44-8B24-455EFF367FB8}" type="slidenum">
              <a:rPr lang="sr-Latn-RS" smtClean="0"/>
              <a:t>29</a:t>
            </a:fld>
            <a:endParaRPr lang="sr-Latn-RS"/>
          </a:p>
        </p:txBody>
      </p:sp>
    </p:spTree>
    <p:extLst>
      <p:ext uri="{BB962C8B-B14F-4D97-AF65-F5344CB8AC3E}">
        <p14:creationId xmlns:p14="http://schemas.microsoft.com/office/powerpoint/2010/main" val="15682537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C0050-722F-B546-83DA-9FB22DB9A825}"/>
              </a:ext>
            </a:extLst>
          </p:cNvPr>
          <p:cNvSpPr>
            <a:spLocks noGrp="1"/>
          </p:cNvSpPr>
          <p:nvPr>
            <p:ph type="title"/>
          </p:nvPr>
        </p:nvSpPr>
        <p:spPr>
          <a:xfrm>
            <a:off x="2773599" y="0"/>
            <a:ext cx="7958331" cy="1077229"/>
          </a:xfrm>
        </p:spPr>
        <p:txBody>
          <a:bodyPr/>
          <a:lstStyle/>
          <a:p>
            <a:r>
              <a:rPr lang="sr-Latn-RS" dirty="0"/>
              <a:t>O socijalnoj državi</a:t>
            </a:r>
          </a:p>
        </p:txBody>
      </p:sp>
      <p:sp>
        <p:nvSpPr>
          <p:cNvPr id="3" name="Content Placeholder 2">
            <a:extLst>
              <a:ext uri="{FF2B5EF4-FFF2-40B4-BE49-F238E27FC236}">
                <a16:creationId xmlns:a16="http://schemas.microsoft.com/office/drawing/2014/main" id="{2581078F-F9F9-DF4B-8ED0-D0FE76DD141A}"/>
              </a:ext>
            </a:extLst>
          </p:cNvPr>
          <p:cNvSpPr>
            <a:spLocks noGrp="1"/>
          </p:cNvSpPr>
          <p:nvPr>
            <p:ph idx="1"/>
          </p:nvPr>
        </p:nvSpPr>
        <p:spPr>
          <a:xfrm>
            <a:off x="914400" y="807720"/>
            <a:ext cx="10424160" cy="5852160"/>
          </a:xfrm>
        </p:spPr>
        <p:txBody>
          <a:bodyPr>
            <a:normAutofit/>
          </a:bodyPr>
          <a:lstStyle/>
          <a:p>
            <a:r>
              <a:rPr lang="sr-Latn-RS" sz="2800" dirty="0"/>
              <a:t>Ideje </a:t>
            </a:r>
            <a:r>
              <a:rPr lang="sr-Latn-RS" sz="2800" dirty="0" err="1"/>
              <a:t>Michel</a:t>
            </a:r>
            <a:r>
              <a:rPr lang="sr-Latn-RS" sz="2800" dirty="0"/>
              <a:t> </a:t>
            </a:r>
            <a:r>
              <a:rPr lang="sr-Latn-RS" sz="2800" dirty="0" err="1"/>
              <a:t>Foucaulta</a:t>
            </a:r>
            <a:r>
              <a:rPr lang="sr-Latn-RS" sz="2800" dirty="0"/>
              <a:t> o bioenergetskoj snazi izravno upućuju na prakse povezane s institucijama socijalne skrbi.</a:t>
            </a:r>
          </a:p>
          <a:p>
            <a:r>
              <a:rPr lang="sr-Latn-RS" sz="2800" dirty="0"/>
              <a:t>Feministički teoretičari povezuju institucije socijalne skrbi s reprodukcijom rodnih nejednakosti.</a:t>
            </a:r>
          </a:p>
          <a:p>
            <a:r>
              <a:rPr lang="sr-Latn-RS" sz="2800" dirty="0"/>
              <a:t>Habermas, </a:t>
            </a:r>
            <a:r>
              <a:rPr lang="sr-Latn-RS" sz="2800" dirty="0" err="1"/>
              <a:t>Foucault</a:t>
            </a:r>
            <a:r>
              <a:rPr lang="sr-Latn-RS" sz="2800" dirty="0"/>
              <a:t> i većina feminističkih autora, </a:t>
            </a:r>
            <a:r>
              <a:rPr lang="sr-Latn-RS" sz="2800" dirty="0" err="1"/>
              <a:t>svatko</a:t>
            </a:r>
            <a:r>
              <a:rPr lang="sr-Latn-RS" sz="2800" dirty="0"/>
              <a:t> na svoj načine, analiziraju socijalni rad u kontekstu kontrole. </a:t>
            </a:r>
          </a:p>
          <a:p>
            <a:r>
              <a:rPr lang="sr-Latn-RS" sz="2800" dirty="0"/>
              <a:t>Institucije i prakse socijalne skrbi </a:t>
            </a:r>
            <a:r>
              <a:rPr lang="sr-Latn-RS" sz="2800" dirty="0" err="1"/>
              <a:t>uvijek</a:t>
            </a:r>
            <a:r>
              <a:rPr lang="sr-Latn-RS" sz="2800" dirty="0"/>
              <a:t> se prikazuju kao proces kontrole, kao i </a:t>
            </a:r>
            <a:r>
              <a:rPr lang="sr-Latn-RS" sz="2800" dirty="0" err="1"/>
              <a:t>sudjelovanje</a:t>
            </a:r>
            <a:r>
              <a:rPr lang="sr-Latn-RS" sz="2800" dirty="0"/>
              <a:t> na neki način u ostvarivanju moći.</a:t>
            </a:r>
          </a:p>
        </p:txBody>
      </p:sp>
      <p:sp>
        <p:nvSpPr>
          <p:cNvPr id="4" name="Slide Number Placeholder 3">
            <a:extLst>
              <a:ext uri="{FF2B5EF4-FFF2-40B4-BE49-F238E27FC236}">
                <a16:creationId xmlns:a16="http://schemas.microsoft.com/office/drawing/2014/main" id="{E588B1E4-9C22-4ED0-9FCB-620EF4EBC2E0}"/>
              </a:ext>
            </a:extLst>
          </p:cNvPr>
          <p:cNvSpPr>
            <a:spLocks noGrp="1"/>
          </p:cNvSpPr>
          <p:nvPr>
            <p:ph type="sldNum" sz="quarter" idx="12"/>
          </p:nvPr>
        </p:nvSpPr>
        <p:spPr/>
        <p:txBody>
          <a:bodyPr/>
          <a:lstStyle/>
          <a:p>
            <a:fld id="{B635DC0F-6E41-BC44-8B24-455EFF367FB8}" type="slidenum">
              <a:rPr lang="sr-Latn-RS" smtClean="0"/>
              <a:t>3</a:t>
            </a:fld>
            <a:endParaRPr lang="sr-Latn-RS"/>
          </a:p>
        </p:txBody>
      </p:sp>
    </p:spTree>
    <p:extLst>
      <p:ext uri="{BB962C8B-B14F-4D97-AF65-F5344CB8AC3E}">
        <p14:creationId xmlns:p14="http://schemas.microsoft.com/office/powerpoint/2010/main" val="363488133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01307F-9F1E-4E59-B227-A88B1F9F3668}"/>
              </a:ext>
            </a:extLst>
          </p:cNvPr>
          <p:cNvSpPr/>
          <p:nvPr/>
        </p:nvSpPr>
        <p:spPr>
          <a:xfrm>
            <a:off x="1000125" y="265063"/>
            <a:ext cx="10077450" cy="6475812"/>
          </a:xfrm>
          <a:prstGeom prst="rect">
            <a:avLst/>
          </a:prstGeom>
        </p:spPr>
        <p:txBody>
          <a:bodyPr wrap="square">
            <a:spAutoFit/>
          </a:bodyPr>
          <a:lstStyle/>
          <a:p>
            <a:pPr>
              <a:lnSpc>
                <a:spcPct val="150000"/>
              </a:lnSpc>
            </a:pPr>
            <a:r>
              <a:rPr lang="hr-HR" sz="2800" dirty="0"/>
              <a:t>Društvene ustanove pretvorile su se u psihoanalitičke postupke, u ono što Foucault naziva tehnologijama sebstva. </a:t>
            </a:r>
          </a:p>
          <a:p>
            <a:pPr>
              <a:lnSpc>
                <a:spcPct val="150000"/>
              </a:lnSpc>
            </a:pPr>
            <a:endParaRPr lang="hr-HR" sz="2800" dirty="0"/>
          </a:p>
          <a:p>
            <a:pPr>
              <a:lnSpc>
                <a:spcPct val="150000"/>
              </a:lnSpc>
            </a:pPr>
            <a:r>
              <a:rPr lang="hr-HR" sz="2800" dirty="0"/>
              <a:t>Programi socijalne politike osiguravaju pristup obiteljima i pojedincima i oblikuju ih u svoje svrhe. </a:t>
            </a:r>
          </a:p>
          <a:p>
            <a:pPr>
              <a:lnSpc>
                <a:spcPct val="150000"/>
              </a:lnSpc>
            </a:pPr>
            <a:endParaRPr lang="hr-HR" sz="2800" dirty="0"/>
          </a:p>
          <a:p>
            <a:pPr>
              <a:lnSpc>
                <a:spcPct val="150000"/>
              </a:lnSpc>
            </a:pPr>
            <a:r>
              <a:rPr lang="hr-HR" sz="2800" dirty="0"/>
              <a:t>Ukratko, primatelji socijalne pomoći oblikovani su kao pojedinci kroz socijalnu državu. Ova analiza ilustrira važnost takvog "kapitala moći" koji nalaže pristup pojedincima i oblikuje ih.</a:t>
            </a:r>
          </a:p>
        </p:txBody>
      </p:sp>
      <p:sp>
        <p:nvSpPr>
          <p:cNvPr id="2" name="Slide Number Placeholder 1">
            <a:extLst>
              <a:ext uri="{FF2B5EF4-FFF2-40B4-BE49-F238E27FC236}">
                <a16:creationId xmlns:a16="http://schemas.microsoft.com/office/drawing/2014/main" id="{1ABAF0BA-9AD0-40E2-96E3-D614B6C60111}"/>
              </a:ext>
            </a:extLst>
          </p:cNvPr>
          <p:cNvSpPr>
            <a:spLocks noGrp="1"/>
          </p:cNvSpPr>
          <p:nvPr>
            <p:ph type="sldNum" sz="quarter" idx="12"/>
          </p:nvPr>
        </p:nvSpPr>
        <p:spPr/>
        <p:txBody>
          <a:bodyPr/>
          <a:lstStyle/>
          <a:p>
            <a:fld id="{B635DC0F-6E41-BC44-8B24-455EFF367FB8}" type="slidenum">
              <a:rPr lang="sr-Latn-RS" smtClean="0"/>
              <a:t>30</a:t>
            </a:fld>
            <a:endParaRPr lang="sr-Latn-RS"/>
          </a:p>
        </p:txBody>
      </p:sp>
    </p:spTree>
    <p:extLst>
      <p:ext uri="{BB962C8B-B14F-4D97-AF65-F5344CB8AC3E}">
        <p14:creationId xmlns:p14="http://schemas.microsoft.com/office/powerpoint/2010/main" val="84035518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D148C8-AD6C-4F5A-B9E5-B8015BC54785}"/>
              </a:ext>
            </a:extLst>
          </p:cNvPr>
          <p:cNvSpPr>
            <a:spLocks noGrp="1"/>
          </p:cNvSpPr>
          <p:nvPr>
            <p:ph idx="1"/>
          </p:nvPr>
        </p:nvSpPr>
        <p:spPr>
          <a:xfrm>
            <a:off x="1019175" y="352425"/>
            <a:ext cx="10153650" cy="6743700"/>
          </a:xfrm>
        </p:spPr>
        <p:txBody>
          <a:bodyPr>
            <a:noAutofit/>
          </a:bodyPr>
          <a:lstStyle/>
          <a:p>
            <a:pPr marL="0" indent="0" algn="ctr">
              <a:buNone/>
            </a:pPr>
            <a:r>
              <a:rPr lang="hr-HR" sz="2800" dirty="0"/>
              <a:t>Što je u središtu socijalnog područja?</a:t>
            </a:r>
          </a:p>
          <a:p>
            <a:pPr marL="0" indent="0">
              <a:buNone/>
            </a:pPr>
            <a:r>
              <a:rPr lang="hr-HR" sz="2800" dirty="0"/>
              <a:t>Struktura polja odgovara raspodjeli kapitala čiji posjed povećava šanse za prisvajanje kapitala koji čini udio na terenu.</a:t>
            </a:r>
          </a:p>
          <a:p>
            <a:pPr marL="0" indent="0">
              <a:buNone/>
            </a:pPr>
            <a:r>
              <a:rPr lang="hr-HR" sz="2800" dirty="0"/>
              <a:t>Bourdieuov rad na obrazovanju i kulturnom polju uopće jasno ukazuje na akumulaciju simboličkog kapitala kao najvažnijeg udjela.</a:t>
            </a:r>
          </a:p>
          <a:p>
            <a:pPr marL="0" indent="0">
              <a:buNone/>
            </a:pPr>
            <a:r>
              <a:rPr lang="hr-HR" sz="2800" dirty="0"/>
              <a:t>Dalje izjednačava simbolički kapital s legitimnošću: kada je posjedovanje bilo koje vrste kapitala opravdano ne samo u očima onih koji najviše iskorištavaju njegovu raspodjelu, već i u očima onih koji ga najviše oduzimaju. </a:t>
            </a:r>
          </a:p>
          <a:p>
            <a:pPr marL="0" indent="0">
              <a:buNone/>
            </a:pPr>
            <a:r>
              <a:rPr lang="hr-HR" sz="2800" dirty="0"/>
              <a:t>U tom smislu simbolički kapital uvijek je povezan s pogrešnom prepoznavanjem.</a:t>
            </a:r>
          </a:p>
          <a:p>
            <a:pPr marL="0" indent="0">
              <a:buNone/>
            </a:pPr>
            <a:endParaRPr lang="hr-HR" sz="2800" dirty="0"/>
          </a:p>
        </p:txBody>
      </p:sp>
      <p:sp>
        <p:nvSpPr>
          <p:cNvPr id="2" name="Slide Number Placeholder 1">
            <a:extLst>
              <a:ext uri="{FF2B5EF4-FFF2-40B4-BE49-F238E27FC236}">
                <a16:creationId xmlns:a16="http://schemas.microsoft.com/office/drawing/2014/main" id="{CA3C0615-841C-4A68-BA29-9E682B563719}"/>
              </a:ext>
            </a:extLst>
          </p:cNvPr>
          <p:cNvSpPr>
            <a:spLocks noGrp="1"/>
          </p:cNvSpPr>
          <p:nvPr>
            <p:ph type="sldNum" sz="quarter" idx="12"/>
          </p:nvPr>
        </p:nvSpPr>
        <p:spPr/>
        <p:txBody>
          <a:bodyPr/>
          <a:lstStyle/>
          <a:p>
            <a:fld id="{B635DC0F-6E41-BC44-8B24-455EFF367FB8}" type="slidenum">
              <a:rPr lang="sr-Latn-RS" smtClean="0"/>
              <a:t>31</a:t>
            </a:fld>
            <a:endParaRPr lang="sr-Latn-RS"/>
          </a:p>
        </p:txBody>
      </p:sp>
    </p:spTree>
    <p:extLst>
      <p:ext uri="{BB962C8B-B14F-4D97-AF65-F5344CB8AC3E}">
        <p14:creationId xmlns:p14="http://schemas.microsoft.com/office/powerpoint/2010/main" val="31582142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A70E04-A6BD-4874-93E8-C62F2F8A14C3}"/>
              </a:ext>
            </a:extLst>
          </p:cNvPr>
          <p:cNvSpPr/>
          <p:nvPr/>
        </p:nvSpPr>
        <p:spPr>
          <a:xfrm>
            <a:off x="933449" y="81260"/>
            <a:ext cx="10258425" cy="7417415"/>
          </a:xfrm>
          <a:prstGeom prst="rect">
            <a:avLst/>
          </a:prstGeom>
        </p:spPr>
        <p:txBody>
          <a:bodyPr wrap="square">
            <a:spAutoFit/>
          </a:bodyPr>
          <a:lstStyle/>
          <a:p>
            <a:r>
              <a:rPr lang="hr-HR" sz="2800" dirty="0"/>
              <a:t>Ideja je da socijalna država proizvodi legitimitet i masovnu lojalnost bila je ključna za analizu nastanka i razvoja socijalne države. </a:t>
            </a:r>
          </a:p>
          <a:p>
            <a:endParaRPr lang="hr-HR" sz="2800" dirty="0"/>
          </a:p>
          <a:p>
            <a:r>
              <a:rPr lang="hr-HR" sz="2800" dirty="0"/>
              <a:t>Habermas iznosi prilično konvencionalnu analizu socijalne države u smislu pacifikacije klasnih odnosa. Ovo se događa putem mehanizama kompenzacije. </a:t>
            </a:r>
          </a:p>
          <a:p>
            <a:endParaRPr lang="hr-HR" sz="2800" dirty="0"/>
          </a:p>
          <a:p>
            <a:r>
              <a:rPr lang="hr-HR" sz="2800" dirty="0"/>
              <a:t>Zaposlenici su pacificirani, kao potrošači, materijalnim nagradama; birači su pacificirani kao klijenti društvenih institucija, kroz socijalne beneficije. </a:t>
            </a:r>
          </a:p>
          <a:p>
            <a:endParaRPr lang="hr-HR" sz="2800" dirty="0"/>
          </a:p>
          <a:p>
            <a:r>
              <a:rPr lang="hr-HR" sz="2800" dirty="0"/>
              <a:t>Habermas ovdje naglašava trgovinu na kojoj počiva socijalna država: društvene nagrade razmjenjuju se radi usklađenosti s gospodarskim i političkim zahtjevima sustava.</a:t>
            </a:r>
          </a:p>
          <a:p>
            <a:endParaRPr lang="hr-HR" sz="2800" dirty="0"/>
          </a:p>
          <a:p>
            <a:endParaRPr lang="hr-HR" sz="2800" dirty="0"/>
          </a:p>
        </p:txBody>
      </p:sp>
      <p:sp>
        <p:nvSpPr>
          <p:cNvPr id="2" name="Slide Number Placeholder 1">
            <a:extLst>
              <a:ext uri="{FF2B5EF4-FFF2-40B4-BE49-F238E27FC236}">
                <a16:creationId xmlns:a16="http://schemas.microsoft.com/office/drawing/2014/main" id="{6B8E3610-E7E1-4D40-86C4-4DA6AF3FDE89}"/>
              </a:ext>
            </a:extLst>
          </p:cNvPr>
          <p:cNvSpPr>
            <a:spLocks noGrp="1"/>
          </p:cNvSpPr>
          <p:nvPr>
            <p:ph type="sldNum" sz="quarter" idx="12"/>
          </p:nvPr>
        </p:nvSpPr>
        <p:spPr/>
        <p:txBody>
          <a:bodyPr/>
          <a:lstStyle/>
          <a:p>
            <a:fld id="{B635DC0F-6E41-BC44-8B24-455EFF367FB8}" type="slidenum">
              <a:rPr lang="sr-Latn-RS" smtClean="0"/>
              <a:t>32</a:t>
            </a:fld>
            <a:endParaRPr lang="sr-Latn-RS"/>
          </a:p>
        </p:txBody>
      </p:sp>
    </p:spTree>
    <p:extLst>
      <p:ext uri="{BB962C8B-B14F-4D97-AF65-F5344CB8AC3E}">
        <p14:creationId xmlns:p14="http://schemas.microsoft.com/office/powerpoint/2010/main" val="33085577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D11C82-CE92-46E5-8E02-F0EC45A9C578}"/>
              </a:ext>
            </a:extLst>
          </p:cNvPr>
          <p:cNvSpPr/>
          <p:nvPr/>
        </p:nvSpPr>
        <p:spPr>
          <a:xfrm>
            <a:off x="962024" y="-81439"/>
            <a:ext cx="10239375" cy="7768473"/>
          </a:xfrm>
          <a:prstGeom prst="rect">
            <a:avLst/>
          </a:prstGeom>
        </p:spPr>
        <p:txBody>
          <a:bodyPr wrap="square">
            <a:spAutoFit/>
          </a:bodyPr>
          <a:lstStyle/>
          <a:p>
            <a:pPr>
              <a:lnSpc>
                <a:spcPct val="150000"/>
              </a:lnSpc>
            </a:pPr>
            <a:r>
              <a:rPr lang="hr-HR" sz="2700" dirty="0"/>
              <a:t>Habermas nam daje važan uvid u ono što je u prvom planu u socijalnoj državi. </a:t>
            </a:r>
          </a:p>
          <a:p>
            <a:pPr>
              <a:lnSpc>
                <a:spcPct val="150000"/>
              </a:lnSpc>
            </a:pPr>
            <a:r>
              <a:rPr lang="hr-HR" sz="2700" dirty="0"/>
              <a:t>Za njega, socijalna država predstavlja instituciju kojom se legitimnost razmjenjuje za novčane naknade. Govori o pretvorbi jedne vrste resursa u drugu vrstu.</a:t>
            </a:r>
          </a:p>
          <a:p>
            <a:pPr>
              <a:lnSpc>
                <a:spcPct val="150000"/>
              </a:lnSpc>
            </a:pPr>
            <a:r>
              <a:rPr lang="hr-HR" sz="2700" dirty="0"/>
              <a:t>Tema konverzije zauzima središnji položaj u Bourdieuovom okviru. Istaknuo je promjenu vrijednosti raznovrsnih elemenata kulturnog kapitala, poput diploma.</a:t>
            </a:r>
          </a:p>
          <a:p>
            <a:pPr>
              <a:lnSpc>
                <a:spcPct val="150000"/>
              </a:lnSpc>
            </a:pPr>
            <a:r>
              <a:rPr lang="hr-HR" sz="2700" dirty="0"/>
              <a:t>Za njega, relativna vrijednost određene vrste kapitala predstavlja udio u borbi: socijalni dionici s određenom vrstom kapitala moraju osigurati prepoznavanje njegove vrijednosti.</a:t>
            </a:r>
          </a:p>
          <a:p>
            <a:pPr>
              <a:lnSpc>
                <a:spcPct val="150000"/>
              </a:lnSpc>
            </a:pPr>
            <a:endParaRPr lang="hr-HR" sz="2700" dirty="0"/>
          </a:p>
        </p:txBody>
      </p:sp>
      <p:sp>
        <p:nvSpPr>
          <p:cNvPr id="2" name="Slide Number Placeholder 1">
            <a:extLst>
              <a:ext uri="{FF2B5EF4-FFF2-40B4-BE49-F238E27FC236}">
                <a16:creationId xmlns:a16="http://schemas.microsoft.com/office/drawing/2014/main" id="{65A1C294-BA08-45A6-8DEF-9D9F4885F377}"/>
              </a:ext>
            </a:extLst>
          </p:cNvPr>
          <p:cNvSpPr>
            <a:spLocks noGrp="1"/>
          </p:cNvSpPr>
          <p:nvPr>
            <p:ph type="sldNum" sz="quarter" idx="12"/>
          </p:nvPr>
        </p:nvSpPr>
        <p:spPr/>
        <p:txBody>
          <a:bodyPr/>
          <a:lstStyle/>
          <a:p>
            <a:fld id="{B635DC0F-6E41-BC44-8B24-455EFF367FB8}" type="slidenum">
              <a:rPr lang="sr-Latn-RS" smtClean="0"/>
              <a:t>33</a:t>
            </a:fld>
            <a:endParaRPr lang="sr-Latn-RS"/>
          </a:p>
        </p:txBody>
      </p:sp>
    </p:spTree>
    <p:extLst>
      <p:ext uri="{BB962C8B-B14F-4D97-AF65-F5344CB8AC3E}">
        <p14:creationId xmlns:p14="http://schemas.microsoft.com/office/powerpoint/2010/main" val="22871136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378E30-4028-4B42-8244-D0069F1669FD}"/>
              </a:ext>
            </a:extLst>
          </p:cNvPr>
          <p:cNvSpPr/>
          <p:nvPr/>
        </p:nvSpPr>
        <p:spPr>
          <a:xfrm>
            <a:off x="1019175" y="446038"/>
            <a:ext cx="10229850" cy="5183150"/>
          </a:xfrm>
          <a:prstGeom prst="rect">
            <a:avLst/>
          </a:prstGeom>
        </p:spPr>
        <p:txBody>
          <a:bodyPr wrap="square">
            <a:spAutoFit/>
          </a:bodyPr>
          <a:lstStyle/>
          <a:p>
            <a:pPr>
              <a:lnSpc>
                <a:spcPct val="150000"/>
              </a:lnSpc>
            </a:pPr>
            <a:r>
              <a:rPr lang="hr-HR" sz="2800" dirty="0"/>
              <a:t>Koriste kapital koji posjeduju kako bi maksimizirali kapital koji djeluje u određenom polju. </a:t>
            </a:r>
          </a:p>
          <a:p>
            <a:pPr>
              <a:lnSpc>
                <a:spcPct val="150000"/>
              </a:lnSpc>
            </a:pPr>
            <a:r>
              <a:rPr lang="hr-HR" sz="2800" dirty="0"/>
              <a:t>Uloga se odnosi na stopu zamjene jedne vrste kapitala u drugu. </a:t>
            </a:r>
          </a:p>
          <a:p>
            <a:pPr>
              <a:lnSpc>
                <a:spcPct val="150000"/>
              </a:lnSpc>
            </a:pPr>
            <a:endParaRPr lang="hr-HR" sz="2800" dirty="0"/>
          </a:p>
          <a:p>
            <a:pPr>
              <a:lnSpc>
                <a:spcPct val="150000"/>
              </a:lnSpc>
            </a:pPr>
            <a:r>
              <a:rPr lang="hr-HR" sz="2800" dirty="0"/>
              <a:t>Bourdieu eksplicitno razvija ovu temu konvertibilnosti u kontekstu njegove analize polja moći: ... "polje moći određuje relativnu vrijednost različitih vrsta kapitala (na primjer," stopa izmjene "između kulturnog i gospodarskog kapitala).</a:t>
            </a:r>
          </a:p>
        </p:txBody>
      </p:sp>
      <p:sp>
        <p:nvSpPr>
          <p:cNvPr id="2" name="Slide Number Placeholder 1">
            <a:extLst>
              <a:ext uri="{FF2B5EF4-FFF2-40B4-BE49-F238E27FC236}">
                <a16:creationId xmlns:a16="http://schemas.microsoft.com/office/drawing/2014/main" id="{764E7A5A-6D53-425A-8AB8-FC4CFF53999B}"/>
              </a:ext>
            </a:extLst>
          </p:cNvPr>
          <p:cNvSpPr>
            <a:spLocks noGrp="1"/>
          </p:cNvSpPr>
          <p:nvPr>
            <p:ph type="sldNum" sz="quarter" idx="12"/>
          </p:nvPr>
        </p:nvSpPr>
        <p:spPr/>
        <p:txBody>
          <a:bodyPr/>
          <a:lstStyle/>
          <a:p>
            <a:fld id="{B635DC0F-6E41-BC44-8B24-455EFF367FB8}" type="slidenum">
              <a:rPr lang="sr-Latn-RS" smtClean="0"/>
              <a:t>34</a:t>
            </a:fld>
            <a:endParaRPr lang="sr-Latn-RS"/>
          </a:p>
        </p:txBody>
      </p:sp>
    </p:spTree>
    <p:extLst>
      <p:ext uri="{BB962C8B-B14F-4D97-AF65-F5344CB8AC3E}">
        <p14:creationId xmlns:p14="http://schemas.microsoft.com/office/powerpoint/2010/main" val="12008244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3BD809-0299-418D-83C7-3839B3B4F55A}"/>
              </a:ext>
            </a:extLst>
          </p:cNvPr>
          <p:cNvSpPr/>
          <p:nvPr/>
        </p:nvSpPr>
        <p:spPr>
          <a:xfrm>
            <a:off x="1000125" y="333375"/>
            <a:ext cx="10191750" cy="5829481"/>
          </a:xfrm>
          <a:prstGeom prst="rect">
            <a:avLst/>
          </a:prstGeom>
        </p:spPr>
        <p:txBody>
          <a:bodyPr wrap="square">
            <a:spAutoFit/>
          </a:bodyPr>
          <a:lstStyle/>
          <a:p>
            <a:pPr>
              <a:lnSpc>
                <a:spcPct val="150000"/>
              </a:lnSpc>
            </a:pPr>
            <a:r>
              <a:rPr lang="hr-HR" sz="2800" dirty="0"/>
              <a:t>Tema konvertibilnosti prilično često se spominje, ali nikada sustavno nije razrađena. </a:t>
            </a:r>
          </a:p>
          <a:p>
            <a:pPr>
              <a:lnSpc>
                <a:spcPct val="150000"/>
              </a:lnSpc>
            </a:pPr>
            <a:r>
              <a:rPr lang="hr-HR" sz="2800" dirty="0"/>
              <a:t>Bourdieu je priznao teškoću formuliranja preciznih definicija u tom pogledu. On je napisao: „Na primjer, neprestano ističem problem pretvaranja jedne vrste kapitala u drugu, ali to u potpunosti ne zadovoljava čak ni mene ... </a:t>
            </a:r>
          </a:p>
          <a:p>
            <a:pPr>
              <a:lnSpc>
                <a:spcPct val="150000"/>
              </a:lnSpc>
            </a:pPr>
            <a:r>
              <a:rPr lang="hr-HR" sz="2800" dirty="0"/>
              <a:t>Koji su zakoni koji uređuju tu konverziju?</a:t>
            </a:r>
            <a:r>
              <a:rPr lang="pl-PL" sz="2800" dirty="0"/>
              <a:t> </a:t>
            </a:r>
          </a:p>
          <a:p>
            <a:pPr>
              <a:lnSpc>
                <a:spcPct val="150000"/>
              </a:lnSpc>
            </a:pPr>
            <a:r>
              <a:rPr lang="pl-PL" sz="2800" dirty="0"/>
              <a:t>Što definira tečaj po kojem se jedna vrsta kapitala pretvara u drugu? </a:t>
            </a:r>
            <a:r>
              <a:rPr lang="hr-HR" sz="2800" dirty="0"/>
              <a:t>”</a:t>
            </a:r>
          </a:p>
        </p:txBody>
      </p:sp>
      <p:sp>
        <p:nvSpPr>
          <p:cNvPr id="2" name="Slide Number Placeholder 1">
            <a:extLst>
              <a:ext uri="{FF2B5EF4-FFF2-40B4-BE49-F238E27FC236}">
                <a16:creationId xmlns:a16="http://schemas.microsoft.com/office/drawing/2014/main" id="{B3492095-D5B3-444A-B21A-501C38FB4A1E}"/>
              </a:ext>
            </a:extLst>
          </p:cNvPr>
          <p:cNvSpPr>
            <a:spLocks noGrp="1"/>
          </p:cNvSpPr>
          <p:nvPr>
            <p:ph type="sldNum" sz="quarter" idx="12"/>
          </p:nvPr>
        </p:nvSpPr>
        <p:spPr/>
        <p:txBody>
          <a:bodyPr/>
          <a:lstStyle/>
          <a:p>
            <a:fld id="{B635DC0F-6E41-BC44-8B24-455EFF367FB8}" type="slidenum">
              <a:rPr lang="sr-Latn-RS" smtClean="0"/>
              <a:t>35</a:t>
            </a:fld>
            <a:endParaRPr lang="sr-Latn-RS"/>
          </a:p>
        </p:txBody>
      </p:sp>
    </p:spTree>
    <p:extLst>
      <p:ext uri="{BB962C8B-B14F-4D97-AF65-F5344CB8AC3E}">
        <p14:creationId xmlns:p14="http://schemas.microsoft.com/office/powerpoint/2010/main" val="901114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ED2047-E389-4B1D-86DB-BE87C142F17B}"/>
              </a:ext>
            </a:extLst>
          </p:cNvPr>
          <p:cNvSpPr/>
          <p:nvPr/>
        </p:nvSpPr>
        <p:spPr>
          <a:xfrm>
            <a:off x="1019174" y="260688"/>
            <a:ext cx="10106025" cy="7122143"/>
          </a:xfrm>
          <a:prstGeom prst="rect">
            <a:avLst/>
          </a:prstGeom>
        </p:spPr>
        <p:txBody>
          <a:bodyPr wrap="square">
            <a:spAutoFit/>
          </a:bodyPr>
          <a:lstStyle/>
          <a:p>
            <a:pPr>
              <a:lnSpc>
                <a:spcPct val="150000"/>
              </a:lnSpc>
            </a:pPr>
            <a:r>
              <a:rPr lang="hr-HR" sz="2800" dirty="0"/>
              <a:t>Potraga za takvim općim zakonima je vrlo kompleksna. Glavni parametri za pretvorbu vrsta kapitala postavljeni su u području moći. </a:t>
            </a:r>
          </a:p>
          <a:p>
            <a:pPr>
              <a:lnSpc>
                <a:spcPct val="150000"/>
              </a:lnSpc>
            </a:pPr>
            <a:r>
              <a:rPr lang="hr-HR" sz="2800" dirty="0"/>
              <a:t>No, konkretni modaliteti ove pretvorbe i točne stope prema kojoj se izvršava ovise o pojedinim područjima u kojima se odvija. </a:t>
            </a:r>
          </a:p>
          <a:p>
            <a:pPr>
              <a:lnSpc>
                <a:spcPct val="150000"/>
              </a:lnSpc>
            </a:pPr>
            <a:r>
              <a:rPr lang="hr-HR" sz="2800" dirty="0"/>
              <a:t>To znači da, u najmanju ruku, opseg i lakoća konvertibilnosti moraju biti sasvim različiti u različitim kontekstima.</a:t>
            </a:r>
          </a:p>
          <a:p>
            <a:pPr>
              <a:lnSpc>
                <a:spcPct val="150000"/>
              </a:lnSpc>
            </a:pPr>
            <a:r>
              <a:rPr lang="hr-HR" sz="2800" dirty="0"/>
              <a:t>No, važno je da su konverzije kapitala ključnije u nekim područjima nego u drugima.</a:t>
            </a:r>
          </a:p>
          <a:p>
            <a:pPr>
              <a:lnSpc>
                <a:spcPct val="150000"/>
              </a:lnSpc>
            </a:pPr>
            <a:endParaRPr lang="hr-HR" sz="2800" dirty="0"/>
          </a:p>
        </p:txBody>
      </p:sp>
      <p:sp>
        <p:nvSpPr>
          <p:cNvPr id="2" name="Slide Number Placeholder 1">
            <a:extLst>
              <a:ext uri="{FF2B5EF4-FFF2-40B4-BE49-F238E27FC236}">
                <a16:creationId xmlns:a16="http://schemas.microsoft.com/office/drawing/2014/main" id="{C885A6DD-5813-4E3D-8A17-5DA6C8E3C9B9}"/>
              </a:ext>
            </a:extLst>
          </p:cNvPr>
          <p:cNvSpPr>
            <a:spLocks noGrp="1"/>
          </p:cNvSpPr>
          <p:nvPr>
            <p:ph type="sldNum" sz="quarter" idx="12"/>
          </p:nvPr>
        </p:nvSpPr>
        <p:spPr/>
        <p:txBody>
          <a:bodyPr/>
          <a:lstStyle/>
          <a:p>
            <a:fld id="{B635DC0F-6E41-BC44-8B24-455EFF367FB8}" type="slidenum">
              <a:rPr lang="sr-Latn-RS" smtClean="0"/>
              <a:t>36</a:t>
            </a:fld>
            <a:endParaRPr lang="sr-Latn-RS"/>
          </a:p>
        </p:txBody>
      </p:sp>
    </p:spTree>
    <p:extLst>
      <p:ext uri="{BB962C8B-B14F-4D97-AF65-F5344CB8AC3E}">
        <p14:creationId xmlns:p14="http://schemas.microsoft.com/office/powerpoint/2010/main" val="1474291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0638A1-C4BC-4C64-AD3D-19DEE0FCD150}"/>
              </a:ext>
            </a:extLst>
          </p:cNvPr>
          <p:cNvSpPr/>
          <p:nvPr/>
        </p:nvSpPr>
        <p:spPr>
          <a:xfrm>
            <a:off x="866775" y="-116711"/>
            <a:ext cx="10448925" cy="6871048"/>
          </a:xfrm>
          <a:prstGeom prst="rect">
            <a:avLst/>
          </a:prstGeom>
        </p:spPr>
        <p:txBody>
          <a:bodyPr wrap="square">
            <a:spAutoFit/>
          </a:bodyPr>
          <a:lstStyle/>
          <a:p>
            <a:pPr>
              <a:lnSpc>
                <a:spcPct val="150000"/>
              </a:lnSpc>
            </a:pPr>
            <a:r>
              <a:rPr lang="hr-HR" sz="2700" dirty="0"/>
              <a:t>Pretvorba oblika kapitala osobito je važna u područje socijalne skrbi. To zbog toga što država, koja zauzima središnje mjesto na području socijalne skrbi, posjeduje ono što Bourdieu naziva meta-kapitalom. </a:t>
            </a:r>
          </a:p>
          <a:p>
            <a:pPr>
              <a:lnSpc>
                <a:spcPct val="150000"/>
              </a:lnSpc>
            </a:pPr>
            <a:r>
              <a:rPr lang="hr-HR" sz="2700" dirty="0"/>
              <a:t>Koncentracija različitih vrsta kapitala dovodi do stvaranja određenog tipa kapitala, državnog kapitala koji omogućuje državi da iskoristi svoju moć na različitim područjima i različitim vrstama kapitala, vrlo često iznad stopa razmjene (i, posljedično, iznad odnosa sile među onima koji ih posjeduju). </a:t>
            </a:r>
          </a:p>
          <a:p>
            <a:pPr>
              <a:lnSpc>
                <a:spcPct val="150000"/>
              </a:lnSpc>
            </a:pPr>
            <a:r>
              <a:rPr lang="hr-HR" sz="2700" dirty="0"/>
              <a:t>Zbog toga su sve glavne vrste kapitala uključene u područje socijalne skrbi, a njihovo pretvaranje čini jezgru strategija dionika.</a:t>
            </a:r>
          </a:p>
        </p:txBody>
      </p:sp>
      <p:sp>
        <p:nvSpPr>
          <p:cNvPr id="2" name="Slide Number Placeholder 1">
            <a:extLst>
              <a:ext uri="{FF2B5EF4-FFF2-40B4-BE49-F238E27FC236}">
                <a16:creationId xmlns:a16="http://schemas.microsoft.com/office/drawing/2014/main" id="{2AFAF751-6046-4AC8-AE71-9D4602BE2DB5}"/>
              </a:ext>
            </a:extLst>
          </p:cNvPr>
          <p:cNvSpPr>
            <a:spLocks noGrp="1"/>
          </p:cNvSpPr>
          <p:nvPr>
            <p:ph type="sldNum" sz="quarter" idx="12"/>
          </p:nvPr>
        </p:nvSpPr>
        <p:spPr/>
        <p:txBody>
          <a:bodyPr/>
          <a:lstStyle/>
          <a:p>
            <a:fld id="{B635DC0F-6E41-BC44-8B24-455EFF367FB8}" type="slidenum">
              <a:rPr lang="sr-Latn-RS" smtClean="0"/>
              <a:t>37</a:t>
            </a:fld>
            <a:endParaRPr lang="sr-Latn-RS"/>
          </a:p>
        </p:txBody>
      </p:sp>
    </p:spTree>
    <p:extLst>
      <p:ext uri="{BB962C8B-B14F-4D97-AF65-F5344CB8AC3E}">
        <p14:creationId xmlns:p14="http://schemas.microsoft.com/office/powerpoint/2010/main" val="17642839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34DB9F-398F-4120-8786-F4D2B0142BE3}"/>
              </a:ext>
            </a:extLst>
          </p:cNvPr>
          <p:cNvSpPr/>
          <p:nvPr/>
        </p:nvSpPr>
        <p:spPr>
          <a:xfrm>
            <a:off x="1004887" y="-89684"/>
            <a:ext cx="10182225" cy="6874639"/>
          </a:xfrm>
          <a:prstGeom prst="rect">
            <a:avLst/>
          </a:prstGeom>
        </p:spPr>
        <p:txBody>
          <a:bodyPr wrap="square">
            <a:spAutoFit/>
          </a:bodyPr>
          <a:lstStyle/>
          <a:p>
            <a:pPr>
              <a:lnSpc>
                <a:spcPts val="3800"/>
              </a:lnSpc>
            </a:pPr>
            <a:r>
              <a:rPr lang="hr-HR" sz="2800" dirty="0"/>
              <a:t>Stopa konverzije između gospodarskog i simboličkog kapitala predstavlja glavni udio države u području socijalnog. </a:t>
            </a:r>
          </a:p>
          <a:p>
            <a:pPr>
              <a:lnSpc>
                <a:spcPts val="3800"/>
              </a:lnSpc>
            </a:pPr>
            <a:r>
              <a:rPr lang="hr-HR" sz="2800" dirty="0"/>
              <a:t>Država mora osigurati najvišu razinu legitimiteta za svoje socijalne izdatke. </a:t>
            </a:r>
          </a:p>
          <a:p>
            <a:pPr>
              <a:lnSpc>
                <a:spcPts val="3800"/>
              </a:lnSpc>
            </a:pPr>
            <a:r>
              <a:rPr lang="hr-HR" sz="2800" dirty="0"/>
              <a:t>No, različiti dionici u polju rade s različitim vrstama kapitala: liječnici, učitelji, socijalni radnici, svećenici, oni koji primaju socijalne transfere. </a:t>
            </a:r>
          </a:p>
          <a:p>
            <a:pPr>
              <a:lnSpc>
                <a:spcPts val="3800"/>
              </a:lnSpc>
            </a:pPr>
            <a:r>
              <a:rPr lang="hr-HR" sz="2800" dirty="0"/>
              <a:t>Oni također imaju za cilj pretvaranje resursa koje posjeduju u vrste kapitala koje žele akumulirati. </a:t>
            </a:r>
          </a:p>
          <a:p>
            <a:pPr>
              <a:lnSpc>
                <a:spcPts val="3800"/>
              </a:lnSpc>
            </a:pPr>
            <a:r>
              <a:rPr lang="hr-HR" sz="2800" dirty="0"/>
              <a:t>Ulozi na području socijalnog su višestruki. Umjesto da smatra da dionici na terenu mobiliziraju sredstva za akumuliranje kapitala koji čini udio borbe na području socijalne skrbi, čini se poželjnim razmotriti situaciju u kojoj se razni tipovi kapitala pretvaraju jedan u drugi, istodobno.</a:t>
            </a:r>
          </a:p>
        </p:txBody>
      </p:sp>
      <p:sp>
        <p:nvSpPr>
          <p:cNvPr id="2" name="Slide Number Placeholder 1">
            <a:extLst>
              <a:ext uri="{FF2B5EF4-FFF2-40B4-BE49-F238E27FC236}">
                <a16:creationId xmlns:a16="http://schemas.microsoft.com/office/drawing/2014/main" id="{98785C69-477A-4293-B533-EEBD44857B05}"/>
              </a:ext>
            </a:extLst>
          </p:cNvPr>
          <p:cNvSpPr>
            <a:spLocks noGrp="1"/>
          </p:cNvSpPr>
          <p:nvPr>
            <p:ph type="sldNum" sz="quarter" idx="12"/>
          </p:nvPr>
        </p:nvSpPr>
        <p:spPr/>
        <p:txBody>
          <a:bodyPr/>
          <a:lstStyle/>
          <a:p>
            <a:fld id="{B635DC0F-6E41-BC44-8B24-455EFF367FB8}" type="slidenum">
              <a:rPr lang="sr-Latn-RS" smtClean="0"/>
              <a:t>38</a:t>
            </a:fld>
            <a:endParaRPr lang="sr-Latn-RS"/>
          </a:p>
        </p:txBody>
      </p:sp>
    </p:spTree>
    <p:extLst>
      <p:ext uri="{BB962C8B-B14F-4D97-AF65-F5344CB8AC3E}">
        <p14:creationId xmlns:p14="http://schemas.microsoft.com/office/powerpoint/2010/main" val="37937146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090B9-87E7-4B4A-9BB5-8F16501A5AB3}"/>
              </a:ext>
            </a:extLst>
          </p:cNvPr>
          <p:cNvSpPr>
            <a:spLocks noGrp="1"/>
          </p:cNvSpPr>
          <p:nvPr>
            <p:ph type="title"/>
          </p:nvPr>
        </p:nvSpPr>
        <p:spPr>
          <a:xfrm>
            <a:off x="2392733" y="493731"/>
            <a:ext cx="7958331" cy="1077229"/>
          </a:xfrm>
        </p:spPr>
        <p:txBody>
          <a:bodyPr>
            <a:normAutofit/>
          </a:bodyPr>
          <a:lstStyle/>
          <a:p>
            <a:r>
              <a:rPr lang="hr-HR" sz="4800" dirty="0"/>
              <a:t>Dionici i habitus</a:t>
            </a:r>
          </a:p>
        </p:txBody>
      </p:sp>
      <p:sp>
        <p:nvSpPr>
          <p:cNvPr id="3" name="Content Placeholder 2">
            <a:extLst>
              <a:ext uri="{FF2B5EF4-FFF2-40B4-BE49-F238E27FC236}">
                <a16:creationId xmlns:a16="http://schemas.microsoft.com/office/drawing/2014/main" id="{B6FDBE69-809E-4B60-89A0-46837993A81A}"/>
              </a:ext>
            </a:extLst>
          </p:cNvPr>
          <p:cNvSpPr>
            <a:spLocks noGrp="1"/>
          </p:cNvSpPr>
          <p:nvPr>
            <p:ph idx="1"/>
          </p:nvPr>
        </p:nvSpPr>
        <p:spPr/>
        <p:txBody>
          <a:bodyPr>
            <a:normAutofit/>
          </a:bodyPr>
          <a:lstStyle/>
          <a:p>
            <a:r>
              <a:rPr lang="hr-HR" sz="2800" dirty="0"/>
              <a:t>Dionici su sposobni djelovati u polju samo zato jer posjeduju potrebna sredstva za proizvodnju učinaka unutar njega. </a:t>
            </a:r>
          </a:p>
          <a:p>
            <a:r>
              <a:rPr lang="hr-HR" sz="2800" dirty="0"/>
              <a:t>Oni imaju položaj u strukturi polja, određen tipom i opsegom resursa koje posjeduju, a ta pozicija upravlja načinom na koji djeluju, ali to upravljanje nije mehaničko ili automatsko.</a:t>
            </a:r>
          </a:p>
        </p:txBody>
      </p:sp>
      <p:sp>
        <p:nvSpPr>
          <p:cNvPr id="4" name="Slide Number Placeholder 3">
            <a:extLst>
              <a:ext uri="{FF2B5EF4-FFF2-40B4-BE49-F238E27FC236}">
                <a16:creationId xmlns:a16="http://schemas.microsoft.com/office/drawing/2014/main" id="{3979B195-2C37-46AC-A8FD-19752FC5F46D}"/>
              </a:ext>
            </a:extLst>
          </p:cNvPr>
          <p:cNvSpPr>
            <a:spLocks noGrp="1"/>
          </p:cNvSpPr>
          <p:nvPr>
            <p:ph type="sldNum" sz="quarter" idx="12"/>
          </p:nvPr>
        </p:nvSpPr>
        <p:spPr/>
        <p:txBody>
          <a:bodyPr/>
          <a:lstStyle/>
          <a:p>
            <a:fld id="{B635DC0F-6E41-BC44-8B24-455EFF367FB8}" type="slidenum">
              <a:rPr lang="sr-Latn-RS" smtClean="0"/>
              <a:t>39</a:t>
            </a:fld>
            <a:endParaRPr lang="sr-Latn-RS"/>
          </a:p>
        </p:txBody>
      </p:sp>
    </p:spTree>
    <p:extLst>
      <p:ext uri="{BB962C8B-B14F-4D97-AF65-F5344CB8AC3E}">
        <p14:creationId xmlns:p14="http://schemas.microsoft.com/office/powerpoint/2010/main" val="34403160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CD95-4039-564C-8BDE-57BB8905CA0D}"/>
              </a:ext>
            </a:extLst>
          </p:cNvPr>
          <p:cNvSpPr>
            <a:spLocks noGrp="1"/>
          </p:cNvSpPr>
          <p:nvPr>
            <p:ph type="title"/>
          </p:nvPr>
        </p:nvSpPr>
        <p:spPr>
          <a:xfrm>
            <a:off x="3350362" y="0"/>
            <a:ext cx="7958331" cy="1077229"/>
          </a:xfrm>
        </p:spPr>
        <p:txBody>
          <a:bodyPr/>
          <a:lstStyle/>
          <a:p>
            <a:r>
              <a:rPr lang="sr-Latn-RS" dirty="0"/>
              <a:t>O socijalnoj državi</a:t>
            </a:r>
          </a:p>
        </p:txBody>
      </p:sp>
      <p:sp>
        <p:nvSpPr>
          <p:cNvPr id="3" name="Content Placeholder 2">
            <a:extLst>
              <a:ext uri="{FF2B5EF4-FFF2-40B4-BE49-F238E27FC236}">
                <a16:creationId xmlns:a16="http://schemas.microsoft.com/office/drawing/2014/main" id="{A9D8A96F-23FC-3949-BB39-02D641BB58BC}"/>
              </a:ext>
            </a:extLst>
          </p:cNvPr>
          <p:cNvSpPr>
            <a:spLocks noGrp="1"/>
          </p:cNvSpPr>
          <p:nvPr>
            <p:ph idx="1"/>
          </p:nvPr>
        </p:nvSpPr>
        <p:spPr>
          <a:xfrm>
            <a:off x="1143000" y="1383900"/>
            <a:ext cx="9917723" cy="3997828"/>
          </a:xfrm>
        </p:spPr>
        <p:txBody>
          <a:bodyPr>
            <a:normAutofit lnSpcReduction="10000"/>
          </a:bodyPr>
          <a:lstStyle/>
          <a:p>
            <a:r>
              <a:rPr lang="sr-Latn-RS" sz="2800" dirty="0"/>
              <a:t>Socijalni rad se analizira sa stajališta </a:t>
            </a:r>
            <a:r>
              <a:rPr lang="sr-Latn-RS" sz="2800" dirty="0" err="1"/>
              <a:t>Foucaulta</a:t>
            </a:r>
            <a:r>
              <a:rPr lang="sr-Latn-RS" sz="2800" dirty="0"/>
              <a:t> u kontekstu bioenergije i normalizacije. </a:t>
            </a:r>
          </a:p>
          <a:p>
            <a:r>
              <a:rPr lang="sr-Latn-RS" sz="2800" dirty="0"/>
              <a:t>Za Habermasa, on je proces socijalne razmjene kroz koju su pacificirane marginalizirane kategorije: način kontrole nižih socijalnih  razreda. </a:t>
            </a:r>
          </a:p>
          <a:p>
            <a:r>
              <a:rPr lang="sr-Latn-RS" sz="2800" dirty="0"/>
              <a:t>Feminističke analize usredotočuju se na mnoge načine na koje socijalna politika održava ovisnost žena.</a:t>
            </a:r>
          </a:p>
        </p:txBody>
      </p:sp>
      <p:sp>
        <p:nvSpPr>
          <p:cNvPr id="4" name="Slide Number Placeholder 3">
            <a:extLst>
              <a:ext uri="{FF2B5EF4-FFF2-40B4-BE49-F238E27FC236}">
                <a16:creationId xmlns:a16="http://schemas.microsoft.com/office/drawing/2014/main" id="{0FFEEA9B-782E-4550-8A31-0C569AB42591}"/>
              </a:ext>
            </a:extLst>
          </p:cNvPr>
          <p:cNvSpPr>
            <a:spLocks noGrp="1"/>
          </p:cNvSpPr>
          <p:nvPr>
            <p:ph type="sldNum" sz="quarter" idx="12"/>
          </p:nvPr>
        </p:nvSpPr>
        <p:spPr/>
        <p:txBody>
          <a:bodyPr/>
          <a:lstStyle/>
          <a:p>
            <a:fld id="{B635DC0F-6E41-BC44-8B24-455EFF367FB8}" type="slidenum">
              <a:rPr lang="sr-Latn-RS" smtClean="0"/>
              <a:t>4</a:t>
            </a:fld>
            <a:endParaRPr lang="sr-Latn-RS"/>
          </a:p>
        </p:txBody>
      </p:sp>
    </p:spTree>
    <p:extLst>
      <p:ext uri="{BB962C8B-B14F-4D97-AF65-F5344CB8AC3E}">
        <p14:creationId xmlns:p14="http://schemas.microsoft.com/office/powerpoint/2010/main" val="19353158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91FF1C5-2772-49B6-ACD9-08DE096C444C}"/>
              </a:ext>
            </a:extLst>
          </p:cNvPr>
          <p:cNvSpPr/>
          <p:nvPr/>
        </p:nvSpPr>
        <p:spPr>
          <a:xfrm>
            <a:off x="1081087" y="703987"/>
            <a:ext cx="10029825" cy="5829481"/>
          </a:xfrm>
          <a:prstGeom prst="rect">
            <a:avLst/>
          </a:prstGeom>
        </p:spPr>
        <p:txBody>
          <a:bodyPr wrap="square">
            <a:spAutoFit/>
          </a:bodyPr>
          <a:lstStyle/>
          <a:p>
            <a:pPr>
              <a:lnSpc>
                <a:spcPct val="150000"/>
              </a:lnSpc>
            </a:pPr>
            <a:r>
              <a:rPr lang="hr-HR" sz="2800" dirty="0"/>
              <a:t>Vanjski uvjeti oblikuju djelovanje dionika preko </a:t>
            </a:r>
            <a:r>
              <a:rPr lang="hr-HR" sz="2800" i="1" u="sng" spc="600" dirty="0"/>
              <a:t>habitusa</a:t>
            </a:r>
            <a:r>
              <a:rPr lang="hr-HR" sz="2800" dirty="0"/>
              <a:t>. </a:t>
            </a:r>
          </a:p>
          <a:p>
            <a:pPr marL="457200" indent="-457200">
              <a:lnSpc>
                <a:spcPct val="150000"/>
              </a:lnSpc>
              <a:buFont typeface="Wingdings" panose="05000000000000000000" pitchFamily="2" charset="2"/>
              <a:buChar char="q"/>
            </a:pPr>
            <a:r>
              <a:rPr lang="hr-HR" sz="2800" dirty="0"/>
              <a:t>Habitus se ponekad definira kao skup internaliziranih ili čak utjelovljenih dispozicija.</a:t>
            </a:r>
          </a:p>
          <a:p>
            <a:pPr marL="457200" indent="-457200">
              <a:lnSpc>
                <a:spcPct val="150000"/>
              </a:lnSpc>
              <a:buFont typeface="Wingdings" panose="05000000000000000000" pitchFamily="2" charset="2"/>
              <a:buChar char="q"/>
            </a:pPr>
            <a:endParaRPr lang="hr-HR" sz="2800" dirty="0"/>
          </a:p>
          <a:p>
            <a:pPr marL="457200" indent="-457200">
              <a:lnSpc>
                <a:spcPct val="150000"/>
              </a:lnSpc>
              <a:buFont typeface="Wingdings" panose="05000000000000000000" pitchFamily="2" charset="2"/>
              <a:buChar char="q"/>
            </a:pPr>
            <a:r>
              <a:rPr lang="hr-HR" sz="2800" dirty="0"/>
              <a:t>Ponekad se definira kao shema koja osigurava kategorije percepcije i evaluacije. </a:t>
            </a:r>
          </a:p>
          <a:p>
            <a:pPr marL="457200" indent="-457200">
              <a:lnSpc>
                <a:spcPct val="150000"/>
              </a:lnSpc>
              <a:buFont typeface="Wingdings" panose="05000000000000000000" pitchFamily="2" charset="2"/>
              <a:buChar char="q"/>
            </a:pPr>
            <a:endParaRPr lang="hr-HR" sz="2800" dirty="0"/>
          </a:p>
          <a:p>
            <a:pPr marL="457200" indent="-457200">
              <a:lnSpc>
                <a:spcPct val="150000"/>
              </a:lnSpc>
              <a:buFont typeface="Wingdings" panose="05000000000000000000" pitchFamily="2" charset="2"/>
              <a:buChar char="q"/>
            </a:pPr>
            <a:r>
              <a:rPr lang="hr-HR" sz="2800" dirty="0"/>
              <a:t>U svakom slučaju, habitus predstavlja načelo prema kojemu se stvaraju postupci.</a:t>
            </a:r>
          </a:p>
        </p:txBody>
      </p:sp>
      <p:sp>
        <p:nvSpPr>
          <p:cNvPr id="2" name="Slide Number Placeholder 1">
            <a:extLst>
              <a:ext uri="{FF2B5EF4-FFF2-40B4-BE49-F238E27FC236}">
                <a16:creationId xmlns:a16="http://schemas.microsoft.com/office/drawing/2014/main" id="{384F3952-D2B0-4811-9343-300CEA5FA9C3}"/>
              </a:ext>
            </a:extLst>
          </p:cNvPr>
          <p:cNvSpPr>
            <a:spLocks noGrp="1"/>
          </p:cNvSpPr>
          <p:nvPr>
            <p:ph type="sldNum" sz="quarter" idx="12"/>
          </p:nvPr>
        </p:nvSpPr>
        <p:spPr/>
        <p:txBody>
          <a:bodyPr/>
          <a:lstStyle/>
          <a:p>
            <a:fld id="{B635DC0F-6E41-BC44-8B24-455EFF367FB8}" type="slidenum">
              <a:rPr lang="sr-Latn-RS" smtClean="0"/>
              <a:t>40</a:t>
            </a:fld>
            <a:endParaRPr lang="sr-Latn-RS"/>
          </a:p>
        </p:txBody>
      </p:sp>
    </p:spTree>
    <p:extLst>
      <p:ext uri="{BB962C8B-B14F-4D97-AF65-F5344CB8AC3E}">
        <p14:creationId xmlns:p14="http://schemas.microsoft.com/office/powerpoint/2010/main" val="31283504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968B7A-C33A-4E59-B9C8-A166BB9BF8C3}"/>
              </a:ext>
            </a:extLst>
          </p:cNvPr>
          <p:cNvSpPr/>
          <p:nvPr/>
        </p:nvSpPr>
        <p:spPr>
          <a:xfrm>
            <a:off x="1047750" y="213063"/>
            <a:ext cx="10201275" cy="6101991"/>
          </a:xfrm>
          <a:prstGeom prst="rect">
            <a:avLst/>
          </a:prstGeom>
        </p:spPr>
        <p:txBody>
          <a:bodyPr wrap="square">
            <a:spAutoFit/>
          </a:bodyPr>
          <a:lstStyle/>
          <a:p>
            <a:pPr>
              <a:lnSpc>
                <a:spcPts val="4300"/>
              </a:lnSpc>
            </a:pPr>
            <a:r>
              <a:rPr lang="hr-HR" sz="2800" dirty="0"/>
              <a:t>Upravo kroz habitus dionici u polju smisleno reagiraju na to kako se situacija razvija; oni prilagođuju tijek akcije, iniciraju neočekivane poteze. </a:t>
            </a:r>
          </a:p>
          <a:p>
            <a:pPr>
              <a:lnSpc>
                <a:spcPts val="4300"/>
              </a:lnSpc>
            </a:pPr>
            <a:r>
              <a:rPr lang="hr-HR" sz="2800" dirty="0"/>
              <a:t>Oni pokazuju autonomiju i fleksibilnost uglavnom zato što se razvijaju u svijetu koji je obilježen nekim odstupanjima. </a:t>
            </a:r>
          </a:p>
          <a:p>
            <a:pPr>
              <a:lnSpc>
                <a:spcPts val="4300"/>
              </a:lnSpc>
            </a:pPr>
            <a:r>
              <a:rPr lang="hr-HR" sz="2800" dirty="0"/>
              <a:t>Dionici imaju, u tom kontekstu, pristup strategijama kako se situacija razvija i usmjeravaju protok između alternativa.</a:t>
            </a:r>
          </a:p>
          <a:p>
            <a:pPr>
              <a:lnSpc>
                <a:spcPts val="4300"/>
              </a:lnSpc>
            </a:pPr>
            <a:r>
              <a:rPr lang="hr-HR" sz="2800" dirty="0"/>
              <a:t>Fokus analize stoga više nije na načinima na koje su se dionici prilagodili zahtjevima objektivnih struktura i propisa u bilo kojem društvu, već na načinima na kojima dionici strateški rade na sustavu privremeno dominantnih struktura.</a:t>
            </a:r>
          </a:p>
        </p:txBody>
      </p:sp>
      <p:sp>
        <p:nvSpPr>
          <p:cNvPr id="2" name="Slide Number Placeholder 1">
            <a:extLst>
              <a:ext uri="{FF2B5EF4-FFF2-40B4-BE49-F238E27FC236}">
                <a16:creationId xmlns:a16="http://schemas.microsoft.com/office/drawing/2014/main" id="{77047008-0F23-43BA-A885-AAABDF71AE78}"/>
              </a:ext>
            </a:extLst>
          </p:cNvPr>
          <p:cNvSpPr>
            <a:spLocks noGrp="1"/>
          </p:cNvSpPr>
          <p:nvPr>
            <p:ph type="sldNum" sz="quarter" idx="12"/>
          </p:nvPr>
        </p:nvSpPr>
        <p:spPr/>
        <p:txBody>
          <a:bodyPr/>
          <a:lstStyle/>
          <a:p>
            <a:fld id="{B635DC0F-6E41-BC44-8B24-455EFF367FB8}" type="slidenum">
              <a:rPr lang="sr-Latn-RS" smtClean="0"/>
              <a:t>41</a:t>
            </a:fld>
            <a:endParaRPr lang="sr-Latn-RS"/>
          </a:p>
        </p:txBody>
      </p:sp>
    </p:spTree>
    <p:extLst>
      <p:ext uri="{BB962C8B-B14F-4D97-AF65-F5344CB8AC3E}">
        <p14:creationId xmlns:p14="http://schemas.microsoft.com/office/powerpoint/2010/main" val="38398585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72EF3D-2431-4CE4-8B69-CA4C5725F234}"/>
              </a:ext>
            </a:extLst>
          </p:cNvPr>
          <p:cNvSpPr/>
          <p:nvPr/>
        </p:nvSpPr>
        <p:spPr>
          <a:xfrm>
            <a:off x="1052512" y="582067"/>
            <a:ext cx="10086975" cy="6124754"/>
          </a:xfrm>
          <a:prstGeom prst="rect">
            <a:avLst/>
          </a:prstGeom>
        </p:spPr>
        <p:txBody>
          <a:bodyPr wrap="square">
            <a:spAutoFit/>
          </a:bodyPr>
          <a:lstStyle/>
          <a:p>
            <a:r>
              <a:rPr lang="hr-HR" sz="2800" dirty="0"/>
              <a:t>Strategije koje dionici u procesu upotrebljavaju ne podrazumijevaju nikakav svjesni izračun, neku analizu tipa inžinjerskog promatranja fenomena.</a:t>
            </a:r>
          </a:p>
          <a:p>
            <a:endParaRPr lang="hr-HR" sz="2800" dirty="0"/>
          </a:p>
          <a:p>
            <a:r>
              <a:rPr lang="hr-HR" sz="2800" dirty="0"/>
              <a:t>Strategije u Bourdieuovom smislu aktiviraju raspoložive resurse i postojeće klasifikacije. </a:t>
            </a:r>
          </a:p>
          <a:p>
            <a:endParaRPr lang="hr-HR" sz="2800" dirty="0"/>
          </a:p>
          <a:p>
            <a:r>
              <a:rPr lang="hr-HR" sz="2800" dirty="0"/>
              <a:t>Bourdieu je nazvao habitus '</a:t>
            </a:r>
            <a:r>
              <a:rPr lang="hr-HR" sz="2800" i="1" u="sng" spc="600" dirty="0"/>
              <a:t>umjetnošću izuma</a:t>
            </a:r>
            <a:r>
              <a:rPr lang="hr-HR" sz="2800" dirty="0"/>
              <a:t>', da naglasi da to podrazumijeva aktivni i kreativni odnos prema svijetu. </a:t>
            </a:r>
          </a:p>
          <a:p>
            <a:endParaRPr lang="hr-HR" sz="2800" dirty="0"/>
          </a:p>
          <a:p>
            <a:r>
              <a:rPr lang="hr-HR" sz="2800" dirty="0"/>
              <a:t>Treba naglasiti da neki Bourdieuov okvir ponekad kritiziraju jer ga smatraju isuviše determinističkim; ali to Bourdieu jako negira.</a:t>
            </a:r>
          </a:p>
        </p:txBody>
      </p:sp>
      <p:sp>
        <p:nvSpPr>
          <p:cNvPr id="2" name="Slide Number Placeholder 1">
            <a:extLst>
              <a:ext uri="{FF2B5EF4-FFF2-40B4-BE49-F238E27FC236}">
                <a16:creationId xmlns:a16="http://schemas.microsoft.com/office/drawing/2014/main" id="{4EB4CCBD-BB24-40EB-8E1F-B1B5B7AE27D6}"/>
              </a:ext>
            </a:extLst>
          </p:cNvPr>
          <p:cNvSpPr>
            <a:spLocks noGrp="1"/>
          </p:cNvSpPr>
          <p:nvPr>
            <p:ph type="sldNum" sz="quarter" idx="12"/>
          </p:nvPr>
        </p:nvSpPr>
        <p:spPr/>
        <p:txBody>
          <a:bodyPr/>
          <a:lstStyle/>
          <a:p>
            <a:fld id="{B635DC0F-6E41-BC44-8B24-455EFF367FB8}" type="slidenum">
              <a:rPr lang="sr-Latn-RS" smtClean="0"/>
              <a:t>42</a:t>
            </a:fld>
            <a:endParaRPr lang="sr-Latn-RS"/>
          </a:p>
        </p:txBody>
      </p:sp>
    </p:spTree>
    <p:extLst>
      <p:ext uri="{BB962C8B-B14F-4D97-AF65-F5344CB8AC3E}">
        <p14:creationId xmlns:p14="http://schemas.microsoft.com/office/powerpoint/2010/main" val="246433733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8B5F30-0FE6-4BCE-90B7-619E2899695B}"/>
              </a:ext>
            </a:extLst>
          </p:cNvPr>
          <p:cNvSpPr/>
          <p:nvPr/>
        </p:nvSpPr>
        <p:spPr>
          <a:xfrm>
            <a:off x="981075" y="612339"/>
            <a:ext cx="10191750" cy="5829481"/>
          </a:xfrm>
          <a:prstGeom prst="rect">
            <a:avLst/>
          </a:prstGeom>
        </p:spPr>
        <p:txBody>
          <a:bodyPr wrap="square">
            <a:spAutoFit/>
          </a:bodyPr>
          <a:lstStyle/>
          <a:p>
            <a:pPr>
              <a:lnSpc>
                <a:spcPct val="150000"/>
              </a:lnSpc>
            </a:pPr>
            <a:r>
              <a:rPr lang="hr-HR" sz="2800" dirty="0"/>
              <a:t>U određenom smislu, habitus predstavlja točku kristalizacije strukture dominacije i igre moći. </a:t>
            </a:r>
          </a:p>
          <a:p>
            <a:pPr>
              <a:lnSpc>
                <a:spcPct val="150000"/>
              </a:lnSpc>
            </a:pPr>
            <a:r>
              <a:rPr lang="hr-HR" sz="2800" dirty="0"/>
              <a:t>Kao posrednički koncept između strukture polja i prakse u njemu, prevodi odnose dominacije u moć, u pristup tim resursima koji su smješteni u tom polju. </a:t>
            </a:r>
          </a:p>
          <a:p>
            <a:pPr>
              <a:lnSpc>
                <a:spcPct val="150000"/>
              </a:lnSpc>
            </a:pPr>
            <a:r>
              <a:rPr lang="hr-HR" sz="2800" dirty="0"/>
              <a:t>Habitus se može smatrati utjelovljenjem onoga što Bourdieu naziva "kulturno proizvoljnim"; to se odnosi na klasifikacijske sheme, način tumačenja društvenog svijeta kojeg dominantne skupine podržavaju i nametnu.</a:t>
            </a:r>
          </a:p>
        </p:txBody>
      </p:sp>
      <p:sp>
        <p:nvSpPr>
          <p:cNvPr id="2" name="Slide Number Placeholder 1">
            <a:extLst>
              <a:ext uri="{FF2B5EF4-FFF2-40B4-BE49-F238E27FC236}">
                <a16:creationId xmlns:a16="http://schemas.microsoft.com/office/drawing/2014/main" id="{15D751AD-1086-40A1-ACAB-D90E765B6238}"/>
              </a:ext>
            </a:extLst>
          </p:cNvPr>
          <p:cNvSpPr>
            <a:spLocks noGrp="1"/>
          </p:cNvSpPr>
          <p:nvPr>
            <p:ph type="sldNum" sz="quarter" idx="12"/>
          </p:nvPr>
        </p:nvSpPr>
        <p:spPr/>
        <p:txBody>
          <a:bodyPr/>
          <a:lstStyle/>
          <a:p>
            <a:fld id="{B635DC0F-6E41-BC44-8B24-455EFF367FB8}" type="slidenum">
              <a:rPr lang="sr-Latn-RS" smtClean="0"/>
              <a:t>43</a:t>
            </a:fld>
            <a:endParaRPr lang="sr-Latn-RS"/>
          </a:p>
        </p:txBody>
      </p:sp>
    </p:spTree>
    <p:extLst>
      <p:ext uri="{BB962C8B-B14F-4D97-AF65-F5344CB8AC3E}">
        <p14:creationId xmlns:p14="http://schemas.microsoft.com/office/powerpoint/2010/main" val="18429937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B776B1-7BB5-4CAA-8E68-3B0A88FE06DC}"/>
              </a:ext>
            </a:extLst>
          </p:cNvPr>
          <p:cNvSpPr/>
          <p:nvPr/>
        </p:nvSpPr>
        <p:spPr>
          <a:xfrm>
            <a:off x="971552" y="407938"/>
            <a:ext cx="10287000" cy="5829481"/>
          </a:xfrm>
          <a:prstGeom prst="rect">
            <a:avLst/>
          </a:prstGeom>
        </p:spPr>
        <p:txBody>
          <a:bodyPr wrap="square">
            <a:spAutoFit/>
          </a:bodyPr>
          <a:lstStyle/>
          <a:p>
            <a:pPr>
              <a:lnSpc>
                <a:spcPct val="150000"/>
              </a:lnSpc>
            </a:pPr>
            <a:r>
              <a:rPr lang="hr-HR" sz="2800" dirty="0"/>
              <a:t>Kao matrica koja generira praksu, habitus je već oblikovan simboličkom moći jer uključuje nametnute prikaze koje društvene dionici imaju u društvenom svijetu. </a:t>
            </a:r>
          </a:p>
          <a:p>
            <a:pPr>
              <a:lnSpc>
                <a:spcPct val="150000"/>
              </a:lnSpc>
            </a:pPr>
            <a:r>
              <a:rPr lang="hr-HR" sz="2800" dirty="0"/>
              <a:t>Prakse i strategije koje se generiraju na temelju habitusa nose oznaku moći na dva načina: </a:t>
            </a:r>
          </a:p>
          <a:p>
            <a:pPr marL="342900" indent="-342900">
              <a:lnSpc>
                <a:spcPct val="150000"/>
              </a:lnSpc>
              <a:buFont typeface="+mj-lt"/>
              <a:buAutoNum type="arabicPeriod"/>
            </a:pPr>
            <a:r>
              <a:rPr lang="hr-HR" sz="2800" dirty="0"/>
              <a:t>oni manifestiraju strukturu dominacije koja se utjelovljuje u habitusu i </a:t>
            </a:r>
          </a:p>
          <a:p>
            <a:pPr marL="342900" indent="-342900">
              <a:lnSpc>
                <a:spcPct val="150000"/>
              </a:lnSpc>
              <a:buFont typeface="+mj-lt"/>
              <a:buAutoNum type="arabicPeriod"/>
            </a:pPr>
            <a:r>
              <a:rPr lang="hr-HR" sz="2800" dirty="0"/>
              <a:t>sudjeluju u borbi kroz koju se struktura polja (distribucija relevantnog kapitala) održava ili transformira.</a:t>
            </a:r>
          </a:p>
        </p:txBody>
      </p:sp>
      <p:sp>
        <p:nvSpPr>
          <p:cNvPr id="2" name="Slide Number Placeholder 1">
            <a:extLst>
              <a:ext uri="{FF2B5EF4-FFF2-40B4-BE49-F238E27FC236}">
                <a16:creationId xmlns:a16="http://schemas.microsoft.com/office/drawing/2014/main" id="{9DCB59EF-5E71-454F-AE99-DE65F01011F1}"/>
              </a:ext>
            </a:extLst>
          </p:cNvPr>
          <p:cNvSpPr>
            <a:spLocks noGrp="1"/>
          </p:cNvSpPr>
          <p:nvPr>
            <p:ph type="sldNum" sz="quarter" idx="12"/>
          </p:nvPr>
        </p:nvSpPr>
        <p:spPr/>
        <p:txBody>
          <a:bodyPr/>
          <a:lstStyle/>
          <a:p>
            <a:fld id="{B635DC0F-6E41-BC44-8B24-455EFF367FB8}" type="slidenum">
              <a:rPr lang="sr-Latn-RS" smtClean="0"/>
              <a:t>44</a:t>
            </a:fld>
            <a:endParaRPr lang="sr-Latn-RS"/>
          </a:p>
        </p:txBody>
      </p:sp>
    </p:spTree>
    <p:extLst>
      <p:ext uri="{BB962C8B-B14F-4D97-AF65-F5344CB8AC3E}">
        <p14:creationId xmlns:p14="http://schemas.microsoft.com/office/powerpoint/2010/main" val="11329970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95529F-D335-4E77-BE97-8D7FE55A88F9}"/>
              </a:ext>
            </a:extLst>
          </p:cNvPr>
          <p:cNvSpPr/>
          <p:nvPr/>
        </p:nvSpPr>
        <p:spPr>
          <a:xfrm>
            <a:off x="1028698" y="0"/>
            <a:ext cx="10315575" cy="6475812"/>
          </a:xfrm>
          <a:prstGeom prst="rect">
            <a:avLst/>
          </a:prstGeom>
        </p:spPr>
        <p:txBody>
          <a:bodyPr wrap="square">
            <a:spAutoFit/>
          </a:bodyPr>
          <a:lstStyle/>
          <a:p>
            <a:pPr>
              <a:lnSpc>
                <a:spcPct val="150000"/>
              </a:lnSpc>
            </a:pPr>
            <a:r>
              <a:rPr lang="hr-HR" sz="2800" dirty="0"/>
              <a:t>U području socijalne skrbi koncept habitus postaje osobito važan u točci susreta između dionika za socijalnu politiku i klijenata. </a:t>
            </a:r>
          </a:p>
          <a:p>
            <a:pPr>
              <a:lnSpc>
                <a:spcPct val="150000"/>
              </a:lnSpc>
            </a:pPr>
            <a:r>
              <a:rPr lang="hr-HR" sz="2800" dirty="0"/>
              <a:t>Dionici iz područja socijalne skrbi i klijenti pripadaju strukturi dominacije, ali onom dijelu te strukture koji je u velikoj mjeri pogrešno prepoznat. </a:t>
            </a:r>
          </a:p>
          <a:p>
            <a:pPr>
              <a:lnSpc>
                <a:spcPct val="150000"/>
              </a:lnSpc>
            </a:pPr>
            <a:r>
              <a:rPr lang="hr-HR" sz="2800" dirty="0"/>
              <a:t>Bourdieuov pojam "pogrešno prepoznavanje" jednostavno ukazuje, u ovom kontekstu, da je odnos između društvenih dionika i primatelja socijalne pomoći, koji je organiziran u smislu kontrole, pogrešno prepoznat kao podrška, odnosno pomoć.</a:t>
            </a:r>
          </a:p>
        </p:txBody>
      </p:sp>
      <p:sp>
        <p:nvSpPr>
          <p:cNvPr id="2" name="Slide Number Placeholder 1">
            <a:extLst>
              <a:ext uri="{FF2B5EF4-FFF2-40B4-BE49-F238E27FC236}">
                <a16:creationId xmlns:a16="http://schemas.microsoft.com/office/drawing/2014/main" id="{39879365-31F0-4262-A773-DEB26C6CB992}"/>
              </a:ext>
            </a:extLst>
          </p:cNvPr>
          <p:cNvSpPr>
            <a:spLocks noGrp="1"/>
          </p:cNvSpPr>
          <p:nvPr>
            <p:ph type="sldNum" sz="quarter" idx="12"/>
          </p:nvPr>
        </p:nvSpPr>
        <p:spPr/>
        <p:txBody>
          <a:bodyPr/>
          <a:lstStyle/>
          <a:p>
            <a:fld id="{B635DC0F-6E41-BC44-8B24-455EFF367FB8}" type="slidenum">
              <a:rPr lang="sr-Latn-RS" smtClean="0"/>
              <a:t>45</a:t>
            </a:fld>
            <a:endParaRPr lang="sr-Latn-RS"/>
          </a:p>
        </p:txBody>
      </p:sp>
    </p:spTree>
    <p:extLst>
      <p:ext uri="{BB962C8B-B14F-4D97-AF65-F5344CB8AC3E}">
        <p14:creationId xmlns:p14="http://schemas.microsoft.com/office/powerpoint/2010/main" val="285159517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F6C2C31-8AD8-4902-97D9-57EE2ECDF27F}"/>
              </a:ext>
            </a:extLst>
          </p:cNvPr>
          <p:cNvSpPr/>
          <p:nvPr/>
        </p:nvSpPr>
        <p:spPr>
          <a:xfrm>
            <a:off x="942975" y="-150435"/>
            <a:ext cx="10248900" cy="6871048"/>
          </a:xfrm>
          <a:prstGeom prst="rect">
            <a:avLst/>
          </a:prstGeom>
        </p:spPr>
        <p:txBody>
          <a:bodyPr wrap="square">
            <a:spAutoFit/>
          </a:bodyPr>
          <a:lstStyle/>
          <a:p>
            <a:pPr>
              <a:lnSpc>
                <a:spcPct val="150000"/>
              </a:lnSpc>
            </a:pPr>
            <a:r>
              <a:rPr lang="hr-HR" sz="2700" dirty="0"/>
              <a:t>Neprepoznavanje naravno nije slučajno: aktivira simboličke strukture koje su ugrađene u habitus i trebale bi osigurati sukladnost. </a:t>
            </a:r>
          </a:p>
          <a:p>
            <a:pPr>
              <a:lnSpc>
                <a:spcPct val="150000"/>
              </a:lnSpc>
            </a:pPr>
            <a:r>
              <a:rPr lang="hr-HR" sz="2700" dirty="0"/>
              <a:t>No, učinkovitost takvog pogrešnog prepoznavanja ne bi trebala biti pretjerana. Strategije kontrole koje koriste službe socijalne skrbi i kojima pripada pogrešno prepoznavanje često se susreću sa strategijama otpora. </a:t>
            </a:r>
          </a:p>
          <a:p>
            <a:pPr>
              <a:lnSpc>
                <a:spcPct val="150000"/>
              </a:lnSpc>
            </a:pPr>
            <a:r>
              <a:rPr lang="hr-HR" sz="2700" dirty="0"/>
              <a:t>Čim se upućuje na kontrolu, djeluju mehanizmi otpora kontroli. To podrazumijeva da se sustav kontrole odmah pretvara u područje borbe; takva se borba razvija na sučelju interakcije između dionika u području pružatelja socijalne skrbi i primatelja socijalne skrbi.</a:t>
            </a:r>
          </a:p>
        </p:txBody>
      </p:sp>
      <p:sp>
        <p:nvSpPr>
          <p:cNvPr id="2" name="Slide Number Placeholder 1">
            <a:extLst>
              <a:ext uri="{FF2B5EF4-FFF2-40B4-BE49-F238E27FC236}">
                <a16:creationId xmlns:a16="http://schemas.microsoft.com/office/drawing/2014/main" id="{AE20FE4E-4703-4755-B6B1-87C2E7DB048B}"/>
              </a:ext>
            </a:extLst>
          </p:cNvPr>
          <p:cNvSpPr>
            <a:spLocks noGrp="1"/>
          </p:cNvSpPr>
          <p:nvPr>
            <p:ph type="sldNum" sz="quarter" idx="12"/>
          </p:nvPr>
        </p:nvSpPr>
        <p:spPr/>
        <p:txBody>
          <a:bodyPr/>
          <a:lstStyle/>
          <a:p>
            <a:fld id="{B635DC0F-6E41-BC44-8B24-455EFF367FB8}" type="slidenum">
              <a:rPr lang="sr-Latn-RS" smtClean="0"/>
              <a:t>46</a:t>
            </a:fld>
            <a:endParaRPr lang="sr-Latn-RS"/>
          </a:p>
        </p:txBody>
      </p:sp>
    </p:spTree>
    <p:extLst>
      <p:ext uri="{BB962C8B-B14F-4D97-AF65-F5344CB8AC3E}">
        <p14:creationId xmlns:p14="http://schemas.microsoft.com/office/powerpoint/2010/main" val="27176343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B62A93-C83D-40BB-9758-09404EE46FB4}"/>
              </a:ext>
            </a:extLst>
          </p:cNvPr>
          <p:cNvSpPr/>
          <p:nvPr/>
        </p:nvSpPr>
        <p:spPr>
          <a:xfrm>
            <a:off x="1019175" y="186035"/>
            <a:ext cx="10182225" cy="5829481"/>
          </a:xfrm>
          <a:prstGeom prst="rect">
            <a:avLst/>
          </a:prstGeom>
        </p:spPr>
        <p:txBody>
          <a:bodyPr wrap="square">
            <a:spAutoFit/>
          </a:bodyPr>
          <a:lstStyle/>
          <a:p>
            <a:pPr>
              <a:lnSpc>
                <a:spcPct val="150000"/>
              </a:lnSpc>
            </a:pPr>
            <a:r>
              <a:rPr lang="hr-HR" sz="2800" dirty="0"/>
              <a:t>Strategije kontrole i otpora ne treba nužno shvatiti kao ciljane jer se provode kroz rutinske postupke koje generira habitus.</a:t>
            </a:r>
          </a:p>
          <a:p>
            <a:pPr>
              <a:lnSpc>
                <a:spcPct val="150000"/>
              </a:lnSpc>
            </a:pPr>
            <a:r>
              <a:rPr lang="hr-HR" sz="2800" dirty="0"/>
              <a:t>Tu se javljaju dva niza praksi: </a:t>
            </a:r>
          </a:p>
          <a:p>
            <a:pPr marL="514350" indent="-514350">
              <a:lnSpc>
                <a:spcPct val="150000"/>
              </a:lnSpc>
              <a:buFont typeface="+mj-lt"/>
              <a:buAutoNum type="arabicPeriod"/>
            </a:pPr>
            <a:r>
              <a:rPr lang="hr-HR" sz="2800" dirty="0"/>
              <a:t>jedan koji je izazvao habitus onih koji daju socijalne beneficije i usluge</a:t>
            </a:r>
          </a:p>
          <a:p>
            <a:pPr marL="514350" indent="-514350">
              <a:lnSpc>
                <a:spcPct val="150000"/>
              </a:lnSpc>
              <a:buFont typeface="+mj-lt"/>
              <a:buAutoNum type="arabicPeriod"/>
            </a:pPr>
            <a:r>
              <a:rPr lang="hr-HR" sz="2800" dirty="0"/>
              <a:t>a drugi od habitusa onih koji primaju takve pogodnosti i moraju se nositi sa službenim dionicima.</a:t>
            </a:r>
          </a:p>
          <a:p>
            <a:pPr>
              <a:lnSpc>
                <a:spcPct val="150000"/>
              </a:lnSpc>
            </a:pPr>
            <a:r>
              <a:rPr lang="hr-HR" sz="2800" dirty="0"/>
              <a:t>Raznoliki habitus vjerojatno je uključen u svaku kategoriju, jer i pružatelj i primatelj ne predstavljaju u sebi iste kategorije.</a:t>
            </a:r>
          </a:p>
        </p:txBody>
      </p:sp>
      <p:sp>
        <p:nvSpPr>
          <p:cNvPr id="5" name="Slide Number Placeholder 4">
            <a:extLst>
              <a:ext uri="{FF2B5EF4-FFF2-40B4-BE49-F238E27FC236}">
                <a16:creationId xmlns:a16="http://schemas.microsoft.com/office/drawing/2014/main" id="{98757362-6138-43DE-B5DF-65137215C5B1}"/>
              </a:ext>
            </a:extLst>
          </p:cNvPr>
          <p:cNvSpPr>
            <a:spLocks noGrp="1"/>
          </p:cNvSpPr>
          <p:nvPr>
            <p:ph type="sldNum" sz="quarter" idx="12"/>
          </p:nvPr>
        </p:nvSpPr>
        <p:spPr/>
        <p:txBody>
          <a:bodyPr/>
          <a:lstStyle/>
          <a:p>
            <a:fld id="{B635DC0F-6E41-BC44-8B24-455EFF367FB8}" type="slidenum">
              <a:rPr lang="sr-Latn-RS" smtClean="0"/>
              <a:t>47</a:t>
            </a:fld>
            <a:endParaRPr lang="sr-Latn-RS"/>
          </a:p>
        </p:txBody>
      </p:sp>
    </p:spTree>
    <p:extLst>
      <p:ext uri="{BB962C8B-B14F-4D97-AF65-F5344CB8AC3E}">
        <p14:creationId xmlns:p14="http://schemas.microsoft.com/office/powerpoint/2010/main" val="38323751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4B8F79-DBE7-449C-A2B5-38AAEDD0CC46}"/>
              </a:ext>
            </a:extLst>
          </p:cNvPr>
          <p:cNvSpPr/>
          <p:nvPr/>
        </p:nvSpPr>
        <p:spPr>
          <a:xfrm>
            <a:off x="914399" y="118586"/>
            <a:ext cx="10410825" cy="7122143"/>
          </a:xfrm>
          <a:prstGeom prst="rect">
            <a:avLst/>
          </a:prstGeom>
        </p:spPr>
        <p:txBody>
          <a:bodyPr wrap="square">
            <a:spAutoFit/>
          </a:bodyPr>
          <a:lstStyle/>
          <a:p>
            <a:pPr>
              <a:lnSpc>
                <a:spcPct val="150000"/>
              </a:lnSpc>
            </a:pPr>
            <a:r>
              <a:rPr lang="hr-HR" sz="2800" dirty="0"/>
              <a:t>Habitus primatelja socijalne skrbi ili dionika za socijalnu skrb ne stvaraju samo praksu, kao da su mehanički određeni položajem na terenu. </a:t>
            </a:r>
          </a:p>
          <a:p>
            <a:pPr>
              <a:lnSpc>
                <a:spcPct val="150000"/>
              </a:lnSpc>
            </a:pPr>
            <a:r>
              <a:rPr lang="hr-HR" sz="2800" dirty="0"/>
              <a:t>Habitus proizvodi strategije, jer djeluje u kontekstu neodređenosti: 'Habitus ide rukom pod ruku s nejasnoćom i neodređenosti’.</a:t>
            </a:r>
          </a:p>
          <a:p>
            <a:pPr>
              <a:lnSpc>
                <a:spcPct val="150000"/>
              </a:lnSpc>
            </a:pPr>
            <a:r>
              <a:rPr lang="hr-HR" sz="2800" dirty="0"/>
              <a:t>Proizvodi '</a:t>
            </a:r>
            <a:r>
              <a:rPr lang="hr-HR" sz="2800" spc="600" dirty="0"/>
              <a:t>osjećaj za igru</a:t>
            </a:r>
            <a:r>
              <a:rPr lang="hr-HR" sz="2800" dirty="0"/>
              <a:t>'. Ovaj osjećaj za igru ", omogućava beskonačni broj  "poteza„ koji su prilagođeni beskonačnom broju mogućih situacija koje nikakva pravila, bez obzira na složenost, ne mogu predvidjeti.</a:t>
            </a:r>
          </a:p>
          <a:p>
            <a:pPr>
              <a:lnSpc>
                <a:spcPct val="150000"/>
              </a:lnSpc>
            </a:pPr>
            <a:endParaRPr lang="hr-HR" sz="2800" dirty="0"/>
          </a:p>
        </p:txBody>
      </p:sp>
      <p:sp>
        <p:nvSpPr>
          <p:cNvPr id="5" name="Slide Number Placeholder 4">
            <a:extLst>
              <a:ext uri="{FF2B5EF4-FFF2-40B4-BE49-F238E27FC236}">
                <a16:creationId xmlns:a16="http://schemas.microsoft.com/office/drawing/2014/main" id="{15C21B2B-0B88-4E15-9954-F2E16B18EB43}"/>
              </a:ext>
            </a:extLst>
          </p:cNvPr>
          <p:cNvSpPr>
            <a:spLocks noGrp="1"/>
          </p:cNvSpPr>
          <p:nvPr>
            <p:ph type="sldNum" sz="quarter" idx="12"/>
          </p:nvPr>
        </p:nvSpPr>
        <p:spPr/>
        <p:txBody>
          <a:bodyPr/>
          <a:lstStyle/>
          <a:p>
            <a:fld id="{B635DC0F-6E41-BC44-8B24-455EFF367FB8}" type="slidenum">
              <a:rPr lang="sr-Latn-RS" smtClean="0"/>
              <a:t>48</a:t>
            </a:fld>
            <a:endParaRPr lang="sr-Latn-RS"/>
          </a:p>
        </p:txBody>
      </p:sp>
    </p:spTree>
    <p:extLst>
      <p:ext uri="{BB962C8B-B14F-4D97-AF65-F5344CB8AC3E}">
        <p14:creationId xmlns:p14="http://schemas.microsoft.com/office/powerpoint/2010/main" val="20228515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080E8E3-6104-494D-A812-14B5D69AEA61}"/>
              </a:ext>
            </a:extLst>
          </p:cNvPr>
          <p:cNvSpPr>
            <a:spLocks noGrp="1"/>
          </p:cNvSpPr>
          <p:nvPr>
            <p:ph type="sldNum" sz="quarter" idx="12"/>
          </p:nvPr>
        </p:nvSpPr>
        <p:spPr/>
        <p:txBody>
          <a:bodyPr/>
          <a:lstStyle/>
          <a:p>
            <a:fld id="{B635DC0F-6E41-BC44-8B24-455EFF367FB8}" type="slidenum">
              <a:rPr lang="sr-Latn-RS" smtClean="0"/>
              <a:t>49</a:t>
            </a:fld>
            <a:endParaRPr lang="sr-Latn-RS"/>
          </a:p>
        </p:txBody>
      </p:sp>
      <p:sp>
        <p:nvSpPr>
          <p:cNvPr id="5" name="Rectangle 4">
            <a:extLst>
              <a:ext uri="{FF2B5EF4-FFF2-40B4-BE49-F238E27FC236}">
                <a16:creationId xmlns:a16="http://schemas.microsoft.com/office/drawing/2014/main" id="{5317913E-8A86-43A5-8934-D043B8560F4D}"/>
              </a:ext>
            </a:extLst>
          </p:cNvPr>
          <p:cNvSpPr/>
          <p:nvPr/>
        </p:nvSpPr>
        <p:spPr>
          <a:xfrm>
            <a:off x="1114425" y="164592"/>
            <a:ext cx="10153650" cy="6475812"/>
          </a:xfrm>
          <a:prstGeom prst="rect">
            <a:avLst/>
          </a:prstGeom>
        </p:spPr>
        <p:txBody>
          <a:bodyPr wrap="square">
            <a:spAutoFit/>
          </a:bodyPr>
          <a:lstStyle/>
          <a:p>
            <a:pPr>
              <a:lnSpc>
                <a:spcPct val="150000"/>
              </a:lnSpc>
            </a:pPr>
            <a:r>
              <a:rPr lang="hr-HR" sz="2800" dirty="0"/>
              <a:t>To podrazumijeva odabir najboljeg mogućeg tijeka akcije, ali ne i one temeljene na racionalnoj analizi interesa. </a:t>
            </a:r>
          </a:p>
          <a:p>
            <a:pPr>
              <a:lnSpc>
                <a:spcPct val="150000"/>
              </a:lnSpc>
            </a:pPr>
            <a:r>
              <a:rPr lang="hr-HR" sz="2800" dirty="0"/>
              <a:t>Ovaj "osjećaj za igru" daje orijentaciju, u kontekstu općih odredbi koje čine habitus. </a:t>
            </a:r>
          </a:p>
          <a:p>
            <a:pPr>
              <a:lnSpc>
                <a:spcPct val="150000"/>
              </a:lnSpc>
            </a:pPr>
            <a:r>
              <a:rPr lang="hr-HR" sz="2800" dirty="0"/>
              <a:t>Pojam strategija, mora biti izuzet iz njegovih naivno teleoloških konotacija: tipovi ponašanja mogu biti usmjereni prema određenim ciljevima bez da se svjesno upućuju na te ciljeve ili ih određuju. </a:t>
            </a:r>
          </a:p>
          <a:p>
            <a:pPr>
              <a:lnSpc>
                <a:spcPct val="150000"/>
              </a:lnSpc>
            </a:pPr>
            <a:r>
              <a:rPr lang="hr-HR" sz="2800" dirty="0"/>
              <a:t>Pojam habitusa je zapravo uveden kako bi se mogao objasniti taj paradoks.</a:t>
            </a:r>
          </a:p>
        </p:txBody>
      </p:sp>
    </p:spTree>
    <p:extLst>
      <p:ext uri="{BB962C8B-B14F-4D97-AF65-F5344CB8AC3E}">
        <p14:creationId xmlns:p14="http://schemas.microsoft.com/office/powerpoint/2010/main" val="5323619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77A05-4548-B143-AA4C-A3755CF3BEA5}"/>
              </a:ext>
            </a:extLst>
          </p:cNvPr>
          <p:cNvSpPr>
            <a:spLocks noGrp="1"/>
          </p:cNvSpPr>
          <p:nvPr>
            <p:ph type="title"/>
          </p:nvPr>
        </p:nvSpPr>
        <p:spPr>
          <a:xfrm>
            <a:off x="2611808" y="381336"/>
            <a:ext cx="7958331" cy="1077229"/>
          </a:xfrm>
        </p:spPr>
        <p:txBody>
          <a:bodyPr/>
          <a:lstStyle/>
          <a:p>
            <a:r>
              <a:rPr lang="sr-Latn-RS" dirty="0"/>
              <a:t>O socijalnoj državi</a:t>
            </a:r>
          </a:p>
        </p:txBody>
      </p:sp>
      <p:sp>
        <p:nvSpPr>
          <p:cNvPr id="3" name="Content Placeholder 2">
            <a:extLst>
              <a:ext uri="{FF2B5EF4-FFF2-40B4-BE49-F238E27FC236}">
                <a16:creationId xmlns:a16="http://schemas.microsoft.com/office/drawing/2014/main" id="{C1E8928A-F0BE-994B-B951-CDA0D3E12A20}"/>
              </a:ext>
            </a:extLst>
          </p:cNvPr>
          <p:cNvSpPr>
            <a:spLocks noGrp="1"/>
          </p:cNvSpPr>
          <p:nvPr>
            <p:ph idx="1"/>
          </p:nvPr>
        </p:nvSpPr>
        <p:spPr/>
        <p:txBody>
          <a:bodyPr>
            <a:normAutofit/>
          </a:bodyPr>
          <a:lstStyle/>
          <a:p>
            <a:r>
              <a:rPr lang="sr-Latn-RS" sz="3200" dirty="0"/>
              <a:t>Nijedna od ovih analiza ne može funkcionirati kao jedinstven i koherentan okvir za </a:t>
            </a:r>
            <a:r>
              <a:rPr lang="sr-Latn-RS" sz="3200" dirty="0" err="1"/>
              <a:t>cjelokupno</a:t>
            </a:r>
            <a:r>
              <a:rPr lang="sr-Latn-RS" sz="3200" dirty="0"/>
              <a:t> sociološko proučavanje socijalne skrbi, ali svaki od njih pridonosi ukupnoj ideološkoj slici  i pružaju važne pojedinačne elemente.</a:t>
            </a:r>
          </a:p>
          <a:p>
            <a:endParaRPr lang="sr-Latn-RS" sz="3200" dirty="0"/>
          </a:p>
        </p:txBody>
      </p:sp>
      <p:sp>
        <p:nvSpPr>
          <p:cNvPr id="4" name="Slide Number Placeholder 3">
            <a:extLst>
              <a:ext uri="{FF2B5EF4-FFF2-40B4-BE49-F238E27FC236}">
                <a16:creationId xmlns:a16="http://schemas.microsoft.com/office/drawing/2014/main" id="{95AE9E65-AFF7-4CAE-B277-B169F62F1517}"/>
              </a:ext>
            </a:extLst>
          </p:cNvPr>
          <p:cNvSpPr>
            <a:spLocks noGrp="1"/>
          </p:cNvSpPr>
          <p:nvPr>
            <p:ph type="sldNum" sz="quarter" idx="12"/>
          </p:nvPr>
        </p:nvSpPr>
        <p:spPr/>
        <p:txBody>
          <a:bodyPr/>
          <a:lstStyle/>
          <a:p>
            <a:fld id="{B635DC0F-6E41-BC44-8B24-455EFF367FB8}" type="slidenum">
              <a:rPr lang="sr-Latn-RS" smtClean="0"/>
              <a:t>5</a:t>
            </a:fld>
            <a:endParaRPr lang="sr-Latn-RS"/>
          </a:p>
        </p:txBody>
      </p:sp>
    </p:spTree>
    <p:extLst>
      <p:ext uri="{BB962C8B-B14F-4D97-AF65-F5344CB8AC3E}">
        <p14:creationId xmlns:p14="http://schemas.microsoft.com/office/powerpoint/2010/main" val="35632644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90ACCE9-7177-4728-876F-BC47AF2A77D9}"/>
              </a:ext>
            </a:extLst>
          </p:cNvPr>
          <p:cNvSpPr>
            <a:spLocks noGrp="1"/>
          </p:cNvSpPr>
          <p:nvPr>
            <p:ph type="sldNum" sz="quarter" idx="12"/>
          </p:nvPr>
        </p:nvSpPr>
        <p:spPr/>
        <p:txBody>
          <a:bodyPr/>
          <a:lstStyle/>
          <a:p>
            <a:fld id="{B635DC0F-6E41-BC44-8B24-455EFF367FB8}" type="slidenum">
              <a:rPr lang="sr-Latn-RS" smtClean="0"/>
              <a:t>50</a:t>
            </a:fld>
            <a:endParaRPr lang="sr-Latn-RS"/>
          </a:p>
        </p:txBody>
      </p:sp>
      <p:sp>
        <p:nvSpPr>
          <p:cNvPr id="2" name="Rectangle 1">
            <a:extLst>
              <a:ext uri="{FF2B5EF4-FFF2-40B4-BE49-F238E27FC236}">
                <a16:creationId xmlns:a16="http://schemas.microsoft.com/office/drawing/2014/main" id="{F59413C0-061C-4C12-AC9D-14FF922C5140}"/>
              </a:ext>
            </a:extLst>
          </p:cNvPr>
          <p:cNvSpPr/>
          <p:nvPr/>
        </p:nvSpPr>
        <p:spPr>
          <a:xfrm>
            <a:off x="985837" y="0"/>
            <a:ext cx="10329863" cy="6871689"/>
          </a:xfrm>
          <a:prstGeom prst="rect">
            <a:avLst/>
          </a:prstGeom>
        </p:spPr>
        <p:txBody>
          <a:bodyPr wrap="square">
            <a:spAutoFit/>
          </a:bodyPr>
          <a:lstStyle/>
          <a:p>
            <a:pPr>
              <a:lnSpc>
                <a:spcPts val="3800"/>
              </a:lnSpc>
            </a:pPr>
            <a:r>
              <a:rPr lang="hr-HR" sz="2600" dirty="0"/>
              <a:t>Unutar područja socijalne skrbi postoje tri modela stjecanja prava na socijalnu skrb: </a:t>
            </a:r>
          </a:p>
          <a:p>
            <a:pPr marL="342900" indent="-342900">
              <a:lnSpc>
                <a:spcPts val="3800"/>
              </a:lnSpc>
              <a:buFont typeface="+mj-lt"/>
              <a:buAutoNum type="arabicPeriod"/>
            </a:pPr>
            <a:r>
              <a:rPr lang="hr-HR" sz="2600" dirty="0"/>
              <a:t>Imovinski cenzus</a:t>
            </a:r>
          </a:p>
          <a:p>
            <a:pPr marL="342900" indent="-342900">
              <a:lnSpc>
                <a:spcPts val="3800"/>
              </a:lnSpc>
              <a:buFont typeface="+mj-lt"/>
              <a:buAutoNum type="arabicPeriod"/>
            </a:pPr>
            <a:r>
              <a:rPr lang="hr-HR" sz="2600" dirty="0"/>
              <a:t>Doprinosnih korisnika</a:t>
            </a:r>
          </a:p>
          <a:p>
            <a:pPr marL="342900" indent="-342900">
              <a:lnSpc>
                <a:spcPts val="3800"/>
              </a:lnSpc>
              <a:buFont typeface="+mj-lt"/>
              <a:buAutoNum type="arabicPeriod"/>
            </a:pPr>
            <a:r>
              <a:rPr lang="hr-HR" sz="2600" dirty="0"/>
              <a:t>Univerzalna neuvjetovana pomoć </a:t>
            </a:r>
          </a:p>
          <a:p>
            <a:pPr marL="342900" indent="-342900">
              <a:lnSpc>
                <a:spcPts val="3800"/>
              </a:lnSpc>
              <a:buFont typeface="+mj-lt"/>
              <a:buAutoNum type="arabicPeriod"/>
            </a:pPr>
            <a:endParaRPr lang="hr-HR" sz="2600" dirty="0"/>
          </a:p>
          <a:p>
            <a:pPr>
              <a:lnSpc>
                <a:spcPts val="3800"/>
              </a:lnSpc>
            </a:pPr>
            <a:r>
              <a:rPr lang="hr-HR" sz="2600" dirty="0"/>
              <a:t>U prvom slučaju, primatelji socijalne skrbi traže pristup nizu socijalnih naknada i usluga i istovremeno  nastoje postići najveću moguću razinu prednosti, tj. ekonomskog kapitala. Ali kako takve prednosti ovise o ocjeni sredstava preko cenzusa, primatelji na praksu kontrole reagiraju kroz strategije otpora. </a:t>
            </a:r>
          </a:p>
          <a:p>
            <a:pPr>
              <a:lnSpc>
                <a:spcPts val="3800"/>
              </a:lnSpc>
            </a:pPr>
            <a:r>
              <a:rPr lang="hr-HR" sz="2600" dirty="0"/>
              <a:t>Također imaju za cilj minimizirati stigmu koja ide s preuzimanjem društvenih beneficija, smanjiti ili čak eliminirati negativni simbolički kapital.</a:t>
            </a:r>
          </a:p>
        </p:txBody>
      </p:sp>
    </p:spTree>
    <p:extLst>
      <p:ext uri="{BB962C8B-B14F-4D97-AF65-F5344CB8AC3E}">
        <p14:creationId xmlns:p14="http://schemas.microsoft.com/office/powerpoint/2010/main" val="32775531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1317468-52EA-42C2-8053-C60F1A7DE34B}"/>
              </a:ext>
            </a:extLst>
          </p:cNvPr>
          <p:cNvSpPr>
            <a:spLocks noGrp="1"/>
          </p:cNvSpPr>
          <p:nvPr>
            <p:ph type="sldNum" sz="quarter" idx="12"/>
          </p:nvPr>
        </p:nvSpPr>
        <p:spPr/>
        <p:txBody>
          <a:bodyPr/>
          <a:lstStyle/>
          <a:p>
            <a:fld id="{B635DC0F-6E41-BC44-8B24-455EFF367FB8}" type="slidenum">
              <a:rPr lang="sr-Latn-RS" smtClean="0"/>
              <a:t>51</a:t>
            </a:fld>
            <a:endParaRPr lang="sr-Latn-RS"/>
          </a:p>
        </p:txBody>
      </p:sp>
      <p:sp>
        <p:nvSpPr>
          <p:cNvPr id="5" name="Rectangle 4">
            <a:extLst>
              <a:ext uri="{FF2B5EF4-FFF2-40B4-BE49-F238E27FC236}">
                <a16:creationId xmlns:a16="http://schemas.microsoft.com/office/drawing/2014/main" id="{2F5FA1F5-CF76-4316-8826-EB06B65D4D98}"/>
              </a:ext>
            </a:extLst>
          </p:cNvPr>
          <p:cNvSpPr/>
          <p:nvPr/>
        </p:nvSpPr>
        <p:spPr>
          <a:xfrm>
            <a:off x="914400" y="640914"/>
            <a:ext cx="10134600" cy="5693866"/>
          </a:xfrm>
          <a:prstGeom prst="rect">
            <a:avLst/>
          </a:prstGeom>
        </p:spPr>
        <p:txBody>
          <a:bodyPr wrap="square">
            <a:spAutoFit/>
          </a:bodyPr>
          <a:lstStyle/>
          <a:p>
            <a:r>
              <a:rPr lang="hr-HR" sz="2800" dirty="0"/>
              <a:t>Bourdieuov model polja odnosi se upravo na ovu situaciju. Primatelji socijalne pomoći, budući da ne mogu mobilizirati resurse da djeluju učinkovito, zauzimaju objektivno položaje u području socijalne skrbi. </a:t>
            </a:r>
          </a:p>
          <a:p>
            <a:endParaRPr lang="hr-HR" sz="2800" dirty="0"/>
          </a:p>
          <a:p>
            <a:r>
              <a:rPr lang="hr-HR" sz="2800" dirty="0"/>
              <a:t>Njihov položaj je definiran, kao i položaj bilo koga drugog:</a:t>
            </a:r>
          </a:p>
          <a:p>
            <a:endParaRPr lang="hr-HR" sz="2800" dirty="0"/>
          </a:p>
          <a:p>
            <a:pPr marL="514350" indent="-514350">
              <a:buFont typeface="+mj-lt"/>
              <a:buAutoNum type="arabicPeriod"/>
            </a:pPr>
            <a:r>
              <a:rPr lang="hr-HR" sz="2800" dirty="0"/>
              <a:t> raspodjelom postojećeg kapitala, </a:t>
            </a:r>
          </a:p>
          <a:p>
            <a:pPr marL="514350" indent="-514350">
              <a:buFont typeface="+mj-lt"/>
              <a:buAutoNum type="arabicPeriod"/>
            </a:pPr>
            <a:r>
              <a:rPr lang="hr-HR" sz="2800" dirty="0"/>
              <a:t>a također i pristupom kapitalu koji takvi društveni agenti nastoje akumulirati. </a:t>
            </a:r>
          </a:p>
          <a:p>
            <a:pPr marL="514350" indent="-514350">
              <a:buFont typeface="+mj-lt"/>
              <a:buAutoNum type="arabicPeriod"/>
            </a:pPr>
            <a:endParaRPr lang="hr-HR" sz="2800" dirty="0"/>
          </a:p>
          <a:p>
            <a:r>
              <a:rPr lang="hr-HR" sz="2800" dirty="0"/>
              <a:t>Upravo ih nedostatak kapitala pretvara u objekte socijalne skrbi.</a:t>
            </a:r>
          </a:p>
        </p:txBody>
      </p:sp>
    </p:spTree>
    <p:extLst>
      <p:ext uri="{BB962C8B-B14F-4D97-AF65-F5344CB8AC3E}">
        <p14:creationId xmlns:p14="http://schemas.microsoft.com/office/powerpoint/2010/main" val="13455499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1B3ED3E-0A7B-42BB-AB09-6D8217F13FF5}"/>
              </a:ext>
            </a:extLst>
          </p:cNvPr>
          <p:cNvSpPr>
            <a:spLocks noGrp="1"/>
          </p:cNvSpPr>
          <p:nvPr>
            <p:ph type="sldNum" sz="quarter" idx="12"/>
          </p:nvPr>
        </p:nvSpPr>
        <p:spPr/>
        <p:txBody>
          <a:bodyPr/>
          <a:lstStyle/>
          <a:p>
            <a:fld id="{B635DC0F-6E41-BC44-8B24-455EFF367FB8}" type="slidenum">
              <a:rPr lang="sr-Latn-RS" smtClean="0"/>
              <a:t>52</a:t>
            </a:fld>
            <a:endParaRPr lang="sr-Latn-RS"/>
          </a:p>
        </p:txBody>
      </p:sp>
      <p:sp>
        <p:nvSpPr>
          <p:cNvPr id="5" name="Rectangle 4">
            <a:extLst>
              <a:ext uri="{FF2B5EF4-FFF2-40B4-BE49-F238E27FC236}">
                <a16:creationId xmlns:a16="http://schemas.microsoft.com/office/drawing/2014/main" id="{58B9D835-8091-486D-B15D-7321F716B937}"/>
              </a:ext>
            </a:extLst>
          </p:cNvPr>
          <p:cNvSpPr/>
          <p:nvPr/>
        </p:nvSpPr>
        <p:spPr>
          <a:xfrm>
            <a:off x="914400" y="-66675"/>
            <a:ext cx="10191750" cy="7035516"/>
          </a:xfrm>
          <a:prstGeom prst="rect">
            <a:avLst/>
          </a:prstGeom>
        </p:spPr>
        <p:txBody>
          <a:bodyPr wrap="square">
            <a:spAutoFit/>
          </a:bodyPr>
          <a:lstStyle/>
          <a:p>
            <a:pPr>
              <a:lnSpc>
                <a:spcPts val="3400"/>
              </a:lnSpc>
            </a:pPr>
            <a:r>
              <a:rPr lang="en-US" sz="2600" dirty="0" err="1"/>
              <a:t>Način</a:t>
            </a:r>
            <a:r>
              <a:rPr lang="en-US" sz="2600" dirty="0"/>
              <a:t> </a:t>
            </a:r>
            <a:r>
              <a:rPr lang="en-US" sz="2600" dirty="0" err="1"/>
              <a:t>na</a:t>
            </a:r>
            <a:r>
              <a:rPr lang="en-US" sz="2600" dirty="0"/>
              <a:t> </a:t>
            </a:r>
            <a:r>
              <a:rPr lang="en-US" sz="2600" dirty="0" err="1"/>
              <a:t>koji</a:t>
            </a:r>
            <a:r>
              <a:rPr lang="en-US" sz="2600" dirty="0"/>
              <a:t> </a:t>
            </a:r>
            <a:r>
              <a:rPr lang="hr-HR" sz="2600" dirty="0"/>
              <a:t>klijenti dožive (steknu iskustvo) </a:t>
            </a:r>
            <a:r>
              <a:rPr lang="en-US" sz="2600" dirty="0" err="1"/>
              <a:t>nemoć</a:t>
            </a:r>
            <a:r>
              <a:rPr lang="hr-HR" sz="2600" dirty="0"/>
              <a:t>i</a:t>
            </a:r>
            <a:r>
              <a:rPr lang="en-US" sz="2600" dirty="0"/>
              <a:t> </a:t>
            </a:r>
            <a:r>
              <a:rPr lang="en-US" sz="2600" dirty="0" err="1"/>
              <a:t>i</a:t>
            </a:r>
            <a:r>
              <a:rPr lang="en-US" sz="2600" dirty="0"/>
              <a:t> </a:t>
            </a:r>
            <a:r>
              <a:rPr lang="en-US" sz="2600" dirty="0" err="1"/>
              <a:t>ovisnost</a:t>
            </a:r>
            <a:r>
              <a:rPr lang="hr-HR" sz="2600" dirty="0"/>
              <a:t>i</a:t>
            </a:r>
            <a:r>
              <a:rPr lang="en-US" sz="2600" dirty="0"/>
              <a:t> </a:t>
            </a:r>
            <a:r>
              <a:rPr lang="en-US" sz="2600" dirty="0" err="1"/>
              <a:t>može</a:t>
            </a:r>
            <a:r>
              <a:rPr lang="en-US" sz="2600" dirty="0"/>
              <a:t> </a:t>
            </a:r>
            <a:r>
              <a:rPr lang="en-US" sz="2600" dirty="0" err="1"/>
              <a:t>stvoriti</a:t>
            </a:r>
            <a:r>
              <a:rPr lang="en-US" sz="2600" dirty="0"/>
              <a:t> habitus, </a:t>
            </a:r>
            <a:r>
              <a:rPr lang="en-US" sz="2600" dirty="0" err="1"/>
              <a:t>matricu</a:t>
            </a:r>
            <a:r>
              <a:rPr lang="en-US" sz="2600" dirty="0"/>
              <a:t> </a:t>
            </a:r>
            <a:r>
              <a:rPr lang="en-US" sz="2600" dirty="0" err="1"/>
              <a:t>koja</a:t>
            </a:r>
            <a:r>
              <a:rPr lang="en-US" sz="2600" dirty="0"/>
              <a:t> </a:t>
            </a:r>
            <a:r>
              <a:rPr lang="en-US" sz="2600" dirty="0" err="1"/>
              <a:t>rutinski</a:t>
            </a:r>
            <a:r>
              <a:rPr lang="en-US" sz="2600" dirty="0"/>
              <a:t> </a:t>
            </a:r>
            <a:r>
              <a:rPr lang="en-US" sz="2600" dirty="0" err="1"/>
              <a:t>generira</a:t>
            </a:r>
            <a:r>
              <a:rPr lang="en-US" sz="2600" dirty="0"/>
              <a:t> </a:t>
            </a:r>
            <a:r>
              <a:rPr lang="en-US" sz="2600" dirty="0" err="1"/>
              <a:t>praksu</a:t>
            </a:r>
            <a:r>
              <a:rPr lang="en-US" sz="2600" dirty="0"/>
              <a:t> </a:t>
            </a:r>
            <a:r>
              <a:rPr lang="en-US" sz="2600" dirty="0" err="1"/>
              <a:t>klijenata</a:t>
            </a:r>
            <a:r>
              <a:rPr lang="hr-HR" sz="2600" dirty="0"/>
              <a:t> socijalne skrbi</a:t>
            </a:r>
            <a:r>
              <a:rPr lang="en-US" sz="2600" dirty="0"/>
              <a:t>. To ne </a:t>
            </a:r>
            <a:r>
              <a:rPr lang="en-US" sz="2600" dirty="0" err="1"/>
              <a:t>znači</a:t>
            </a:r>
            <a:r>
              <a:rPr lang="en-US" sz="2600" dirty="0"/>
              <a:t> da se </a:t>
            </a:r>
            <a:r>
              <a:rPr lang="en-US" sz="2600" dirty="0" err="1"/>
              <a:t>primatelji</a:t>
            </a:r>
            <a:r>
              <a:rPr lang="en-US" sz="2600" dirty="0"/>
              <a:t> </a:t>
            </a:r>
            <a:r>
              <a:rPr lang="en-US" sz="2600" dirty="0" err="1"/>
              <a:t>socijalne</a:t>
            </a:r>
            <a:r>
              <a:rPr lang="en-US" sz="2600" dirty="0"/>
              <a:t> </a:t>
            </a:r>
            <a:r>
              <a:rPr lang="en-US" sz="2600" dirty="0" err="1"/>
              <a:t>pomoći</a:t>
            </a:r>
            <a:r>
              <a:rPr lang="en-US" sz="2600" dirty="0"/>
              <a:t> </a:t>
            </a:r>
            <a:r>
              <a:rPr lang="en-US" sz="2600" dirty="0" err="1"/>
              <a:t>nužno</a:t>
            </a:r>
            <a:r>
              <a:rPr lang="en-US" sz="2600" dirty="0"/>
              <a:t> </a:t>
            </a:r>
            <a:r>
              <a:rPr lang="en-US" sz="2600" dirty="0" err="1"/>
              <a:t>moraju</a:t>
            </a:r>
            <a:r>
              <a:rPr lang="en-US" sz="2600" dirty="0"/>
              <a:t> </a:t>
            </a:r>
            <a:r>
              <a:rPr lang="en-US" sz="2600" dirty="0" err="1"/>
              <a:t>pridržavati</a:t>
            </a:r>
            <a:r>
              <a:rPr lang="en-US" sz="2600" dirty="0"/>
              <a:t> </a:t>
            </a:r>
            <a:r>
              <a:rPr lang="en-US" sz="2600" dirty="0" err="1"/>
              <a:t>postupaka</a:t>
            </a:r>
            <a:r>
              <a:rPr lang="en-US" sz="2600" dirty="0"/>
              <a:t> </a:t>
            </a:r>
            <a:r>
              <a:rPr lang="en-US" sz="2600" dirty="0" err="1"/>
              <a:t>koje</a:t>
            </a:r>
            <a:r>
              <a:rPr lang="en-US" sz="2600" dirty="0"/>
              <a:t> </a:t>
            </a:r>
            <a:r>
              <a:rPr lang="en-US" sz="2600" dirty="0" err="1"/>
              <a:t>postavljaju</a:t>
            </a:r>
            <a:r>
              <a:rPr lang="en-US" sz="2600" dirty="0"/>
              <a:t> </a:t>
            </a:r>
            <a:r>
              <a:rPr lang="en-US" sz="2600" dirty="0" err="1"/>
              <a:t>relevantn</a:t>
            </a:r>
            <a:r>
              <a:rPr lang="hr-HR" sz="2600" dirty="0"/>
              <a:t>i</a:t>
            </a:r>
            <a:r>
              <a:rPr lang="en-US" sz="2600" dirty="0"/>
              <a:t> </a:t>
            </a:r>
            <a:r>
              <a:rPr lang="hr-HR" sz="2600" dirty="0"/>
              <a:t>dionici (akteri)</a:t>
            </a:r>
            <a:r>
              <a:rPr lang="en-US" sz="2600" dirty="0"/>
              <a:t>.</a:t>
            </a:r>
            <a:endParaRPr lang="hr-HR" sz="2600" dirty="0"/>
          </a:p>
          <a:p>
            <a:pPr>
              <a:lnSpc>
                <a:spcPts val="3400"/>
              </a:lnSpc>
            </a:pPr>
            <a:endParaRPr lang="hr-HR" sz="2600" dirty="0"/>
          </a:p>
          <a:p>
            <a:pPr>
              <a:lnSpc>
                <a:spcPts val="3400"/>
              </a:lnSpc>
            </a:pPr>
            <a:r>
              <a:rPr lang="hr-HR" sz="2600" dirty="0"/>
              <a:t>Oni mogu upotrijebiti niz strategija za suradnju sa dionicima. Područje na kojem djeluju i razvijaju obilježava </a:t>
            </a:r>
            <a:r>
              <a:rPr lang="hr-HR" sz="2600" spc="600" dirty="0"/>
              <a:t>borba</a:t>
            </a:r>
            <a:r>
              <a:rPr lang="hr-HR" sz="2600" dirty="0"/>
              <a:t>.</a:t>
            </a:r>
          </a:p>
          <a:p>
            <a:pPr>
              <a:lnSpc>
                <a:spcPts val="3400"/>
              </a:lnSpc>
            </a:pPr>
            <a:endParaRPr lang="hr-HR" sz="2600" dirty="0"/>
          </a:p>
          <a:p>
            <a:pPr>
              <a:lnSpc>
                <a:spcPts val="3400"/>
              </a:lnSpc>
            </a:pPr>
            <a:r>
              <a:rPr lang="hr-HR" sz="2600" dirty="0"/>
              <a:t>Habitus primatelja socijalne skrbi ogleda se (zrcali) u habitusu  službenika koji odobravaju pogodnosti. </a:t>
            </a:r>
          </a:p>
          <a:p>
            <a:pPr>
              <a:lnSpc>
                <a:spcPts val="3400"/>
              </a:lnSpc>
            </a:pPr>
            <a:r>
              <a:rPr lang="hr-HR" sz="2600" dirty="0"/>
              <a:t>Politika tih dužnosnika jest da se </a:t>
            </a:r>
            <a:r>
              <a:rPr lang="hr-HR" sz="2600"/>
              <a:t>pomoć odobrava </a:t>
            </a:r>
            <a:r>
              <a:rPr lang="hr-HR" sz="2600" dirty="0"/>
              <a:t>samo onima koji imaju legitimno pravo da </a:t>
            </a:r>
            <a:r>
              <a:rPr lang="hr-HR" sz="2600"/>
              <a:t>ih prime (npr.preko cenzusa). </a:t>
            </a:r>
            <a:endParaRPr lang="hr-HR" sz="2600" dirty="0"/>
          </a:p>
          <a:p>
            <a:pPr>
              <a:lnSpc>
                <a:spcPts val="3400"/>
              </a:lnSpc>
            </a:pPr>
            <a:r>
              <a:rPr lang="hr-HR" sz="2600" dirty="0"/>
              <a:t>Djeluju na polju s političkim kapitalom, a izvršavanje njihove moći odmah proizvodi stigmu, negativni simbolički kapital za njihove klijente.</a:t>
            </a:r>
          </a:p>
        </p:txBody>
      </p:sp>
    </p:spTree>
    <p:extLst>
      <p:ext uri="{BB962C8B-B14F-4D97-AF65-F5344CB8AC3E}">
        <p14:creationId xmlns:p14="http://schemas.microsoft.com/office/powerpoint/2010/main" val="4570076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F875E9-8602-46D5-BAB2-D26827409E3B}"/>
              </a:ext>
            </a:extLst>
          </p:cNvPr>
          <p:cNvSpPr>
            <a:spLocks noGrp="1"/>
          </p:cNvSpPr>
          <p:nvPr>
            <p:ph type="sldNum" sz="quarter" idx="12"/>
          </p:nvPr>
        </p:nvSpPr>
        <p:spPr/>
        <p:txBody>
          <a:bodyPr/>
          <a:lstStyle/>
          <a:p>
            <a:fld id="{B635DC0F-6E41-BC44-8B24-455EFF367FB8}" type="slidenum">
              <a:rPr lang="sr-Latn-RS" smtClean="0"/>
              <a:t>53</a:t>
            </a:fld>
            <a:endParaRPr lang="sr-Latn-RS"/>
          </a:p>
        </p:txBody>
      </p:sp>
      <p:sp>
        <p:nvSpPr>
          <p:cNvPr id="5" name="Rectangle 4">
            <a:extLst>
              <a:ext uri="{FF2B5EF4-FFF2-40B4-BE49-F238E27FC236}">
                <a16:creationId xmlns:a16="http://schemas.microsoft.com/office/drawing/2014/main" id="{443456B1-C47A-4238-A012-AEC0807E2761}"/>
              </a:ext>
            </a:extLst>
          </p:cNvPr>
          <p:cNvSpPr/>
          <p:nvPr/>
        </p:nvSpPr>
        <p:spPr>
          <a:xfrm>
            <a:off x="1014412" y="245239"/>
            <a:ext cx="10163175" cy="6475812"/>
          </a:xfrm>
          <a:prstGeom prst="rect">
            <a:avLst/>
          </a:prstGeom>
        </p:spPr>
        <p:txBody>
          <a:bodyPr wrap="square">
            <a:spAutoFit/>
          </a:bodyPr>
          <a:lstStyle/>
          <a:p>
            <a:pPr>
              <a:lnSpc>
                <a:spcPct val="150000"/>
              </a:lnSpc>
            </a:pPr>
            <a:r>
              <a:rPr lang="hr-HR" sz="2800" dirty="0"/>
              <a:t>Mehanizmi kontrole i stigmatizacije postaju centar otpora koji moraju prevladati ili neutralizirati agencije za to zadužene.</a:t>
            </a:r>
          </a:p>
          <a:p>
            <a:pPr>
              <a:lnSpc>
                <a:spcPct val="150000"/>
              </a:lnSpc>
            </a:pPr>
            <a:r>
              <a:rPr lang="hr-HR" sz="2800" dirty="0"/>
              <a:t> Položaj takvih upravnih agencija na području socijalne skrbi vodi ka razvoju 'upravnog habitusa’. </a:t>
            </a:r>
          </a:p>
          <a:p>
            <a:pPr>
              <a:lnSpc>
                <a:spcPct val="150000"/>
              </a:lnSpc>
            </a:pPr>
            <a:r>
              <a:rPr lang="hr-HR" sz="2800" dirty="0"/>
              <a:t>Ovaj habitus ne odgovara birokratskom etosu, koji jednostavno odražava interni način djelovanja organizacije. Temelji se na udaljenosti koja odvaja, u svom objektivnom položaju, dužnosnike i njihove klijente. </a:t>
            </a:r>
          </a:p>
          <a:p>
            <a:pPr>
              <a:lnSpc>
                <a:spcPct val="150000"/>
              </a:lnSpc>
            </a:pPr>
            <a:r>
              <a:rPr lang="hr-HR" sz="2800" dirty="0"/>
              <a:t>Duboko je ukorijenjena u strukturi područja socijalne skrbi i ne može se predstaviti kao pitanje organizacijske učinkovitosti.</a:t>
            </a:r>
          </a:p>
        </p:txBody>
      </p:sp>
    </p:spTree>
    <p:extLst>
      <p:ext uri="{BB962C8B-B14F-4D97-AF65-F5344CB8AC3E}">
        <p14:creationId xmlns:p14="http://schemas.microsoft.com/office/powerpoint/2010/main" val="21123782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B86DC86-E42C-4022-9F20-BC4C5BB5B548}"/>
              </a:ext>
            </a:extLst>
          </p:cNvPr>
          <p:cNvSpPr>
            <a:spLocks noGrp="1"/>
          </p:cNvSpPr>
          <p:nvPr>
            <p:ph type="sldNum" sz="quarter" idx="12"/>
          </p:nvPr>
        </p:nvSpPr>
        <p:spPr/>
        <p:txBody>
          <a:bodyPr/>
          <a:lstStyle/>
          <a:p>
            <a:fld id="{B635DC0F-6E41-BC44-8B24-455EFF367FB8}" type="slidenum">
              <a:rPr lang="sr-Latn-RS" smtClean="0"/>
              <a:t>54</a:t>
            </a:fld>
            <a:endParaRPr lang="sr-Latn-RS"/>
          </a:p>
        </p:txBody>
      </p:sp>
      <p:sp>
        <p:nvSpPr>
          <p:cNvPr id="5" name="Rectangle 4">
            <a:extLst>
              <a:ext uri="{FF2B5EF4-FFF2-40B4-BE49-F238E27FC236}">
                <a16:creationId xmlns:a16="http://schemas.microsoft.com/office/drawing/2014/main" id="{5713BAA9-6B1B-4856-80CC-C32268151F1E}"/>
              </a:ext>
            </a:extLst>
          </p:cNvPr>
          <p:cNvSpPr/>
          <p:nvPr/>
        </p:nvSpPr>
        <p:spPr>
          <a:xfrm>
            <a:off x="1052512" y="326017"/>
            <a:ext cx="10086975" cy="5829481"/>
          </a:xfrm>
          <a:prstGeom prst="rect">
            <a:avLst/>
          </a:prstGeom>
        </p:spPr>
        <p:txBody>
          <a:bodyPr wrap="square">
            <a:spAutoFit/>
          </a:bodyPr>
          <a:lstStyle/>
          <a:p>
            <a:pPr>
              <a:lnSpc>
                <a:spcPct val="150000"/>
              </a:lnSpc>
            </a:pPr>
            <a:r>
              <a:rPr lang="hr-HR" sz="2800" dirty="0"/>
              <a:t>Ova analiza se ne odnosi na one naknade koje se temelje na doprinosima ili na programima socijalnog osiguranja. </a:t>
            </a:r>
          </a:p>
          <a:p>
            <a:pPr>
              <a:lnSpc>
                <a:spcPct val="150000"/>
              </a:lnSpc>
            </a:pPr>
            <a:r>
              <a:rPr lang="hr-HR" sz="2800" dirty="0"/>
              <a:t>U takvim slučajevima, odnos između administrativnih agencija i klijenata odgovara ugovoru u kojem su pravila i propisi jasno definirani. </a:t>
            </a:r>
          </a:p>
          <a:p>
            <a:pPr>
              <a:lnSpc>
                <a:spcPct val="150000"/>
              </a:lnSpc>
            </a:pPr>
            <a:r>
              <a:rPr lang="hr-HR" sz="2800" dirty="0"/>
              <a:t>Transferi  se izračunavaju na temelju evidentiranih doprinosa i gotovo ne ostavljaju mjesta za diskreciju. </a:t>
            </a:r>
          </a:p>
          <a:p>
            <a:pPr>
              <a:lnSpc>
                <a:spcPct val="150000"/>
              </a:lnSpc>
            </a:pPr>
            <a:r>
              <a:rPr lang="hr-HR" sz="2800" dirty="0"/>
              <a:t>Treba pretpostaviti da se u ovom kontekstu pojavljuje dosta drugačiji habitus kako kod administratora tako i klijenata.</a:t>
            </a:r>
          </a:p>
        </p:txBody>
      </p:sp>
    </p:spTree>
    <p:extLst>
      <p:ext uri="{BB962C8B-B14F-4D97-AF65-F5344CB8AC3E}">
        <p14:creationId xmlns:p14="http://schemas.microsoft.com/office/powerpoint/2010/main" val="13728692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F8BF7D9-8016-426E-AE35-1B296560491B}"/>
              </a:ext>
            </a:extLst>
          </p:cNvPr>
          <p:cNvSpPr>
            <a:spLocks noGrp="1"/>
          </p:cNvSpPr>
          <p:nvPr>
            <p:ph type="sldNum" sz="quarter" idx="12"/>
          </p:nvPr>
        </p:nvSpPr>
        <p:spPr/>
        <p:txBody>
          <a:bodyPr/>
          <a:lstStyle/>
          <a:p>
            <a:fld id="{B635DC0F-6E41-BC44-8B24-455EFF367FB8}" type="slidenum">
              <a:rPr lang="sr-Latn-RS" smtClean="0"/>
              <a:t>55</a:t>
            </a:fld>
            <a:endParaRPr lang="sr-Latn-RS"/>
          </a:p>
        </p:txBody>
      </p:sp>
      <p:sp>
        <p:nvSpPr>
          <p:cNvPr id="5" name="Rectangle 4">
            <a:extLst>
              <a:ext uri="{FF2B5EF4-FFF2-40B4-BE49-F238E27FC236}">
                <a16:creationId xmlns:a16="http://schemas.microsoft.com/office/drawing/2014/main" id="{ECD23BA7-CD13-411B-9044-C438A8209165}"/>
              </a:ext>
            </a:extLst>
          </p:cNvPr>
          <p:cNvSpPr/>
          <p:nvPr/>
        </p:nvSpPr>
        <p:spPr>
          <a:xfrm>
            <a:off x="914400" y="-85725"/>
            <a:ext cx="10182225" cy="6711389"/>
          </a:xfrm>
          <a:prstGeom prst="rect">
            <a:avLst/>
          </a:prstGeom>
        </p:spPr>
        <p:txBody>
          <a:bodyPr wrap="square">
            <a:spAutoFit/>
          </a:bodyPr>
          <a:lstStyle/>
          <a:p>
            <a:pPr>
              <a:lnSpc>
                <a:spcPts val="4000"/>
              </a:lnSpc>
            </a:pPr>
            <a:r>
              <a:rPr lang="hr-HR" sz="2700" dirty="0"/>
              <a:t>Sučelje agencija za socijalnu politiku i klijentata je vrlo različito u univerzalnim programima socijalne politike. </a:t>
            </a:r>
          </a:p>
          <a:p>
            <a:pPr>
              <a:lnSpc>
                <a:spcPts val="4000"/>
              </a:lnSpc>
            </a:pPr>
            <a:r>
              <a:rPr lang="hr-HR" sz="2700" dirty="0"/>
              <a:t>Korisnici takvih usluga oslanjaju se na jezik "prava", prema kojima očekuju i dobivaju automatsko pravo na takve usluge. </a:t>
            </a:r>
          </a:p>
          <a:p>
            <a:pPr>
              <a:lnSpc>
                <a:spcPts val="4000"/>
              </a:lnSpc>
            </a:pPr>
            <a:r>
              <a:rPr lang="hr-HR" sz="2700" dirty="0"/>
              <a:t>Uglavnom su zainteresirani za kvalitetu usluga na koje „imaju pravo”. </a:t>
            </a:r>
          </a:p>
          <a:p>
            <a:pPr>
              <a:lnSpc>
                <a:spcPts val="4000"/>
              </a:lnSpc>
            </a:pPr>
            <a:r>
              <a:rPr lang="hr-HR" sz="2700" dirty="0"/>
              <a:t>Suočeni su s profesionalnim pružateljima usluga, poput liječnika ili učitelja, koji uživaju visoku razinu legitimiteta. </a:t>
            </a:r>
          </a:p>
          <a:p>
            <a:pPr>
              <a:lnSpc>
                <a:spcPts val="4000"/>
              </a:lnSpc>
            </a:pPr>
            <a:r>
              <a:rPr lang="hr-HR" sz="2700" dirty="0"/>
              <a:t>To ne znači da se ova situacija ne može konceptualizirati u pogledu kontrole i otpora na kontrolu. No ta se kontrola više vjerojatno neće prepoznati i preuzeti u kategoriji skrbi. Aktivira, u svakom slučaju, drugačiju vrstu habitusa, i za pružatelje usluga i za klijente.</a:t>
            </a:r>
          </a:p>
        </p:txBody>
      </p:sp>
    </p:spTree>
    <p:extLst>
      <p:ext uri="{BB962C8B-B14F-4D97-AF65-F5344CB8AC3E}">
        <p14:creationId xmlns:p14="http://schemas.microsoft.com/office/powerpoint/2010/main" val="30447832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5C9046A-E8D9-4503-8600-5AEF5E6A5E66}"/>
              </a:ext>
            </a:extLst>
          </p:cNvPr>
          <p:cNvSpPr>
            <a:spLocks noGrp="1"/>
          </p:cNvSpPr>
          <p:nvPr>
            <p:ph type="sldNum" sz="quarter" idx="12"/>
          </p:nvPr>
        </p:nvSpPr>
        <p:spPr/>
        <p:txBody>
          <a:bodyPr/>
          <a:lstStyle/>
          <a:p>
            <a:fld id="{B635DC0F-6E41-BC44-8B24-455EFF367FB8}" type="slidenum">
              <a:rPr lang="sr-Latn-RS" smtClean="0"/>
              <a:t>56</a:t>
            </a:fld>
            <a:endParaRPr lang="sr-Latn-RS"/>
          </a:p>
        </p:txBody>
      </p:sp>
      <p:sp>
        <p:nvSpPr>
          <p:cNvPr id="5" name="Rectangle 4">
            <a:extLst>
              <a:ext uri="{FF2B5EF4-FFF2-40B4-BE49-F238E27FC236}">
                <a16:creationId xmlns:a16="http://schemas.microsoft.com/office/drawing/2014/main" id="{69012B71-3B81-4183-85D5-5646FB46809F}"/>
              </a:ext>
            </a:extLst>
          </p:cNvPr>
          <p:cNvSpPr/>
          <p:nvPr/>
        </p:nvSpPr>
        <p:spPr>
          <a:xfrm>
            <a:off x="923924" y="0"/>
            <a:ext cx="10144125" cy="6874639"/>
          </a:xfrm>
          <a:prstGeom prst="rect">
            <a:avLst/>
          </a:prstGeom>
        </p:spPr>
        <p:txBody>
          <a:bodyPr wrap="square">
            <a:spAutoFit/>
          </a:bodyPr>
          <a:lstStyle/>
          <a:p>
            <a:pPr>
              <a:lnSpc>
                <a:spcPts val="3800"/>
              </a:lnSpc>
            </a:pPr>
            <a:r>
              <a:rPr lang="hr-HR" sz="2800" dirty="0"/>
              <a:t>Područje socijalne skrbi sastoji se od mnogih podpodručja.</a:t>
            </a:r>
          </a:p>
          <a:p>
            <a:pPr>
              <a:lnSpc>
                <a:spcPts val="3800"/>
              </a:lnSpc>
            </a:pPr>
            <a:r>
              <a:rPr lang="hr-HR" sz="2800" dirty="0"/>
              <a:t>Često se u istom sustavu socijalne skrbi nalaze neki programi socijalne politike koji se temelje na načelu osiguranja, a neki se oslanjaju na ispitivanju imovinskog cenzusa.</a:t>
            </a:r>
          </a:p>
          <a:p>
            <a:pPr>
              <a:lnSpc>
                <a:spcPts val="3800"/>
              </a:lnSpc>
            </a:pPr>
            <a:r>
              <a:rPr lang="hr-HR" sz="2800" dirty="0"/>
              <a:t> </a:t>
            </a:r>
          </a:p>
          <a:p>
            <a:pPr>
              <a:lnSpc>
                <a:spcPts val="3800"/>
              </a:lnSpc>
            </a:pPr>
            <a:r>
              <a:rPr lang="hr-HR" sz="2800" dirty="0"/>
              <a:t>Svako područje socijalne politike, zdravstvo, obrazovanje, socijalna sigurnost i sl. ne samo da prikazuje drugačiju strukturu nego aktivira vrlo različit habitus i može uključivati različite uloge, iako u kontekstu slične strukture dominacije. </a:t>
            </a:r>
          </a:p>
          <a:p>
            <a:pPr>
              <a:lnSpc>
                <a:spcPts val="3800"/>
              </a:lnSpc>
            </a:pPr>
            <a:endParaRPr lang="hr-HR" sz="2800" dirty="0"/>
          </a:p>
          <a:p>
            <a:pPr>
              <a:lnSpc>
                <a:spcPts val="3800"/>
              </a:lnSpc>
            </a:pPr>
            <a:r>
              <a:rPr lang="hr-HR" sz="2800" dirty="0"/>
              <a:t>Čak i primatelji socijalne pomoći razlikuju se ovisno o njihovoj „životnoj putanji”, tj. prema pozicijama koje su zauzeli, prema promjenama koje su doživjeli u opsegu i sastavu kapitala koji posjeduju.</a:t>
            </a:r>
          </a:p>
        </p:txBody>
      </p:sp>
    </p:spTree>
    <p:extLst>
      <p:ext uri="{BB962C8B-B14F-4D97-AF65-F5344CB8AC3E}">
        <p14:creationId xmlns:p14="http://schemas.microsoft.com/office/powerpoint/2010/main" val="24956059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AFE2ED-853A-4991-A26D-946A298ED4E8}"/>
              </a:ext>
            </a:extLst>
          </p:cNvPr>
          <p:cNvSpPr>
            <a:spLocks noGrp="1"/>
          </p:cNvSpPr>
          <p:nvPr>
            <p:ph type="sldNum" sz="quarter" idx="12"/>
          </p:nvPr>
        </p:nvSpPr>
        <p:spPr/>
        <p:txBody>
          <a:bodyPr/>
          <a:lstStyle/>
          <a:p>
            <a:fld id="{B635DC0F-6E41-BC44-8B24-455EFF367FB8}" type="slidenum">
              <a:rPr lang="sr-Latn-RS" smtClean="0"/>
              <a:t>57</a:t>
            </a:fld>
            <a:endParaRPr lang="sr-Latn-RS"/>
          </a:p>
        </p:txBody>
      </p:sp>
      <p:sp>
        <p:nvSpPr>
          <p:cNvPr id="6" name="Rectangle 5">
            <a:extLst>
              <a:ext uri="{FF2B5EF4-FFF2-40B4-BE49-F238E27FC236}">
                <a16:creationId xmlns:a16="http://schemas.microsoft.com/office/drawing/2014/main" id="{5CAED171-51C0-46A5-8161-D7CFC541396A}"/>
              </a:ext>
            </a:extLst>
          </p:cNvPr>
          <p:cNvSpPr/>
          <p:nvPr/>
        </p:nvSpPr>
        <p:spPr>
          <a:xfrm>
            <a:off x="2249740" y="225833"/>
            <a:ext cx="7094186" cy="523220"/>
          </a:xfrm>
          <a:prstGeom prst="rect">
            <a:avLst/>
          </a:prstGeom>
        </p:spPr>
        <p:txBody>
          <a:bodyPr wrap="none">
            <a:spAutoFit/>
          </a:bodyPr>
          <a:lstStyle/>
          <a:p>
            <a:r>
              <a:rPr lang="hr-HR" sz="2800" dirty="0"/>
              <a:t>ZAHTJEVI SOCIOLOGIJE BLAGOSTANJA</a:t>
            </a:r>
          </a:p>
        </p:txBody>
      </p:sp>
      <p:sp>
        <p:nvSpPr>
          <p:cNvPr id="7" name="Rectangle 6">
            <a:extLst>
              <a:ext uri="{FF2B5EF4-FFF2-40B4-BE49-F238E27FC236}">
                <a16:creationId xmlns:a16="http://schemas.microsoft.com/office/drawing/2014/main" id="{2035F0D6-6C0D-41A3-90AD-50D729BF76C3}"/>
              </a:ext>
            </a:extLst>
          </p:cNvPr>
          <p:cNvSpPr/>
          <p:nvPr/>
        </p:nvSpPr>
        <p:spPr>
          <a:xfrm>
            <a:off x="1014412" y="1166842"/>
            <a:ext cx="10163175" cy="5693866"/>
          </a:xfrm>
          <a:prstGeom prst="rect">
            <a:avLst/>
          </a:prstGeom>
        </p:spPr>
        <p:txBody>
          <a:bodyPr wrap="square">
            <a:spAutoFit/>
          </a:bodyPr>
          <a:lstStyle/>
          <a:p>
            <a:r>
              <a:rPr lang="hr-HR" sz="2800" dirty="0"/>
              <a:t>Ovaj model vjerojatno nije jedini put za objašnjenje konstrukata u socijalnoj državi. </a:t>
            </a:r>
          </a:p>
          <a:p>
            <a:endParaRPr lang="hr-HR" sz="2800" dirty="0"/>
          </a:p>
          <a:p>
            <a:r>
              <a:rPr lang="hr-HR" sz="2800" dirty="0"/>
              <a:t>Međutim, svi modeli koji su bili izloženi u prošlosti (i koji su se usredotočili oko jednog ili više oblika teorija moderne ili oko marxističkih verzija) ne pružaju zadovoljavajući medij za ovaj zadatak. Noviji razgovori o dobrobiti prisutni su u najboljim elementima takve konstrukcije i ostaju djelomični. </a:t>
            </a:r>
          </a:p>
          <a:p>
            <a:endParaRPr lang="hr-HR" sz="2800" dirty="0"/>
          </a:p>
          <a:p>
            <a:r>
              <a:rPr lang="hr-HR" sz="2800" dirty="0"/>
              <a:t>Nužan je zahtjev stvaranja odgovarajućeg sociološkog okvira da institucije i prakse socijalne skrbi budu smještene u širi društveni kontekst.</a:t>
            </a:r>
          </a:p>
          <a:p>
            <a:endParaRPr lang="hr-HR" sz="2800" dirty="0"/>
          </a:p>
        </p:txBody>
      </p:sp>
    </p:spTree>
    <p:extLst>
      <p:ext uri="{BB962C8B-B14F-4D97-AF65-F5344CB8AC3E}">
        <p14:creationId xmlns:p14="http://schemas.microsoft.com/office/powerpoint/2010/main" val="34637074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1D4AAD7-2206-4078-B089-F8933BA0D9A8}"/>
              </a:ext>
            </a:extLst>
          </p:cNvPr>
          <p:cNvSpPr>
            <a:spLocks noGrp="1"/>
          </p:cNvSpPr>
          <p:nvPr>
            <p:ph type="sldNum" sz="quarter" idx="12"/>
          </p:nvPr>
        </p:nvSpPr>
        <p:spPr/>
        <p:txBody>
          <a:bodyPr/>
          <a:lstStyle/>
          <a:p>
            <a:fld id="{B635DC0F-6E41-BC44-8B24-455EFF367FB8}" type="slidenum">
              <a:rPr lang="sr-Latn-RS" smtClean="0"/>
              <a:t>58</a:t>
            </a:fld>
            <a:endParaRPr lang="sr-Latn-RS"/>
          </a:p>
        </p:txBody>
      </p:sp>
      <p:sp>
        <p:nvSpPr>
          <p:cNvPr id="5" name="Rectangle 4">
            <a:extLst>
              <a:ext uri="{FF2B5EF4-FFF2-40B4-BE49-F238E27FC236}">
                <a16:creationId xmlns:a16="http://schemas.microsoft.com/office/drawing/2014/main" id="{E63259FD-481E-4970-9EB6-0BE502C60C42}"/>
              </a:ext>
            </a:extLst>
          </p:cNvPr>
          <p:cNvSpPr/>
          <p:nvPr/>
        </p:nvSpPr>
        <p:spPr>
          <a:xfrm>
            <a:off x="990600" y="164592"/>
            <a:ext cx="10172700" cy="6349110"/>
          </a:xfrm>
          <a:prstGeom prst="rect">
            <a:avLst/>
          </a:prstGeom>
        </p:spPr>
        <p:txBody>
          <a:bodyPr wrap="square">
            <a:spAutoFit/>
          </a:bodyPr>
          <a:lstStyle/>
          <a:p>
            <a:pPr>
              <a:lnSpc>
                <a:spcPts val="4100"/>
              </a:lnSpc>
            </a:pPr>
            <a:r>
              <a:rPr lang="hr-HR" sz="2700" dirty="0"/>
              <a:t>No takav model mora shvatiti i unutarnju dinamiku socijalnih aktivnosti. </a:t>
            </a:r>
          </a:p>
          <a:p>
            <a:pPr>
              <a:lnSpc>
                <a:spcPts val="4100"/>
              </a:lnSpc>
            </a:pPr>
            <a:r>
              <a:rPr lang="hr-HR" sz="2700" dirty="0"/>
              <a:t>Ovdje se suočavamo s dvostrukim zahtjevom, a odgovarajući okvir mora zadovoljiti oba. </a:t>
            </a:r>
          </a:p>
          <a:p>
            <a:pPr>
              <a:lnSpc>
                <a:spcPts val="4100"/>
              </a:lnSpc>
            </a:pPr>
            <a:r>
              <a:rPr lang="hr-HR" sz="2700" dirty="0"/>
              <a:t>Perspektiva koja ispituje sustav socijalne skrbi samo po vlastitim sociološkim uvjetima ne ispunjava taj uvjet.</a:t>
            </a:r>
          </a:p>
          <a:p>
            <a:pPr>
              <a:lnSpc>
                <a:spcPts val="4100"/>
              </a:lnSpc>
            </a:pPr>
            <a:r>
              <a:rPr lang="hr-HR" sz="2700" dirty="0"/>
              <a:t>Ovu je situaciju Mishra (1977.) nazvao pristupom društvene administracije, koji ne stavlja socijalne aktivnosti u svoj širi društveni kontekst. </a:t>
            </a:r>
          </a:p>
          <a:p>
            <a:pPr>
              <a:lnSpc>
                <a:spcPts val="4100"/>
              </a:lnSpc>
            </a:pPr>
            <a:r>
              <a:rPr lang="hr-HR" sz="2700" dirty="0"/>
              <a:t>No, sociološko razumijevanje sustava socijalne skrbi ne smije dovesti do zanemarivanja ili zaobilaženja specifične logike u domeni socijalne skrbi.</a:t>
            </a:r>
          </a:p>
        </p:txBody>
      </p:sp>
    </p:spTree>
    <p:extLst>
      <p:ext uri="{BB962C8B-B14F-4D97-AF65-F5344CB8AC3E}">
        <p14:creationId xmlns:p14="http://schemas.microsoft.com/office/powerpoint/2010/main" val="281282281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D277174-505C-46AA-8644-1EB8C76FB652}"/>
              </a:ext>
            </a:extLst>
          </p:cNvPr>
          <p:cNvSpPr>
            <a:spLocks noGrp="1"/>
          </p:cNvSpPr>
          <p:nvPr>
            <p:ph type="sldNum" sz="quarter" idx="12"/>
          </p:nvPr>
        </p:nvSpPr>
        <p:spPr/>
        <p:txBody>
          <a:bodyPr/>
          <a:lstStyle/>
          <a:p>
            <a:fld id="{B635DC0F-6E41-BC44-8B24-455EFF367FB8}" type="slidenum">
              <a:rPr lang="sr-Latn-RS" smtClean="0"/>
              <a:t>59</a:t>
            </a:fld>
            <a:endParaRPr lang="sr-Latn-RS"/>
          </a:p>
        </p:txBody>
      </p:sp>
      <p:sp>
        <p:nvSpPr>
          <p:cNvPr id="5" name="Rectangle 4">
            <a:extLst>
              <a:ext uri="{FF2B5EF4-FFF2-40B4-BE49-F238E27FC236}">
                <a16:creationId xmlns:a16="http://schemas.microsoft.com/office/drawing/2014/main" id="{46F9A067-CBFF-49BD-91F4-F26764593D62}"/>
              </a:ext>
            </a:extLst>
          </p:cNvPr>
          <p:cNvSpPr/>
          <p:nvPr/>
        </p:nvSpPr>
        <p:spPr>
          <a:xfrm>
            <a:off x="952499" y="86916"/>
            <a:ext cx="10106025" cy="6124754"/>
          </a:xfrm>
          <a:prstGeom prst="rect">
            <a:avLst/>
          </a:prstGeom>
        </p:spPr>
        <p:txBody>
          <a:bodyPr wrap="square">
            <a:spAutoFit/>
          </a:bodyPr>
          <a:lstStyle/>
          <a:p>
            <a:r>
              <a:rPr lang="hr-HR" sz="2800" dirty="0"/>
              <a:t>Većina znanstvenih perspektiva ne prolazi ovaj test. Pristup </a:t>
            </a:r>
            <a:r>
              <a:rPr lang="hr-HR" sz="2800" i="1" u="sng" spc="600" dirty="0"/>
              <a:t>moderne</a:t>
            </a:r>
            <a:r>
              <a:rPr lang="hr-HR" sz="2800" dirty="0"/>
              <a:t>, uglavnom preko teorije konvergencije je imao širok pristup kroz komparativne studije socijalne skrbi: razvoj blagostanja i oblici sustava socijalne skrbi bili su objašnjeni na temelju jedinstvene logike industrijalizma.</a:t>
            </a:r>
          </a:p>
          <a:p>
            <a:endParaRPr lang="hr-HR" sz="2800" dirty="0"/>
          </a:p>
          <a:p>
            <a:r>
              <a:rPr lang="hr-HR" sz="2800" dirty="0"/>
              <a:t> Marksizam, u bilo kojem obliku, malo je mario za autonomiju dobrobiti. Sustav socijalne skrbi bio je izravno umetnut u postojeće društvene odnose koji oblikuju društvo u cjelini. </a:t>
            </a:r>
          </a:p>
          <a:p>
            <a:endParaRPr lang="hr-HR" sz="2800" dirty="0"/>
          </a:p>
          <a:p>
            <a:r>
              <a:rPr lang="hr-HR" sz="2800" dirty="0"/>
              <a:t>Ono što se događa unutar ove domene temeljno odražava društvene odnose koji strukturiraju napredna kapitalistička društva i izravno se odnosi na sukob dviju glavnih klasa u strukturi kapitalističke klase i radničke klase.</a:t>
            </a:r>
          </a:p>
        </p:txBody>
      </p:sp>
    </p:spTree>
    <p:extLst>
      <p:ext uri="{BB962C8B-B14F-4D97-AF65-F5344CB8AC3E}">
        <p14:creationId xmlns:p14="http://schemas.microsoft.com/office/powerpoint/2010/main" val="40855336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73BAA-6A2C-C846-9C2E-0E81730EC639}"/>
              </a:ext>
            </a:extLst>
          </p:cNvPr>
          <p:cNvSpPr>
            <a:spLocks noGrp="1"/>
          </p:cNvSpPr>
          <p:nvPr>
            <p:ph type="title"/>
          </p:nvPr>
        </p:nvSpPr>
        <p:spPr/>
        <p:txBody>
          <a:bodyPr/>
          <a:lstStyle/>
          <a:p>
            <a:r>
              <a:rPr lang="sr-Latn-RS" dirty="0"/>
              <a:t>O socijalnoj državi</a:t>
            </a:r>
          </a:p>
        </p:txBody>
      </p:sp>
      <p:sp>
        <p:nvSpPr>
          <p:cNvPr id="3" name="Content Placeholder 2">
            <a:extLst>
              <a:ext uri="{FF2B5EF4-FFF2-40B4-BE49-F238E27FC236}">
                <a16:creationId xmlns:a16="http://schemas.microsoft.com/office/drawing/2014/main" id="{54B6E7AD-B428-6A45-AE2A-E5C3D19F4272}"/>
              </a:ext>
            </a:extLst>
          </p:cNvPr>
          <p:cNvSpPr>
            <a:spLocks noGrp="1"/>
          </p:cNvSpPr>
          <p:nvPr>
            <p:ph idx="1"/>
          </p:nvPr>
        </p:nvSpPr>
        <p:spPr>
          <a:xfrm>
            <a:off x="1283677" y="2052116"/>
            <a:ext cx="9286462" cy="3997828"/>
          </a:xfrm>
        </p:spPr>
        <p:txBody>
          <a:bodyPr>
            <a:normAutofit/>
          </a:bodyPr>
          <a:lstStyle/>
          <a:p>
            <a:r>
              <a:rPr lang="sr-Latn-RS" sz="3200" dirty="0" err="1"/>
              <a:t>Bourdieuova</a:t>
            </a:r>
            <a:r>
              <a:rPr lang="sr-Latn-RS" sz="3200" dirty="0"/>
              <a:t> analiza područja </a:t>
            </a:r>
            <a:r>
              <a:rPr lang="sr-Latn-RS" sz="3200" dirty="0" err="1"/>
              <a:t>djelovanja</a:t>
            </a:r>
            <a:r>
              <a:rPr lang="sr-Latn-RS" sz="3200" dirty="0"/>
              <a:t> odnosi se na pristup, kontrolu i borbu za kapital, jer su polja strukturirana u smislu dominacije.</a:t>
            </a:r>
          </a:p>
        </p:txBody>
      </p:sp>
      <p:sp>
        <p:nvSpPr>
          <p:cNvPr id="4" name="Slide Number Placeholder 3">
            <a:extLst>
              <a:ext uri="{FF2B5EF4-FFF2-40B4-BE49-F238E27FC236}">
                <a16:creationId xmlns:a16="http://schemas.microsoft.com/office/drawing/2014/main" id="{38966BE1-FC39-4FA1-B534-8EEBF79E894B}"/>
              </a:ext>
            </a:extLst>
          </p:cNvPr>
          <p:cNvSpPr>
            <a:spLocks noGrp="1"/>
          </p:cNvSpPr>
          <p:nvPr>
            <p:ph type="sldNum" sz="quarter" idx="12"/>
          </p:nvPr>
        </p:nvSpPr>
        <p:spPr/>
        <p:txBody>
          <a:bodyPr/>
          <a:lstStyle/>
          <a:p>
            <a:fld id="{B635DC0F-6E41-BC44-8B24-455EFF367FB8}" type="slidenum">
              <a:rPr lang="sr-Latn-RS" smtClean="0"/>
              <a:t>6</a:t>
            </a:fld>
            <a:endParaRPr lang="sr-Latn-RS"/>
          </a:p>
        </p:txBody>
      </p:sp>
    </p:spTree>
    <p:extLst>
      <p:ext uri="{BB962C8B-B14F-4D97-AF65-F5344CB8AC3E}">
        <p14:creationId xmlns:p14="http://schemas.microsoft.com/office/powerpoint/2010/main" val="27034204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6FCF160-76BE-492D-B2A8-65BE12752135}"/>
              </a:ext>
            </a:extLst>
          </p:cNvPr>
          <p:cNvSpPr>
            <a:spLocks noGrp="1"/>
          </p:cNvSpPr>
          <p:nvPr>
            <p:ph type="sldNum" sz="quarter" idx="12"/>
          </p:nvPr>
        </p:nvSpPr>
        <p:spPr/>
        <p:txBody>
          <a:bodyPr/>
          <a:lstStyle/>
          <a:p>
            <a:fld id="{B635DC0F-6E41-BC44-8B24-455EFF367FB8}" type="slidenum">
              <a:rPr lang="sr-Latn-RS" smtClean="0"/>
              <a:t>60</a:t>
            </a:fld>
            <a:endParaRPr lang="sr-Latn-RS"/>
          </a:p>
        </p:txBody>
      </p:sp>
      <p:sp>
        <p:nvSpPr>
          <p:cNvPr id="5" name="Rectangle 4">
            <a:extLst>
              <a:ext uri="{FF2B5EF4-FFF2-40B4-BE49-F238E27FC236}">
                <a16:creationId xmlns:a16="http://schemas.microsoft.com/office/drawing/2014/main" id="{FC19A907-1C55-49C3-B441-CD89807662DC}"/>
              </a:ext>
            </a:extLst>
          </p:cNvPr>
          <p:cNvSpPr/>
          <p:nvPr/>
        </p:nvSpPr>
        <p:spPr>
          <a:xfrm>
            <a:off x="962024" y="-83558"/>
            <a:ext cx="10258425" cy="6874639"/>
          </a:xfrm>
          <a:prstGeom prst="rect">
            <a:avLst/>
          </a:prstGeom>
        </p:spPr>
        <p:txBody>
          <a:bodyPr wrap="square">
            <a:spAutoFit/>
          </a:bodyPr>
          <a:lstStyle/>
          <a:p>
            <a:pPr>
              <a:lnSpc>
                <a:spcPts val="3800"/>
              </a:lnSpc>
            </a:pPr>
            <a:r>
              <a:rPr lang="hr-HR" sz="2800" dirty="0"/>
              <a:t>Suvremeni doprinosi društvene teorije u analizi socijalne skrbi ne donose ništa bolje u ispunjavanju dvostrukog zahtjeva. </a:t>
            </a:r>
          </a:p>
          <a:p>
            <a:pPr>
              <a:lnSpc>
                <a:spcPts val="3800"/>
              </a:lnSpc>
            </a:pPr>
            <a:r>
              <a:rPr lang="hr-HR" sz="2800" dirty="0"/>
              <a:t>Oni pridonose razumijevanju dobrobiti u njenom širokom društvenom kontekstu, ali ne pojašnjavanju specifičnost socijalne domene.</a:t>
            </a:r>
          </a:p>
          <a:p>
            <a:pPr>
              <a:lnSpc>
                <a:spcPts val="3800"/>
              </a:lnSpc>
            </a:pPr>
            <a:endParaRPr lang="hr-HR" sz="2800" dirty="0"/>
          </a:p>
          <a:p>
            <a:pPr>
              <a:lnSpc>
                <a:spcPts val="3800"/>
              </a:lnSpc>
            </a:pPr>
            <a:r>
              <a:rPr lang="hr-HR" sz="2800" dirty="0"/>
              <a:t>Michel Foucault gleda na socijalnu državu kao središnji mehanizam u cjelokupnom procesu normalizacije.</a:t>
            </a:r>
          </a:p>
          <a:p>
            <a:pPr>
              <a:lnSpc>
                <a:spcPts val="3800"/>
              </a:lnSpc>
            </a:pPr>
            <a:endParaRPr lang="hr-HR" sz="2800" dirty="0"/>
          </a:p>
          <a:p>
            <a:pPr>
              <a:lnSpc>
                <a:spcPts val="3800"/>
              </a:lnSpc>
            </a:pPr>
            <a:r>
              <a:rPr lang="hr-HR" sz="2800" dirty="0"/>
              <a:t>Habermas piše o dobrobiti u kontekstu kolonizacije životnog svijeta, kao dio napetosti između dva načina koordinacije društvenih odnosa. Ono što se događa unutar ove sfere djelovanja se promatra u jedinstvenom, obuhvatnom procesu koji obilježava društvo u cjelini.</a:t>
            </a:r>
          </a:p>
        </p:txBody>
      </p:sp>
    </p:spTree>
    <p:extLst>
      <p:ext uri="{BB962C8B-B14F-4D97-AF65-F5344CB8AC3E}">
        <p14:creationId xmlns:p14="http://schemas.microsoft.com/office/powerpoint/2010/main" val="9949662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6307F62-C3C2-45F3-9F14-2F5FD101B3F8}"/>
              </a:ext>
            </a:extLst>
          </p:cNvPr>
          <p:cNvSpPr>
            <a:spLocks noGrp="1"/>
          </p:cNvSpPr>
          <p:nvPr>
            <p:ph type="sldNum" sz="quarter" idx="12"/>
          </p:nvPr>
        </p:nvSpPr>
        <p:spPr/>
        <p:txBody>
          <a:bodyPr/>
          <a:lstStyle/>
          <a:p>
            <a:fld id="{B635DC0F-6E41-BC44-8B24-455EFF367FB8}" type="slidenum">
              <a:rPr lang="sr-Latn-RS" smtClean="0"/>
              <a:t>61</a:t>
            </a:fld>
            <a:endParaRPr lang="sr-Latn-RS"/>
          </a:p>
        </p:txBody>
      </p:sp>
      <p:sp>
        <p:nvSpPr>
          <p:cNvPr id="5" name="Rectangle 4">
            <a:extLst>
              <a:ext uri="{FF2B5EF4-FFF2-40B4-BE49-F238E27FC236}">
                <a16:creationId xmlns:a16="http://schemas.microsoft.com/office/drawing/2014/main" id="{EC5669A2-239B-4DE8-8E56-28A0A6FCC1B4}"/>
              </a:ext>
            </a:extLst>
          </p:cNvPr>
          <p:cNvSpPr/>
          <p:nvPr/>
        </p:nvSpPr>
        <p:spPr>
          <a:xfrm>
            <a:off x="981074" y="0"/>
            <a:ext cx="10315575" cy="6894195"/>
          </a:xfrm>
          <a:prstGeom prst="rect">
            <a:avLst/>
          </a:prstGeom>
        </p:spPr>
        <p:txBody>
          <a:bodyPr wrap="square">
            <a:spAutoFit/>
          </a:bodyPr>
          <a:lstStyle/>
          <a:p>
            <a:r>
              <a:rPr lang="hr-HR" sz="2600" dirty="0"/>
              <a:t>Feministička analiza socijalne države snažno se razvila u nedavnoj prošlosti i uključuje mnoge različite kutove i pristupe.</a:t>
            </a:r>
          </a:p>
          <a:p>
            <a:r>
              <a:rPr lang="hr-HR" sz="2600" dirty="0"/>
              <a:t> </a:t>
            </a:r>
          </a:p>
          <a:p>
            <a:r>
              <a:rPr lang="hr-HR" sz="2600" dirty="0"/>
              <a:t>Takve studije ukazuju na položaje spola na kojima su utemeljene takve politike. Glavni programi socijalne politike karakteriziraju se kao patrijarhalni jer reflektiraju i održavaju i spolnu podjelu rada. Studije upućuju na razlike između muškaraca i žena u smislu pristupa socijalnim naknadama ili učinaka programa socijalne politike. </a:t>
            </a:r>
          </a:p>
          <a:p>
            <a:endParaRPr lang="hr-HR" sz="2600" dirty="0"/>
          </a:p>
          <a:p>
            <a:r>
              <a:rPr lang="hr-HR" sz="2600" dirty="0"/>
              <a:t>Velika pozornost posvećena je i činjenici da su socijalnu državu oblikovala žene; neki pisci su naglasili da socijalna politika osnažuje najranjivije žene (Gordon, 1990). </a:t>
            </a:r>
          </a:p>
          <a:p>
            <a:r>
              <a:rPr lang="hr-HR" sz="2600" dirty="0"/>
              <a:t>Fokus ostaje u svim slučajevima na rodnim odnosima, a socijalna država se vidi ili kao dio strukture koja osigurava dominaciju muškaraca nad ženama, ili kao arenu u kojoj se razvija borba oko rodnih odnosa.</a:t>
            </a:r>
          </a:p>
        </p:txBody>
      </p:sp>
    </p:spTree>
    <p:extLst>
      <p:ext uri="{BB962C8B-B14F-4D97-AF65-F5344CB8AC3E}">
        <p14:creationId xmlns:p14="http://schemas.microsoft.com/office/powerpoint/2010/main" val="191031695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F9D9F4-042A-4470-A924-FB1D00EAF536}"/>
              </a:ext>
            </a:extLst>
          </p:cNvPr>
          <p:cNvSpPr>
            <a:spLocks noGrp="1"/>
          </p:cNvSpPr>
          <p:nvPr>
            <p:ph type="sldNum" sz="quarter" idx="12"/>
          </p:nvPr>
        </p:nvSpPr>
        <p:spPr/>
        <p:txBody>
          <a:bodyPr/>
          <a:lstStyle/>
          <a:p>
            <a:fld id="{B635DC0F-6E41-BC44-8B24-455EFF367FB8}" type="slidenum">
              <a:rPr lang="sr-Latn-RS" smtClean="0"/>
              <a:t>62</a:t>
            </a:fld>
            <a:endParaRPr lang="sr-Latn-RS"/>
          </a:p>
        </p:txBody>
      </p:sp>
      <p:sp>
        <p:nvSpPr>
          <p:cNvPr id="5" name="Rectangle 4">
            <a:extLst>
              <a:ext uri="{FF2B5EF4-FFF2-40B4-BE49-F238E27FC236}">
                <a16:creationId xmlns:a16="http://schemas.microsoft.com/office/drawing/2014/main" id="{3A42A6B5-D166-48B8-B97B-C26EB8BAB9F0}"/>
              </a:ext>
            </a:extLst>
          </p:cNvPr>
          <p:cNvSpPr/>
          <p:nvPr/>
        </p:nvSpPr>
        <p:spPr>
          <a:xfrm>
            <a:off x="990600" y="-132072"/>
            <a:ext cx="10210800" cy="7122143"/>
          </a:xfrm>
          <a:prstGeom prst="rect">
            <a:avLst/>
          </a:prstGeom>
        </p:spPr>
        <p:txBody>
          <a:bodyPr wrap="square">
            <a:spAutoFit/>
          </a:bodyPr>
          <a:lstStyle/>
          <a:p>
            <a:pPr>
              <a:lnSpc>
                <a:spcPct val="150000"/>
              </a:lnSpc>
            </a:pPr>
            <a:r>
              <a:rPr lang="hr-HR" sz="2700" dirty="0"/>
              <a:t>U svim tim slučajevima, socijalna skrb se ne analizira u vlastitim terminima, nego u smislu sveobuhvatnog procesa u društvu u cjelini. </a:t>
            </a:r>
          </a:p>
          <a:p>
            <a:pPr>
              <a:lnSpc>
                <a:spcPct val="150000"/>
              </a:lnSpc>
            </a:pPr>
            <a:r>
              <a:rPr lang="hr-HR" sz="2700" dirty="0"/>
              <a:t>Drugim riječima, sustav socijalne skrbi svodi se na opću dinamiku društva u kojoj postaje neposredni dio. </a:t>
            </a:r>
          </a:p>
          <a:p>
            <a:pPr>
              <a:lnSpc>
                <a:spcPct val="150000"/>
              </a:lnSpc>
            </a:pPr>
            <a:r>
              <a:rPr lang="hr-HR" sz="2700" dirty="0"/>
              <a:t>Ovo izravno umetanje ne dopušta takvim perspektivama da se drže onog što je specifično za scenu socijalne skrbi, kako bi se shvatila njena unutarnja logika. </a:t>
            </a:r>
          </a:p>
          <a:p>
            <a:pPr>
              <a:lnSpc>
                <a:spcPct val="150000"/>
              </a:lnSpc>
            </a:pPr>
            <a:r>
              <a:rPr lang="hr-HR" sz="2700" dirty="0"/>
              <a:t>Ovaj radikalan otklon potkopava mogućnost preciznih izjava o aktivnostima socijalne skrbi; bogatstvo, konkretnost i složenost socijalne scene izgubljeni su u tom procesu.</a:t>
            </a:r>
          </a:p>
        </p:txBody>
      </p:sp>
    </p:spTree>
    <p:extLst>
      <p:ext uri="{BB962C8B-B14F-4D97-AF65-F5344CB8AC3E}">
        <p14:creationId xmlns:p14="http://schemas.microsoft.com/office/powerpoint/2010/main" val="14643425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5085621-1B80-41A3-8200-85F1F5B4F543}"/>
              </a:ext>
            </a:extLst>
          </p:cNvPr>
          <p:cNvSpPr>
            <a:spLocks noGrp="1"/>
          </p:cNvSpPr>
          <p:nvPr>
            <p:ph type="sldNum" sz="quarter" idx="12"/>
          </p:nvPr>
        </p:nvSpPr>
        <p:spPr/>
        <p:txBody>
          <a:bodyPr/>
          <a:lstStyle/>
          <a:p>
            <a:fld id="{B635DC0F-6E41-BC44-8B24-455EFF367FB8}" type="slidenum">
              <a:rPr lang="sr-Latn-RS" smtClean="0"/>
              <a:t>63</a:t>
            </a:fld>
            <a:endParaRPr lang="sr-Latn-RS"/>
          </a:p>
        </p:txBody>
      </p:sp>
      <p:sp>
        <p:nvSpPr>
          <p:cNvPr id="5" name="Rectangle 4">
            <a:extLst>
              <a:ext uri="{FF2B5EF4-FFF2-40B4-BE49-F238E27FC236}">
                <a16:creationId xmlns:a16="http://schemas.microsoft.com/office/drawing/2014/main" id="{77BC6B61-5693-4AEE-96DF-04466508CE0E}"/>
              </a:ext>
            </a:extLst>
          </p:cNvPr>
          <p:cNvSpPr/>
          <p:nvPr/>
        </p:nvSpPr>
        <p:spPr>
          <a:xfrm>
            <a:off x="962025" y="0"/>
            <a:ext cx="10267950" cy="6714339"/>
          </a:xfrm>
          <a:prstGeom prst="rect">
            <a:avLst/>
          </a:prstGeom>
        </p:spPr>
        <p:txBody>
          <a:bodyPr wrap="square">
            <a:spAutoFit/>
          </a:bodyPr>
          <a:lstStyle/>
          <a:p>
            <a:pPr>
              <a:lnSpc>
                <a:spcPts val="4000"/>
              </a:lnSpc>
            </a:pPr>
            <a:r>
              <a:rPr lang="hr-HR" sz="2800" dirty="0"/>
              <a:t>Polje socijalne skrbi zauzima svoje mjesto unutar šireg područja socijalne formacije, ali također predstavlja razlikovnu domenu aktivnosti. Razlike u području socijalne skrbi se manifestiraju pomoću: </a:t>
            </a:r>
          </a:p>
          <a:p>
            <a:pPr marL="342900" indent="-342900">
              <a:lnSpc>
                <a:spcPts val="4000"/>
              </a:lnSpc>
              <a:buFont typeface="+mj-lt"/>
              <a:buAutoNum type="arabicPeriod"/>
            </a:pPr>
            <a:r>
              <a:rPr lang="hr-HR" sz="2800" dirty="0"/>
              <a:t>konfiguracije agenata koji djeluju u njemu, </a:t>
            </a:r>
          </a:p>
          <a:p>
            <a:pPr marL="342900" indent="-342900">
              <a:lnSpc>
                <a:spcPts val="4000"/>
              </a:lnSpc>
              <a:buFont typeface="+mj-lt"/>
              <a:buAutoNum type="arabicPeriod"/>
            </a:pPr>
            <a:r>
              <a:rPr lang="hr-HR" sz="2800" dirty="0"/>
              <a:t>sredstava koja se mobiliziraju i </a:t>
            </a:r>
          </a:p>
          <a:p>
            <a:pPr marL="342900" indent="-342900">
              <a:lnSpc>
                <a:spcPts val="4000"/>
              </a:lnSpc>
              <a:buFont typeface="+mj-lt"/>
              <a:buAutoNum type="arabicPeriod"/>
            </a:pPr>
            <a:r>
              <a:rPr lang="hr-HR" sz="2800" dirty="0"/>
              <a:t>udjela oko kojih se borbe razvijaju. </a:t>
            </a:r>
          </a:p>
          <a:p>
            <a:pPr marL="342900" indent="-342900">
              <a:lnSpc>
                <a:spcPts val="4000"/>
              </a:lnSpc>
              <a:buFont typeface="+mj-lt"/>
              <a:buAutoNum type="arabicPeriod"/>
            </a:pPr>
            <a:endParaRPr lang="hr-HR" sz="2800" dirty="0"/>
          </a:p>
          <a:p>
            <a:pPr>
              <a:lnSpc>
                <a:spcPts val="4000"/>
              </a:lnSpc>
            </a:pPr>
            <a:r>
              <a:rPr lang="hr-HR" sz="2800" dirty="0"/>
              <a:t>Svi ti čimbenici pokrenuli su unutarnju dinamiku, logiku socijalne aktivnosti. U tom smislu, razmjer diferencijacije i autonomije socijalnog polja ostaje empirijsko pitanje. Način na koji Bourdieu razrađuje koncept polja donosi ovaj dvostruki aspekt umetanja i specifičnosti na prvo mjesto analize.</a:t>
            </a:r>
          </a:p>
        </p:txBody>
      </p:sp>
    </p:spTree>
    <p:extLst>
      <p:ext uri="{BB962C8B-B14F-4D97-AF65-F5344CB8AC3E}">
        <p14:creationId xmlns:p14="http://schemas.microsoft.com/office/powerpoint/2010/main" val="28009217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35B75E-01AC-45B8-B87D-9CF4F547E2CB}"/>
              </a:ext>
            </a:extLst>
          </p:cNvPr>
          <p:cNvSpPr>
            <a:spLocks noGrp="1"/>
          </p:cNvSpPr>
          <p:nvPr>
            <p:ph type="sldNum" sz="quarter" idx="12"/>
          </p:nvPr>
        </p:nvSpPr>
        <p:spPr/>
        <p:txBody>
          <a:bodyPr/>
          <a:lstStyle/>
          <a:p>
            <a:fld id="{B635DC0F-6E41-BC44-8B24-455EFF367FB8}" type="slidenum">
              <a:rPr lang="sr-Latn-RS" smtClean="0"/>
              <a:t>64</a:t>
            </a:fld>
            <a:endParaRPr lang="sr-Latn-RS"/>
          </a:p>
        </p:txBody>
      </p:sp>
      <p:sp>
        <p:nvSpPr>
          <p:cNvPr id="5" name="Rectangle 4">
            <a:extLst>
              <a:ext uri="{FF2B5EF4-FFF2-40B4-BE49-F238E27FC236}">
                <a16:creationId xmlns:a16="http://schemas.microsoft.com/office/drawing/2014/main" id="{A57B314B-1016-4F39-96C0-28D665B207F0}"/>
              </a:ext>
            </a:extLst>
          </p:cNvPr>
          <p:cNvSpPr/>
          <p:nvPr/>
        </p:nvSpPr>
        <p:spPr>
          <a:xfrm>
            <a:off x="923925" y="164592"/>
            <a:ext cx="10153650" cy="6555641"/>
          </a:xfrm>
          <a:prstGeom prst="rect">
            <a:avLst/>
          </a:prstGeom>
        </p:spPr>
        <p:txBody>
          <a:bodyPr wrap="square">
            <a:spAutoFit/>
          </a:bodyPr>
          <a:lstStyle/>
          <a:p>
            <a:r>
              <a:rPr lang="hr-HR" sz="2800" dirty="0"/>
              <a:t>Sociologija dobrobiti također mora identificirati relevantne sile koje djeluju unutar ovog područja djelovanja i oblikuju ga. </a:t>
            </a:r>
          </a:p>
          <a:p>
            <a:r>
              <a:rPr lang="hr-HR" sz="2800" dirty="0"/>
              <a:t>Bourdieu je razradio pojam polja s glavnim ciljem računovodstva društvenih praksi u smislu habitusa, koji su oblikovani objektivnim strukturama. </a:t>
            </a:r>
          </a:p>
          <a:p>
            <a:r>
              <a:rPr lang="hr-HR" sz="2800" dirty="0"/>
              <a:t>Analiza traži da se identificiraju glavni igrači na terenu i strategije u kojima se bave.</a:t>
            </a:r>
          </a:p>
          <a:p>
            <a:r>
              <a:rPr lang="hr-HR" sz="2800" dirty="0"/>
              <a:t>Ti igrači uključuju makroagente koji se sukobljavaju s definiranjem područja i one agente mikroproizvoda i protu-snaga koji se manifestiraju na lokalnoj razini u kontekstu organizacije i pružanja socijalnih naknada.</a:t>
            </a:r>
          </a:p>
          <a:p>
            <a:endParaRPr lang="hr-HR" sz="2800" dirty="0"/>
          </a:p>
          <a:p>
            <a:r>
              <a:rPr lang="hr-HR" sz="2800" dirty="0"/>
              <a:t>Treći uvjet koji mora zadovoljiti sociološki okvir odnosi se na sposobnost da se bavi glavnim pitanjima koja su relevantna za sociologiju.</a:t>
            </a:r>
          </a:p>
        </p:txBody>
      </p:sp>
    </p:spTree>
    <p:extLst>
      <p:ext uri="{BB962C8B-B14F-4D97-AF65-F5344CB8AC3E}">
        <p14:creationId xmlns:p14="http://schemas.microsoft.com/office/powerpoint/2010/main" val="81671698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A3A477D-2373-43AE-893F-C4A220E0209E}"/>
              </a:ext>
            </a:extLst>
          </p:cNvPr>
          <p:cNvSpPr>
            <a:spLocks noGrp="1"/>
          </p:cNvSpPr>
          <p:nvPr>
            <p:ph type="sldNum" sz="quarter" idx="12"/>
          </p:nvPr>
        </p:nvSpPr>
        <p:spPr/>
        <p:txBody>
          <a:bodyPr/>
          <a:lstStyle/>
          <a:p>
            <a:fld id="{B635DC0F-6E41-BC44-8B24-455EFF367FB8}" type="slidenum">
              <a:rPr lang="sr-Latn-RS" smtClean="0"/>
              <a:t>65</a:t>
            </a:fld>
            <a:endParaRPr lang="sr-Latn-RS"/>
          </a:p>
        </p:txBody>
      </p:sp>
      <p:sp>
        <p:nvSpPr>
          <p:cNvPr id="5" name="Rectangle 4">
            <a:extLst>
              <a:ext uri="{FF2B5EF4-FFF2-40B4-BE49-F238E27FC236}">
                <a16:creationId xmlns:a16="http://schemas.microsoft.com/office/drawing/2014/main" id="{924C8D81-8291-4BCA-87F1-567E3A840659}"/>
              </a:ext>
            </a:extLst>
          </p:cNvPr>
          <p:cNvSpPr/>
          <p:nvPr/>
        </p:nvSpPr>
        <p:spPr>
          <a:xfrm>
            <a:off x="1085850" y="164592"/>
            <a:ext cx="9477375" cy="5991064"/>
          </a:xfrm>
          <a:prstGeom prst="rect">
            <a:avLst/>
          </a:prstGeom>
        </p:spPr>
        <p:txBody>
          <a:bodyPr wrap="square">
            <a:spAutoFit/>
          </a:bodyPr>
          <a:lstStyle/>
          <a:p>
            <a:pPr algn="ctr">
              <a:lnSpc>
                <a:spcPct val="200000"/>
              </a:lnSpc>
            </a:pPr>
            <a:r>
              <a:rPr lang="hr-HR" sz="2800" dirty="0"/>
              <a:t>Najznačajnija društvena pitanja z razvoj socijalne skrbi: </a:t>
            </a:r>
          </a:p>
          <a:p>
            <a:pPr>
              <a:lnSpc>
                <a:spcPct val="200000"/>
              </a:lnSpc>
            </a:pPr>
            <a:endParaRPr lang="hr-HR" sz="2800" dirty="0"/>
          </a:p>
          <a:p>
            <a:pPr marL="342900" indent="-342900">
              <a:lnSpc>
                <a:spcPct val="200000"/>
              </a:lnSpc>
              <a:buFont typeface="+mj-lt"/>
              <a:buAutoNum type="arabicPeriod"/>
            </a:pPr>
            <a:r>
              <a:rPr lang="hr-HR" sz="2800" dirty="0"/>
              <a:t>Razvoj socijalne skrbi / društveno nastojanje</a:t>
            </a:r>
          </a:p>
          <a:p>
            <a:pPr marL="342900" indent="-342900">
              <a:lnSpc>
                <a:spcPct val="200000"/>
              </a:lnSpc>
              <a:buFont typeface="+mj-lt"/>
              <a:buAutoNum type="arabicPeriod"/>
            </a:pPr>
            <a:r>
              <a:rPr lang="hr-HR" sz="2800" dirty="0"/>
              <a:t>Sustav socijalne skrbi i socijalni režim</a:t>
            </a:r>
          </a:p>
          <a:p>
            <a:pPr marL="342900" indent="-342900">
              <a:lnSpc>
                <a:spcPct val="200000"/>
              </a:lnSpc>
              <a:buFont typeface="+mj-lt"/>
              <a:buAutoNum type="arabicPeriod"/>
            </a:pPr>
            <a:r>
              <a:rPr lang="hr-HR" sz="2800" dirty="0"/>
              <a:t>Učinak socijalne skrbi na strukturiranje društva</a:t>
            </a:r>
          </a:p>
          <a:p>
            <a:pPr marL="342900" indent="-342900">
              <a:lnSpc>
                <a:spcPct val="200000"/>
              </a:lnSpc>
              <a:buFont typeface="+mj-lt"/>
              <a:buAutoNum type="arabicPeriod"/>
            </a:pPr>
            <a:r>
              <a:rPr lang="hr-HR" sz="2800" dirty="0"/>
              <a:t>Interakcija između nositelja socijalne skrbi i korisnika socijalne skrbi</a:t>
            </a:r>
          </a:p>
        </p:txBody>
      </p:sp>
    </p:spTree>
    <p:extLst>
      <p:ext uri="{BB962C8B-B14F-4D97-AF65-F5344CB8AC3E}">
        <p14:creationId xmlns:p14="http://schemas.microsoft.com/office/powerpoint/2010/main" val="42447812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C026D49-938B-4053-A9F3-BD7713B6492F}"/>
              </a:ext>
            </a:extLst>
          </p:cNvPr>
          <p:cNvSpPr>
            <a:spLocks noGrp="1"/>
          </p:cNvSpPr>
          <p:nvPr>
            <p:ph type="sldNum" sz="quarter" idx="12"/>
          </p:nvPr>
        </p:nvSpPr>
        <p:spPr/>
        <p:txBody>
          <a:bodyPr/>
          <a:lstStyle/>
          <a:p>
            <a:fld id="{B635DC0F-6E41-BC44-8B24-455EFF367FB8}" type="slidenum">
              <a:rPr lang="sr-Latn-RS" smtClean="0"/>
              <a:t>66</a:t>
            </a:fld>
            <a:endParaRPr lang="sr-Latn-RS"/>
          </a:p>
        </p:txBody>
      </p:sp>
      <p:sp>
        <p:nvSpPr>
          <p:cNvPr id="5" name="Rectangle 4">
            <a:extLst>
              <a:ext uri="{FF2B5EF4-FFF2-40B4-BE49-F238E27FC236}">
                <a16:creationId xmlns:a16="http://schemas.microsoft.com/office/drawing/2014/main" id="{72C1CD00-D97E-4078-A51E-419D8A80F101}"/>
              </a:ext>
            </a:extLst>
          </p:cNvPr>
          <p:cNvSpPr/>
          <p:nvPr/>
        </p:nvSpPr>
        <p:spPr>
          <a:xfrm>
            <a:off x="1000125" y="58846"/>
            <a:ext cx="10315575" cy="7768473"/>
          </a:xfrm>
          <a:prstGeom prst="rect">
            <a:avLst/>
          </a:prstGeom>
        </p:spPr>
        <p:txBody>
          <a:bodyPr wrap="square">
            <a:spAutoFit/>
          </a:bodyPr>
          <a:lstStyle/>
          <a:p>
            <a:pPr algn="ctr">
              <a:lnSpc>
                <a:spcPts val="4000"/>
              </a:lnSpc>
            </a:pPr>
            <a:r>
              <a:rPr lang="hr-HR" sz="2800" dirty="0"/>
              <a:t>Razvoj socijalne skrbi / društveno nastojanje</a:t>
            </a:r>
          </a:p>
          <a:p>
            <a:pPr>
              <a:lnSpc>
                <a:spcPts val="4000"/>
              </a:lnSpc>
            </a:pPr>
            <a:endParaRPr lang="hr-HR" sz="2800" dirty="0"/>
          </a:p>
          <a:p>
            <a:pPr>
              <a:lnSpc>
                <a:spcPct val="150000"/>
              </a:lnSpc>
            </a:pPr>
            <a:r>
              <a:rPr lang="hr-HR" sz="2800" dirty="0"/>
              <a:t>Brojne studije slučaja i komparativne analize su se bavile jednim intelektualnim pitanjem koje dugo vremena  dominiralo studijama socijalne skrbi: razvoj socijalne skrbi. </a:t>
            </a:r>
          </a:p>
          <a:p>
            <a:pPr>
              <a:lnSpc>
                <a:spcPct val="150000"/>
              </a:lnSpc>
            </a:pPr>
            <a:r>
              <a:rPr lang="hr-HR" sz="2800" dirty="0"/>
              <a:t>Čimbenici koji utječu na društveni angažman (nastojanja), uključeni mehanizmi, vodeće snage procesa. </a:t>
            </a:r>
          </a:p>
          <a:p>
            <a:pPr>
              <a:lnSpc>
                <a:spcPct val="150000"/>
              </a:lnSpc>
            </a:pPr>
            <a:r>
              <a:rPr lang="hr-HR" sz="2800" dirty="0"/>
              <a:t>Zašto su programi socijalne politike razvijeniji u nekim zemljama nego u drugima? </a:t>
            </a:r>
          </a:p>
          <a:p>
            <a:pPr>
              <a:lnSpc>
                <a:spcPct val="150000"/>
              </a:lnSpc>
            </a:pPr>
            <a:r>
              <a:rPr lang="hr-HR" sz="2800" dirty="0"/>
              <a:t>Literatura je opsežna, ali na pitanje do sada nema odgovora i rasprava ostaje.</a:t>
            </a:r>
          </a:p>
          <a:p>
            <a:pPr>
              <a:lnSpc>
                <a:spcPct val="150000"/>
              </a:lnSpc>
            </a:pPr>
            <a:endParaRPr lang="hr-HR" sz="2800" dirty="0"/>
          </a:p>
        </p:txBody>
      </p:sp>
    </p:spTree>
    <p:extLst>
      <p:ext uri="{BB962C8B-B14F-4D97-AF65-F5344CB8AC3E}">
        <p14:creationId xmlns:p14="http://schemas.microsoft.com/office/powerpoint/2010/main" val="23715306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40111F-DBD9-4E65-A40A-1BB9ACAC9C98}"/>
              </a:ext>
            </a:extLst>
          </p:cNvPr>
          <p:cNvSpPr>
            <a:spLocks noGrp="1"/>
          </p:cNvSpPr>
          <p:nvPr>
            <p:ph type="sldNum" sz="quarter" idx="12"/>
          </p:nvPr>
        </p:nvSpPr>
        <p:spPr/>
        <p:txBody>
          <a:bodyPr/>
          <a:lstStyle/>
          <a:p>
            <a:fld id="{B635DC0F-6E41-BC44-8B24-455EFF367FB8}" type="slidenum">
              <a:rPr lang="sr-Latn-RS" smtClean="0"/>
              <a:t>67</a:t>
            </a:fld>
            <a:endParaRPr lang="sr-Latn-RS"/>
          </a:p>
        </p:txBody>
      </p:sp>
      <p:sp>
        <p:nvSpPr>
          <p:cNvPr id="5" name="Rectangle 4">
            <a:extLst>
              <a:ext uri="{FF2B5EF4-FFF2-40B4-BE49-F238E27FC236}">
                <a16:creationId xmlns:a16="http://schemas.microsoft.com/office/drawing/2014/main" id="{7B7FBD2A-E148-4609-AF00-FE717101907F}"/>
              </a:ext>
            </a:extLst>
          </p:cNvPr>
          <p:cNvSpPr/>
          <p:nvPr/>
        </p:nvSpPr>
        <p:spPr>
          <a:xfrm>
            <a:off x="1052512" y="798463"/>
            <a:ext cx="10086975" cy="5183150"/>
          </a:xfrm>
          <a:prstGeom prst="rect">
            <a:avLst/>
          </a:prstGeom>
        </p:spPr>
        <p:txBody>
          <a:bodyPr wrap="square">
            <a:spAutoFit/>
          </a:bodyPr>
          <a:lstStyle/>
          <a:p>
            <a:pPr>
              <a:lnSpc>
                <a:spcPct val="150000"/>
              </a:lnSpc>
            </a:pPr>
            <a:r>
              <a:rPr lang="hr-HR" sz="2800" dirty="0"/>
              <a:t>Model socijalnog polja usmjeren je na konfiguracije dionika koji djeluju na području socijalne skrbi. </a:t>
            </a:r>
          </a:p>
          <a:p>
            <a:pPr>
              <a:lnSpc>
                <a:spcPct val="150000"/>
              </a:lnSpc>
            </a:pPr>
            <a:r>
              <a:rPr lang="hr-HR" sz="2800" dirty="0"/>
              <a:t>Usmjeren je unutar toga na pitanje odlučivanja o formiranju sudionika na terenu koji favoriziraju ili otežavaju razvoj socijalne skrbi. </a:t>
            </a:r>
          </a:p>
          <a:p>
            <a:pPr>
              <a:lnSpc>
                <a:spcPct val="150000"/>
              </a:lnSpc>
            </a:pPr>
            <a:r>
              <a:rPr lang="hr-HR" sz="2800" dirty="0"/>
              <a:t>Izazov ove vrste analize sastoji se u tome kako pokazati kako strategije akumulacije kapitala koje koriste pojedini agenti na terenu promoviraju ili blokiraju razvoj socijalne skrbi.</a:t>
            </a:r>
          </a:p>
        </p:txBody>
      </p:sp>
    </p:spTree>
    <p:extLst>
      <p:ext uri="{BB962C8B-B14F-4D97-AF65-F5344CB8AC3E}">
        <p14:creationId xmlns:p14="http://schemas.microsoft.com/office/powerpoint/2010/main" val="36540107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0E7BB3-F1C2-429D-A302-473FE67064EF}"/>
              </a:ext>
            </a:extLst>
          </p:cNvPr>
          <p:cNvSpPr>
            <a:spLocks noGrp="1"/>
          </p:cNvSpPr>
          <p:nvPr>
            <p:ph type="sldNum" sz="quarter" idx="12"/>
          </p:nvPr>
        </p:nvSpPr>
        <p:spPr/>
        <p:txBody>
          <a:bodyPr/>
          <a:lstStyle/>
          <a:p>
            <a:fld id="{B635DC0F-6E41-BC44-8B24-455EFF367FB8}" type="slidenum">
              <a:rPr lang="sr-Latn-RS" smtClean="0"/>
              <a:t>68</a:t>
            </a:fld>
            <a:endParaRPr lang="sr-Latn-RS"/>
          </a:p>
        </p:txBody>
      </p:sp>
      <p:sp>
        <p:nvSpPr>
          <p:cNvPr id="6" name="Rectangle 5">
            <a:extLst>
              <a:ext uri="{FF2B5EF4-FFF2-40B4-BE49-F238E27FC236}">
                <a16:creationId xmlns:a16="http://schemas.microsoft.com/office/drawing/2014/main" id="{9C78927E-3B11-40E7-B390-5EC6FB0DD9D9}"/>
              </a:ext>
            </a:extLst>
          </p:cNvPr>
          <p:cNvSpPr/>
          <p:nvPr/>
        </p:nvSpPr>
        <p:spPr>
          <a:xfrm>
            <a:off x="993422" y="0"/>
            <a:ext cx="10205156" cy="6494085"/>
          </a:xfrm>
          <a:prstGeom prst="rect">
            <a:avLst/>
          </a:prstGeom>
        </p:spPr>
        <p:txBody>
          <a:bodyPr wrap="square">
            <a:spAutoFit/>
          </a:bodyPr>
          <a:lstStyle/>
          <a:p>
            <a:r>
              <a:rPr lang="hr-HR" sz="2600" dirty="0"/>
              <a:t>Sustav socijalne skrbi i socijalni režimi</a:t>
            </a:r>
          </a:p>
          <a:p>
            <a:endParaRPr lang="hr-HR" sz="2600" dirty="0"/>
          </a:p>
          <a:p>
            <a:r>
              <a:rPr lang="hr-HR" sz="2600" dirty="0"/>
              <a:t>Pitanje sadržaja djelovanja socijalne skrbi koje dugo monopolizira pozornost, zamijenjeno je zanimanjem za kvalitativne razlike koje postoje između pojedinih sustava socijalne skrbi. </a:t>
            </a:r>
          </a:p>
          <a:p>
            <a:endParaRPr lang="hr-HR" sz="2600" dirty="0"/>
          </a:p>
          <a:p>
            <a:r>
              <a:rPr lang="hr-HR" sz="2600" dirty="0"/>
              <a:t>Sustavi socijalne skrbi razlikuju se ne samo prema udjelu nacionalnog bogatstva koji ulazi u socijalne usluge. Razlikuju se značajno u smislu njihovih unutarnjih značajki, u smislu načina na koji su organizirani i djeluju. </a:t>
            </a:r>
          </a:p>
          <a:p>
            <a:endParaRPr lang="hr-HR" sz="2600" dirty="0"/>
          </a:p>
          <a:p>
            <a:r>
              <a:rPr lang="hr-HR" sz="2600" dirty="0"/>
              <a:t>U svakom slučaju postavlje se pitanje: kakav je sustav socijalne skrbi? </a:t>
            </a:r>
          </a:p>
          <a:p>
            <a:endParaRPr lang="hr-HR" sz="2600" dirty="0"/>
          </a:p>
          <a:p>
            <a:r>
              <a:rPr lang="hr-HR" sz="2600" dirty="0"/>
              <a:t>Jedan odgovor na ovo pitanje sastojao se u razradi klasifikacija koje nastoje utvrditi kvalitativne razlike između sustava socijalne skrbi.</a:t>
            </a:r>
          </a:p>
        </p:txBody>
      </p:sp>
    </p:spTree>
    <p:extLst>
      <p:ext uri="{BB962C8B-B14F-4D97-AF65-F5344CB8AC3E}">
        <p14:creationId xmlns:p14="http://schemas.microsoft.com/office/powerpoint/2010/main" val="28434270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089D798-9AFB-4C38-9AC6-3147CEE6FDDB}"/>
              </a:ext>
            </a:extLst>
          </p:cNvPr>
          <p:cNvSpPr>
            <a:spLocks noGrp="1"/>
          </p:cNvSpPr>
          <p:nvPr>
            <p:ph type="sldNum" sz="quarter" idx="12"/>
          </p:nvPr>
        </p:nvSpPr>
        <p:spPr/>
        <p:txBody>
          <a:bodyPr/>
          <a:lstStyle/>
          <a:p>
            <a:fld id="{B635DC0F-6E41-BC44-8B24-455EFF367FB8}" type="slidenum">
              <a:rPr lang="sr-Latn-RS" smtClean="0"/>
              <a:t>69</a:t>
            </a:fld>
            <a:endParaRPr lang="sr-Latn-RS"/>
          </a:p>
        </p:txBody>
      </p:sp>
      <p:sp>
        <p:nvSpPr>
          <p:cNvPr id="5" name="Rectangle 4">
            <a:extLst>
              <a:ext uri="{FF2B5EF4-FFF2-40B4-BE49-F238E27FC236}">
                <a16:creationId xmlns:a16="http://schemas.microsoft.com/office/drawing/2014/main" id="{6E832A62-7D13-4786-AF60-57708AE5E1D3}"/>
              </a:ext>
            </a:extLst>
          </p:cNvPr>
          <p:cNvSpPr/>
          <p:nvPr/>
        </p:nvSpPr>
        <p:spPr>
          <a:xfrm>
            <a:off x="987777" y="164592"/>
            <a:ext cx="10216445" cy="6475812"/>
          </a:xfrm>
          <a:prstGeom prst="rect">
            <a:avLst/>
          </a:prstGeom>
        </p:spPr>
        <p:txBody>
          <a:bodyPr wrap="square">
            <a:spAutoFit/>
          </a:bodyPr>
          <a:lstStyle/>
          <a:p>
            <a:pPr>
              <a:lnSpc>
                <a:spcPct val="150000"/>
              </a:lnSpc>
            </a:pPr>
            <a:r>
              <a:rPr lang="hr-HR" sz="2800" dirty="0"/>
              <a:t>Drugi je interes u analizi 'mješavine dobrobiti’. </a:t>
            </a:r>
          </a:p>
          <a:p>
            <a:pPr>
              <a:lnSpc>
                <a:spcPct val="150000"/>
              </a:lnSpc>
            </a:pPr>
            <a:r>
              <a:rPr lang="hr-HR" sz="2800" dirty="0"/>
              <a:t>Riječ je o načinu na koji država, tržišni mehanizmi i raznovrsne agencije unutar civilnog društva kombiniraju svoje djelatnosti s ciljem stvaranja društvenih koristi i usluga. </a:t>
            </a:r>
          </a:p>
          <a:p>
            <a:pPr>
              <a:lnSpc>
                <a:spcPct val="150000"/>
              </a:lnSpc>
            </a:pPr>
            <a:endParaRPr lang="hr-HR" sz="2800" dirty="0"/>
          </a:p>
          <a:p>
            <a:pPr>
              <a:lnSpc>
                <a:spcPct val="150000"/>
              </a:lnSpc>
            </a:pPr>
            <a:r>
              <a:rPr lang="hr-HR" sz="2800" dirty="0"/>
              <a:t>Precizna socijalna „mješavina” koja se pojavljuje u svakom društvenom programu velikim je dijelom određena konfiguracijom sudjelujućih dionika, opsegom i vrstom kapitala kojim upravljaju, kao i konverzijama kapitala oko kojih se vode borbe.</a:t>
            </a:r>
          </a:p>
        </p:txBody>
      </p:sp>
    </p:spTree>
    <p:extLst>
      <p:ext uri="{BB962C8B-B14F-4D97-AF65-F5344CB8AC3E}">
        <p14:creationId xmlns:p14="http://schemas.microsoft.com/office/powerpoint/2010/main" val="32039480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B9338E-25D6-F648-BD19-E755CD8EF7AA}"/>
              </a:ext>
            </a:extLst>
          </p:cNvPr>
          <p:cNvSpPr>
            <a:spLocks noGrp="1"/>
          </p:cNvSpPr>
          <p:nvPr>
            <p:ph idx="1"/>
          </p:nvPr>
        </p:nvSpPr>
        <p:spPr>
          <a:xfrm>
            <a:off x="1018573" y="370389"/>
            <a:ext cx="9931078" cy="6285053"/>
          </a:xfrm>
        </p:spPr>
        <p:txBody>
          <a:bodyPr>
            <a:normAutofit/>
          </a:bodyPr>
          <a:lstStyle/>
          <a:p>
            <a:pPr marL="0" indent="0">
              <a:buNone/>
            </a:pPr>
            <a:r>
              <a:rPr lang="sr-Latn-RS" sz="3200" dirty="0"/>
              <a:t>Kroz svoj koncept habitusa, </a:t>
            </a:r>
            <a:r>
              <a:rPr lang="sr-Latn-RS" sz="3200" dirty="0" err="1"/>
              <a:t>Pierre</a:t>
            </a:r>
            <a:r>
              <a:rPr lang="sr-Latn-RS" sz="3200" dirty="0"/>
              <a:t> </a:t>
            </a:r>
            <a:r>
              <a:rPr lang="sr-Latn-RS" sz="3200" dirty="0" err="1"/>
              <a:t>Bourdieu</a:t>
            </a:r>
            <a:r>
              <a:rPr lang="sr-Latn-RS" sz="3200" dirty="0"/>
              <a:t> je razvio teoriju koja opisuje međusobnu povezanost društva, statusa i </a:t>
            </a:r>
            <a:r>
              <a:rPr lang="sr-Latn-RS" sz="3200" dirty="0" err="1"/>
              <a:t>tijela</a:t>
            </a:r>
            <a:r>
              <a:rPr lang="sr-Latn-RS" sz="3200" dirty="0"/>
              <a:t>.</a:t>
            </a:r>
          </a:p>
          <a:p>
            <a:pPr marL="0" indent="0">
              <a:buNone/>
            </a:pPr>
            <a:r>
              <a:rPr lang="sr-Latn-RS" sz="3200" dirty="0" err="1"/>
              <a:t>Pierre</a:t>
            </a:r>
            <a:r>
              <a:rPr lang="sr-Latn-RS" sz="3200" dirty="0"/>
              <a:t> </a:t>
            </a:r>
            <a:r>
              <a:rPr lang="sr-Latn-RS" sz="3200" dirty="0" err="1"/>
              <a:t>Felix</a:t>
            </a:r>
            <a:r>
              <a:rPr lang="sr-Latn-RS" sz="3200" dirty="0"/>
              <a:t> </a:t>
            </a:r>
            <a:r>
              <a:rPr lang="sr-Latn-RS" sz="3200" dirty="0" err="1"/>
              <a:t>Bourdieu</a:t>
            </a:r>
            <a:r>
              <a:rPr lang="sr-Latn-RS" sz="3200" dirty="0"/>
              <a:t> </a:t>
            </a:r>
            <a:r>
              <a:rPr lang="hr-HR" sz="3200" b="1" dirty="0"/>
              <a:t>Pierre Felix </a:t>
            </a:r>
            <a:r>
              <a:rPr lang="hr-HR" sz="3200" b="1" dirty="0" err="1"/>
              <a:t>Bourdieu</a:t>
            </a:r>
            <a:r>
              <a:rPr lang="hr-HR" sz="3200" dirty="0"/>
              <a:t> </a:t>
            </a:r>
          </a:p>
          <a:p>
            <a:pPr marL="0" indent="0">
              <a:buNone/>
            </a:pPr>
            <a:r>
              <a:rPr lang="hr-HR" sz="2800" dirty="0"/>
              <a:t>(1. kolovoza 1930 – 23 Siječnja 2002) bio je francuski sociolog, antropolog i društveni aktivist.  </a:t>
            </a:r>
            <a:endParaRPr lang="sr-Latn-RS" sz="4000" dirty="0"/>
          </a:p>
        </p:txBody>
      </p:sp>
      <p:sp>
        <p:nvSpPr>
          <p:cNvPr id="2" name="Slide Number Placeholder 1">
            <a:extLst>
              <a:ext uri="{FF2B5EF4-FFF2-40B4-BE49-F238E27FC236}">
                <a16:creationId xmlns:a16="http://schemas.microsoft.com/office/drawing/2014/main" id="{B7FC6CAE-A51B-4ED6-9343-937E0BED7AAA}"/>
              </a:ext>
            </a:extLst>
          </p:cNvPr>
          <p:cNvSpPr>
            <a:spLocks noGrp="1"/>
          </p:cNvSpPr>
          <p:nvPr>
            <p:ph type="sldNum" sz="quarter" idx="12"/>
          </p:nvPr>
        </p:nvSpPr>
        <p:spPr/>
        <p:txBody>
          <a:bodyPr/>
          <a:lstStyle/>
          <a:p>
            <a:fld id="{B635DC0F-6E41-BC44-8B24-455EFF367FB8}" type="slidenum">
              <a:rPr lang="sr-Latn-RS" smtClean="0"/>
              <a:t>7</a:t>
            </a:fld>
            <a:endParaRPr lang="sr-Latn-RS"/>
          </a:p>
        </p:txBody>
      </p:sp>
    </p:spTree>
    <p:extLst>
      <p:ext uri="{BB962C8B-B14F-4D97-AF65-F5344CB8AC3E}">
        <p14:creationId xmlns:p14="http://schemas.microsoft.com/office/powerpoint/2010/main" val="449407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F6FFBFC-58C5-4C4F-A360-3E14106FC350}"/>
              </a:ext>
            </a:extLst>
          </p:cNvPr>
          <p:cNvSpPr>
            <a:spLocks noGrp="1"/>
          </p:cNvSpPr>
          <p:nvPr>
            <p:ph type="sldNum" sz="quarter" idx="12"/>
          </p:nvPr>
        </p:nvSpPr>
        <p:spPr/>
        <p:txBody>
          <a:bodyPr/>
          <a:lstStyle/>
          <a:p>
            <a:fld id="{B635DC0F-6E41-BC44-8B24-455EFF367FB8}" type="slidenum">
              <a:rPr lang="sr-Latn-RS" smtClean="0"/>
              <a:t>70</a:t>
            </a:fld>
            <a:endParaRPr lang="sr-Latn-RS"/>
          </a:p>
        </p:txBody>
      </p:sp>
      <p:sp>
        <p:nvSpPr>
          <p:cNvPr id="5" name="Rectangle 4">
            <a:extLst>
              <a:ext uri="{FF2B5EF4-FFF2-40B4-BE49-F238E27FC236}">
                <a16:creationId xmlns:a16="http://schemas.microsoft.com/office/drawing/2014/main" id="{D58702D8-78A7-48EA-A5A3-D3EFD859E5BF}"/>
              </a:ext>
            </a:extLst>
          </p:cNvPr>
          <p:cNvSpPr/>
          <p:nvPr/>
        </p:nvSpPr>
        <p:spPr>
          <a:xfrm>
            <a:off x="970844" y="98879"/>
            <a:ext cx="10351911" cy="6534161"/>
          </a:xfrm>
          <a:prstGeom prst="rect">
            <a:avLst/>
          </a:prstGeom>
        </p:spPr>
        <p:txBody>
          <a:bodyPr wrap="square">
            <a:spAutoFit/>
          </a:bodyPr>
          <a:lstStyle/>
          <a:p>
            <a:r>
              <a:rPr lang="hr-HR" sz="2800" dirty="0"/>
              <a:t>Učinak socijalne skrbi na strukturiranje društva</a:t>
            </a:r>
          </a:p>
          <a:p>
            <a:endParaRPr lang="hr-HR" sz="2800" dirty="0"/>
          </a:p>
          <a:p>
            <a:pPr>
              <a:lnSpc>
                <a:spcPts val="4900"/>
              </a:lnSpc>
            </a:pPr>
            <a:r>
              <a:rPr lang="hr-HR" sz="2800" dirty="0"/>
              <a:t>U određenom smislu, pitanje društvene stratifikacije i klasične strukture usko je povezano sa studijama socijalne skrbi. </a:t>
            </a:r>
          </a:p>
          <a:p>
            <a:pPr>
              <a:lnSpc>
                <a:spcPts val="4900"/>
              </a:lnSpc>
            </a:pPr>
            <a:r>
              <a:rPr lang="hr-HR" sz="2800" dirty="0"/>
              <a:t>Već dugo vremena smatralo se da su socijalni programi trebali smanjiti i eventualno iskorijeniti društvene nejednakosti. </a:t>
            </a:r>
          </a:p>
          <a:p>
            <a:pPr>
              <a:lnSpc>
                <a:spcPts val="4900"/>
              </a:lnSpc>
            </a:pPr>
            <a:r>
              <a:rPr lang="hr-HR" sz="2800" dirty="0"/>
              <a:t>Takvi su programi rutinski istraživani u smislu učinkovitosti redistribucije bogatstva i socijalnih prava. </a:t>
            </a:r>
          </a:p>
          <a:p>
            <a:pPr>
              <a:lnSpc>
                <a:spcPts val="4900"/>
              </a:lnSpc>
            </a:pPr>
            <a:r>
              <a:rPr lang="hr-HR" sz="2800" dirty="0"/>
              <a:t>Da se većina socijalnih sustava, na neki način, može smatrati preraspodjelom prihoda vjerojatno se može prihvatiti, iako je takva tvrdnja ozbiljno dovedena u sumnju. </a:t>
            </a:r>
          </a:p>
        </p:txBody>
      </p:sp>
    </p:spTree>
    <p:extLst>
      <p:ext uri="{BB962C8B-B14F-4D97-AF65-F5344CB8AC3E}">
        <p14:creationId xmlns:p14="http://schemas.microsoft.com/office/powerpoint/2010/main" val="33439877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7A0FFB-EA9B-4BEF-8CA4-F1A9ADEA4FE9}"/>
              </a:ext>
            </a:extLst>
          </p:cNvPr>
          <p:cNvSpPr>
            <a:spLocks noGrp="1"/>
          </p:cNvSpPr>
          <p:nvPr>
            <p:ph type="sldNum" sz="quarter" idx="12"/>
          </p:nvPr>
        </p:nvSpPr>
        <p:spPr/>
        <p:txBody>
          <a:bodyPr/>
          <a:lstStyle/>
          <a:p>
            <a:fld id="{B635DC0F-6E41-BC44-8B24-455EFF367FB8}" type="slidenum">
              <a:rPr lang="sr-Latn-RS" smtClean="0"/>
              <a:t>71</a:t>
            </a:fld>
            <a:endParaRPr lang="sr-Latn-RS"/>
          </a:p>
        </p:txBody>
      </p:sp>
      <p:sp>
        <p:nvSpPr>
          <p:cNvPr id="5" name="Rectangle 4">
            <a:extLst>
              <a:ext uri="{FF2B5EF4-FFF2-40B4-BE49-F238E27FC236}">
                <a16:creationId xmlns:a16="http://schemas.microsoft.com/office/drawing/2014/main" id="{B57B7B6A-212D-4C53-A131-89E0AC04C812}"/>
              </a:ext>
            </a:extLst>
          </p:cNvPr>
          <p:cNvSpPr/>
          <p:nvPr/>
        </p:nvSpPr>
        <p:spPr>
          <a:xfrm>
            <a:off x="1015999" y="-43135"/>
            <a:ext cx="10346267" cy="6740307"/>
          </a:xfrm>
          <a:prstGeom prst="rect">
            <a:avLst/>
          </a:prstGeom>
        </p:spPr>
        <p:txBody>
          <a:bodyPr wrap="square">
            <a:spAutoFit/>
          </a:bodyPr>
          <a:lstStyle/>
          <a:p>
            <a:r>
              <a:rPr lang="hr-HR" sz="2400" dirty="0"/>
              <a:t>No, stajalište da je sustav socijalne skrbi namijenjen preraspodjeli bogatstva svakako se može  smatrati naivnim. Tek nedavno je ozbiljno shvaćen utjecaj društvenih programa na strukturiranje društva, osim jednostavnih razmatranja preraspodjele dohotka. </a:t>
            </a:r>
          </a:p>
          <a:p>
            <a:endParaRPr lang="hr-HR" sz="2400" dirty="0"/>
          </a:p>
          <a:p>
            <a:r>
              <a:rPr lang="hr-HR" sz="2400" dirty="0"/>
              <a:t>Djelo Esping-Andersena (1990) s ove se točke gledišta čini vrlo relevantnim. </a:t>
            </a:r>
          </a:p>
          <a:p>
            <a:endParaRPr lang="hr-HR" sz="2400" dirty="0"/>
          </a:p>
          <a:p>
            <a:r>
              <a:rPr lang="hr-HR" sz="2400" dirty="0"/>
              <a:t>Cilj mu je pokazati da različite vrste sustava socijalne skrbi imaju svoje načine oblikovanja klasne strukture društva kojem pripadaju. Granice između društvenih slojeva u određenoj su mjeri praćene učincima društvenih programa.</a:t>
            </a:r>
          </a:p>
          <a:p>
            <a:endParaRPr lang="hr-HR" sz="2400" dirty="0"/>
          </a:p>
          <a:p>
            <a:r>
              <a:rPr lang="hr-HR" sz="2400" dirty="0"/>
              <a:t>Model socijalnog polja vrti se oko strukture raspodjele različitih vrsta kapitala i oko mehanizama kojima se različiti tipovi kapitala pretvaraju jedan u drugi. Od samog je početka formuliran u smislu strukture i stratifikacije, jer izjednačava strukturu s nejednakom raspodjelom u obujmu i vrstama kapitala.</a:t>
            </a:r>
          </a:p>
        </p:txBody>
      </p:sp>
    </p:spTree>
    <p:extLst>
      <p:ext uri="{BB962C8B-B14F-4D97-AF65-F5344CB8AC3E}">
        <p14:creationId xmlns:p14="http://schemas.microsoft.com/office/powerpoint/2010/main" val="22366872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38B61F4-08B3-45D4-BCDD-A9496749756A}"/>
              </a:ext>
            </a:extLst>
          </p:cNvPr>
          <p:cNvSpPr>
            <a:spLocks noGrp="1"/>
          </p:cNvSpPr>
          <p:nvPr>
            <p:ph type="sldNum" sz="quarter" idx="12"/>
          </p:nvPr>
        </p:nvSpPr>
        <p:spPr/>
        <p:txBody>
          <a:bodyPr/>
          <a:lstStyle/>
          <a:p>
            <a:fld id="{B635DC0F-6E41-BC44-8B24-455EFF367FB8}" type="slidenum">
              <a:rPr lang="sr-Latn-RS" smtClean="0"/>
              <a:t>72</a:t>
            </a:fld>
            <a:endParaRPr lang="sr-Latn-RS"/>
          </a:p>
        </p:txBody>
      </p:sp>
      <p:sp>
        <p:nvSpPr>
          <p:cNvPr id="5" name="Rectangle 4">
            <a:extLst>
              <a:ext uri="{FF2B5EF4-FFF2-40B4-BE49-F238E27FC236}">
                <a16:creationId xmlns:a16="http://schemas.microsoft.com/office/drawing/2014/main" id="{B18A923D-54F4-419F-899A-6F2075A83AEC}"/>
              </a:ext>
            </a:extLst>
          </p:cNvPr>
          <p:cNvSpPr/>
          <p:nvPr/>
        </p:nvSpPr>
        <p:spPr>
          <a:xfrm>
            <a:off x="914399" y="164592"/>
            <a:ext cx="10193867" cy="5829481"/>
          </a:xfrm>
          <a:prstGeom prst="rect">
            <a:avLst/>
          </a:prstGeom>
        </p:spPr>
        <p:txBody>
          <a:bodyPr wrap="square">
            <a:spAutoFit/>
          </a:bodyPr>
          <a:lstStyle/>
          <a:p>
            <a:pPr>
              <a:lnSpc>
                <a:spcPct val="150000"/>
              </a:lnSpc>
            </a:pPr>
            <a:r>
              <a:rPr lang="hr-HR" sz="2800" dirty="0"/>
              <a:t>Dinamika područja socijalne skrbi ukorijenjena je u akumulaciji vrsta kapitala kroz proces pretvorbe. </a:t>
            </a:r>
          </a:p>
          <a:p>
            <a:pPr>
              <a:lnSpc>
                <a:spcPct val="150000"/>
              </a:lnSpc>
            </a:pPr>
            <a:r>
              <a:rPr lang="hr-HR" sz="2800" dirty="0"/>
              <a:t>Ovaj model također analizira doprinos socijalne skrbi rodnoj strukturi društva. </a:t>
            </a:r>
          </a:p>
          <a:p>
            <a:pPr>
              <a:lnSpc>
                <a:spcPct val="150000"/>
              </a:lnSpc>
            </a:pPr>
            <a:r>
              <a:rPr lang="hr-HR" sz="2800" dirty="0"/>
              <a:t>Feministička literatura o socijalnoj skrbi usmjerila je svoju pozornost na ovo pitanje. </a:t>
            </a:r>
          </a:p>
          <a:p>
            <a:pPr>
              <a:lnSpc>
                <a:spcPct val="150000"/>
              </a:lnSpc>
            </a:pPr>
            <a:r>
              <a:rPr lang="hr-HR" sz="2800" dirty="0"/>
              <a:t>Model "socijalnog polja" može ukazati, na primjer, na način na koji gospodarski kapital usmjerava svoje programe u socijalnoj politici prema muškarcima ili ženama.</a:t>
            </a:r>
          </a:p>
        </p:txBody>
      </p:sp>
    </p:spTree>
    <p:extLst>
      <p:ext uri="{BB962C8B-B14F-4D97-AF65-F5344CB8AC3E}">
        <p14:creationId xmlns:p14="http://schemas.microsoft.com/office/powerpoint/2010/main" val="334210799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424C6E-125D-431E-9392-AA3E7CF29115}"/>
              </a:ext>
            </a:extLst>
          </p:cNvPr>
          <p:cNvSpPr>
            <a:spLocks noGrp="1"/>
          </p:cNvSpPr>
          <p:nvPr>
            <p:ph type="sldNum" sz="quarter" idx="12"/>
          </p:nvPr>
        </p:nvSpPr>
        <p:spPr/>
        <p:txBody>
          <a:bodyPr/>
          <a:lstStyle/>
          <a:p>
            <a:fld id="{B635DC0F-6E41-BC44-8B24-455EFF367FB8}" type="slidenum">
              <a:rPr lang="sr-Latn-RS" smtClean="0"/>
              <a:t>73</a:t>
            </a:fld>
            <a:endParaRPr lang="sr-Latn-RS"/>
          </a:p>
        </p:txBody>
      </p:sp>
      <p:sp>
        <p:nvSpPr>
          <p:cNvPr id="5" name="Rectangle 4">
            <a:extLst>
              <a:ext uri="{FF2B5EF4-FFF2-40B4-BE49-F238E27FC236}">
                <a16:creationId xmlns:a16="http://schemas.microsoft.com/office/drawing/2014/main" id="{35296286-1A82-421D-93BE-ECE52D86A76B}"/>
              </a:ext>
            </a:extLst>
          </p:cNvPr>
          <p:cNvSpPr/>
          <p:nvPr/>
        </p:nvSpPr>
        <p:spPr>
          <a:xfrm>
            <a:off x="1038578" y="164592"/>
            <a:ext cx="10080977" cy="6515566"/>
          </a:xfrm>
          <a:prstGeom prst="rect">
            <a:avLst/>
          </a:prstGeom>
        </p:spPr>
        <p:txBody>
          <a:bodyPr wrap="square">
            <a:spAutoFit/>
          </a:bodyPr>
          <a:lstStyle/>
          <a:p>
            <a:pPr>
              <a:lnSpc>
                <a:spcPts val="4600"/>
              </a:lnSpc>
            </a:pPr>
            <a:r>
              <a:rPr lang="hr-HR" sz="2800" dirty="0"/>
              <a:t>Pojavljuje se još jedno pitanje o utjecaju sustava socijalne skrbi na strukturu društva. Ono se odnosi na moguće postojanje podrazreda: kategorije ljudi koji se nalaze na marginama društva, od kojih je većina trajno nezaposlena i ovisna o socijalnoj pomoći, s malo mogućnosti za socijalnu reintegraciju, itd. </a:t>
            </a:r>
          </a:p>
          <a:p>
            <a:pPr>
              <a:lnSpc>
                <a:spcPts val="4600"/>
              </a:lnSpc>
            </a:pPr>
            <a:r>
              <a:rPr lang="hr-HR" sz="2800" dirty="0"/>
              <a:t>Koncept podrazreda se čini problematičnim, ali to bi se moglo pojasniti, operacionalizirati i testirati. Prisutnost određenog "habitusa" privučenog onima koji dugoročno ovise o dobrobiti, matrice koja generira ovu vrstu prakse, daje najbolji pokazatelj takvog podrazreda.</a:t>
            </a:r>
          </a:p>
        </p:txBody>
      </p:sp>
    </p:spTree>
    <p:extLst>
      <p:ext uri="{BB962C8B-B14F-4D97-AF65-F5344CB8AC3E}">
        <p14:creationId xmlns:p14="http://schemas.microsoft.com/office/powerpoint/2010/main" val="29246712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553D6DB-87CF-4AD4-A82B-4A56D14E75D2}"/>
              </a:ext>
            </a:extLst>
          </p:cNvPr>
          <p:cNvSpPr>
            <a:spLocks noGrp="1"/>
          </p:cNvSpPr>
          <p:nvPr>
            <p:ph type="sldNum" sz="quarter" idx="12"/>
          </p:nvPr>
        </p:nvSpPr>
        <p:spPr/>
        <p:txBody>
          <a:bodyPr/>
          <a:lstStyle/>
          <a:p>
            <a:fld id="{B635DC0F-6E41-BC44-8B24-455EFF367FB8}" type="slidenum">
              <a:rPr lang="sr-Latn-RS" smtClean="0"/>
              <a:t>74</a:t>
            </a:fld>
            <a:endParaRPr lang="sr-Latn-RS"/>
          </a:p>
        </p:txBody>
      </p:sp>
      <p:sp>
        <p:nvSpPr>
          <p:cNvPr id="6" name="Rectangle 5">
            <a:extLst>
              <a:ext uri="{FF2B5EF4-FFF2-40B4-BE49-F238E27FC236}">
                <a16:creationId xmlns:a16="http://schemas.microsoft.com/office/drawing/2014/main" id="{F311D95E-F9BF-49FA-AEE0-1038564AFAE3}"/>
              </a:ext>
            </a:extLst>
          </p:cNvPr>
          <p:cNvSpPr/>
          <p:nvPr/>
        </p:nvSpPr>
        <p:spPr>
          <a:xfrm>
            <a:off x="1010355" y="0"/>
            <a:ext cx="10171289" cy="6475812"/>
          </a:xfrm>
          <a:prstGeom prst="rect">
            <a:avLst/>
          </a:prstGeom>
        </p:spPr>
        <p:txBody>
          <a:bodyPr wrap="square">
            <a:spAutoFit/>
          </a:bodyPr>
          <a:lstStyle/>
          <a:p>
            <a:pPr>
              <a:lnSpc>
                <a:spcPct val="150000"/>
              </a:lnSpc>
            </a:pPr>
            <a:r>
              <a:rPr lang="hr-HR" sz="2800" dirty="0"/>
              <a:t>Interakcija između dionika socijalne politike i njihovih klijenata nije intenzivnije istražena. </a:t>
            </a:r>
          </a:p>
          <a:p>
            <a:pPr>
              <a:lnSpc>
                <a:spcPct val="150000"/>
              </a:lnSpc>
            </a:pPr>
            <a:r>
              <a:rPr lang="hr-HR" sz="2800" dirty="0"/>
              <a:t>Ipak, na mikro razini, razvijaju se prakse i strategije dionika na terenu. </a:t>
            </a:r>
          </a:p>
          <a:p>
            <a:pPr>
              <a:lnSpc>
                <a:spcPct val="150000"/>
              </a:lnSpc>
            </a:pPr>
            <a:r>
              <a:rPr lang="hr-HR" sz="2800" dirty="0"/>
              <a:t>Bourdieuov koncept habitusa predstavlja značajan alat za shvaćanje prirode ove interakcije. Mehanizmi stigmatizacije, tehnologije nadzora i socijalne skrbi, stope preuzimanja socijalnih naknada, oblici otpora koji se razvijaju u ovom kontekstu, sve su to u središtu sociološke analize socijalnog rada.</a:t>
            </a:r>
          </a:p>
        </p:txBody>
      </p:sp>
    </p:spTree>
    <p:extLst>
      <p:ext uri="{BB962C8B-B14F-4D97-AF65-F5344CB8AC3E}">
        <p14:creationId xmlns:p14="http://schemas.microsoft.com/office/powerpoint/2010/main" val="74520090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3288C4-EA4A-274D-AA55-FD7D295A78C8}"/>
              </a:ext>
            </a:extLst>
          </p:cNvPr>
          <p:cNvSpPr>
            <a:spLocks noGrp="1"/>
          </p:cNvSpPr>
          <p:nvPr>
            <p:ph idx="1"/>
          </p:nvPr>
        </p:nvSpPr>
        <p:spPr>
          <a:xfrm>
            <a:off x="1328738" y="621507"/>
            <a:ext cx="9986961" cy="5614986"/>
          </a:xfrm>
        </p:spPr>
        <p:txBody>
          <a:bodyPr>
            <a:normAutofit lnSpcReduction="10000"/>
          </a:bodyPr>
          <a:lstStyle/>
          <a:p>
            <a:pPr marL="0" indent="0">
              <a:lnSpc>
                <a:spcPct val="150000"/>
              </a:lnSpc>
              <a:buNone/>
            </a:pPr>
            <a:r>
              <a:rPr lang="sr-Latn-RS" sz="2800" dirty="0" err="1"/>
              <a:t>Bourdieuov</a:t>
            </a:r>
            <a:r>
              <a:rPr lang="sr-Latn-RS" sz="2800" dirty="0"/>
              <a:t> rad prvenstveno se bavi dinamikom moći u društvu, a osobito raznovrsnim i suptilnim načinima </a:t>
            </a:r>
            <a:r>
              <a:rPr lang="sr-Latn-RS" sz="2800" dirty="0" err="1"/>
              <a:t>prijenosa</a:t>
            </a:r>
            <a:r>
              <a:rPr lang="sr-Latn-RS" sz="2800" dirty="0"/>
              <a:t> moći i društvenog poretka koji se održava unutar i preko generacija. </a:t>
            </a:r>
          </a:p>
          <a:p>
            <a:pPr marL="0" indent="0">
              <a:lnSpc>
                <a:spcPct val="150000"/>
              </a:lnSpc>
              <a:buNone/>
            </a:pPr>
            <a:r>
              <a:rPr lang="sr-Latn-RS" sz="2800" dirty="0"/>
              <a:t>U </a:t>
            </a:r>
            <a:r>
              <a:rPr lang="sr-Latn-RS" sz="2800" dirty="0" err="1"/>
              <a:t>svjesnoj</a:t>
            </a:r>
            <a:r>
              <a:rPr lang="sr-Latn-RS" sz="2800" dirty="0"/>
              <a:t> suprotstavljenosti idealističkoj tradiciji velikog </a:t>
            </a:r>
            <a:r>
              <a:rPr lang="sr-Latn-RS" sz="2800" dirty="0" err="1"/>
              <a:t>dijela</a:t>
            </a:r>
            <a:r>
              <a:rPr lang="sr-Latn-RS" sz="2800" dirty="0"/>
              <a:t> zapadnjačke filozofije, njegov je rad često naglašavao </a:t>
            </a:r>
            <a:r>
              <a:rPr lang="sr-Latn-RS" sz="2800" i="1" spc="600" dirty="0" err="1"/>
              <a:t>tjelesnu</a:t>
            </a:r>
            <a:r>
              <a:rPr lang="sr-Latn-RS" sz="2800" i="1" spc="600" dirty="0"/>
              <a:t> prirodu društvenog života </a:t>
            </a:r>
            <a:r>
              <a:rPr lang="sr-Latn-RS" sz="2800" dirty="0"/>
              <a:t>i naglasio </a:t>
            </a:r>
            <a:r>
              <a:rPr lang="sr-Latn-RS" sz="2800" spc="600" dirty="0"/>
              <a:t>ulogu prakse i </a:t>
            </a:r>
            <a:r>
              <a:rPr lang="sr-Latn-RS" sz="2800" spc="600" dirty="0" err="1"/>
              <a:t>utjelovljenja</a:t>
            </a:r>
            <a:r>
              <a:rPr lang="sr-Latn-RS" sz="2800" spc="600" dirty="0"/>
              <a:t> u društvenoj dinamici</a:t>
            </a:r>
            <a:r>
              <a:rPr lang="sr-Latn-RS" sz="2800" dirty="0"/>
              <a:t>.</a:t>
            </a:r>
          </a:p>
        </p:txBody>
      </p:sp>
      <p:sp>
        <p:nvSpPr>
          <p:cNvPr id="2" name="Slide Number Placeholder 1">
            <a:extLst>
              <a:ext uri="{FF2B5EF4-FFF2-40B4-BE49-F238E27FC236}">
                <a16:creationId xmlns:a16="http://schemas.microsoft.com/office/drawing/2014/main" id="{CD5C19B0-9DA5-4690-9722-1C597560C62B}"/>
              </a:ext>
            </a:extLst>
          </p:cNvPr>
          <p:cNvSpPr>
            <a:spLocks noGrp="1"/>
          </p:cNvSpPr>
          <p:nvPr>
            <p:ph type="sldNum" sz="quarter" idx="12"/>
          </p:nvPr>
        </p:nvSpPr>
        <p:spPr/>
        <p:txBody>
          <a:bodyPr/>
          <a:lstStyle/>
          <a:p>
            <a:fld id="{B635DC0F-6E41-BC44-8B24-455EFF367FB8}" type="slidenum">
              <a:rPr lang="sr-Latn-RS" smtClean="0"/>
              <a:t>8</a:t>
            </a:fld>
            <a:endParaRPr lang="sr-Latn-RS"/>
          </a:p>
        </p:txBody>
      </p:sp>
    </p:spTree>
    <p:extLst>
      <p:ext uri="{BB962C8B-B14F-4D97-AF65-F5344CB8AC3E}">
        <p14:creationId xmlns:p14="http://schemas.microsoft.com/office/powerpoint/2010/main" val="281603065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ED33D7-4304-3748-98DD-C8FC363CC864}"/>
              </a:ext>
            </a:extLst>
          </p:cNvPr>
          <p:cNvSpPr>
            <a:spLocks noGrp="1"/>
          </p:cNvSpPr>
          <p:nvPr>
            <p:ph idx="1"/>
          </p:nvPr>
        </p:nvSpPr>
        <p:spPr>
          <a:xfrm>
            <a:off x="1147572" y="811078"/>
            <a:ext cx="9312839" cy="5235844"/>
          </a:xfrm>
        </p:spPr>
        <p:txBody>
          <a:bodyPr>
            <a:normAutofit/>
          </a:bodyPr>
          <a:lstStyle/>
          <a:p>
            <a:r>
              <a:rPr lang="sr-Latn-RS" sz="2800" dirty="0"/>
              <a:t>Oslanjajući se na teorije Martina </a:t>
            </a:r>
            <a:r>
              <a:rPr lang="sr-Latn-RS" sz="2800" dirty="0" err="1"/>
              <a:t>Heideggera</a:t>
            </a:r>
            <a:r>
              <a:rPr lang="sr-Latn-RS" sz="2800" dirty="0"/>
              <a:t>, </a:t>
            </a:r>
            <a:r>
              <a:rPr lang="sr-Latn-RS" sz="2800" dirty="0" err="1"/>
              <a:t>Ludwiga</a:t>
            </a:r>
            <a:r>
              <a:rPr lang="sr-Latn-RS" sz="2800" dirty="0"/>
              <a:t> </a:t>
            </a:r>
            <a:r>
              <a:rPr lang="sr-Latn-RS" sz="2800" dirty="0" err="1"/>
              <a:t>Wittgensteina</a:t>
            </a:r>
            <a:r>
              <a:rPr lang="sr-Latn-RS" sz="2800" dirty="0"/>
              <a:t>, </a:t>
            </a:r>
            <a:r>
              <a:rPr lang="sr-Latn-RS" sz="2800" dirty="0" err="1"/>
              <a:t>Mauricea</a:t>
            </a:r>
            <a:r>
              <a:rPr lang="sr-Latn-RS" sz="2800" dirty="0"/>
              <a:t> </a:t>
            </a:r>
            <a:r>
              <a:rPr lang="sr-Latn-RS" sz="2800" dirty="0" err="1"/>
              <a:t>Merleau-Pontyja</a:t>
            </a:r>
            <a:r>
              <a:rPr lang="sr-Latn-RS" sz="2800" dirty="0"/>
              <a:t>, Edmunda </a:t>
            </a:r>
            <a:r>
              <a:rPr lang="sr-Latn-RS" sz="2800" dirty="0" err="1"/>
              <a:t>Husserla</a:t>
            </a:r>
            <a:r>
              <a:rPr lang="sr-Latn-RS" sz="2800" dirty="0"/>
              <a:t>, Georga </a:t>
            </a:r>
            <a:r>
              <a:rPr lang="sr-Latn-RS" sz="2800" dirty="0" err="1"/>
              <a:t>Canguilema</a:t>
            </a:r>
            <a:r>
              <a:rPr lang="sr-Latn-RS" sz="2800" dirty="0"/>
              <a:t>, Karla </a:t>
            </a:r>
            <a:r>
              <a:rPr lang="sr-Latn-RS" sz="2800" dirty="0" err="1"/>
              <a:t>Marxa</a:t>
            </a:r>
            <a:r>
              <a:rPr lang="sr-Latn-RS" sz="2800" dirty="0"/>
              <a:t>, Gastona </a:t>
            </a:r>
            <a:r>
              <a:rPr lang="sr-Latn-RS" sz="2800" dirty="0" err="1"/>
              <a:t>Bachelarda</a:t>
            </a:r>
            <a:r>
              <a:rPr lang="sr-Latn-RS" sz="2800" dirty="0"/>
              <a:t>, </a:t>
            </a:r>
            <a:r>
              <a:rPr lang="sr-Latn-RS" sz="2800" dirty="0" err="1"/>
              <a:t>Maxa</a:t>
            </a:r>
            <a:r>
              <a:rPr lang="sr-Latn-RS" sz="2800" dirty="0"/>
              <a:t> </a:t>
            </a:r>
            <a:r>
              <a:rPr lang="sr-Latn-RS" sz="2800" dirty="0" err="1"/>
              <a:t>Webera</a:t>
            </a:r>
            <a:r>
              <a:rPr lang="sr-Latn-RS" sz="2800" dirty="0"/>
              <a:t>, Émile </a:t>
            </a:r>
            <a:r>
              <a:rPr lang="sr-Latn-RS" sz="2800" dirty="0" err="1"/>
              <a:t>Durkheima</a:t>
            </a:r>
            <a:r>
              <a:rPr lang="sr-Latn-RS" sz="2800" dirty="0"/>
              <a:t>, </a:t>
            </a:r>
            <a:r>
              <a:rPr lang="sr-Latn-RS" sz="2800" dirty="0" err="1"/>
              <a:t>Claude</a:t>
            </a:r>
            <a:r>
              <a:rPr lang="sr-Latn-RS" sz="2800" dirty="0"/>
              <a:t> Lévi-</a:t>
            </a:r>
            <a:r>
              <a:rPr lang="sr-Latn-RS" sz="2800" dirty="0" err="1"/>
              <a:t>Strauss</a:t>
            </a:r>
            <a:r>
              <a:rPr lang="sr-Latn-RS" sz="2800" dirty="0"/>
              <a:t>, </a:t>
            </a:r>
            <a:r>
              <a:rPr lang="sr-Latn-RS" sz="2800" dirty="0" err="1"/>
              <a:t>Erwina</a:t>
            </a:r>
            <a:r>
              <a:rPr lang="sr-Latn-RS" sz="2800" dirty="0"/>
              <a:t> Panofskog i </a:t>
            </a:r>
            <a:r>
              <a:rPr lang="sr-Latn-RS" sz="2800" dirty="0" err="1"/>
              <a:t>Marcela</a:t>
            </a:r>
            <a:r>
              <a:rPr lang="sr-Latn-RS" sz="2800" dirty="0"/>
              <a:t> </a:t>
            </a:r>
            <a:r>
              <a:rPr lang="sr-Latn-RS" sz="2800" dirty="0" err="1"/>
              <a:t>Maussa</a:t>
            </a:r>
            <a:r>
              <a:rPr lang="sr-Latn-RS" sz="2800" dirty="0"/>
              <a:t>, stvorio je nove istraživačke okvire i metode te uveo nove koncepte kulturnih, društvenih i simboličkih oblika kapitala (za razliku od tradicionalnih isključivo ekonomskih), kulturne reprodukcije, habitusa, polja ili </a:t>
            </a:r>
            <a:r>
              <a:rPr lang="sr-Latn-RS" sz="2800" dirty="0" err="1"/>
              <a:t>mjesta</a:t>
            </a:r>
            <a:r>
              <a:rPr lang="sr-Latn-RS" sz="2800" dirty="0"/>
              <a:t> i simboličnog nasilja. </a:t>
            </a:r>
          </a:p>
        </p:txBody>
      </p:sp>
      <p:sp>
        <p:nvSpPr>
          <p:cNvPr id="2" name="Slide Number Placeholder 1">
            <a:extLst>
              <a:ext uri="{FF2B5EF4-FFF2-40B4-BE49-F238E27FC236}">
                <a16:creationId xmlns:a16="http://schemas.microsoft.com/office/drawing/2014/main" id="{CC4919CE-2A70-4AEE-A8B9-37175811DB67}"/>
              </a:ext>
            </a:extLst>
          </p:cNvPr>
          <p:cNvSpPr>
            <a:spLocks noGrp="1"/>
          </p:cNvSpPr>
          <p:nvPr>
            <p:ph type="sldNum" sz="quarter" idx="12"/>
          </p:nvPr>
        </p:nvSpPr>
        <p:spPr/>
        <p:txBody>
          <a:bodyPr/>
          <a:lstStyle/>
          <a:p>
            <a:fld id="{B635DC0F-6E41-BC44-8B24-455EFF367FB8}" type="slidenum">
              <a:rPr lang="sr-Latn-RS" smtClean="0"/>
              <a:t>9</a:t>
            </a:fld>
            <a:endParaRPr lang="sr-Latn-RS"/>
          </a:p>
        </p:txBody>
      </p:sp>
    </p:spTree>
    <p:extLst>
      <p:ext uri="{BB962C8B-B14F-4D97-AF65-F5344CB8AC3E}">
        <p14:creationId xmlns:p14="http://schemas.microsoft.com/office/powerpoint/2010/main" val="208628584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Madis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{BD761421-3256-1442-BDC9-BABB5D31A5A3}tf16401378</Template>
  <TotalTime>3379</TotalTime>
  <Words>5852</Words>
  <Application>Microsoft Office PowerPoint</Application>
  <PresentationFormat>Widescreen</PresentationFormat>
  <Paragraphs>412</Paragraphs>
  <Slides>74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Calibri</vt:lpstr>
      <vt:lpstr>MS Shell Dlg 2</vt:lpstr>
      <vt:lpstr>Wingdings</vt:lpstr>
      <vt:lpstr>Wingdings 3</vt:lpstr>
      <vt:lpstr>Madison</vt:lpstr>
      <vt:lpstr>Društvo, status i tijelo  (Pierre Bourdieu)    Prema tekstu:  MICHEL PEILLON Bourdieu’s Field and the Sociology of Welfare, Journal for Social Policy, 27, 2, 213–229 </vt:lpstr>
      <vt:lpstr>O socijalnoj državi</vt:lpstr>
      <vt:lpstr>O socijalnoj državi</vt:lpstr>
      <vt:lpstr>O socijalnoj državi</vt:lpstr>
      <vt:lpstr>O socijalnoj državi</vt:lpstr>
      <vt:lpstr>O socijalnoj državi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Dionici i habitus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Mladen Knežević</dc:creator>
  <cp:lastModifiedBy>Mladen Knežević</cp:lastModifiedBy>
  <cp:revision>107</cp:revision>
  <cp:lastPrinted>2018-08-05T15:06:24Z</cp:lastPrinted>
  <dcterms:created xsi:type="dcterms:W3CDTF">2018-07-24T11:56:06Z</dcterms:created>
  <dcterms:modified xsi:type="dcterms:W3CDTF">2018-10-20T18:35:24Z</dcterms:modified>
</cp:coreProperties>
</file>