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90"/>
  </p:notesMasterIdLst>
  <p:sldIdLst>
    <p:sldId id="261" r:id="rId2"/>
    <p:sldId id="281" r:id="rId3"/>
    <p:sldId id="257" r:id="rId4"/>
    <p:sldId id="256" r:id="rId5"/>
    <p:sldId id="259" r:id="rId6"/>
    <p:sldId id="260" r:id="rId7"/>
    <p:sldId id="262" r:id="rId8"/>
    <p:sldId id="263" r:id="rId9"/>
    <p:sldId id="264" r:id="rId10"/>
    <p:sldId id="265" r:id="rId11"/>
    <p:sldId id="266" r:id="rId12"/>
    <p:sldId id="318" r:id="rId13"/>
    <p:sldId id="267" r:id="rId14"/>
    <p:sldId id="283" r:id="rId15"/>
    <p:sldId id="284" r:id="rId16"/>
    <p:sldId id="285" r:id="rId17"/>
    <p:sldId id="282"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68"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269" r:id="rId49"/>
    <p:sldId id="315" r:id="rId50"/>
    <p:sldId id="316" r:id="rId51"/>
    <p:sldId id="270" r:id="rId52"/>
    <p:sldId id="317" r:id="rId53"/>
    <p:sldId id="271" r:id="rId54"/>
    <p:sldId id="272" r:id="rId55"/>
    <p:sldId id="274" r:id="rId56"/>
    <p:sldId id="275" r:id="rId57"/>
    <p:sldId id="276" r:id="rId58"/>
    <p:sldId id="277" r:id="rId59"/>
    <p:sldId id="278" r:id="rId60"/>
    <p:sldId id="279" r:id="rId61"/>
    <p:sldId id="319" r:id="rId62"/>
    <p:sldId id="320" r:id="rId63"/>
    <p:sldId id="326" r:id="rId64"/>
    <p:sldId id="321" r:id="rId65"/>
    <p:sldId id="322" r:id="rId66"/>
    <p:sldId id="323" r:id="rId67"/>
    <p:sldId id="324" r:id="rId68"/>
    <p:sldId id="325" r:id="rId69"/>
    <p:sldId id="327" r:id="rId70"/>
    <p:sldId id="328" r:id="rId71"/>
    <p:sldId id="329" r:id="rId72"/>
    <p:sldId id="330" r:id="rId73"/>
    <p:sldId id="331" r:id="rId74"/>
    <p:sldId id="333" r:id="rId75"/>
    <p:sldId id="334" r:id="rId76"/>
    <p:sldId id="335" r:id="rId77"/>
    <p:sldId id="336" r:id="rId78"/>
    <p:sldId id="332" r:id="rId79"/>
    <p:sldId id="337" r:id="rId80"/>
    <p:sldId id="338" r:id="rId81"/>
    <p:sldId id="339" r:id="rId82"/>
    <p:sldId id="273" r:id="rId83"/>
    <p:sldId id="340" r:id="rId84"/>
    <p:sldId id="341" r:id="rId85"/>
    <p:sldId id="280" r:id="rId86"/>
    <p:sldId id="342" r:id="rId87"/>
    <p:sldId id="343" r:id="rId88"/>
    <p:sldId id="344" r:id="rId8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laden Knežević" initials="MK" lastIdx="1" clrIdx="0">
    <p:extLst>
      <p:ext uri="{19B8F6BF-5375-455C-9EA6-DF929625EA0E}">
        <p15:presenceInfo xmlns:p15="http://schemas.microsoft.com/office/powerpoint/2012/main" userId="e7176f052b476f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94" autoAdjust="0"/>
    <p:restoredTop sz="94660"/>
  </p:normalViewPr>
  <p:slideViewPr>
    <p:cSldViewPr snapToGrid="0">
      <p:cViewPr varScale="1">
        <p:scale>
          <a:sx n="92" d="100"/>
          <a:sy n="92" d="100"/>
        </p:scale>
        <p:origin x="66"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861AC1-4E16-4839-B344-9E5C220F237D}" type="doc">
      <dgm:prSet loTypeId="urn:microsoft.com/office/officeart/2005/8/layout/equation2" loCatId="relationship" qsTypeId="urn:microsoft.com/office/officeart/2005/8/quickstyle/3d7" qsCatId="3D" csTypeId="urn:microsoft.com/office/officeart/2005/8/colors/accent1_2" csCatId="accent1" phldr="1"/>
      <dgm:spPr/>
    </dgm:pt>
    <dgm:pt modelId="{77AF1439-1F67-4CBA-9E4E-B1BF483FDECB}">
      <dgm:prSet custT="1"/>
      <dgm:spPr/>
      <dgm:t>
        <a:bodyPr/>
        <a:lstStyle/>
        <a:p>
          <a:r>
            <a:rPr lang="hr-HR" sz="2800" b="0" dirty="0"/>
            <a:t>Koncept samo-učinkovitosti uveo je u znanost Albert Bandura, kanadski psiholog, u svojoj socijalno-kognitivnoj teoriji u kojoj naglašava da je motivacija pojedinca za određeno ponašanje, odnosno usmjerenost nekom cilju,  uvjetovana očekivanjem o vlastitoj samo-učinkovitosti. </a:t>
          </a:r>
        </a:p>
        <a:p>
          <a:r>
            <a:rPr lang="hr-HR" sz="2800" b="0" dirty="0"/>
            <a:t> </a:t>
          </a:r>
        </a:p>
      </dgm:t>
    </dgm:pt>
    <dgm:pt modelId="{1FC1543C-770C-414F-A9BB-E9E5F085F2A6}" type="parTrans" cxnId="{0C25CC98-5744-48B1-9D25-CA4A1F2AE18B}">
      <dgm:prSet/>
      <dgm:spPr/>
      <dgm:t>
        <a:bodyPr/>
        <a:lstStyle/>
        <a:p>
          <a:endParaRPr lang="hr-HR"/>
        </a:p>
      </dgm:t>
    </dgm:pt>
    <dgm:pt modelId="{AA7AF45A-96F2-4D01-8373-C719B287D0C2}" type="sibTrans" cxnId="{0C25CC98-5744-48B1-9D25-CA4A1F2AE18B}">
      <dgm:prSet/>
      <dgm:spPr/>
      <dgm:t>
        <a:bodyPr/>
        <a:lstStyle/>
        <a:p>
          <a:endParaRPr lang="hr-HR"/>
        </a:p>
      </dgm:t>
    </dgm:pt>
    <dgm:pt modelId="{08730770-36F1-4281-818B-DD6792B73920}" type="pres">
      <dgm:prSet presAssocID="{79861AC1-4E16-4839-B344-9E5C220F237D}" presName="Name0" presStyleCnt="0">
        <dgm:presLayoutVars>
          <dgm:dir/>
          <dgm:resizeHandles val="exact"/>
        </dgm:presLayoutVars>
      </dgm:prSet>
      <dgm:spPr/>
    </dgm:pt>
    <dgm:pt modelId="{FA8DBCA1-99C5-40A5-B2A4-03D927F2EEB9}" type="pres">
      <dgm:prSet presAssocID="{79861AC1-4E16-4839-B344-9E5C220F237D}" presName="vNodes" presStyleCnt="0"/>
      <dgm:spPr/>
    </dgm:pt>
    <dgm:pt modelId="{9C91D76B-9096-42C0-AD53-4DC299E5A03E}" type="pres">
      <dgm:prSet presAssocID="{79861AC1-4E16-4839-B344-9E5C220F237D}" presName="lastNode" presStyleLbl="node1" presStyleIdx="0" presStyleCnt="1" custScaleX="175459" custLinFactX="-23182" custLinFactNeighborX="-100000" custLinFactNeighborY="-80016">
        <dgm:presLayoutVars>
          <dgm:bulletEnabled val="1"/>
        </dgm:presLayoutVars>
      </dgm:prSet>
      <dgm:spPr/>
    </dgm:pt>
  </dgm:ptLst>
  <dgm:cxnLst>
    <dgm:cxn modelId="{F8C7AE19-419B-4E6F-9673-7A408FE74E1E}" type="presOf" srcId="{77AF1439-1F67-4CBA-9E4E-B1BF483FDECB}" destId="{9C91D76B-9096-42C0-AD53-4DC299E5A03E}" srcOrd="0" destOrd="0" presId="urn:microsoft.com/office/officeart/2005/8/layout/equation2"/>
    <dgm:cxn modelId="{976FE467-D4D1-47D8-AEAB-907F835FB1F3}" type="presOf" srcId="{79861AC1-4E16-4839-B344-9E5C220F237D}" destId="{08730770-36F1-4281-818B-DD6792B73920}" srcOrd="0" destOrd="0" presId="urn:microsoft.com/office/officeart/2005/8/layout/equation2"/>
    <dgm:cxn modelId="{0C25CC98-5744-48B1-9D25-CA4A1F2AE18B}" srcId="{79861AC1-4E16-4839-B344-9E5C220F237D}" destId="{77AF1439-1F67-4CBA-9E4E-B1BF483FDECB}" srcOrd="0" destOrd="0" parTransId="{1FC1543C-770C-414F-A9BB-E9E5F085F2A6}" sibTransId="{AA7AF45A-96F2-4D01-8373-C719B287D0C2}"/>
    <dgm:cxn modelId="{C81117B1-78F6-4A64-9984-2B59EFDDC56A}" type="presParOf" srcId="{08730770-36F1-4281-818B-DD6792B73920}" destId="{FA8DBCA1-99C5-40A5-B2A4-03D927F2EEB9}" srcOrd="0" destOrd="0" presId="urn:microsoft.com/office/officeart/2005/8/layout/equation2"/>
    <dgm:cxn modelId="{B11F1665-63BA-43C3-BDB3-AB2DEC4732B9}" type="presParOf" srcId="{08730770-36F1-4281-818B-DD6792B73920}" destId="{9C91D76B-9096-42C0-AD53-4DC299E5A03E}" srcOrd="1"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91D76B-9096-42C0-AD53-4DC299E5A03E}">
      <dsp:nvSpPr>
        <dsp:cNvPr id="0" name=""/>
        <dsp:cNvSpPr/>
      </dsp:nvSpPr>
      <dsp:spPr>
        <a:xfrm>
          <a:off x="0" y="0"/>
          <a:ext cx="9648846" cy="5499203"/>
        </a:xfrm>
        <a:prstGeom prst="ellipse">
          <a:avLst/>
        </a:prstGeom>
        <a:solidFill>
          <a:schemeClr val="accent1">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hr-HR" sz="2800" b="0" kern="1200" dirty="0"/>
            <a:t>Koncept samo-učinkovitosti uveo je u znanost Albert Bandura, kanadski psiholog, u svojoj socijalno-kognitivnoj teoriji u kojoj naglašava da je motivacija pojedinca za određeno ponašanje, odnosno usmjerenost nekom cilju,  uvjetovana očekivanjem o vlastitoj samo-učinkovitosti. </a:t>
          </a:r>
        </a:p>
        <a:p>
          <a:pPr marL="0" lvl="0" indent="0" algn="ctr" defTabSz="1244600">
            <a:lnSpc>
              <a:spcPct val="90000"/>
            </a:lnSpc>
            <a:spcBef>
              <a:spcPct val="0"/>
            </a:spcBef>
            <a:spcAft>
              <a:spcPct val="35000"/>
            </a:spcAft>
            <a:buNone/>
          </a:pPr>
          <a:r>
            <a:rPr lang="hr-HR" sz="2800" b="0" kern="1200" dirty="0"/>
            <a:t> </a:t>
          </a:r>
        </a:p>
      </dsp:txBody>
      <dsp:txXfrm>
        <a:off x="1413041" y="805340"/>
        <a:ext cx="6822764" cy="3888523"/>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85F176-B752-4D3F-92B5-C5A517D552E4}" type="datetimeFigureOut">
              <a:rPr lang="hr-HR" smtClean="0"/>
              <a:t>19.11.2018.</a:t>
            </a:fld>
            <a:endParaRPr lang="hr-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A32694-25CA-47DD-BC7E-27798C45855C}" type="slidenum">
              <a:rPr lang="hr-HR" smtClean="0"/>
              <a:t>‹#›</a:t>
            </a:fld>
            <a:endParaRPr lang="hr-HR"/>
          </a:p>
        </p:txBody>
      </p:sp>
    </p:spTree>
    <p:extLst>
      <p:ext uri="{BB962C8B-B14F-4D97-AF65-F5344CB8AC3E}">
        <p14:creationId xmlns:p14="http://schemas.microsoft.com/office/powerpoint/2010/main" val="944718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6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D5D6D191-DDDF-461A-9D35-5EFDD9682677}" type="datetime1">
              <a:rPr lang="en-US" smtClean="0"/>
              <a:t>11/19/2018</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vert="horz" lIns="45720" tIns="45720" rIns="45720" bIns="45720" rtlCol="0" anchor="ctr">
            <a:normAutofit/>
          </a:bodyPr>
          <a:lstStyle>
            <a:lvl1pPr>
              <a:defRPr lang="en-US"/>
            </a:lvl1pPr>
          </a:lstStyle>
          <a:p>
            <a:fld id="{D57F1E4F-1CFF-5643-939E-217C01CDF565}" type="slidenum">
              <a:rPr lang="en-US" smtClean="0"/>
              <a:pPr/>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8481853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155E4E-DA41-42AC-87C2-1201A6C8ED97}" type="datetime1">
              <a:rPr lang="en-US" smtClean="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763198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1E3CD2-731B-4338-8879-7AE3F107D2FC}" type="datetime1">
              <a:rPr lang="en-US" smtClean="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945889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C89D7E0-0FAC-4E3A-8B0E-5246123E104B}" type="datetime1">
              <a:rPr lang="en-US" smtClean="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293264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833555-6967-47D1-8215-252C9CBB0C6B}" type="datetime1">
              <a:rPr lang="en-US" smtClean="0"/>
              <a:t>11/19/2018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287850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8C556D-D8DC-447C-8277-EC45AC2FC921}" type="datetime1">
              <a:rPr lang="en-US" smtClean="0"/>
              <a:t>11/19/2018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36060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7879"/>
            <a:ext cx="4480560" cy="731520"/>
          </a:xfrm>
        </p:spPr>
        <p:txBody>
          <a:bodyPr anchor="b">
            <a:normAutofit/>
          </a:bodyPr>
          <a:lstStyle>
            <a:lvl1pPr marL="0" indent="0">
              <a:spcBef>
                <a:spcPts val="0"/>
              </a:spcBef>
              <a:buNone/>
              <a:defRPr sz="2000" b="0">
                <a:solidFill>
                  <a:schemeClr val="tx1">
                    <a:lumMod val="6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13"/>
          </p:nvPr>
        </p:nvSpPr>
        <p:spPr>
          <a:xfrm>
            <a:off x="6126480" y="1717879"/>
            <a:ext cx="4480560" cy="731520"/>
          </a:xfrm>
        </p:spPr>
        <p:txBody>
          <a:bodyPr anchor="b">
            <a:normAutofit/>
          </a:bodyPr>
          <a:lstStyle>
            <a:lvl1pPr marL="0" indent="0">
              <a:spcBef>
                <a:spcPts val="0"/>
              </a:spcBef>
              <a:buFontTx/>
              <a:buNone/>
              <a:defRPr lang="en-US" sz="2000" b="0" kern="1200" spc="10" baseline="0" dirty="0">
                <a:solidFill>
                  <a:schemeClr val="tx1">
                    <a:lumMod val="65000"/>
                  </a:schemeClr>
                </a:solidFill>
                <a:latin typeface="+mn-lt"/>
                <a:ea typeface="+mn-ea"/>
                <a:cs typeface="+mn-cs"/>
              </a:defRPr>
            </a:lvl1pPr>
          </a:lstStyle>
          <a:p>
            <a:pPr lvl="0"/>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5320F9-35E7-4838-A8C6-CDE3363EAFB9}" type="datetime1">
              <a:rPr lang="en-US" smtClean="0"/>
              <a:t>11/19/2018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282268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38D2B4-F098-49AA-A275-827B35B0443A}" type="datetime1">
              <a:rPr lang="en-US" smtClean="0"/>
              <a:t>11/19/2018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270174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0C9AB-B007-401B-8465-0D3CF11707F0}" type="datetime1">
              <a:rPr lang="en-US" smtClean="0"/>
              <a:t>11/19/2018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3546920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5B83E40-2DC7-4610-A44B-0B61340A48E4}" type="datetime1">
              <a:rPr lang="en-US" smtClean="0"/>
              <a:t>11/19/2018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94624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tx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tx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80AF39B-DB11-4123-BC40-D66E42203EFF}" type="datetime1">
              <a:rPr lang="en-US" smtClean="0"/>
              <a:t>11/19/2018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107632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1">
                    <a:lumMod val="50000"/>
                  </a:schemeClr>
                </a:solidFill>
              </a:defRPr>
            </a:lvl1pPr>
          </a:lstStyle>
          <a:p>
            <a:fld id="{6861774A-ED48-476B-90C7-838CC3BA1886}" type="datetime1">
              <a:rPr lang="en-US" smtClean="0"/>
              <a:t>11/19/2018</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rgbClr val="969696"/>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rgbClr val="777777"/>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987037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106A0B6-7710-4987-A416-614D67354A93}"/>
              </a:ext>
            </a:extLst>
          </p:cNvPr>
          <p:cNvSpPr txBox="1"/>
          <p:nvPr/>
        </p:nvSpPr>
        <p:spPr>
          <a:xfrm>
            <a:off x="3400767" y="3205890"/>
            <a:ext cx="7996687" cy="1754326"/>
          </a:xfrm>
          <a:prstGeom prst="rect">
            <a:avLst/>
          </a:prstGeom>
          <a:noFill/>
        </p:spPr>
        <p:txBody>
          <a:bodyPr wrap="square" rtlCol="0">
            <a:spAutoFit/>
          </a:bodyPr>
          <a:lstStyle/>
          <a:p>
            <a:r>
              <a:rPr lang="hr-HR" sz="5400" dirty="0"/>
              <a:t>PROCES POMAGANJA</a:t>
            </a:r>
          </a:p>
          <a:p>
            <a:endParaRPr lang="hr-HR" sz="5400" dirty="0"/>
          </a:p>
        </p:txBody>
      </p:sp>
      <p:sp>
        <p:nvSpPr>
          <p:cNvPr id="3" name="Subtitle 2">
            <a:extLst>
              <a:ext uri="{FF2B5EF4-FFF2-40B4-BE49-F238E27FC236}">
                <a16:creationId xmlns:a16="http://schemas.microsoft.com/office/drawing/2014/main" id="{A6699E47-0EAC-4DAA-BB25-05B48B232687}"/>
              </a:ext>
            </a:extLst>
          </p:cNvPr>
          <p:cNvSpPr txBox="1">
            <a:spLocks/>
          </p:cNvSpPr>
          <p:nvPr/>
        </p:nvSpPr>
        <p:spPr>
          <a:xfrm>
            <a:off x="1863307" y="4777379"/>
            <a:ext cx="10136036" cy="1381881"/>
          </a:xfrm>
          <a:prstGeom prst="rect">
            <a:avLst/>
          </a:prstGeom>
        </p:spPr>
        <p:txBody>
          <a:bodyPr vert="horz" lIns="91440" tIns="45720" rIns="91440" bIns="45720" rtlCol="0" anchor="t">
            <a:normAutofit lnSpcReduction="100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0" marR="0" lvl="0" indent="0" algn="l" defTabSz="457200" rtl="0" eaLnBrk="1" fontAlgn="auto" latinLnBrk="0" hangingPunct="1">
              <a:lnSpc>
                <a:spcPct val="100000"/>
              </a:lnSpc>
              <a:spcBef>
                <a:spcPts val="1000"/>
              </a:spcBef>
              <a:spcAft>
                <a:spcPts val="0"/>
              </a:spcAft>
              <a:buClr>
                <a:srgbClr val="D34817"/>
              </a:buClr>
              <a:buSzTx/>
              <a:buFont typeface="Wingdings 3" charset="2"/>
              <a:buNone/>
              <a:tabLst/>
              <a:defRPr/>
            </a:pPr>
            <a:endParaRPr kumimoji="0" lang="hr-HR" sz="1800" b="0" i="0" u="none" strike="noStrike" kern="1200" cap="none" spc="0" normalizeH="0" baseline="0" noProof="0">
              <a:ln>
                <a:noFill/>
              </a:ln>
              <a:solidFill>
                <a:sysClr val="window" lastClr="FFFFFF">
                  <a:lumMod val="65000"/>
                  <a:lumOff val="35000"/>
                </a:sysClr>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1000"/>
              </a:spcBef>
              <a:spcAft>
                <a:spcPts val="0"/>
              </a:spcAft>
              <a:buClr>
                <a:srgbClr val="D34817"/>
              </a:buClr>
              <a:buSzTx/>
              <a:buFont typeface="Wingdings 3" charset="2"/>
              <a:buNone/>
              <a:tabLst/>
              <a:defRPr/>
            </a:pPr>
            <a:r>
              <a:rPr kumimoji="0" lang="hr-HR" sz="1800" b="0" i="0" u="none" strike="noStrike" kern="1200" cap="none" spc="0" normalizeH="0" baseline="0" noProof="0">
                <a:ln>
                  <a:noFill/>
                </a:ln>
                <a:solidFill>
                  <a:sysClr val="window" lastClr="FFFFFF"/>
                </a:solidFill>
                <a:effectLst/>
                <a:uLnTx/>
                <a:uFillTx/>
                <a:latin typeface="Century Gothic" panose="020B0502020202020204"/>
                <a:ea typeface="+mn-ea"/>
                <a:cs typeface="+mn-cs"/>
              </a:rPr>
              <a:t>Prema: DEAN H . HEPWORTH,  RONALD H . ROONEY, GLENDA DEWBERRY ROONEY, </a:t>
            </a:r>
          </a:p>
          <a:p>
            <a:pPr marL="0" marR="0" lvl="0" indent="0" algn="l" defTabSz="457200" rtl="0" eaLnBrk="1" fontAlgn="auto" latinLnBrk="0" hangingPunct="1">
              <a:lnSpc>
                <a:spcPct val="100000"/>
              </a:lnSpc>
              <a:spcBef>
                <a:spcPts val="1000"/>
              </a:spcBef>
              <a:spcAft>
                <a:spcPts val="0"/>
              </a:spcAft>
              <a:buClr>
                <a:srgbClr val="D34817"/>
              </a:buClr>
              <a:buSzTx/>
              <a:buFont typeface="Wingdings 3" charset="2"/>
              <a:buNone/>
              <a:tabLst/>
              <a:defRPr/>
            </a:pPr>
            <a:r>
              <a:rPr kumimoji="0" lang="hr-HR" sz="1800" b="0" i="0" u="none" strike="noStrike" kern="1200" cap="none" spc="0" normalizeH="0" baseline="0" noProof="0">
                <a:ln>
                  <a:noFill/>
                </a:ln>
                <a:solidFill>
                  <a:sysClr val="window" lastClr="FFFFFF"/>
                </a:solidFill>
                <a:effectLst/>
                <a:uLnTx/>
                <a:uFillTx/>
                <a:latin typeface="Century Gothic" panose="020B0502020202020204"/>
                <a:ea typeface="+mn-ea"/>
                <a:cs typeface="+mn-cs"/>
              </a:rPr>
              <a:t>K IMBERLY STROM-GOTTFRIED : </a:t>
            </a:r>
            <a:r>
              <a:rPr kumimoji="0" lang="en-US" sz="1800" b="0" i="0" u="none" strike="noStrike" kern="1200" cap="none" spc="0" normalizeH="0" baseline="0" noProof="0">
                <a:ln>
                  <a:noFill/>
                </a:ln>
                <a:solidFill>
                  <a:sysClr val="window" lastClr="FFFFFF"/>
                </a:solidFill>
                <a:effectLst/>
                <a:uLnTx/>
                <a:uFillTx/>
                <a:latin typeface="Century Gothic" panose="020B0502020202020204"/>
                <a:ea typeface="+mn-ea"/>
                <a:cs typeface="+mn-cs"/>
              </a:rPr>
              <a:t>Direct Social Work Practice</a:t>
            </a:r>
            <a:r>
              <a:rPr kumimoji="0" lang="hr-HR" sz="1800" b="0" i="0" u="none" strike="noStrike" kern="1200" cap="none" spc="0" normalizeH="0" baseline="0" noProof="0">
                <a:ln>
                  <a:noFill/>
                </a:ln>
                <a:solidFill>
                  <a:sysClr val="window" lastClr="FFFFFF"/>
                </a:solidFill>
                <a:effectLst/>
                <a:uLnTx/>
                <a:uFillTx/>
                <a:latin typeface="Century Gothic" panose="020B0502020202020204"/>
                <a:ea typeface="+mn-ea"/>
                <a:cs typeface="+mn-cs"/>
              </a:rPr>
              <a:t>, </a:t>
            </a:r>
            <a:r>
              <a:rPr kumimoji="0" lang="en-US" sz="1800" b="0" i="0" u="none" strike="noStrike" kern="1200" cap="none" spc="0" normalizeH="0" baseline="0" noProof="0">
                <a:ln>
                  <a:noFill/>
                </a:ln>
                <a:solidFill>
                  <a:sysClr val="window" lastClr="FFFFFF"/>
                </a:solidFill>
                <a:effectLst/>
                <a:uLnTx/>
                <a:uFillTx/>
                <a:latin typeface="Century Gothic" panose="020B0502020202020204"/>
                <a:ea typeface="+mn-ea"/>
                <a:cs typeface="+mn-cs"/>
              </a:rPr>
              <a:t>Theory and Skills</a:t>
            </a:r>
            <a:r>
              <a:rPr kumimoji="0" lang="hr-HR" sz="1800" b="0" i="0" u="none" strike="noStrike" kern="1200" cap="none" spc="0" normalizeH="0" baseline="0" noProof="0">
                <a:ln>
                  <a:noFill/>
                </a:ln>
                <a:solidFill>
                  <a:sysClr val="window" lastClr="FFFFFF"/>
                </a:solidFill>
                <a:effectLst/>
                <a:uLnTx/>
                <a:uFillTx/>
                <a:latin typeface="Century Gothic" panose="020B0502020202020204"/>
                <a:ea typeface="+mn-ea"/>
                <a:cs typeface="+mn-cs"/>
              </a:rPr>
              <a:t>, Belmont, Brooks/Cole</a:t>
            </a:r>
            <a:endParaRPr kumimoji="0" lang="hr-HR" sz="1800" b="0" i="0" u="none" strike="noStrike" kern="1200" cap="none" spc="0" normalizeH="0" baseline="0" noProof="0" dirty="0">
              <a:ln>
                <a:noFill/>
              </a:ln>
              <a:solidFill>
                <a:sysClr val="window" lastClr="FFFFFF"/>
              </a:solidFill>
              <a:effectLst/>
              <a:uLnTx/>
              <a:uFillTx/>
              <a:latin typeface="Century Gothic" panose="020B0502020202020204"/>
              <a:ea typeface="+mn-ea"/>
              <a:cs typeface="+mn-cs"/>
            </a:endParaRPr>
          </a:p>
        </p:txBody>
      </p:sp>
      <p:sp>
        <p:nvSpPr>
          <p:cNvPr id="4" name="Slide Number Placeholder 3">
            <a:extLst>
              <a:ext uri="{FF2B5EF4-FFF2-40B4-BE49-F238E27FC236}">
                <a16:creationId xmlns:a16="http://schemas.microsoft.com/office/drawing/2014/main" id="{0BCD034C-5782-48E6-B153-811F397456DC}"/>
              </a:ext>
            </a:extLst>
          </p:cNvPr>
          <p:cNvSpPr>
            <a:spLocks noGrp="1"/>
          </p:cNvSpPr>
          <p:nvPr>
            <p:ph type="sldNum" sz="quarter" idx="12"/>
          </p:nvPr>
        </p:nvSpPr>
        <p:spPr/>
        <p:txBody>
          <a:bodyPr>
            <a:normAutofit lnSpcReduction="10000"/>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6552892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CD22F9-8461-4CE3-BA91-B6DB412DFCB2}"/>
              </a:ext>
            </a:extLst>
          </p:cNvPr>
          <p:cNvSpPr/>
          <p:nvPr/>
        </p:nvSpPr>
        <p:spPr>
          <a:xfrm>
            <a:off x="462951" y="-139128"/>
            <a:ext cx="10949796" cy="6955750"/>
          </a:xfrm>
          <a:prstGeom prst="rect">
            <a:avLst/>
          </a:prstGeom>
        </p:spPr>
        <p:txBody>
          <a:bodyPr wrap="square">
            <a:spAutoFit/>
          </a:bodyPr>
          <a:lstStyle/>
          <a:p>
            <a:pPr>
              <a:lnSpc>
                <a:spcPct val="150000"/>
              </a:lnSpc>
            </a:pPr>
            <a:r>
              <a:rPr lang="hr-HR" sz="2800" dirty="0"/>
              <a:t>Klijent i socijalni radnik zatim zajednički procjenjuju uspjeh svojih napora i revidiraju svoje planove po potrebi. Socijalni radnici koriste razne profesionalne vještine za provedbu procesa rješavanja problema s obzirom na mnoge različite sustave uključene u klijentove poteškoće.</a:t>
            </a:r>
          </a:p>
          <a:p>
            <a:endParaRPr lang="hr-HR" sz="2800" dirty="0"/>
          </a:p>
          <a:p>
            <a:r>
              <a:rPr lang="hr-HR" sz="2800" dirty="0"/>
              <a:t>Proces rada za klijenta podijeljen je u 3 faze:</a:t>
            </a:r>
          </a:p>
          <a:p>
            <a:endParaRPr lang="hr-HR" sz="2800" dirty="0"/>
          </a:p>
          <a:p>
            <a:pPr marL="571500" indent="-571500">
              <a:buFont typeface="+mj-lt"/>
              <a:buAutoNum type="romanUcPeriod"/>
            </a:pPr>
            <a:r>
              <a:rPr lang="hr-HR" sz="2800" dirty="0"/>
              <a:t>Upoznavanje s teškoćama, angažman, procjena i planiranje</a:t>
            </a:r>
          </a:p>
          <a:p>
            <a:endParaRPr lang="hr-HR" sz="4000" dirty="0"/>
          </a:p>
          <a:p>
            <a:pPr marL="857250" indent="-857250">
              <a:buFont typeface="+mj-lt"/>
              <a:buAutoNum type="romanUcPeriod" startAt="2"/>
            </a:pPr>
            <a:r>
              <a:rPr lang="hr-HR" sz="2800" dirty="0"/>
              <a:t>Provedba i postizanje ciljeva </a:t>
            </a:r>
          </a:p>
          <a:p>
            <a:pPr marL="857250" indent="-857250">
              <a:buFont typeface="+mj-lt"/>
              <a:buAutoNum type="romanUcPeriod" startAt="2"/>
            </a:pPr>
            <a:endParaRPr lang="hr-HR" sz="2800" dirty="0"/>
          </a:p>
          <a:p>
            <a:pPr marL="857250" indent="-857250">
              <a:buFont typeface="+mj-lt"/>
              <a:buAutoNum type="romanUcPeriod" startAt="2"/>
            </a:pPr>
            <a:r>
              <a:rPr lang="hr-HR" sz="2800" dirty="0"/>
              <a:t>Završavanje procesa</a:t>
            </a:r>
          </a:p>
        </p:txBody>
      </p:sp>
      <p:sp>
        <p:nvSpPr>
          <p:cNvPr id="2" name="Slide Number Placeholder 1">
            <a:extLst>
              <a:ext uri="{FF2B5EF4-FFF2-40B4-BE49-F238E27FC236}">
                <a16:creationId xmlns:a16="http://schemas.microsoft.com/office/drawing/2014/main" id="{6999F881-BCEA-4E36-9ABD-DD42F02977A5}"/>
              </a:ext>
            </a:extLst>
          </p:cNvPr>
          <p:cNvSpPr>
            <a:spLocks noGrp="1"/>
          </p:cNvSpPr>
          <p:nvPr>
            <p:ph type="sldNum" sz="quarter" idx="12"/>
          </p:nvPr>
        </p:nvSpPr>
        <p:spPr/>
        <p:txBody>
          <a:bodyPr>
            <a:normAutofit lnSpcReduction="10000"/>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04355937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487868-5771-408B-8F49-8A8FB340890B}"/>
              </a:ext>
            </a:extLst>
          </p:cNvPr>
          <p:cNvSpPr/>
          <p:nvPr/>
        </p:nvSpPr>
        <p:spPr>
          <a:xfrm>
            <a:off x="500333" y="-129891"/>
            <a:ext cx="10886534" cy="6357510"/>
          </a:xfrm>
          <a:prstGeom prst="rect">
            <a:avLst/>
          </a:prstGeom>
        </p:spPr>
        <p:txBody>
          <a:bodyPr wrap="square">
            <a:spAutoFit/>
          </a:bodyPr>
          <a:lstStyle/>
          <a:p>
            <a:pPr>
              <a:lnSpc>
                <a:spcPct val="150000"/>
              </a:lnSpc>
            </a:pPr>
            <a:r>
              <a:rPr lang="hr-HR" sz="2750" dirty="0"/>
              <a:t>Svaka od ovih faza ima različite ciljeve, a proces pomaganja općenito prolazi kroz sve njih. </a:t>
            </a:r>
          </a:p>
          <a:p>
            <a:pPr>
              <a:lnSpc>
                <a:spcPct val="150000"/>
              </a:lnSpc>
            </a:pPr>
            <a:endParaRPr lang="hr-HR" sz="2750" dirty="0"/>
          </a:p>
          <a:p>
            <a:pPr>
              <a:lnSpc>
                <a:spcPct val="150000"/>
              </a:lnSpc>
            </a:pPr>
            <a:r>
              <a:rPr lang="hr-HR" sz="2750" dirty="0"/>
              <a:t>Međutim, te faze nisu oštro omeđene aktivnostima i vještinama. Aktivnosti i vještine koje se koriste u tri faze razlikuju se više s obzirom na njihovu učestalost i intenzitet nego u sadržaju. </a:t>
            </a:r>
          </a:p>
          <a:p>
            <a:pPr>
              <a:lnSpc>
                <a:spcPct val="150000"/>
              </a:lnSpc>
            </a:pPr>
            <a:endParaRPr lang="hr-HR" sz="2750" dirty="0"/>
          </a:p>
          <a:p>
            <a:pPr>
              <a:lnSpc>
                <a:spcPct val="150000"/>
              </a:lnSpc>
            </a:pPr>
            <a:r>
              <a:rPr lang="hr-HR" sz="2750" dirty="0"/>
              <a:t>Proces upoznavanja s teškoćama, na primjer, je središnji tijekom faze I, ali se nastavlja tijekom svih sljedećih faza procesa pomoći. </a:t>
            </a:r>
          </a:p>
          <a:p>
            <a:pPr>
              <a:lnSpc>
                <a:spcPct val="150000"/>
              </a:lnSpc>
            </a:pPr>
            <a:r>
              <a:rPr lang="hr-HR" sz="2750" dirty="0"/>
              <a:t>I mora mu se posvetiti jednaka pozornost kao i ranije.</a:t>
            </a:r>
          </a:p>
        </p:txBody>
      </p:sp>
      <p:sp>
        <p:nvSpPr>
          <p:cNvPr id="3" name="Slide Number Placeholder 2">
            <a:extLst>
              <a:ext uri="{FF2B5EF4-FFF2-40B4-BE49-F238E27FC236}">
                <a16:creationId xmlns:a16="http://schemas.microsoft.com/office/drawing/2014/main" id="{71E3C0AD-379D-4159-A6C9-53E124969799}"/>
              </a:ext>
            </a:extLst>
          </p:cNvPr>
          <p:cNvSpPr>
            <a:spLocks noGrp="1"/>
          </p:cNvSpPr>
          <p:nvPr>
            <p:ph type="sldNum" sz="quarter" idx="12"/>
          </p:nvPr>
        </p:nvSpPr>
        <p:spPr/>
        <p:txBody>
          <a:bodyPr>
            <a:normAutofit lnSpcReduction="10000"/>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90415654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DA090CB-CDCB-4DEF-B34D-355CEFB35091}"/>
              </a:ext>
            </a:extLst>
          </p:cNvPr>
          <p:cNvSpPr/>
          <p:nvPr/>
        </p:nvSpPr>
        <p:spPr>
          <a:xfrm>
            <a:off x="779318" y="3074663"/>
            <a:ext cx="10048009" cy="2308324"/>
          </a:xfrm>
          <a:prstGeom prst="rect">
            <a:avLst/>
          </a:prstGeom>
        </p:spPr>
        <p:txBody>
          <a:bodyPr wrap="square">
            <a:spAutoFit/>
          </a:bodyPr>
          <a:lstStyle/>
          <a:p>
            <a:pPr algn="r"/>
            <a:r>
              <a:rPr lang="hr-HR" sz="3600" dirty="0"/>
              <a:t>I Faza:</a:t>
            </a:r>
          </a:p>
          <a:p>
            <a:pPr algn="r"/>
            <a:endParaRPr lang="hr-HR" sz="3600" dirty="0"/>
          </a:p>
          <a:p>
            <a:pPr algn="r"/>
            <a:r>
              <a:rPr lang="hr-HR" sz="3600" dirty="0"/>
              <a:t>Upoznavanje s teškoćama, angažman, procjena i planiranje</a:t>
            </a:r>
          </a:p>
        </p:txBody>
      </p:sp>
      <p:sp>
        <p:nvSpPr>
          <p:cNvPr id="2" name="Slide Number Placeholder 1">
            <a:extLst>
              <a:ext uri="{FF2B5EF4-FFF2-40B4-BE49-F238E27FC236}">
                <a16:creationId xmlns:a16="http://schemas.microsoft.com/office/drawing/2014/main" id="{EE06F258-28A1-41BD-89F3-7DA2DC9524F6}"/>
              </a:ext>
            </a:extLst>
          </p:cNvPr>
          <p:cNvSpPr>
            <a:spLocks noGrp="1"/>
          </p:cNvSpPr>
          <p:nvPr>
            <p:ph type="sldNum" sz="quarter" idx="12"/>
          </p:nvPr>
        </p:nvSpPr>
        <p:spPr/>
        <p:txBody>
          <a:bodyPr>
            <a:normAutofit lnSpcReduction="10000"/>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4332319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C738AB-E841-4D65-B053-3FB93614A19F}"/>
              </a:ext>
            </a:extLst>
          </p:cNvPr>
          <p:cNvSpPr/>
          <p:nvPr/>
        </p:nvSpPr>
        <p:spPr>
          <a:xfrm>
            <a:off x="505993" y="285750"/>
            <a:ext cx="10644996" cy="5825121"/>
          </a:xfrm>
          <a:prstGeom prst="rect">
            <a:avLst/>
          </a:prstGeom>
        </p:spPr>
        <p:txBody>
          <a:bodyPr wrap="square">
            <a:spAutoFit/>
          </a:bodyPr>
          <a:lstStyle/>
          <a:p>
            <a:pPr marL="400050" indent="-400050">
              <a:lnSpc>
                <a:spcPct val="150000"/>
              </a:lnSpc>
              <a:buAutoNum type="romanUcPeriod"/>
            </a:pPr>
            <a:r>
              <a:rPr lang="sv-SE" sz="2800" dirty="0"/>
              <a:t>Upoznavanje s teškoćama, angažman, procjena i planiranje</a:t>
            </a:r>
            <a:r>
              <a:rPr lang="hr-HR" sz="2800" dirty="0"/>
              <a:t>  je faza koja se sastoji od slijedećih elemenata:</a:t>
            </a:r>
          </a:p>
          <a:p>
            <a:pPr>
              <a:lnSpc>
                <a:spcPct val="150000"/>
              </a:lnSpc>
            </a:pPr>
            <a:endParaRPr lang="hr-HR" sz="2800" dirty="0"/>
          </a:p>
          <a:p>
            <a:pPr marL="857250" lvl="1" indent="-400050">
              <a:lnSpc>
                <a:spcPct val="150000"/>
              </a:lnSpc>
              <a:buFont typeface="+mj-lt"/>
              <a:buAutoNum type="arabicPeriod"/>
            </a:pPr>
            <a:r>
              <a:rPr lang="hr-HR" sz="2800" dirty="0"/>
              <a:t>Upoznavanje s klijentovim problemom </a:t>
            </a:r>
          </a:p>
          <a:p>
            <a:pPr marL="1371600" lvl="2" indent="-457200">
              <a:lnSpc>
                <a:spcPct val="150000"/>
              </a:lnSpc>
              <a:buFont typeface="Arial" panose="020B0604020202020204" pitchFamily="34" charset="0"/>
              <a:buChar char="•"/>
            </a:pPr>
            <a:r>
              <a:rPr lang="hr-HR" sz="2800" dirty="0"/>
              <a:t>prikupljanjem sveobuhvatnih podataka o osobi,</a:t>
            </a:r>
          </a:p>
          <a:p>
            <a:pPr marL="1371600" lvl="2" indent="-457200">
              <a:lnSpc>
                <a:spcPct val="150000"/>
              </a:lnSpc>
              <a:buFont typeface="Arial" panose="020B0604020202020204" pitchFamily="34" charset="0"/>
              <a:buChar char="•"/>
            </a:pPr>
            <a:r>
              <a:rPr lang="hr-HR" sz="2800" dirty="0"/>
              <a:t>problemu i </a:t>
            </a:r>
          </a:p>
          <a:p>
            <a:pPr marL="1371600" lvl="2" indent="-457200">
              <a:lnSpc>
                <a:spcPct val="150000"/>
              </a:lnSpc>
              <a:buFont typeface="Arial" panose="020B0604020202020204" pitchFamily="34" charset="0"/>
              <a:buChar char="•"/>
            </a:pPr>
            <a:r>
              <a:rPr lang="hr-HR" sz="2800" dirty="0"/>
              <a:t>čimbenicima najneposrednije okoline, </a:t>
            </a:r>
          </a:p>
          <a:p>
            <a:pPr marL="1371600" lvl="2" indent="-457200">
              <a:lnSpc>
                <a:spcPct val="150000"/>
              </a:lnSpc>
              <a:buFont typeface="Arial" panose="020B0604020202020204" pitchFamily="34" charset="0"/>
              <a:buChar char="•"/>
            </a:pPr>
            <a:r>
              <a:rPr lang="hr-HR" sz="2800" dirty="0"/>
              <a:t>uključujući i razloge koji su utjecali na upućivanje klijenta na kontakt sa socijalnim radnikom;</a:t>
            </a:r>
            <a:endParaRPr lang="sv-SE" sz="2800" dirty="0"/>
          </a:p>
        </p:txBody>
      </p:sp>
      <p:sp>
        <p:nvSpPr>
          <p:cNvPr id="3" name="Slide Number Placeholder 2">
            <a:extLst>
              <a:ext uri="{FF2B5EF4-FFF2-40B4-BE49-F238E27FC236}">
                <a16:creationId xmlns:a16="http://schemas.microsoft.com/office/drawing/2014/main" id="{90EBD0BD-30F0-4501-8980-2F4F9A727A62}"/>
              </a:ext>
            </a:extLst>
          </p:cNvPr>
          <p:cNvSpPr>
            <a:spLocks noGrp="1"/>
          </p:cNvSpPr>
          <p:nvPr>
            <p:ph type="sldNum" sz="quarter" idx="12"/>
          </p:nvPr>
        </p:nvSpPr>
        <p:spPr/>
        <p:txBody>
          <a:bodyPr>
            <a:normAutofit lnSpcReduction="10000"/>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21756756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DC27708-35B4-524D-9F29-BD03A64D12B7}"/>
              </a:ext>
            </a:extLst>
          </p:cNvPr>
          <p:cNvSpPr/>
          <p:nvPr/>
        </p:nvSpPr>
        <p:spPr>
          <a:xfrm>
            <a:off x="174172" y="278670"/>
            <a:ext cx="11119757" cy="6347700"/>
          </a:xfrm>
          <a:prstGeom prst="rect">
            <a:avLst/>
          </a:prstGeom>
        </p:spPr>
        <p:txBody>
          <a:bodyPr wrap="square">
            <a:spAutoFit/>
          </a:bodyPr>
          <a:lstStyle/>
          <a:p>
            <a:pPr>
              <a:lnSpc>
                <a:spcPts val="4060"/>
              </a:lnSpc>
            </a:pPr>
            <a:r>
              <a:rPr lang="sr-Latn-RS" sz="2800" dirty="0"/>
              <a:t>Kontakt započinje s početnim ispitivanjem okolnosti koje potencijalnog klijenta dovele do kontakta sa socijalnom radnicom. </a:t>
            </a:r>
          </a:p>
          <a:p>
            <a:pPr>
              <a:lnSpc>
                <a:spcPts val="4060"/>
              </a:lnSpc>
            </a:pPr>
            <a:endParaRPr lang="sr-Latn-RS" sz="2800" dirty="0"/>
          </a:p>
          <a:p>
            <a:pPr>
              <a:lnSpc>
                <a:spcPts val="4060"/>
              </a:lnSpc>
            </a:pPr>
            <a:r>
              <a:rPr lang="sr-Latn-RS" sz="2800" dirty="0"/>
              <a:t>Socijalni radnici ne bi trebali pretpostaviti da će te osobe odmah postati i klijenti, jer su oni koji se sami jave socijalnim radnicima manjina u većini socijalnih okruženja.</a:t>
            </a:r>
          </a:p>
          <a:p>
            <a:pPr>
              <a:lnSpc>
                <a:spcPts val="4060"/>
              </a:lnSpc>
            </a:pPr>
            <a:endParaRPr lang="sr-Latn-RS" sz="2800" dirty="0"/>
          </a:p>
          <a:p>
            <a:pPr>
              <a:lnSpc>
                <a:spcPts val="4060"/>
              </a:lnSpc>
            </a:pPr>
            <a:r>
              <a:rPr lang="sr-Latn-RS" sz="2800" dirty="0"/>
              <a:t>Čak i oni koji nam sami dolaze to najčešće čine  na </a:t>
            </a:r>
            <a:r>
              <a:rPr lang="sr-Latn-RS" sz="2800" dirty="0" err="1"/>
              <a:t>prijedlog</a:t>
            </a:r>
            <a:r>
              <a:rPr lang="sr-Latn-RS" sz="2800" dirty="0"/>
              <a:t> ili pritisak drugih iz njihove okoline.</a:t>
            </a:r>
          </a:p>
          <a:p>
            <a:pPr>
              <a:lnSpc>
                <a:spcPts val="4060"/>
              </a:lnSpc>
            </a:pPr>
            <a:endParaRPr lang="sr-Latn-RS" sz="2800" dirty="0"/>
          </a:p>
          <a:p>
            <a:pPr>
              <a:lnSpc>
                <a:spcPts val="4060"/>
              </a:lnSpc>
            </a:pPr>
            <a:r>
              <a:rPr lang="sr-Latn-RS" sz="2800" dirty="0"/>
              <a:t>Potencijalni klijenti najčešće su zabrinuti zbog činjenice  traženja pomoći ali i </a:t>
            </a:r>
            <a:r>
              <a:rPr lang="sr-Latn-RS" sz="2800" dirty="0" err="1"/>
              <a:t>neizvjesnosti</a:t>
            </a:r>
            <a:r>
              <a:rPr lang="sr-Latn-RS" sz="2800" dirty="0"/>
              <a:t> o tome što očekivati.</a:t>
            </a:r>
          </a:p>
        </p:txBody>
      </p:sp>
      <p:sp>
        <p:nvSpPr>
          <p:cNvPr id="2" name="Slide Number Placeholder 1">
            <a:extLst>
              <a:ext uri="{FF2B5EF4-FFF2-40B4-BE49-F238E27FC236}">
                <a16:creationId xmlns:a16="http://schemas.microsoft.com/office/drawing/2014/main" id="{10223F01-94A2-42DC-B602-305567C8F414}"/>
              </a:ext>
            </a:extLst>
          </p:cNvPr>
          <p:cNvSpPr>
            <a:spLocks noGrp="1"/>
          </p:cNvSpPr>
          <p:nvPr>
            <p:ph type="sldNum" sz="quarter" idx="12"/>
          </p:nvPr>
        </p:nvSpPr>
        <p:spPr/>
        <p:txBody>
          <a:bodyPr>
            <a:normAutofit lnSpcReduction="10000"/>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193638331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0D487A0-FEB8-5646-873E-1BB8F8417A76}"/>
              </a:ext>
            </a:extLst>
          </p:cNvPr>
          <p:cNvSpPr/>
          <p:nvPr/>
        </p:nvSpPr>
        <p:spPr>
          <a:xfrm>
            <a:off x="185737" y="224135"/>
            <a:ext cx="11001375" cy="5825121"/>
          </a:xfrm>
          <a:prstGeom prst="rect">
            <a:avLst/>
          </a:prstGeom>
        </p:spPr>
        <p:txBody>
          <a:bodyPr wrap="square">
            <a:spAutoFit/>
          </a:bodyPr>
          <a:lstStyle/>
          <a:p>
            <a:pPr>
              <a:lnSpc>
                <a:spcPct val="150000"/>
              </a:lnSpc>
            </a:pPr>
            <a:r>
              <a:rPr lang="sr-Latn-RS" sz="2800" dirty="0"/>
              <a:t>Zbog toga prvi kontakt socijalni radnik mora započeti pitanjima koja bi trebala izazvati početak razgradnje brige ili pritiska koje potencijalni klijent vidi u svom prvom obraćanju socijalnom radniku.</a:t>
            </a:r>
          </a:p>
          <a:p>
            <a:pPr>
              <a:lnSpc>
                <a:spcPct val="150000"/>
              </a:lnSpc>
            </a:pPr>
            <a:endParaRPr lang="sr-Latn-RS" sz="2800" dirty="0"/>
          </a:p>
          <a:p>
            <a:pPr>
              <a:lnSpc>
                <a:spcPct val="150000"/>
              </a:lnSpc>
            </a:pPr>
            <a:r>
              <a:rPr lang="sr-Latn-RS" sz="2800" dirty="0"/>
              <a:t>Dobro bi bilo, ako je moguće, da socijalna radnica barem započne utvrđivati u kojoj je </a:t>
            </a:r>
            <a:r>
              <a:rPr lang="sr-Latn-RS" sz="2800" dirty="0" err="1"/>
              <a:t>mjeri</a:t>
            </a:r>
            <a:r>
              <a:rPr lang="sr-Latn-RS" sz="2800" dirty="0"/>
              <a:t> potencijalni klijent motiviran za kontakt iz svojih potreba i stavova, a u kojoj je </a:t>
            </a:r>
            <a:r>
              <a:rPr lang="sr-Latn-RS" sz="2800" dirty="0" err="1"/>
              <a:t>mjeri</a:t>
            </a:r>
            <a:r>
              <a:rPr lang="sr-Latn-RS" sz="2800" dirty="0"/>
              <a:t> motivacija odgovor na vanjske pritiske na njega.</a:t>
            </a:r>
          </a:p>
        </p:txBody>
      </p:sp>
      <p:sp>
        <p:nvSpPr>
          <p:cNvPr id="2" name="Slide Number Placeholder 1">
            <a:extLst>
              <a:ext uri="{FF2B5EF4-FFF2-40B4-BE49-F238E27FC236}">
                <a16:creationId xmlns:a16="http://schemas.microsoft.com/office/drawing/2014/main" id="{043521BC-2E60-4951-BEAE-9EDA5839F293}"/>
              </a:ext>
            </a:extLst>
          </p:cNvPr>
          <p:cNvSpPr>
            <a:spLocks noGrp="1"/>
          </p:cNvSpPr>
          <p:nvPr>
            <p:ph type="sldNum" sz="quarter" idx="12"/>
          </p:nvPr>
        </p:nvSpPr>
        <p:spPr/>
        <p:txBody>
          <a:bodyPr>
            <a:normAutofit lnSpcReduction="10000"/>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1164378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633DE0-99BC-4849-A9F8-58B58CF48B2C}"/>
              </a:ext>
            </a:extLst>
          </p:cNvPr>
          <p:cNvSpPr/>
          <p:nvPr/>
        </p:nvSpPr>
        <p:spPr>
          <a:xfrm>
            <a:off x="200025" y="242799"/>
            <a:ext cx="11044237" cy="5178790"/>
          </a:xfrm>
          <a:prstGeom prst="rect">
            <a:avLst/>
          </a:prstGeom>
        </p:spPr>
        <p:txBody>
          <a:bodyPr wrap="square">
            <a:spAutoFit/>
          </a:bodyPr>
          <a:lstStyle/>
          <a:p>
            <a:pPr>
              <a:lnSpc>
                <a:spcPct val="150000"/>
              </a:lnSpc>
            </a:pPr>
            <a:r>
              <a:rPr lang="sr-Latn-RS" sz="2800" dirty="0"/>
              <a:t>Socijalni radnik bi također trebao dati jasno, kratko i nedvosmisleno svoje mišljenje o svrsi i sadržaju ovog prvog kontakta i potaknuti razmišljanje klijenta o tome na koji  mu način socijalni radnik može biti od pomoći: (na </a:t>
            </a:r>
            <a:r>
              <a:rPr lang="sr-Latn-RS" sz="2800" dirty="0" err="1"/>
              <a:t>primjer</a:t>
            </a:r>
            <a:r>
              <a:rPr lang="sr-Latn-RS" sz="2800" dirty="0"/>
              <a:t>)</a:t>
            </a:r>
          </a:p>
          <a:p>
            <a:pPr>
              <a:lnSpc>
                <a:spcPct val="150000"/>
              </a:lnSpc>
            </a:pPr>
            <a:endParaRPr lang="sr-Latn-RS" sz="2800" dirty="0"/>
          </a:p>
          <a:p>
            <a:pPr>
              <a:lnSpc>
                <a:spcPct val="150000"/>
              </a:lnSpc>
            </a:pPr>
            <a:r>
              <a:rPr lang="sr-Latn-RS" sz="2800" i="1" dirty="0"/>
              <a:t>„Moj je zadatak saznati što biste </a:t>
            </a:r>
            <a:r>
              <a:rPr lang="sr-Latn-RS" sz="2800" i="1" dirty="0" err="1"/>
              <a:t>željeli</a:t>
            </a:r>
            <a:r>
              <a:rPr lang="sr-Latn-RS" sz="2800" i="1" dirty="0"/>
              <a:t> postići, i da zajedno s vama shvatimo kako bismo mogli raditi zajedno da biste na najbolji mogući način postigli svoj cilj“.</a:t>
            </a:r>
          </a:p>
        </p:txBody>
      </p:sp>
      <p:sp>
        <p:nvSpPr>
          <p:cNvPr id="2" name="Slide Number Placeholder 1">
            <a:extLst>
              <a:ext uri="{FF2B5EF4-FFF2-40B4-BE49-F238E27FC236}">
                <a16:creationId xmlns:a16="http://schemas.microsoft.com/office/drawing/2014/main" id="{08D9B994-1348-4171-AC8E-CDA222026AEB}"/>
              </a:ext>
            </a:extLst>
          </p:cNvPr>
          <p:cNvSpPr>
            <a:spLocks noGrp="1"/>
          </p:cNvSpPr>
          <p:nvPr>
            <p:ph type="sldNum" sz="quarter" idx="12"/>
          </p:nvPr>
        </p:nvSpPr>
        <p:spPr/>
        <p:txBody>
          <a:bodyPr>
            <a:normAutofit lnSpcReduction="10000"/>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417160427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26F3F13-91C3-9941-91B4-64BD3335C665}"/>
              </a:ext>
            </a:extLst>
          </p:cNvPr>
          <p:cNvSpPr/>
          <p:nvPr/>
        </p:nvSpPr>
        <p:spPr>
          <a:xfrm>
            <a:off x="0" y="0"/>
            <a:ext cx="11315700" cy="5178790"/>
          </a:xfrm>
          <a:prstGeom prst="rect">
            <a:avLst/>
          </a:prstGeom>
        </p:spPr>
        <p:txBody>
          <a:bodyPr wrap="square">
            <a:spAutoFit/>
          </a:bodyPr>
          <a:lstStyle/>
          <a:p>
            <a:pPr marL="971550" lvl="1" indent="-514350">
              <a:lnSpc>
                <a:spcPct val="150000"/>
              </a:lnSpc>
              <a:buFont typeface="+mj-lt"/>
              <a:buAutoNum type="arabicPeriod" startAt="2"/>
            </a:pPr>
            <a:r>
              <a:rPr lang="hr-HR" sz="2800" dirty="0"/>
              <a:t>Uspostavljanje pozitivnog kontakta koji se često naziva raport,stvaranje ili jačanje motivacije za suradnju;</a:t>
            </a:r>
          </a:p>
          <a:p>
            <a:pPr lvl="1">
              <a:lnSpc>
                <a:spcPct val="150000"/>
              </a:lnSpc>
            </a:pPr>
            <a:endParaRPr lang="hr-HR" sz="2800" dirty="0"/>
          </a:p>
          <a:p>
            <a:pPr lvl="1">
              <a:lnSpc>
                <a:spcPct val="150000"/>
              </a:lnSpc>
            </a:pPr>
            <a:r>
              <a:rPr lang="hr-HR" sz="2800" dirty="0"/>
              <a:t>Učinkovita komunikacija u procesu pomaganja je od presudne važnosti.</a:t>
            </a:r>
          </a:p>
          <a:p>
            <a:pPr lvl="1">
              <a:lnSpc>
                <a:spcPct val="150000"/>
              </a:lnSpc>
            </a:pPr>
            <a:r>
              <a:rPr lang="hr-HR" sz="2800" dirty="0"/>
              <a:t>Ako socijalni radnik ne uspije u poticanju potencijalnog klijenta, klijent možda neće željeti otkriti bitne informacije i osjećaje i možda nakon prvog susreta uopće ne nastavi proces suradnje.</a:t>
            </a:r>
          </a:p>
        </p:txBody>
      </p:sp>
      <p:sp>
        <p:nvSpPr>
          <p:cNvPr id="2" name="Rectangle: Rounded Corners 1">
            <a:extLst>
              <a:ext uri="{FF2B5EF4-FFF2-40B4-BE49-F238E27FC236}">
                <a16:creationId xmlns:a16="http://schemas.microsoft.com/office/drawing/2014/main" id="{42056697-49A4-4BCC-AA1E-43A62142C073}"/>
              </a:ext>
            </a:extLst>
          </p:cNvPr>
          <p:cNvSpPr/>
          <p:nvPr/>
        </p:nvSpPr>
        <p:spPr>
          <a:xfrm>
            <a:off x="4956462" y="546602"/>
            <a:ext cx="5787737" cy="506449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r-HR" sz="2800" dirty="0"/>
              <a:t>Riječ je porijeklom iz francuskog jezika, potječe iz 17. stoljeća, rapporter, vratiti natrag, </a:t>
            </a:r>
          </a:p>
          <a:p>
            <a:pPr algn="ctr"/>
            <a:r>
              <a:rPr lang="hr-HR" sz="2800" dirty="0"/>
              <a:t>a danas se upotrebljava u značenju harmoničnog odnosa u kojemu se ljudi ili grupe</a:t>
            </a:r>
            <a:r>
              <a:rPr lang="en-US" sz="2800" dirty="0"/>
              <a:t> </a:t>
            </a:r>
            <a:r>
              <a:rPr lang="hr-HR" sz="2800" dirty="0"/>
              <a:t>dobro razumiju i dobro komuniciraju međusobno, međusobno poštujući osjećaje, ili ideje</a:t>
            </a:r>
          </a:p>
        </p:txBody>
      </p:sp>
      <p:sp>
        <p:nvSpPr>
          <p:cNvPr id="3" name="Slide Number Placeholder 2">
            <a:extLst>
              <a:ext uri="{FF2B5EF4-FFF2-40B4-BE49-F238E27FC236}">
                <a16:creationId xmlns:a16="http://schemas.microsoft.com/office/drawing/2014/main" id="{F508AA73-6DE9-4804-9406-2C2533C81BF5}"/>
              </a:ext>
            </a:extLst>
          </p:cNvPr>
          <p:cNvSpPr>
            <a:spLocks noGrp="1"/>
          </p:cNvSpPr>
          <p:nvPr>
            <p:ph type="sldNum" sz="quarter" idx="12"/>
          </p:nvPr>
        </p:nvSpPr>
        <p:spPr/>
        <p:txBody>
          <a:bodyPr>
            <a:normAutofit lnSpcReduction="10000"/>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1163238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grpId="1" nodeType="clickEffect">
                                  <p:stCondLst>
                                    <p:cond delay="0"/>
                                  </p:stCondLst>
                                  <p:childTnLst>
                                    <p:anim calcmode="lin" valueType="num">
                                      <p:cBhvr additive="base">
                                        <p:cTn id="14" dur="500"/>
                                        <p:tgtEl>
                                          <p:spTgt spid="2"/>
                                        </p:tgtEl>
                                        <p:attrNameLst>
                                          <p:attrName>ppt_x</p:attrName>
                                        </p:attrNameLst>
                                      </p:cBhvr>
                                      <p:tavLst>
                                        <p:tav tm="0">
                                          <p:val>
                                            <p:strVal val="ppt_x"/>
                                          </p:val>
                                        </p:tav>
                                        <p:tav tm="100000">
                                          <p:val>
                                            <p:strVal val="ppt_x"/>
                                          </p:val>
                                        </p:tav>
                                      </p:tavLst>
                                    </p:anim>
                                    <p:anim calcmode="lin" valueType="num">
                                      <p:cBhvr additive="base">
                                        <p:cTn id="15" dur="500"/>
                                        <p:tgtEl>
                                          <p:spTgt spid="2"/>
                                        </p:tgtEl>
                                        <p:attrNameLst>
                                          <p:attrName>ppt_y</p:attrName>
                                        </p:attrNameLst>
                                      </p:cBhvr>
                                      <p:tavLst>
                                        <p:tav tm="0">
                                          <p:val>
                                            <p:strVal val="ppt_y"/>
                                          </p:val>
                                        </p:tav>
                                        <p:tav tm="100000">
                                          <p:val>
                                            <p:strVal val="1+ppt_h/2"/>
                                          </p:val>
                                        </p:tav>
                                      </p:tavLst>
                                    </p:anim>
                                    <p:set>
                                      <p:cBhvr>
                                        <p:cTn id="16" dur="1" fill="hold">
                                          <p:stCondLst>
                                            <p:cond delay="499"/>
                                          </p:stCondLst>
                                        </p:cTn>
                                        <p:tgtEl>
                                          <p:spTgt spid="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7F1212A-3F9A-8044-AE81-0B6902769FD7}"/>
              </a:ext>
            </a:extLst>
          </p:cNvPr>
          <p:cNvSpPr/>
          <p:nvPr/>
        </p:nvSpPr>
        <p:spPr>
          <a:xfrm>
            <a:off x="314325" y="157163"/>
            <a:ext cx="10887075" cy="6471452"/>
          </a:xfrm>
          <a:prstGeom prst="rect">
            <a:avLst/>
          </a:prstGeom>
        </p:spPr>
        <p:txBody>
          <a:bodyPr wrap="square">
            <a:spAutoFit/>
          </a:bodyPr>
          <a:lstStyle/>
          <a:p>
            <a:pPr>
              <a:lnSpc>
                <a:spcPct val="150000"/>
              </a:lnSpc>
            </a:pPr>
            <a:r>
              <a:rPr lang="sr-Latn-RS" sz="2800" dirty="0" err="1"/>
              <a:t>Uspješan</a:t>
            </a:r>
            <a:r>
              <a:rPr lang="sr-Latn-RS" sz="2800" dirty="0"/>
              <a:t> angažman klijenta znači uspostavljanje odnosa.  Takvo uspostavljanje odnosa smanjuje razinu nesigurnosti i stječe </a:t>
            </a:r>
            <a:r>
              <a:rPr lang="sr-Latn-RS" sz="2800" dirty="0" err="1"/>
              <a:t>povjerenje</a:t>
            </a:r>
            <a:r>
              <a:rPr lang="sr-Latn-RS" sz="2800" dirty="0"/>
              <a:t> klijenata koji imaju mogućnost </a:t>
            </a:r>
            <a:r>
              <a:rPr lang="sr-Latn-RS" sz="2800" dirty="0" err="1"/>
              <a:t>uvidjeti</a:t>
            </a:r>
            <a:r>
              <a:rPr lang="sr-Latn-RS" sz="2800" dirty="0"/>
              <a:t> da socijalna radnica </a:t>
            </a:r>
            <a:r>
              <a:rPr lang="sr-Latn-RS" sz="2800" dirty="0" err="1"/>
              <a:t>namjerava</a:t>
            </a:r>
            <a:r>
              <a:rPr lang="sr-Latn-RS" sz="2800" dirty="0"/>
              <a:t> pomoći. </a:t>
            </a:r>
          </a:p>
          <a:p>
            <a:pPr>
              <a:lnSpc>
                <a:spcPct val="150000"/>
              </a:lnSpc>
            </a:pPr>
            <a:endParaRPr lang="sr-Latn-RS" sz="2800" dirty="0"/>
          </a:p>
          <a:p>
            <a:pPr>
              <a:lnSpc>
                <a:spcPct val="150000"/>
              </a:lnSpc>
            </a:pPr>
            <a:r>
              <a:rPr lang="sr-Latn-RS" sz="2800" dirty="0" err="1"/>
              <a:t>Uvjet</a:t>
            </a:r>
            <a:r>
              <a:rPr lang="sr-Latn-RS" sz="2800" dirty="0"/>
              <a:t> </a:t>
            </a:r>
            <a:r>
              <a:rPr lang="sr-Latn-RS" sz="2800" dirty="0" err="1"/>
              <a:t>uspješnog</a:t>
            </a:r>
            <a:r>
              <a:rPr lang="sr-Latn-RS" sz="2800" dirty="0"/>
              <a:t> odnosa je da klijenti percipiraju socijalnog radnika kao </a:t>
            </a:r>
            <a:r>
              <a:rPr lang="sr-Latn-RS" sz="2800" dirty="0" err="1"/>
              <a:t>razumijevajućeg</a:t>
            </a:r>
            <a:r>
              <a:rPr lang="sr-Latn-RS" sz="2800" dirty="0"/>
              <a:t> i istinski zainteresiranog za njihovu dobrobit.</a:t>
            </a:r>
          </a:p>
          <a:p>
            <a:pPr>
              <a:lnSpc>
                <a:spcPct val="150000"/>
              </a:lnSpc>
            </a:pPr>
            <a:endParaRPr lang="sr-Latn-RS" sz="2800" dirty="0"/>
          </a:p>
          <a:p>
            <a:pPr>
              <a:lnSpc>
                <a:spcPct val="150000"/>
              </a:lnSpc>
            </a:pPr>
            <a:endParaRPr lang="sr-Latn-RS" sz="2800" dirty="0"/>
          </a:p>
        </p:txBody>
      </p:sp>
      <p:sp>
        <p:nvSpPr>
          <p:cNvPr id="2" name="Slide Number Placeholder 1">
            <a:extLst>
              <a:ext uri="{FF2B5EF4-FFF2-40B4-BE49-F238E27FC236}">
                <a16:creationId xmlns:a16="http://schemas.microsoft.com/office/drawing/2014/main" id="{9841969A-CF50-4F91-A3F6-56EB307F9DAF}"/>
              </a:ext>
            </a:extLst>
          </p:cNvPr>
          <p:cNvSpPr>
            <a:spLocks noGrp="1"/>
          </p:cNvSpPr>
          <p:nvPr>
            <p:ph type="sldNum" sz="quarter" idx="12"/>
          </p:nvPr>
        </p:nvSpPr>
        <p:spPr/>
        <p:txBody>
          <a:bodyPr>
            <a:normAutofit lnSpcReduction="10000"/>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4677087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313B881-B16A-714A-8681-30CF631AB3B0}"/>
              </a:ext>
            </a:extLst>
          </p:cNvPr>
          <p:cNvSpPr/>
          <p:nvPr/>
        </p:nvSpPr>
        <p:spPr>
          <a:xfrm>
            <a:off x="171449" y="0"/>
            <a:ext cx="11244264" cy="6243569"/>
          </a:xfrm>
          <a:prstGeom prst="rect">
            <a:avLst/>
          </a:prstGeom>
        </p:spPr>
        <p:txBody>
          <a:bodyPr wrap="square">
            <a:spAutoFit/>
          </a:bodyPr>
          <a:lstStyle/>
          <a:p>
            <a:pPr>
              <a:lnSpc>
                <a:spcPct val="150000"/>
              </a:lnSpc>
            </a:pPr>
            <a:r>
              <a:rPr lang="sr-Latn-RS" sz="2700" dirty="0"/>
              <a:t>Kako bi stvorio takvu pozitivnu percepciju među klijentima socijalni radnik mora poznavati relevantne kulturne faktore i prilagođavati tehnike komuniciranja tim različitostima.</a:t>
            </a:r>
          </a:p>
          <a:p>
            <a:pPr>
              <a:lnSpc>
                <a:spcPct val="150000"/>
              </a:lnSpc>
            </a:pPr>
            <a:endParaRPr lang="sr-Latn-RS" sz="2700" dirty="0"/>
          </a:p>
          <a:p>
            <a:pPr>
              <a:lnSpc>
                <a:spcPct val="150000"/>
              </a:lnSpc>
            </a:pPr>
            <a:r>
              <a:rPr lang="sr-Latn-RS" sz="2700" dirty="0"/>
              <a:t>Klijenti se od socijalnog radnika mogu značajno razlikovati prema na primjer rasnoj ili etničkoj pripadnosti, spolu, spolnoj orijentaciji, dobi, a u pravilu će se bitno razlikovati prema obrazovnom statusu.</a:t>
            </a:r>
          </a:p>
          <a:p>
            <a:pPr>
              <a:lnSpc>
                <a:spcPct val="150000"/>
              </a:lnSpc>
            </a:pPr>
            <a:endParaRPr lang="sr-Latn-RS" sz="2700" dirty="0"/>
          </a:p>
          <a:p>
            <a:pPr>
              <a:lnSpc>
                <a:spcPct val="150000"/>
              </a:lnSpc>
            </a:pPr>
            <a:r>
              <a:rPr lang="sr-Latn-RS" sz="2700" dirty="0"/>
              <a:t>Ovo sveukupno čini različitost kulturnog konteksta u kojemu se susreću socijalni radnici sa svojim klijentima.</a:t>
            </a:r>
          </a:p>
        </p:txBody>
      </p:sp>
      <p:sp>
        <p:nvSpPr>
          <p:cNvPr id="2" name="Slide Number Placeholder 1">
            <a:extLst>
              <a:ext uri="{FF2B5EF4-FFF2-40B4-BE49-F238E27FC236}">
                <a16:creationId xmlns:a16="http://schemas.microsoft.com/office/drawing/2014/main" id="{31557806-EB07-4DF8-BCC2-D0471F9BD54F}"/>
              </a:ext>
            </a:extLst>
          </p:cNvPr>
          <p:cNvSpPr>
            <a:spLocks noGrp="1"/>
          </p:cNvSpPr>
          <p:nvPr>
            <p:ph type="sldNum" sz="quarter" idx="12"/>
          </p:nvPr>
        </p:nvSpPr>
        <p:spPr/>
        <p:txBody>
          <a:bodyPr>
            <a:normAutofit lnSpcReduction="10000"/>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281280175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E0712E58-DCF4-AA40-B364-A2DE2C4A4703}"/>
              </a:ext>
            </a:extLst>
          </p:cNvPr>
          <p:cNvGrpSpPr/>
          <p:nvPr/>
        </p:nvGrpSpPr>
        <p:grpSpPr>
          <a:xfrm>
            <a:off x="-131634" y="3937654"/>
            <a:ext cx="2542645" cy="2469091"/>
            <a:chOff x="3793066" y="2438400"/>
            <a:chExt cx="2980266" cy="2980266"/>
          </a:xfrm>
        </p:grpSpPr>
        <p:sp>
          <p:nvSpPr>
            <p:cNvPr id="10" name="Shape 9">
              <a:extLst>
                <a:ext uri="{FF2B5EF4-FFF2-40B4-BE49-F238E27FC236}">
                  <a16:creationId xmlns:a16="http://schemas.microsoft.com/office/drawing/2014/main" id="{71EA46E7-F1DA-8744-8019-BFD868505012}"/>
                </a:ext>
              </a:extLst>
            </p:cNvPr>
            <p:cNvSpPr/>
            <p:nvPr/>
          </p:nvSpPr>
          <p:spPr>
            <a:xfrm>
              <a:off x="3793066" y="2438400"/>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Shape 4">
              <a:extLst>
                <a:ext uri="{FF2B5EF4-FFF2-40B4-BE49-F238E27FC236}">
                  <a16:creationId xmlns:a16="http://schemas.microsoft.com/office/drawing/2014/main" id="{D4524E28-EBEF-2344-B4C2-01ABFF7775BE}"/>
                </a:ext>
              </a:extLst>
            </p:cNvPr>
            <p:cNvSpPr txBox="1"/>
            <p:nvPr/>
          </p:nvSpPr>
          <p:spPr>
            <a:xfrm>
              <a:off x="4392232" y="3136513"/>
              <a:ext cx="1781934" cy="15319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en-US" sz="2400" kern="1200" dirty="0" err="1"/>
                <a:t>Socijalni</a:t>
              </a:r>
              <a:r>
                <a:rPr lang="en-US" sz="2400" kern="1200" dirty="0"/>
                <a:t> rad </a:t>
              </a:r>
              <a:r>
                <a:rPr lang="en-US" sz="2400" kern="1200" dirty="0" err="1"/>
                <a:t>sa</a:t>
              </a:r>
              <a:r>
                <a:rPr lang="en-US" sz="2400" kern="1200" dirty="0"/>
                <a:t> </a:t>
              </a:r>
              <a:r>
                <a:rPr lang="en-US" sz="2400" kern="1200" dirty="0" err="1"/>
                <a:t>starijima</a:t>
              </a:r>
              <a:r>
                <a:rPr lang="en-US" sz="2400" kern="1200" dirty="0"/>
                <a:t> </a:t>
              </a:r>
            </a:p>
          </p:txBody>
        </p:sp>
      </p:grpSp>
      <p:grpSp>
        <p:nvGrpSpPr>
          <p:cNvPr id="12" name="Group 11">
            <a:extLst>
              <a:ext uri="{FF2B5EF4-FFF2-40B4-BE49-F238E27FC236}">
                <a16:creationId xmlns:a16="http://schemas.microsoft.com/office/drawing/2014/main" id="{88121766-EF36-D84E-A1D7-17B5901CE533}"/>
              </a:ext>
            </a:extLst>
          </p:cNvPr>
          <p:cNvGrpSpPr/>
          <p:nvPr/>
        </p:nvGrpSpPr>
        <p:grpSpPr>
          <a:xfrm>
            <a:off x="506414" y="1267355"/>
            <a:ext cx="2980266" cy="2980266"/>
            <a:chOff x="3793066" y="2438400"/>
            <a:chExt cx="2980266" cy="2980266"/>
          </a:xfrm>
        </p:grpSpPr>
        <p:sp>
          <p:nvSpPr>
            <p:cNvPr id="13" name="Shape 12">
              <a:extLst>
                <a:ext uri="{FF2B5EF4-FFF2-40B4-BE49-F238E27FC236}">
                  <a16:creationId xmlns:a16="http://schemas.microsoft.com/office/drawing/2014/main" id="{8D3A4788-C103-7E47-9503-EB8AA4B2EE28}"/>
                </a:ext>
              </a:extLst>
            </p:cNvPr>
            <p:cNvSpPr/>
            <p:nvPr/>
          </p:nvSpPr>
          <p:spPr>
            <a:xfrm>
              <a:off x="3793066" y="2438400"/>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Shape 4">
              <a:extLst>
                <a:ext uri="{FF2B5EF4-FFF2-40B4-BE49-F238E27FC236}">
                  <a16:creationId xmlns:a16="http://schemas.microsoft.com/office/drawing/2014/main" id="{F6C19E9B-7B39-C149-AF69-A0219A297F2A}"/>
                </a:ext>
              </a:extLst>
            </p:cNvPr>
            <p:cNvSpPr txBox="1"/>
            <p:nvPr/>
          </p:nvSpPr>
          <p:spPr>
            <a:xfrm>
              <a:off x="4392232" y="3136513"/>
              <a:ext cx="1781934" cy="153191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en-US" sz="2400" kern="1200" dirty="0" err="1"/>
                <a:t>Socijalni</a:t>
              </a:r>
              <a:r>
                <a:rPr lang="en-US" sz="2400" kern="1200" dirty="0"/>
                <a:t> rad </a:t>
              </a:r>
              <a:r>
                <a:rPr lang="en-US" sz="2400" kern="1200" dirty="0" err="1"/>
                <a:t>na</a:t>
              </a:r>
              <a:r>
                <a:rPr lang="en-US" sz="2400" kern="1200" dirty="0"/>
                <a:t> </a:t>
              </a:r>
              <a:r>
                <a:rPr lang="en-US" sz="2400" kern="1200" dirty="0" err="1"/>
                <a:t>području</a:t>
              </a:r>
              <a:r>
                <a:rPr lang="en-US" sz="2400" kern="1200" dirty="0"/>
                <a:t> </a:t>
              </a:r>
              <a:r>
                <a:rPr lang="en-US" sz="2400" kern="1200" dirty="0" err="1"/>
                <a:t>mentalnog</a:t>
              </a:r>
              <a:r>
                <a:rPr lang="en-US" sz="2400" kern="1200" dirty="0"/>
                <a:t> </a:t>
              </a:r>
              <a:r>
                <a:rPr lang="en-US" sz="2400" kern="1200" dirty="0" err="1"/>
                <a:t>zdravlja</a:t>
              </a:r>
              <a:endParaRPr lang="en-US" sz="2400" kern="1200" dirty="0"/>
            </a:p>
          </p:txBody>
        </p:sp>
      </p:grpSp>
      <p:grpSp>
        <p:nvGrpSpPr>
          <p:cNvPr id="15" name="Group 14">
            <a:extLst>
              <a:ext uri="{FF2B5EF4-FFF2-40B4-BE49-F238E27FC236}">
                <a16:creationId xmlns:a16="http://schemas.microsoft.com/office/drawing/2014/main" id="{889C5973-2F5B-274A-A22E-BBDD9217C0CC}"/>
              </a:ext>
            </a:extLst>
          </p:cNvPr>
          <p:cNvGrpSpPr/>
          <p:nvPr/>
        </p:nvGrpSpPr>
        <p:grpSpPr>
          <a:xfrm>
            <a:off x="2468029" y="-257187"/>
            <a:ext cx="2715610" cy="2469091"/>
            <a:chOff x="2559508" y="2239888"/>
            <a:chExt cx="2980266" cy="2980266"/>
          </a:xfrm>
        </p:grpSpPr>
        <p:sp>
          <p:nvSpPr>
            <p:cNvPr id="16" name="Shape 15">
              <a:extLst>
                <a:ext uri="{FF2B5EF4-FFF2-40B4-BE49-F238E27FC236}">
                  <a16:creationId xmlns:a16="http://schemas.microsoft.com/office/drawing/2014/main" id="{895720E7-D36B-454D-81A0-60FBF4D786A2}"/>
                </a:ext>
              </a:extLst>
            </p:cNvPr>
            <p:cNvSpPr/>
            <p:nvPr/>
          </p:nvSpPr>
          <p:spPr>
            <a:xfrm>
              <a:off x="2559508" y="2239888"/>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Shape 4">
              <a:extLst>
                <a:ext uri="{FF2B5EF4-FFF2-40B4-BE49-F238E27FC236}">
                  <a16:creationId xmlns:a16="http://schemas.microsoft.com/office/drawing/2014/main" id="{A05B1628-938F-5C48-BFC0-A9FBA12D4B67}"/>
                </a:ext>
              </a:extLst>
            </p:cNvPr>
            <p:cNvSpPr txBox="1"/>
            <p:nvPr/>
          </p:nvSpPr>
          <p:spPr>
            <a:xfrm>
              <a:off x="3158673" y="2964061"/>
              <a:ext cx="1945767" cy="15319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en-US" sz="2400" kern="1200" dirty="0" err="1"/>
                <a:t>Smještaj</a:t>
              </a:r>
              <a:r>
                <a:rPr lang="en-US" sz="2400" kern="1200" dirty="0"/>
                <a:t> </a:t>
              </a:r>
              <a:r>
                <a:rPr lang="en-US" sz="2400" kern="1200" dirty="0" err="1"/>
                <a:t>ili</a:t>
              </a:r>
              <a:r>
                <a:rPr lang="en-US" sz="2400" kern="1200" dirty="0"/>
                <a:t> </a:t>
              </a:r>
              <a:r>
                <a:rPr lang="en-US" sz="2400" kern="1200" dirty="0" err="1"/>
                <a:t>financijska</a:t>
              </a:r>
              <a:r>
                <a:rPr lang="en-US" sz="2400" kern="1200" dirty="0"/>
                <a:t> </a:t>
              </a:r>
              <a:r>
                <a:rPr lang="en-US" sz="2400" kern="1200" dirty="0" err="1"/>
                <a:t>pomoć</a:t>
              </a:r>
              <a:endParaRPr lang="en-US" sz="2400" kern="1200" dirty="0"/>
            </a:p>
          </p:txBody>
        </p:sp>
      </p:grpSp>
      <p:grpSp>
        <p:nvGrpSpPr>
          <p:cNvPr id="18" name="Group 17">
            <a:extLst>
              <a:ext uri="{FF2B5EF4-FFF2-40B4-BE49-F238E27FC236}">
                <a16:creationId xmlns:a16="http://schemas.microsoft.com/office/drawing/2014/main" id="{CF22563D-BF10-4175-9D7A-2A1AA8BCA178}"/>
              </a:ext>
            </a:extLst>
          </p:cNvPr>
          <p:cNvGrpSpPr/>
          <p:nvPr/>
        </p:nvGrpSpPr>
        <p:grpSpPr>
          <a:xfrm>
            <a:off x="1948577" y="4707650"/>
            <a:ext cx="2542645" cy="2469091"/>
            <a:chOff x="-4512217" y="4717629"/>
            <a:chExt cx="2980266" cy="2980266"/>
          </a:xfrm>
        </p:grpSpPr>
        <p:sp>
          <p:nvSpPr>
            <p:cNvPr id="19" name="Shape 18">
              <a:extLst>
                <a:ext uri="{FF2B5EF4-FFF2-40B4-BE49-F238E27FC236}">
                  <a16:creationId xmlns:a16="http://schemas.microsoft.com/office/drawing/2014/main" id="{157D25C4-CD22-427E-88C8-3256B737C69A}"/>
                </a:ext>
              </a:extLst>
            </p:cNvPr>
            <p:cNvSpPr/>
            <p:nvPr/>
          </p:nvSpPr>
          <p:spPr>
            <a:xfrm>
              <a:off x="-4512217" y="4717629"/>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Shape 4">
              <a:extLst>
                <a:ext uri="{FF2B5EF4-FFF2-40B4-BE49-F238E27FC236}">
                  <a16:creationId xmlns:a16="http://schemas.microsoft.com/office/drawing/2014/main" id="{C075B16A-CEE9-425F-A531-82D2143A9440}"/>
                </a:ext>
              </a:extLst>
            </p:cNvPr>
            <p:cNvSpPr txBox="1"/>
            <p:nvPr/>
          </p:nvSpPr>
          <p:spPr>
            <a:xfrm>
              <a:off x="-4195357" y="5198938"/>
              <a:ext cx="2407676" cy="15319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hr-HR" sz="2400" kern="1200" dirty="0"/>
                <a:t>Socijalni sa starijim sugrađanima</a:t>
              </a:r>
              <a:endParaRPr lang="en-US" sz="2400" kern="1200" dirty="0"/>
            </a:p>
          </p:txBody>
        </p:sp>
      </p:grpSp>
      <p:grpSp>
        <p:nvGrpSpPr>
          <p:cNvPr id="21" name="Group 20">
            <a:extLst>
              <a:ext uri="{FF2B5EF4-FFF2-40B4-BE49-F238E27FC236}">
                <a16:creationId xmlns:a16="http://schemas.microsoft.com/office/drawing/2014/main" id="{0CB90AF3-AA0F-47F8-92EF-882B1D866DA5}"/>
              </a:ext>
            </a:extLst>
          </p:cNvPr>
          <p:cNvGrpSpPr/>
          <p:nvPr/>
        </p:nvGrpSpPr>
        <p:grpSpPr>
          <a:xfrm>
            <a:off x="2972831" y="2811867"/>
            <a:ext cx="2542645" cy="2469091"/>
            <a:chOff x="851708" y="2762421"/>
            <a:chExt cx="2980266" cy="2980266"/>
          </a:xfrm>
        </p:grpSpPr>
        <p:sp>
          <p:nvSpPr>
            <p:cNvPr id="22" name="Shape 21">
              <a:extLst>
                <a:ext uri="{FF2B5EF4-FFF2-40B4-BE49-F238E27FC236}">
                  <a16:creationId xmlns:a16="http://schemas.microsoft.com/office/drawing/2014/main" id="{FADE8633-3C18-428C-BE30-31C8A422A109}"/>
                </a:ext>
              </a:extLst>
            </p:cNvPr>
            <p:cNvSpPr/>
            <p:nvPr/>
          </p:nvSpPr>
          <p:spPr>
            <a:xfrm>
              <a:off x="851708" y="2762421"/>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3" name="Shape 4">
              <a:extLst>
                <a:ext uri="{FF2B5EF4-FFF2-40B4-BE49-F238E27FC236}">
                  <a16:creationId xmlns:a16="http://schemas.microsoft.com/office/drawing/2014/main" id="{0C6560B9-D0CD-48AD-9AF7-9FBFBE44D7FF}"/>
                </a:ext>
              </a:extLst>
            </p:cNvPr>
            <p:cNvSpPr txBox="1"/>
            <p:nvPr/>
          </p:nvSpPr>
          <p:spPr>
            <a:xfrm>
              <a:off x="1350872" y="3420957"/>
              <a:ext cx="1945768" cy="15319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hr-HR" sz="2400" kern="1200" dirty="0"/>
                <a:t>Socijalni rad u zdravstvu, bolnički SR</a:t>
              </a:r>
              <a:endParaRPr lang="en-US" sz="2400" kern="1200" dirty="0"/>
            </a:p>
          </p:txBody>
        </p:sp>
      </p:grpSp>
      <p:grpSp>
        <p:nvGrpSpPr>
          <p:cNvPr id="24" name="Group 23">
            <a:extLst>
              <a:ext uri="{FF2B5EF4-FFF2-40B4-BE49-F238E27FC236}">
                <a16:creationId xmlns:a16="http://schemas.microsoft.com/office/drawing/2014/main" id="{5DB463EA-E749-4801-8648-4E679789CF59}"/>
              </a:ext>
            </a:extLst>
          </p:cNvPr>
          <p:cNvGrpSpPr/>
          <p:nvPr/>
        </p:nvGrpSpPr>
        <p:grpSpPr>
          <a:xfrm>
            <a:off x="4590607" y="1028295"/>
            <a:ext cx="2542645" cy="2469091"/>
            <a:chOff x="2559508" y="2239888"/>
            <a:chExt cx="2980266" cy="2980266"/>
          </a:xfrm>
        </p:grpSpPr>
        <p:sp>
          <p:nvSpPr>
            <p:cNvPr id="25" name="Shape 24">
              <a:extLst>
                <a:ext uri="{FF2B5EF4-FFF2-40B4-BE49-F238E27FC236}">
                  <a16:creationId xmlns:a16="http://schemas.microsoft.com/office/drawing/2014/main" id="{733ACDF3-AB04-401C-8176-AEF3816A8008}"/>
                </a:ext>
              </a:extLst>
            </p:cNvPr>
            <p:cNvSpPr/>
            <p:nvPr/>
          </p:nvSpPr>
          <p:spPr>
            <a:xfrm>
              <a:off x="2559508" y="2239888"/>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6" name="Shape 4">
              <a:extLst>
                <a:ext uri="{FF2B5EF4-FFF2-40B4-BE49-F238E27FC236}">
                  <a16:creationId xmlns:a16="http://schemas.microsoft.com/office/drawing/2014/main" id="{175D80BC-2FA6-4AC1-9A20-C4D52FF385CC}"/>
                </a:ext>
              </a:extLst>
            </p:cNvPr>
            <p:cNvSpPr txBox="1"/>
            <p:nvPr/>
          </p:nvSpPr>
          <p:spPr>
            <a:xfrm>
              <a:off x="2848898" y="2964061"/>
              <a:ext cx="2381101" cy="15319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hr-HR" sz="2400" kern="1200" dirty="0"/>
                <a:t>Socijalni sa osobama s invaliditetom</a:t>
              </a:r>
              <a:endParaRPr lang="en-US" sz="2400" kern="1200" dirty="0"/>
            </a:p>
          </p:txBody>
        </p:sp>
      </p:grpSp>
      <p:grpSp>
        <p:nvGrpSpPr>
          <p:cNvPr id="27" name="Group 26">
            <a:extLst>
              <a:ext uri="{FF2B5EF4-FFF2-40B4-BE49-F238E27FC236}">
                <a16:creationId xmlns:a16="http://schemas.microsoft.com/office/drawing/2014/main" id="{1C9F5F9C-F706-464F-835B-3A6FD10A48EF}"/>
              </a:ext>
            </a:extLst>
          </p:cNvPr>
          <p:cNvGrpSpPr/>
          <p:nvPr/>
        </p:nvGrpSpPr>
        <p:grpSpPr>
          <a:xfrm>
            <a:off x="5053042" y="3995476"/>
            <a:ext cx="2542645" cy="2469091"/>
            <a:chOff x="2559508" y="2239888"/>
            <a:chExt cx="2980266" cy="2980266"/>
          </a:xfrm>
        </p:grpSpPr>
        <p:sp>
          <p:nvSpPr>
            <p:cNvPr id="28" name="Shape 27">
              <a:extLst>
                <a:ext uri="{FF2B5EF4-FFF2-40B4-BE49-F238E27FC236}">
                  <a16:creationId xmlns:a16="http://schemas.microsoft.com/office/drawing/2014/main" id="{C012B2DE-3B9F-4AD4-85C2-912FED0C4866}"/>
                </a:ext>
              </a:extLst>
            </p:cNvPr>
            <p:cNvSpPr/>
            <p:nvPr/>
          </p:nvSpPr>
          <p:spPr>
            <a:xfrm>
              <a:off x="2559508" y="2239888"/>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9" name="Shape 4">
              <a:extLst>
                <a:ext uri="{FF2B5EF4-FFF2-40B4-BE49-F238E27FC236}">
                  <a16:creationId xmlns:a16="http://schemas.microsoft.com/office/drawing/2014/main" id="{68F12556-E15B-4349-B20B-3181850EE44E}"/>
                </a:ext>
              </a:extLst>
            </p:cNvPr>
            <p:cNvSpPr txBox="1"/>
            <p:nvPr/>
          </p:nvSpPr>
          <p:spPr>
            <a:xfrm>
              <a:off x="2894343" y="2983757"/>
              <a:ext cx="2357114" cy="15319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hr-HR" sz="2400" kern="1200" dirty="0"/>
                <a:t>Socijalni rad u obrazovanju, školstvu</a:t>
              </a:r>
              <a:endParaRPr lang="en-US" sz="2400" kern="1200" dirty="0"/>
            </a:p>
          </p:txBody>
        </p:sp>
      </p:grpSp>
      <p:grpSp>
        <p:nvGrpSpPr>
          <p:cNvPr id="30" name="Group 29">
            <a:extLst>
              <a:ext uri="{FF2B5EF4-FFF2-40B4-BE49-F238E27FC236}">
                <a16:creationId xmlns:a16="http://schemas.microsoft.com/office/drawing/2014/main" id="{AB051BBD-72D8-4873-9831-C3E0F347F53C}"/>
              </a:ext>
            </a:extLst>
          </p:cNvPr>
          <p:cNvGrpSpPr/>
          <p:nvPr/>
        </p:nvGrpSpPr>
        <p:grpSpPr>
          <a:xfrm>
            <a:off x="6571433" y="2235907"/>
            <a:ext cx="2542645" cy="2469091"/>
            <a:chOff x="2559508" y="2239888"/>
            <a:chExt cx="2980266" cy="2980266"/>
          </a:xfrm>
        </p:grpSpPr>
        <p:sp>
          <p:nvSpPr>
            <p:cNvPr id="31" name="Shape 30">
              <a:extLst>
                <a:ext uri="{FF2B5EF4-FFF2-40B4-BE49-F238E27FC236}">
                  <a16:creationId xmlns:a16="http://schemas.microsoft.com/office/drawing/2014/main" id="{E4836663-B80F-4B71-A814-136D8D2B680F}"/>
                </a:ext>
              </a:extLst>
            </p:cNvPr>
            <p:cNvSpPr/>
            <p:nvPr/>
          </p:nvSpPr>
          <p:spPr>
            <a:xfrm>
              <a:off x="2559508" y="2239888"/>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2" name="Shape 4">
              <a:extLst>
                <a:ext uri="{FF2B5EF4-FFF2-40B4-BE49-F238E27FC236}">
                  <a16:creationId xmlns:a16="http://schemas.microsoft.com/office/drawing/2014/main" id="{AA10541B-743B-49BA-AB0B-1524D83ED125}"/>
                </a:ext>
              </a:extLst>
            </p:cNvPr>
            <p:cNvSpPr txBox="1"/>
            <p:nvPr/>
          </p:nvSpPr>
          <p:spPr>
            <a:xfrm>
              <a:off x="3158673" y="2964061"/>
              <a:ext cx="1945767" cy="15319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hr-HR" sz="2400" kern="1200" dirty="0"/>
                <a:t>Socijalni rad na zaštiti djece</a:t>
              </a:r>
              <a:endParaRPr lang="en-US" sz="2400" kern="1200" dirty="0"/>
            </a:p>
          </p:txBody>
        </p:sp>
      </p:grpSp>
      <p:grpSp>
        <p:nvGrpSpPr>
          <p:cNvPr id="33" name="Group 32">
            <a:extLst>
              <a:ext uri="{FF2B5EF4-FFF2-40B4-BE49-F238E27FC236}">
                <a16:creationId xmlns:a16="http://schemas.microsoft.com/office/drawing/2014/main" id="{6484F7C4-C612-4A45-85C0-25FC3130D6F9}"/>
              </a:ext>
            </a:extLst>
          </p:cNvPr>
          <p:cNvGrpSpPr/>
          <p:nvPr/>
        </p:nvGrpSpPr>
        <p:grpSpPr>
          <a:xfrm>
            <a:off x="8028461" y="425401"/>
            <a:ext cx="2542645" cy="2469091"/>
            <a:chOff x="2559508" y="2239888"/>
            <a:chExt cx="2980266" cy="2980266"/>
          </a:xfrm>
        </p:grpSpPr>
        <p:sp>
          <p:nvSpPr>
            <p:cNvPr id="34" name="Shape 33">
              <a:extLst>
                <a:ext uri="{FF2B5EF4-FFF2-40B4-BE49-F238E27FC236}">
                  <a16:creationId xmlns:a16="http://schemas.microsoft.com/office/drawing/2014/main" id="{E9D471D8-C96B-4390-BC19-9A7B5590D6B2}"/>
                </a:ext>
              </a:extLst>
            </p:cNvPr>
            <p:cNvSpPr/>
            <p:nvPr/>
          </p:nvSpPr>
          <p:spPr>
            <a:xfrm>
              <a:off x="2559508" y="2239888"/>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5" name="Shape 4">
              <a:extLst>
                <a:ext uri="{FF2B5EF4-FFF2-40B4-BE49-F238E27FC236}">
                  <a16:creationId xmlns:a16="http://schemas.microsoft.com/office/drawing/2014/main" id="{5C1A4F8C-488E-4651-97E1-865759A31B00}"/>
                </a:ext>
              </a:extLst>
            </p:cNvPr>
            <p:cNvSpPr txBox="1"/>
            <p:nvPr/>
          </p:nvSpPr>
          <p:spPr>
            <a:xfrm>
              <a:off x="3158673" y="2964061"/>
              <a:ext cx="1945767" cy="15319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hr-HR" sz="2400" kern="1200" dirty="0"/>
                <a:t>Socijalni sa djecom, mladima i obitelji</a:t>
              </a:r>
              <a:endParaRPr lang="en-US" sz="2400" kern="1200" dirty="0"/>
            </a:p>
          </p:txBody>
        </p:sp>
      </p:grpSp>
      <p:grpSp>
        <p:nvGrpSpPr>
          <p:cNvPr id="36" name="Group 35">
            <a:extLst>
              <a:ext uri="{FF2B5EF4-FFF2-40B4-BE49-F238E27FC236}">
                <a16:creationId xmlns:a16="http://schemas.microsoft.com/office/drawing/2014/main" id="{C1EC8DB0-781D-472A-BDE8-4581925E246F}"/>
              </a:ext>
            </a:extLst>
          </p:cNvPr>
          <p:cNvGrpSpPr/>
          <p:nvPr/>
        </p:nvGrpSpPr>
        <p:grpSpPr>
          <a:xfrm>
            <a:off x="8573852" y="3411830"/>
            <a:ext cx="2542645" cy="2469091"/>
            <a:chOff x="2559508" y="2239888"/>
            <a:chExt cx="2980266" cy="2980266"/>
          </a:xfrm>
        </p:grpSpPr>
        <p:sp>
          <p:nvSpPr>
            <p:cNvPr id="37" name="Shape 36">
              <a:extLst>
                <a:ext uri="{FF2B5EF4-FFF2-40B4-BE49-F238E27FC236}">
                  <a16:creationId xmlns:a16="http://schemas.microsoft.com/office/drawing/2014/main" id="{A6FAA0B0-E0CA-40B8-8556-7EF9E9B02550}"/>
                </a:ext>
              </a:extLst>
            </p:cNvPr>
            <p:cNvSpPr/>
            <p:nvPr/>
          </p:nvSpPr>
          <p:spPr>
            <a:xfrm>
              <a:off x="2559508" y="2239888"/>
              <a:ext cx="2980266" cy="2980266"/>
            </a:xfrm>
            <a:prstGeom prst="gear9">
              <a:avLst/>
            </a:prstGeom>
            <a:no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8" name="Shape 4">
              <a:extLst>
                <a:ext uri="{FF2B5EF4-FFF2-40B4-BE49-F238E27FC236}">
                  <a16:creationId xmlns:a16="http://schemas.microsoft.com/office/drawing/2014/main" id="{C32B859A-E495-45D2-BE0E-C6D1E5E173C8}"/>
                </a:ext>
              </a:extLst>
            </p:cNvPr>
            <p:cNvSpPr txBox="1"/>
            <p:nvPr/>
          </p:nvSpPr>
          <p:spPr>
            <a:xfrm>
              <a:off x="3158673" y="2964061"/>
              <a:ext cx="1945767" cy="15319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hr-HR" sz="2400" kern="1200" dirty="0"/>
                <a:t>Socijalni na području ovisnosti o drogama</a:t>
              </a:r>
              <a:endParaRPr lang="en-US" sz="2400" kern="1200" dirty="0"/>
            </a:p>
          </p:txBody>
        </p:sp>
      </p:grpSp>
      <p:sp>
        <p:nvSpPr>
          <p:cNvPr id="2" name="Slide Number Placeholder 1">
            <a:extLst>
              <a:ext uri="{FF2B5EF4-FFF2-40B4-BE49-F238E27FC236}">
                <a16:creationId xmlns:a16="http://schemas.microsoft.com/office/drawing/2014/main" id="{18DA064F-8FE4-4A85-9A6F-0822BAE22AC0}"/>
              </a:ext>
            </a:extLst>
          </p:cNvPr>
          <p:cNvSpPr>
            <a:spLocks noGrp="1"/>
          </p:cNvSpPr>
          <p:nvPr>
            <p:ph type="sldNum" sz="quarter" idx="12"/>
          </p:nvPr>
        </p:nvSpPr>
        <p:spPr/>
        <p:txBody>
          <a:bodyPr>
            <a:normAutofit lnSpcReduction="10000"/>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6593134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fltVal val="0"/>
                                          </p:val>
                                        </p:tav>
                                        <p:tav tm="100000">
                                          <p:val>
                                            <p:strVal val="#ppt_w"/>
                                          </p:val>
                                        </p:tav>
                                      </p:tavLst>
                                    </p:anim>
                                    <p:anim calcmode="lin" valueType="num">
                                      <p:cBhvr>
                                        <p:cTn id="15" dur="1000" fill="hold"/>
                                        <p:tgtEl>
                                          <p:spTgt spid="12"/>
                                        </p:tgtEl>
                                        <p:attrNameLst>
                                          <p:attrName>ppt_h</p:attrName>
                                        </p:attrNameLst>
                                      </p:cBhvr>
                                      <p:tavLst>
                                        <p:tav tm="0">
                                          <p:val>
                                            <p:fltVal val="0"/>
                                          </p:val>
                                        </p:tav>
                                        <p:tav tm="100000">
                                          <p:val>
                                            <p:strVal val="#ppt_h"/>
                                          </p:val>
                                        </p:tav>
                                      </p:tavLst>
                                    </p:anim>
                                    <p:anim calcmode="lin" valueType="num">
                                      <p:cBhvr>
                                        <p:cTn id="16" dur="1000" fill="hold"/>
                                        <p:tgtEl>
                                          <p:spTgt spid="12"/>
                                        </p:tgtEl>
                                        <p:attrNameLst>
                                          <p:attrName>style.rotation</p:attrName>
                                        </p:attrNameLst>
                                      </p:cBhvr>
                                      <p:tavLst>
                                        <p:tav tm="0">
                                          <p:val>
                                            <p:fltVal val="90"/>
                                          </p:val>
                                        </p:tav>
                                        <p:tav tm="100000">
                                          <p:val>
                                            <p:fltVal val="0"/>
                                          </p:val>
                                        </p:tav>
                                      </p:tavLst>
                                    </p:anim>
                                    <p:animEffect transition="in" filter="fade">
                                      <p:cBhvr>
                                        <p:cTn id="17" dur="1000"/>
                                        <p:tgtEl>
                                          <p:spTgt spid="12"/>
                                        </p:tgtEl>
                                      </p:cBhvr>
                                    </p:animEffect>
                                  </p:childTnLst>
                                </p:cTn>
                              </p:par>
                            </p:childTnLst>
                          </p:cTn>
                        </p:par>
                        <p:par>
                          <p:cTn id="18" fill="hold">
                            <p:stCondLst>
                              <p:cond delay="2000"/>
                            </p:stCondLst>
                            <p:childTnLst>
                              <p:par>
                                <p:cTn id="19" presetID="31" presetClass="entr" presetSubtype="0"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1000" fill="hold"/>
                                        <p:tgtEl>
                                          <p:spTgt spid="15"/>
                                        </p:tgtEl>
                                        <p:attrNameLst>
                                          <p:attrName>ppt_w</p:attrName>
                                        </p:attrNameLst>
                                      </p:cBhvr>
                                      <p:tavLst>
                                        <p:tav tm="0">
                                          <p:val>
                                            <p:fltVal val="0"/>
                                          </p:val>
                                        </p:tav>
                                        <p:tav tm="100000">
                                          <p:val>
                                            <p:strVal val="#ppt_w"/>
                                          </p:val>
                                        </p:tav>
                                      </p:tavLst>
                                    </p:anim>
                                    <p:anim calcmode="lin" valueType="num">
                                      <p:cBhvr>
                                        <p:cTn id="22" dur="1000" fill="hold"/>
                                        <p:tgtEl>
                                          <p:spTgt spid="15"/>
                                        </p:tgtEl>
                                        <p:attrNameLst>
                                          <p:attrName>ppt_h</p:attrName>
                                        </p:attrNameLst>
                                      </p:cBhvr>
                                      <p:tavLst>
                                        <p:tav tm="0">
                                          <p:val>
                                            <p:fltVal val="0"/>
                                          </p:val>
                                        </p:tav>
                                        <p:tav tm="100000">
                                          <p:val>
                                            <p:strVal val="#ppt_h"/>
                                          </p:val>
                                        </p:tav>
                                      </p:tavLst>
                                    </p:anim>
                                    <p:anim calcmode="lin" valueType="num">
                                      <p:cBhvr>
                                        <p:cTn id="23" dur="1000" fill="hold"/>
                                        <p:tgtEl>
                                          <p:spTgt spid="15"/>
                                        </p:tgtEl>
                                        <p:attrNameLst>
                                          <p:attrName>style.rotation</p:attrName>
                                        </p:attrNameLst>
                                      </p:cBhvr>
                                      <p:tavLst>
                                        <p:tav tm="0">
                                          <p:val>
                                            <p:fltVal val="90"/>
                                          </p:val>
                                        </p:tav>
                                        <p:tav tm="100000">
                                          <p:val>
                                            <p:fltVal val="0"/>
                                          </p:val>
                                        </p:tav>
                                      </p:tavLst>
                                    </p:anim>
                                    <p:animEffect transition="in" filter="fade">
                                      <p:cBhvr>
                                        <p:cTn id="24" dur="1000"/>
                                        <p:tgtEl>
                                          <p:spTgt spid="15"/>
                                        </p:tgtEl>
                                      </p:cBhvr>
                                    </p:animEffect>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21"/>
                                        </p:tgtEl>
                                        <p:attrNameLst>
                                          <p:attrName>style.visibility</p:attrName>
                                        </p:attrNameLst>
                                      </p:cBhvr>
                                      <p:to>
                                        <p:strVal val="visible"/>
                                      </p:to>
                                    </p:set>
                                    <p:anim calcmode="lin" valueType="num">
                                      <p:cBhvr>
                                        <p:cTn id="28" dur="1000" fill="hold"/>
                                        <p:tgtEl>
                                          <p:spTgt spid="21"/>
                                        </p:tgtEl>
                                        <p:attrNameLst>
                                          <p:attrName>ppt_w</p:attrName>
                                        </p:attrNameLst>
                                      </p:cBhvr>
                                      <p:tavLst>
                                        <p:tav tm="0">
                                          <p:val>
                                            <p:fltVal val="0"/>
                                          </p:val>
                                        </p:tav>
                                        <p:tav tm="100000">
                                          <p:val>
                                            <p:strVal val="#ppt_w"/>
                                          </p:val>
                                        </p:tav>
                                      </p:tavLst>
                                    </p:anim>
                                    <p:anim calcmode="lin" valueType="num">
                                      <p:cBhvr>
                                        <p:cTn id="29" dur="1000" fill="hold"/>
                                        <p:tgtEl>
                                          <p:spTgt spid="21"/>
                                        </p:tgtEl>
                                        <p:attrNameLst>
                                          <p:attrName>ppt_h</p:attrName>
                                        </p:attrNameLst>
                                      </p:cBhvr>
                                      <p:tavLst>
                                        <p:tav tm="0">
                                          <p:val>
                                            <p:fltVal val="0"/>
                                          </p:val>
                                        </p:tav>
                                        <p:tav tm="100000">
                                          <p:val>
                                            <p:strVal val="#ppt_h"/>
                                          </p:val>
                                        </p:tav>
                                      </p:tavLst>
                                    </p:anim>
                                    <p:anim calcmode="lin" valueType="num">
                                      <p:cBhvr>
                                        <p:cTn id="30" dur="1000" fill="hold"/>
                                        <p:tgtEl>
                                          <p:spTgt spid="21"/>
                                        </p:tgtEl>
                                        <p:attrNameLst>
                                          <p:attrName>style.rotation</p:attrName>
                                        </p:attrNameLst>
                                      </p:cBhvr>
                                      <p:tavLst>
                                        <p:tav tm="0">
                                          <p:val>
                                            <p:fltVal val="90"/>
                                          </p:val>
                                        </p:tav>
                                        <p:tav tm="100000">
                                          <p:val>
                                            <p:fltVal val="0"/>
                                          </p:val>
                                        </p:tav>
                                      </p:tavLst>
                                    </p:anim>
                                    <p:animEffect transition="in" filter="fade">
                                      <p:cBhvr>
                                        <p:cTn id="31" dur="1000"/>
                                        <p:tgtEl>
                                          <p:spTgt spid="21"/>
                                        </p:tgtEl>
                                      </p:cBhvr>
                                    </p:animEffect>
                                  </p:childTnLst>
                                </p:cTn>
                              </p:par>
                            </p:childTnLst>
                          </p:cTn>
                        </p:par>
                        <p:par>
                          <p:cTn id="32" fill="hold">
                            <p:stCondLst>
                              <p:cond delay="4000"/>
                            </p:stCondLst>
                            <p:childTnLst>
                              <p:par>
                                <p:cTn id="33" presetID="31" presetClass="entr" presetSubtype="0" fill="hold" nodeType="after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style.rotation</p:attrName>
                                        </p:attrNameLst>
                                      </p:cBhvr>
                                      <p:tavLst>
                                        <p:tav tm="0">
                                          <p:val>
                                            <p:fltVal val="90"/>
                                          </p:val>
                                        </p:tav>
                                        <p:tav tm="100000">
                                          <p:val>
                                            <p:fltVal val="0"/>
                                          </p:val>
                                        </p:tav>
                                      </p:tavLst>
                                    </p:anim>
                                    <p:animEffect transition="in" filter="fade">
                                      <p:cBhvr>
                                        <p:cTn id="38" dur="1000"/>
                                        <p:tgtEl>
                                          <p:spTgt spid="24"/>
                                        </p:tgtEl>
                                      </p:cBhvr>
                                    </p:animEffect>
                                  </p:childTnLst>
                                </p:cTn>
                              </p:par>
                            </p:childTnLst>
                          </p:cTn>
                        </p:par>
                        <p:par>
                          <p:cTn id="39" fill="hold">
                            <p:stCondLst>
                              <p:cond delay="5000"/>
                            </p:stCondLst>
                            <p:childTnLst>
                              <p:par>
                                <p:cTn id="40" presetID="31" presetClass="entr" presetSubtype="0" fill="hold" nodeType="after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p:cTn id="42" dur="1000" fill="hold"/>
                                        <p:tgtEl>
                                          <p:spTgt spid="27"/>
                                        </p:tgtEl>
                                        <p:attrNameLst>
                                          <p:attrName>ppt_w</p:attrName>
                                        </p:attrNameLst>
                                      </p:cBhvr>
                                      <p:tavLst>
                                        <p:tav tm="0">
                                          <p:val>
                                            <p:fltVal val="0"/>
                                          </p:val>
                                        </p:tav>
                                        <p:tav tm="100000">
                                          <p:val>
                                            <p:strVal val="#ppt_w"/>
                                          </p:val>
                                        </p:tav>
                                      </p:tavLst>
                                    </p:anim>
                                    <p:anim calcmode="lin" valueType="num">
                                      <p:cBhvr>
                                        <p:cTn id="43" dur="1000" fill="hold"/>
                                        <p:tgtEl>
                                          <p:spTgt spid="27"/>
                                        </p:tgtEl>
                                        <p:attrNameLst>
                                          <p:attrName>ppt_h</p:attrName>
                                        </p:attrNameLst>
                                      </p:cBhvr>
                                      <p:tavLst>
                                        <p:tav tm="0">
                                          <p:val>
                                            <p:fltVal val="0"/>
                                          </p:val>
                                        </p:tav>
                                        <p:tav tm="100000">
                                          <p:val>
                                            <p:strVal val="#ppt_h"/>
                                          </p:val>
                                        </p:tav>
                                      </p:tavLst>
                                    </p:anim>
                                    <p:anim calcmode="lin" valueType="num">
                                      <p:cBhvr>
                                        <p:cTn id="44" dur="1000" fill="hold"/>
                                        <p:tgtEl>
                                          <p:spTgt spid="27"/>
                                        </p:tgtEl>
                                        <p:attrNameLst>
                                          <p:attrName>style.rotation</p:attrName>
                                        </p:attrNameLst>
                                      </p:cBhvr>
                                      <p:tavLst>
                                        <p:tav tm="0">
                                          <p:val>
                                            <p:fltVal val="90"/>
                                          </p:val>
                                        </p:tav>
                                        <p:tav tm="100000">
                                          <p:val>
                                            <p:fltVal val="0"/>
                                          </p:val>
                                        </p:tav>
                                      </p:tavLst>
                                    </p:anim>
                                    <p:animEffect transition="in" filter="fade">
                                      <p:cBhvr>
                                        <p:cTn id="45" dur="1000"/>
                                        <p:tgtEl>
                                          <p:spTgt spid="27"/>
                                        </p:tgtEl>
                                      </p:cBhvr>
                                    </p:animEffect>
                                  </p:childTnLst>
                                </p:cTn>
                              </p:par>
                            </p:childTnLst>
                          </p:cTn>
                        </p:par>
                        <p:par>
                          <p:cTn id="46" fill="hold">
                            <p:stCondLst>
                              <p:cond delay="6000"/>
                            </p:stCondLst>
                            <p:childTnLst>
                              <p:par>
                                <p:cTn id="47" presetID="31" presetClass="entr" presetSubtype="0" fill="hold" nodeType="after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p:cTn id="49" dur="1000" fill="hold"/>
                                        <p:tgtEl>
                                          <p:spTgt spid="18"/>
                                        </p:tgtEl>
                                        <p:attrNameLst>
                                          <p:attrName>ppt_w</p:attrName>
                                        </p:attrNameLst>
                                      </p:cBhvr>
                                      <p:tavLst>
                                        <p:tav tm="0">
                                          <p:val>
                                            <p:fltVal val="0"/>
                                          </p:val>
                                        </p:tav>
                                        <p:tav tm="100000">
                                          <p:val>
                                            <p:strVal val="#ppt_w"/>
                                          </p:val>
                                        </p:tav>
                                      </p:tavLst>
                                    </p:anim>
                                    <p:anim calcmode="lin" valueType="num">
                                      <p:cBhvr>
                                        <p:cTn id="50" dur="1000" fill="hold"/>
                                        <p:tgtEl>
                                          <p:spTgt spid="18"/>
                                        </p:tgtEl>
                                        <p:attrNameLst>
                                          <p:attrName>ppt_h</p:attrName>
                                        </p:attrNameLst>
                                      </p:cBhvr>
                                      <p:tavLst>
                                        <p:tav tm="0">
                                          <p:val>
                                            <p:fltVal val="0"/>
                                          </p:val>
                                        </p:tav>
                                        <p:tav tm="100000">
                                          <p:val>
                                            <p:strVal val="#ppt_h"/>
                                          </p:val>
                                        </p:tav>
                                      </p:tavLst>
                                    </p:anim>
                                    <p:anim calcmode="lin" valueType="num">
                                      <p:cBhvr>
                                        <p:cTn id="51" dur="1000" fill="hold"/>
                                        <p:tgtEl>
                                          <p:spTgt spid="18"/>
                                        </p:tgtEl>
                                        <p:attrNameLst>
                                          <p:attrName>style.rotation</p:attrName>
                                        </p:attrNameLst>
                                      </p:cBhvr>
                                      <p:tavLst>
                                        <p:tav tm="0">
                                          <p:val>
                                            <p:fltVal val="90"/>
                                          </p:val>
                                        </p:tav>
                                        <p:tav tm="100000">
                                          <p:val>
                                            <p:fltVal val="0"/>
                                          </p:val>
                                        </p:tav>
                                      </p:tavLst>
                                    </p:anim>
                                    <p:animEffect transition="in" filter="fade">
                                      <p:cBhvr>
                                        <p:cTn id="52" dur="1000"/>
                                        <p:tgtEl>
                                          <p:spTgt spid="18"/>
                                        </p:tgtEl>
                                      </p:cBhvr>
                                    </p:animEffect>
                                  </p:childTnLst>
                                </p:cTn>
                              </p:par>
                            </p:childTnLst>
                          </p:cTn>
                        </p:par>
                        <p:par>
                          <p:cTn id="53" fill="hold">
                            <p:stCondLst>
                              <p:cond delay="7000"/>
                            </p:stCondLst>
                            <p:childTnLst>
                              <p:par>
                                <p:cTn id="54" presetID="31" presetClass="entr" presetSubtype="0" fill="hold" nodeType="afterEffect">
                                  <p:stCondLst>
                                    <p:cond delay="0"/>
                                  </p:stCondLst>
                                  <p:childTnLst>
                                    <p:set>
                                      <p:cBhvr>
                                        <p:cTn id="55" dur="1" fill="hold">
                                          <p:stCondLst>
                                            <p:cond delay="0"/>
                                          </p:stCondLst>
                                        </p:cTn>
                                        <p:tgtEl>
                                          <p:spTgt spid="30"/>
                                        </p:tgtEl>
                                        <p:attrNameLst>
                                          <p:attrName>style.visibility</p:attrName>
                                        </p:attrNameLst>
                                      </p:cBhvr>
                                      <p:to>
                                        <p:strVal val="visible"/>
                                      </p:to>
                                    </p:set>
                                    <p:anim calcmode="lin" valueType="num">
                                      <p:cBhvr>
                                        <p:cTn id="56" dur="1000" fill="hold"/>
                                        <p:tgtEl>
                                          <p:spTgt spid="30"/>
                                        </p:tgtEl>
                                        <p:attrNameLst>
                                          <p:attrName>ppt_w</p:attrName>
                                        </p:attrNameLst>
                                      </p:cBhvr>
                                      <p:tavLst>
                                        <p:tav tm="0">
                                          <p:val>
                                            <p:fltVal val="0"/>
                                          </p:val>
                                        </p:tav>
                                        <p:tav tm="100000">
                                          <p:val>
                                            <p:strVal val="#ppt_w"/>
                                          </p:val>
                                        </p:tav>
                                      </p:tavLst>
                                    </p:anim>
                                    <p:anim calcmode="lin" valueType="num">
                                      <p:cBhvr>
                                        <p:cTn id="57" dur="1000" fill="hold"/>
                                        <p:tgtEl>
                                          <p:spTgt spid="30"/>
                                        </p:tgtEl>
                                        <p:attrNameLst>
                                          <p:attrName>ppt_h</p:attrName>
                                        </p:attrNameLst>
                                      </p:cBhvr>
                                      <p:tavLst>
                                        <p:tav tm="0">
                                          <p:val>
                                            <p:fltVal val="0"/>
                                          </p:val>
                                        </p:tav>
                                        <p:tav tm="100000">
                                          <p:val>
                                            <p:strVal val="#ppt_h"/>
                                          </p:val>
                                        </p:tav>
                                      </p:tavLst>
                                    </p:anim>
                                    <p:anim calcmode="lin" valueType="num">
                                      <p:cBhvr>
                                        <p:cTn id="58" dur="1000" fill="hold"/>
                                        <p:tgtEl>
                                          <p:spTgt spid="30"/>
                                        </p:tgtEl>
                                        <p:attrNameLst>
                                          <p:attrName>style.rotation</p:attrName>
                                        </p:attrNameLst>
                                      </p:cBhvr>
                                      <p:tavLst>
                                        <p:tav tm="0">
                                          <p:val>
                                            <p:fltVal val="90"/>
                                          </p:val>
                                        </p:tav>
                                        <p:tav tm="100000">
                                          <p:val>
                                            <p:fltVal val="0"/>
                                          </p:val>
                                        </p:tav>
                                      </p:tavLst>
                                    </p:anim>
                                    <p:animEffect transition="in" filter="fade">
                                      <p:cBhvr>
                                        <p:cTn id="59" dur="1000"/>
                                        <p:tgtEl>
                                          <p:spTgt spid="30"/>
                                        </p:tgtEl>
                                      </p:cBhvr>
                                    </p:animEffect>
                                  </p:childTnLst>
                                </p:cTn>
                              </p:par>
                            </p:childTnLst>
                          </p:cTn>
                        </p:par>
                        <p:par>
                          <p:cTn id="60" fill="hold">
                            <p:stCondLst>
                              <p:cond delay="8000"/>
                            </p:stCondLst>
                            <p:childTnLst>
                              <p:par>
                                <p:cTn id="61" presetID="31" presetClass="entr" presetSubtype="0" fill="hold"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p:cTn id="63" dur="1000" fill="hold"/>
                                        <p:tgtEl>
                                          <p:spTgt spid="36"/>
                                        </p:tgtEl>
                                        <p:attrNameLst>
                                          <p:attrName>ppt_w</p:attrName>
                                        </p:attrNameLst>
                                      </p:cBhvr>
                                      <p:tavLst>
                                        <p:tav tm="0">
                                          <p:val>
                                            <p:fltVal val="0"/>
                                          </p:val>
                                        </p:tav>
                                        <p:tav tm="100000">
                                          <p:val>
                                            <p:strVal val="#ppt_w"/>
                                          </p:val>
                                        </p:tav>
                                      </p:tavLst>
                                    </p:anim>
                                    <p:anim calcmode="lin" valueType="num">
                                      <p:cBhvr>
                                        <p:cTn id="64" dur="1000" fill="hold"/>
                                        <p:tgtEl>
                                          <p:spTgt spid="36"/>
                                        </p:tgtEl>
                                        <p:attrNameLst>
                                          <p:attrName>ppt_h</p:attrName>
                                        </p:attrNameLst>
                                      </p:cBhvr>
                                      <p:tavLst>
                                        <p:tav tm="0">
                                          <p:val>
                                            <p:fltVal val="0"/>
                                          </p:val>
                                        </p:tav>
                                        <p:tav tm="100000">
                                          <p:val>
                                            <p:strVal val="#ppt_h"/>
                                          </p:val>
                                        </p:tav>
                                      </p:tavLst>
                                    </p:anim>
                                    <p:anim calcmode="lin" valueType="num">
                                      <p:cBhvr>
                                        <p:cTn id="65" dur="1000" fill="hold"/>
                                        <p:tgtEl>
                                          <p:spTgt spid="36"/>
                                        </p:tgtEl>
                                        <p:attrNameLst>
                                          <p:attrName>style.rotation</p:attrName>
                                        </p:attrNameLst>
                                      </p:cBhvr>
                                      <p:tavLst>
                                        <p:tav tm="0">
                                          <p:val>
                                            <p:fltVal val="90"/>
                                          </p:val>
                                        </p:tav>
                                        <p:tav tm="100000">
                                          <p:val>
                                            <p:fltVal val="0"/>
                                          </p:val>
                                        </p:tav>
                                      </p:tavLst>
                                    </p:anim>
                                    <p:animEffect transition="in" filter="fade">
                                      <p:cBhvr>
                                        <p:cTn id="66" dur="1000"/>
                                        <p:tgtEl>
                                          <p:spTgt spid="36"/>
                                        </p:tgtEl>
                                      </p:cBhvr>
                                    </p:animEffect>
                                  </p:childTnLst>
                                </p:cTn>
                              </p:par>
                            </p:childTnLst>
                          </p:cTn>
                        </p:par>
                        <p:par>
                          <p:cTn id="67" fill="hold">
                            <p:stCondLst>
                              <p:cond delay="9000"/>
                            </p:stCondLst>
                            <p:childTnLst>
                              <p:par>
                                <p:cTn id="68" presetID="31" presetClass="entr" presetSubtype="0" fill="hold" nodeType="afterEffect">
                                  <p:stCondLst>
                                    <p:cond delay="0"/>
                                  </p:stCondLst>
                                  <p:childTnLst>
                                    <p:set>
                                      <p:cBhvr>
                                        <p:cTn id="69" dur="1" fill="hold">
                                          <p:stCondLst>
                                            <p:cond delay="0"/>
                                          </p:stCondLst>
                                        </p:cTn>
                                        <p:tgtEl>
                                          <p:spTgt spid="33"/>
                                        </p:tgtEl>
                                        <p:attrNameLst>
                                          <p:attrName>style.visibility</p:attrName>
                                        </p:attrNameLst>
                                      </p:cBhvr>
                                      <p:to>
                                        <p:strVal val="visible"/>
                                      </p:to>
                                    </p:set>
                                    <p:anim calcmode="lin" valueType="num">
                                      <p:cBhvr>
                                        <p:cTn id="70" dur="1000" fill="hold"/>
                                        <p:tgtEl>
                                          <p:spTgt spid="33"/>
                                        </p:tgtEl>
                                        <p:attrNameLst>
                                          <p:attrName>ppt_w</p:attrName>
                                        </p:attrNameLst>
                                      </p:cBhvr>
                                      <p:tavLst>
                                        <p:tav tm="0">
                                          <p:val>
                                            <p:fltVal val="0"/>
                                          </p:val>
                                        </p:tav>
                                        <p:tav tm="100000">
                                          <p:val>
                                            <p:strVal val="#ppt_w"/>
                                          </p:val>
                                        </p:tav>
                                      </p:tavLst>
                                    </p:anim>
                                    <p:anim calcmode="lin" valueType="num">
                                      <p:cBhvr>
                                        <p:cTn id="71" dur="1000" fill="hold"/>
                                        <p:tgtEl>
                                          <p:spTgt spid="33"/>
                                        </p:tgtEl>
                                        <p:attrNameLst>
                                          <p:attrName>ppt_h</p:attrName>
                                        </p:attrNameLst>
                                      </p:cBhvr>
                                      <p:tavLst>
                                        <p:tav tm="0">
                                          <p:val>
                                            <p:fltVal val="0"/>
                                          </p:val>
                                        </p:tav>
                                        <p:tav tm="100000">
                                          <p:val>
                                            <p:strVal val="#ppt_h"/>
                                          </p:val>
                                        </p:tav>
                                      </p:tavLst>
                                    </p:anim>
                                    <p:anim calcmode="lin" valueType="num">
                                      <p:cBhvr>
                                        <p:cTn id="72" dur="1000" fill="hold"/>
                                        <p:tgtEl>
                                          <p:spTgt spid="33"/>
                                        </p:tgtEl>
                                        <p:attrNameLst>
                                          <p:attrName>style.rotation</p:attrName>
                                        </p:attrNameLst>
                                      </p:cBhvr>
                                      <p:tavLst>
                                        <p:tav tm="0">
                                          <p:val>
                                            <p:fltVal val="90"/>
                                          </p:val>
                                        </p:tav>
                                        <p:tav tm="100000">
                                          <p:val>
                                            <p:fltVal val="0"/>
                                          </p:val>
                                        </p:tav>
                                      </p:tavLst>
                                    </p:anim>
                                    <p:animEffect transition="in" filter="fade">
                                      <p:cBhvr>
                                        <p:cTn id="73" dur="1000"/>
                                        <p:tgtEl>
                                          <p:spTgt spid="33"/>
                                        </p:tgtEl>
                                      </p:cBhvr>
                                    </p:animEffect>
                                  </p:childTnLst>
                                </p:cTn>
                              </p:par>
                            </p:childTnLst>
                          </p:cTn>
                        </p:par>
                      </p:childTnLst>
                    </p:cTn>
                  </p:par>
                  <p:par>
                    <p:cTn id="74" fill="hold">
                      <p:stCondLst>
                        <p:cond delay="indefinite"/>
                      </p:stCondLst>
                      <p:childTnLst>
                        <p:par>
                          <p:cTn id="75" fill="hold">
                            <p:stCondLst>
                              <p:cond delay="0"/>
                            </p:stCondLst>
                            <p:childTnLst>
                              <p:par>
                                <p:cTn id="76" presetID="45" presetClass="exit" presetSubtype="0" fill="hold" nodeType="clickEffect">
                                  <p:stCondLst>
                                    <p:cond delay="0"/>
                                  </p:stCondLst>
                                  <p:childTnLst>
                                    <p:animEffect transition="out" filter="fade">
                                      <p:cBhvr>
                                        <p:cTn id="77" dur="2000"/>
                                        <p:tgtEl>
                                          <p:spTgt spid="15"/>
                                        </p:tgtEl>
                                      </p:cBhvr>
                                    </p:animEffect>
                                    <p:anim calcmode="lin" valueType="num">
                                      <p:cBhvr>
                                        <p:cTn id="78" dur="2000"/>
                                        <p:tgtEl>
                                          <p:spTgt spid="1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79" dur="2000"/>
                                        <p:tgtEl>
                                          <p:spTgt spid="15"/>
                                        </p:tgtEl>
                                        <p:attrNameLst>
                                          <p:attrName>ppt_h</p:attrName>
                                        </p:attrNameLst>
                                      </p:cBhvr>
                                      <p:tavLst>
                                        <p:tav tm="0">
                                          <p:val>
                                            <p:strVal val="ppt_h"/>
                                          </p:val>
                                        </p:tav>
                                        <p:tav tm="100000">
                                          <p:val>
                                            <p:strVal val="ppt_h"/>
                                          </p:val>
                                        </p:tav>
                                      </p:tavLst>
                                    </p:anim>
                                    <p:set>
                                      <p:cBhvr>
                                        <p:cTn id="80" dur="1" fill="hold">
                                          <p:stCondLst>
                                            <p:cond delay="1999"/>
                                          </p:stCondLst>
                                        </p:cTn>
                                        <p:tgtEl>
                                          <p:spTgt spid="15"/>
                                        </p:tgtEl>
                                        <p:attrNameLst>
                                          <p:attrName>style.visibility</p:attrName>
                                        </p:attrNameLst>
                                      </p:cBhvr>
                                      <p:to>
                                        <p:strVal val="hidden"/>
                                      </p:to>
                                    </p:set>
                                  </p:childTnLst>
                                </p:cTn>
                              </p:par>
                            </p:childTnLst>
                          </p:cTn>
                        </p:par>
                      </p:childTnLst>
                    </p:cTn>
                  </p:par>
                  <p:par>
                    <p:cTn id="81" fill="hold">
                      <p:stCondLst>
                        <p:cond delay="indefinite"/>
                      </p:stCondLst>
                      <p:childTnLst>
                        <p:par>
                          <p:cTn id="82" fill="hold">
                            <p:stCondLst>
                              <p:cond delay="0"/>
                            </p:stCondLst>
                            <p:childTnLst>
                              <p:par>
                                <p:cTn id="83" presetID="26" presetClass="exit" presetSubtype="0" fill="hold" nodeType="clickEffect">
                                  <p:stCondLst>
                                    <p:cond delay="0"/>
                                  </p:stCondLst>
                                  <p:childTnLst>
                                    <p:animEffect transition="out" filter="wipe(down)">
                                      <p:cBhvr>
                                        <p:cTn id="84" dur="180" accel="50000">
                                          <p:stCondLst>
                                            <p:cond delay="1820"/>
                                          </p:stCondLst>
                                        </p:cTn>
                                        <p:tgtEl>
                                          <p:spTgt spid="24"/>
                                        </p:tgtEl>
                                      </p:cBhvr>
                                    </p:animEffect>
                                    <p:anim calcmode="lin" valueType="num">
                                      <p:cBhvr>
                                        <p:cTn id="85" dur="1822" tmFilter="0,0; 0.14,0.31; 0.43,0.73; 0.71,0.91; 1.0,1.0">
                                          <p:stCondLst>
                                            <p:cond delay="0"/>
                                          </p:stCondLst>
                                        </p:cTn>
                                        <p:tgtEl>
                                          <p:spTgt spid="24"/>
                                        </p:tgtEl>
                                        <p:attrNameLst>
                                          <p:attrName>ppt_x</p:attrName>
                                        </p:attrNameLst>
                                      </p:cBhvr>
                                      <p:tavLst>
                                        <p:tav tm="0">
                                          <p:val>
                                            <p:strVal val="ppt_x"/>
                                          </p:val>
                                        </p:tav>
                                        <p:tav tm="100000">
                                          <p:val>
                                            <p:strVal val="#ppt_x+0.25"/>
                                          </p:val>
                                        </p:tav>
                                      </p:tavLst>
                                    </p:anim>
                                    <p:anim calcmode="lin" valueType="num">
                                      <p:cBhvr>
                                        <p:cTn id="86" dur="178">
                                          <p:stCondLst>
                                            <p:cond delay="1822"/>
                                          </p:stCondLst>
                                        </p:cTn>
                                        <p:tgtEl>
                                          <p:spTgt spid="24"/>
                                        </p:tgtEl>
                                        <p:attrNameLst>
                                          <p:attrName>ppt_x</p:attrName>
                                        </p:attrNameLst>
                                      </p:cBhvr>
                                      <p:tavLst>
                                        <p:tav tm="0">
                                          <p:val>
                                            <p:strVal val="ppt_x"/>
                                          </p:val>
                                        </p:tav>
                                        <p:tav tm="100000">
                                          <p:val>
                                            <p:strVal val="ppt_x"/>
                                          </p:val>
                                        </p:tav>
                                      </p:tavLst>
                                    </p:anim>
                                    <p:anim calcmode="lin" valueType="num">
                                      <p:cBhvr>
                                        <p:cTn id="87" dur="664" tmFilter="0.0,0.0;0.25,0.07;0.50,0.2;0.75,0.467;1.0,1.0">
                                          <p:stCondLst>
                                            <p:cond delay="0"/>
                                          </p:stCondLst>
                                        </p:cTn>
                                        <p:tgtEl>
                                          <p:spTgt spid="2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88" dur="664" tmFilter="0, 0; 0.125,0.2665; 0.25,0.4; 0.375,0.465; 0.5,0.5;  0.625,0.535; 0.75,0.6; 0.875,0.7335; 1,1">
                                          <p:stCondLst>
                                            <p:cond delay="664"/>
                                          </p:stCondLst>
                                        </p:cTn>
                                        <p:tgtEl>
                                          <p:spTgt spid="2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89" dur="332" tmFilter="0, 0; 0.125,0.2665; 0.25,0.4; 0.375,0.465; 0.5,0.5;  0.625,0.535; 0.75,0.6; 0.875,0.7335; 1,1">
                                          <p:stCondLst>
                                            <p:cond delay="1324"/>
                                          </p:stCondLst>
                                        </p:cTn>
                                        <p:tgtEl>
                                          <p:spTgt spid="2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90" dur="164" tmFilter="0, 0; 0.125,0.2665; 0.25,0.4; 0.375,0.465; 0.5,0.5;  0.625,0.535; 0.75,0.6; 0.875,0.7335; 1,1">
                                          <p:stCondLst>
                                            <p:cond delay="1656"/>
                                          </p:stCondLst>
                                        </p:cTn>
                                        <p:tgtEl>
                                          <p:spTgt spid="2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91" dur="180" accel="50000">
                                          <p:stCondLst>
                                            <p:cond delay="1820"/>
                                          </p:stCondLst>
                                        </p:cTn>
                                        <p:tgtEl>
                                          <p:spTgt spid="24"/>
                                        </p:tgtEl>
                                        <p:attrNameLst>
                                          <p:attrName>ppt_y</p:attrName>
                                        </p:attrNameLst>
                                      </p:cBhvr>
                                      <p:tavLst>
                                        <p:tav tm="0">
                                          <p:val>
                                            <p:strVal val="ppt_y"/>
                                          </p:val>
                                        </p:tav>
                                        <p:tav tm="100000">
                                          <p:val>
                                            <p:strVal val="ppt_y+ppt_h"/>
                                          </p:val>
                                        </p:tav>
                                      </p:tavLst>
                                    </p:anim>
                                    <p:animScale>
                                      <p:cBhvr>
                                        <p:cTn id="92" dur="26">
                                          <p:stCondLst>
                                            <p:cond delay="620"/>
                                          </p:stCondLst>
                                        </p:cTn>
                                        <p:tgtEl>
                                          <p:spTgt spid="24"/>
                                        </p:tgtEl>
                                      </p:cBhvr>
                                      <p:to x="100000" y="60000"/>
                                    </p:animScale>
                                    <p:animScale>
                                      <p:cBhvr>
                                        <p:cTn id="93" dur="166" decel="50000">
                                          <p:stCondLst>
                                            <p:cond delay="646"/>
                                          </p:stCondLst>
                                        </p:cTn>
                                        <p:tgtEl>
                                          <p:spTgt spid="24"/>
                                        </p:tgtEl>
                                      </p:cBhvr>
                                      <p:to x="100000" y="100000"/>
                                    </p:animScale>
                                    <p:animScale>
                                      <p:cBhvr>
                                        <p:cTn id="94" dur="26">
                                          <p:stCondLst>
                                            <p:cond delay="1312"/>
                                          </p:stCondLst>
                                        </p:cTn>
                                        <p:tgtEl>
                                          <p:spTgt spid="24"/>
                                        </p:tgtEl>
                                      </p:cBhvr>
                                      <p:to x="100000" y="80000"/>
                                    </p:animScale>
                                    <p:animScale>
                                      <p:cBhvr>
                                        <p:cTn id="95" dur="166" decel="50000">
                                          <p:stCondLst>
                                            <p:cond delay="1338"/>
                                          </p:stCondLst>
                                        </p:cTn>
                                        <p:tgtEl>
                                          <p:spTgt spid="24"/>
                                        </p:tgtEl>
                                      </p:cBhvr>
                                      <p:to x="100000" y="100000"/>
                                    </p:animScale>
                                    <p:animScale>
                                      <p:cBhvr>
                                        <p:cTn id="96" dur="26">
                                          <p:stCondLst>
                                            <p:cond delay="1642"/>
                                          </p:stCondLst>
                                        </p:cTn>
                                        <p:tgtEl>
                                          <p:spTgt spid="24"/>
                                        </p:tgtEl>
                                      </p:cBhvr>
                                      <p:to x="100000" y="90000"/>
                                    </p:animScale>
                                    <p:animScale>
                                      <p:cBhvr>
                                        <p:cTn id="97" dur="166" decel="50000">
                                          <p:stCondLst>
                                            <p:cond delay="1668"/>
                                          </p:stCondLst>
                                        </p:cTn>
                                        <p:tgtEl>
                                          <p:spTgt spid="24"/>
                                        </p:tgtEl>
                                      </p:cBhvr>
                                      <p:to x="100000" y="100000"/>
                                    </p:animScale>
                                    <p:animScale>
                                      <p:cBhvr>
                                        <p:cTn id="98" dur="26">
                                          <p:stCondLst>
                                            <p:cond delay="1808"/>
                                          </p:stCondLst>
                                        </p:cTn>
                                        <p:tgtEl>
                                          <p:spTgt spid="24"/>
                                        </p:tgtEl>
                                      </p:cBhvr>
                                      <p:to x="100000" y="95000"/>
                                    </p:animScale>
                                    <p:animScale>
                                      <p:cBhvr>
                                        <p:cTn id="99" dur="166" decel="50000">
                                          <p:stCondLst>
                                            <p:cond delay="1834"/>
                                          </p:stCondLst>
                                        </p:cTn>
                                        <p:tgtEl>
                                          <p:spTgt spid="24"/>
                                        </p:tgtEl>
                                      </p:cBhvr>
                                      <p:to x="100000" y="100000"/>
                                    </p:animScale>
                                    <p:set>
                                      <p:cBhvr>
                                        <p:cTn id="100" dur="1" fill="hold">
                                          <p:stCondLst>
                                            <p:cond delay="1999"/>
                                          </p:stCondLst>
                                        </p:cTn>
                                        <p:tgtEl>
                                          <p:spTgt spid="24"/>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26" presetClass="exit" presetSubtype="0" fill="hold" nodeType="clickEffect">
                                  <p:stCondLst>
                                    <p:cond delay="0"/>
                                  </p:stCondLst>
                                  <p:childTnLst>
                                    <p:animEffect transition="out" filter="wipe(down)">
                                      <p:cBhvr>
                                        <p:cTn id="104" dur="180" accel="50000">
                                          <p:stCondLst>
                                            <p:cond delay="1820"/>
                                          </p:stCondLst>
                                        </p:cTn>
                                        <p:tgtEl>
                                          <p:spTgt spid="30"/>
                                        </p:tgtEl>
                                      </p:cBhvr>
                                    </p:animEffect>
                                    <p:anim calcmode="lin" valueType="num">
                                      <p:cBhvr>
                                        <p:cTn id="105" dur="1822" tmFilter="0,0; 0.14,0.31; 0.43,0.73; 0.71,0.91; 1.0,1.0">
                                          <p:stCondLst>
                                            <p:cond delay="0"/>
                                          </p:stCondLst>
                                        </p:cTn>
                                        <p:tgtEl>
                                          <p:spTgt spid="30"/>
                                        </p:tgtEl>
                                        <p:attrNameLst>
                                          <p:attrName>ppt_x</p:attrName>
                                        </p:attrNameLst>
                                      </p:cBhvr>
                                      <p:tavLst>
                                        <p:tav tm="0">
                                          <p:val>
                                            <p:strVal val="ppt_x"/>
                                          </p:val>
                                        </p:tav>
                                        <p:tav tm="100000">
                                          <p:val>
                                            <p:strVal val="#ppt_x+0.25"/>
                                          </p:val>
                                        </p:tav>
                                      </p:tavLst>
                                    </p:anim>
                                    <p:anim calcmode="lin" valueType="num">
                                      <p:cBhvr>
                                        <p:cTn id="106" dur="178">
                                          <p:stCondLst>
                                            <p:cond delay="1822"/>
                                          </p:stCondLst>
                                        </p:cTn>
                                        <p:tgtEl>
                                          <p:spTgt spid="30"/>
                                        </p:tgtEl>
                                        <p:attrNameLst>
                                          <p:attrName>ppt_x</p:attrName>
                                        </p:attrNameLst>
                                      </p:cBhvr>
                                      <p:tavLst>
                                        <p:tav tm="0">
                                          <p:val>
                                            <p:strVal val="ppt_x"/>
                                          </p:val>
                                        </p:tav>
                                        <p:tav tm="100000">
                                          <p:val>
                                            <p:strVal val="ppt_x"/>
                                          </p:val>
                                        </p:tav>
                                      </p:tavLst>
                                    </p:anim>
                                    <p:anim calcmode="lin" valueType="num">
                                      <p:cBhvr>
                                        <p:cTn id="107" dur="664" tmFilter="0.0,0.0;0.25,0.07;0.50,0.2;0.75,0.467;1.0,1.0">
                                          <p:stCondLst>
                                            <p:cond delay="0"/>
                                          </p:stCondLst>
                                        </p:cTn>
                                        <p:tgtEl>
                                          <p:spTgt spid="30"/>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8" dur="664" tmFilter="0, 0; 0.125,0.2665; 0.25,0.4; 0.375,0.465; 0.5,0.5;  0.625,0.535; 0.75,0.6; 0.875,0.7335; 1,1">
                                          <p:stCondLst>
                                            <p:cond delay="664"/>
                                          </p:stCondLst>
                                        </p:cTn>
                                        <p:tgtEl>
                                          <p:spTgt spid="30"/>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09" dur="332" tmFilter="0, 0; 0.125,0.2665; 0.25,0.4; 0.375,0.465; 0.5,0.5;  0.625,0.535; 0.75,0.6; 0.875,0.7335; 1,1">
                                          <p:stCondLst>
                                            <p:cond delay="1324"/>
                                          </p:stCondLst>
                                        </p:cTn>
                                        <p:tgtEl>
                                          <p:spTgt spid="30"/>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10" dur="164" tmFilter="0, 0; 0.125,0.2665; 0.25,0.4; 0.375,0.465; 0.5,0.5;  0.625,0.535; 0.75,0.6; 0.875,0.7335; 1,1">
                                          <p:stCondLst>
                                            <p:cond delay="1656"/>
                                          </p:stCondLst>
                                        </p:cTn>
                                        <p:tgtEl>
                                          <p:spTgt spid="30"/>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11" dur="180" accel="50000">
                                          <p:stCondLst>
                                            <p:cond delay="1820"/>
                                          </p:stCondLst>
                                        </p:cTn>
                                        <p:tgtEl>
                                          <p:spTgt spid="30"/>
                                        </p:tgtEl>
                                        <p:attrNameLst>
                                          <p:attrName>ppt_y</p:attrName>
                                        </p:attrNameLst>
                                      </p:cBhvr>
                                      <p:tavLst>
                                        <p:tav tm="0">
                                          <p:val>
                                            <p:strVal val="ppt_y"/>
                                          </p:val>
                                        </p:tav>
                                        <p:tav tm="100000">
                                          <p:val>
                                            <p:strVal val="ppt_y+ppt_h"/>
                                          </p:val>
                                        </p:tav>
                                      </p:tavLst>
                                    </p:anim>
                                    <p:animScale>
                                      <p:cBhvr>
                                        <p:cTn id="112" dur="26">
                                          <p:stCondLst>
                                            <p:cond delay="620"/>
                                          </p:stCondLst>
                                        </p:cTn>
                                        <p:tgtEl>
                                          <p:spTgt spid="30"/>
                                        </p:tgtEl>
                                      </p:cBhvr>
                                      <p:to x="100000" y="60000"/>
                                    </p:animScale>
                                    <p:animScale>
                                      <p:cBhvr>
                                        <p:cTn id="113" dur="166" decel="50000">
                                          <p:stCondLst>
                                            <p:cond delay="646"/>
                                          </p:stCondLst>
                                        </p:cTn>
                                        <p:tgtEl>
                                          <p:spTgt spid="30"/>
                                        </p:tgtEl>
                                      </p:cBhvr>
                                      <p:to x="100000" y="100000"/>
                                    </p:animScale>
                                    <p:animScale>
                                      <p:cBhvr>
                                        <p:cTn id="114" dur="26">
                                          <p:stCondLst>
                                            <p:cond delay="1312"/>
                                          </p:stCondLst>
                                        </p:cTn>
                                        <p:tgtEl>
                                          <p:spTgt spid="30"/>
                                        </p:tgtEl>
                                      </p:cBhvr>
                                      <p:to x="100000" y="80000"/>
                                    </p:animScale>
                                    <p:animScale>
                                      <p:cBhvr>
                                        <p:cTn id="115" dur="166" decel="50000">
                                          <p:stCondLst>
                                            <p:cond delay="1338"/>
                                          </p:stCondLst>
                                        </p:cTn>
                                        <p:tgtEl>
                                          <p:spTgt spid="30"/>
                                        </p:tgtEl>
                                      </p:cBhvr>
                                      <p:to x="100000" y="100000"/>
                                    </p:animScale>
                                    <p:animScale>
                                      <p:cBhvr>
                                        <p:cTn id="116" dur="26">
                                          <p:stCondLst>
                                            <p:cond delay="1642"/>
                                          </p:stCondLst>
                                        </p:cTn>
                                        <p:tgtEl>
                                          <p:spTgt spid="30"/>
                                        </p:tgtEl>
                                      </p:cBhvr>
                                      <p:to x="100000" y="90000"/>
                                    </p:animScale>
                                    <p:animScale>
                                      <p:cBhvr>
                                        <p:cTn id="117" dur="166" decel="50000">
                                          <p:stCondLst>
                                            <p:cond delay="1668"/>
                                          </p:stCondLst>
                                        </p:cTn>
                                        <p:tgtEl>
                                          <p:spTgt spid="30"/>
                                        </p:tgtEl>
                                      </p:cBhvr>
                                      <p:to x="100000" y="100000"/>
                                    </p:animScale>
                                    <p:animScale>
                                      <p:cBhvr>
                                        <p:cTn id="118" dur="26">
                                          <p:stCondLst>
                                            <p:cond delay="1808"/>
                                          </p:stCondLst>
                                        </p:cTn>
                                        <p:tgtEl>
                                          <p:spTgt spid="30"/>
                                        </p:tgtEl>
                                      </p:cBhvr>
                                      <p:to x="100000" y="95000"/>
                                    </p:animScale>
                                    <p:animScale>
                                      <p:cBhvr>
                                        <p:cTn id="119" dur="166" decel="50000">
                                          <p:stCondLst>
                                            <p:cond delay="1834"/>
                                          </p:stCondLst>
                                        </p:cTn>
                                        <p:tgtEl>
                                          <p:spTgt spid="30"/>
                                        </p:tgtEl>
                                      </p:cBhvr>
                                      <p:to x="100000" y="100000"/>
                                    </p:animScale>
                                    <p:set>
                                      <p:cBhvr>
                                        <p:cTn id="120" dur="1" fill="hold">
                                          <p:stCondLst>
                                            <p:cond delay="19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BEA2D0F-2DB0-F946-9909-2B385846C104}"/>
              </a:ext>
            </a:extLst>
          </p:cNvPr>
          <p:cNvSpPr/>
          <p:nvPr/>
        </p:nvSpPr>
        <p:spPr>
          <a:xfrm>
            <a:off x="385763" y="284501"/>
            <a:ext cx="10987087" cy="6471452"/>
          </a:xfrm>
          <a:prstGeom prst="rect">
            <a:avLst/>
          </a:prstGeom>
        </p:spPr>
        <p:txBody>
          <a:bodyPr wrap="square">
            <a:spAutoFit/>
          </a:bodyPr>
          <a:lstStyle/>
          <a:p>
            <a:pPr>
              <a:lnSpc>
                <a:spcPct val="150000"/>
              </a:lnSpc>
            </a:pPr>
            <a:r>
              <a:rPr lang="sr-Latn-RS" sz="2800" dirty="0"/>
              <a:t>Često će se socijalni radnici naći u nelagodnoj situaciji zbog formulara koje klijenti  moraju ispuniti a formulari su dizajnirani na razini državnih </a:t>
            </a:r>
            <a:r>
              <a:rPr lang="sr-Latn-RS" sz="2800" dirty="0" err="1"/>
              <a:t>tijela</a:t>
            </a:r>
            <a:r>
              <a:rPr lang="sr-Latn-RS" sz="2800" dirty="0"/>
              <a:t>. </a:t>
            </a:r>
          </a:p>
          <a:p>
            <a:pPr>
              <a:lnSpc>
                <a:spcPct val="150000"/>
              </a:lnSpc>
            </a:pPr>
            <a:endParaRPr lang="sr-Latn-RS" sz="2800" dirty="0"/>
          </a:p>
          <a:p>
            <a:pPr>
              <a:lnSpc>
                <a:spcPct val="150000"/>
              </a:lnSpc>
            </a:pPr>
            <a:r>
              <a:rPr lang="sr-Latn-RS" sz="2800" dirty="0"/>
              <a:t>Na </a:t>
            </a:r>
            <a:r>
              <a:rPr lang="sr-Latn-RS" sz="2800" dirty="0" err="1"/>
              <a:t>primjer</a:t>
            </a:r>
            <a:r>
              <a:rPr lang="sr-Latn-RS" sz="2800" dirty="0"/>
              <a:t>, obrasci koji </a:t>
            </a:r>
            <a:r>
              <a:rPr lang="sr-Latn-RS" sz="2800" dirty="0" err="1"/>
              <a:t>zahtijevaju</a:t>
            </a:r>
            <a:r>
              <a:rPr lang="sr-Latn-RS" sz="2800" dirty="0"/>
              <a:t> unošenje bračnog statusa i ne predviđaju  trajne </a:t>
            </a:r>
            <a:r>
              <a:rPr lang="sr-Latn-RS" sz="2800" dirty="0" err="1"/>
              <a:t>izvanbračne</a:t>
            </a:r>
            <a:r>
              <a:rPr lang="sr-Latn-RS" sz="2800" dirty="0"/>
              <a:t> veze, mogu komunicirati </a:t>
            </a:r>
            <a:r>
              <a:rPr lang="sr-Latn-RS" sz="2800" dirty="0" err="1"/>
              <a:t>neosjetljivost</a:t>
            </a:r>
            <a:r>
              <a:rPr lang="sr-Latn-RS" sz="2800" dirty="0"/>
              <a:t> prema na </a:t>
            </a:r>
            <a:r>
              <a:rPr lang="sr-Latn-RS" sz="2800" dirty="0" err="1"/>
              <a:t>primjer</a:t>
            </a:r>
            <a:r>
              <a:rPr lang="sr-Latn-RS" sz="2800" dirty="0"/>
              <a:t> </a:t>
            </a:r>
            <a:r>
              <a:rPr lang="sr-Latn-RS" sz="2800" dirty="0" err="1"/>
              <a:t>homoseksualnio</a:t>
            </a:r>
            <a:r>
              <a:rPr lang="sr-Latn-RS" sz="2800" dirty="0"/>
              <a:t>, </a:t>
            </a:r>
            <a:r>
              <a:rPr lang="sr-Latn-RS" sz="2800" dirty="0" err="1"/>
              <a:t>biseksualno</a:t>
            </a:r>
            <a:r>
              <a:rPr lang="sr-Latn-RS" sz="2800" dirty="0"/>
              <a:t> i </a:t>
            </a:r>
            <a:r>
              <a:rPr lang="sr-Latn-RS" sz="2800" dirty="0" err="1"/>
              <a:t>transrodno</a:t>
            </a:r>
            <a:r>
              <a:rPr lang="sr-Latn-RS" sz="2800" dirty="0"/>
              <a:t> </a:t>
            </a:r>
            <a:r>
              <a:rPr lang="sr-Latn-RS" sz="2800" dirty="0" err="1"/>
              <a:t>orjentiranim</a:t>
            </a:r>
            <a:r>
              <a:rPr lang="sr-Latn-RS" sz="2800" dirty="0"/>
              <a:t> ljudima.</a:t>
            </a:r>
          </a:p>
          <a:p>
            <a:pPr>
              <a:lnSpc>
                <a:spcPct val="150000"/>
              </a:lnSpc>
            </a:pPr>
            <a:endParaRPr lang="sr-Latn-RS" sz="2800" dirty="0"/>
          </a:p>
          <a:p>
            <a:pPr>
              <a:lnSpc>
                <a:spcPct val="150000"/>
              </a:lnSpc>
            </a:pPr>
            <a:endParaRPr lang="sr-Latn-RS" sz="2800" dirty="0"/>
          </a:p>
        </p:txBody>
      </p:sp>
      <p:sp>
        <p:nvSpPr>
          <p:cNvPr id="2" name="Slide Number Placeholder 1">
            <a:extLst>
              <a:ext uri="{FF2B5EF4-FFF2-40B4-BE49-F238E27FC236}">
                <a16:creationId xmlns:a16="http://schemas.microsoft.com/office/drawing/2014/main" id="{26404615-B10E-409A-9FBA-6216D4C51A20}"/>
              </a:ext>
            </a:extLst>
          </p:cNvPr>
          <p:cNvSpPr>
            <a:spLocks noGrp="1"/>
          </p:cNvSpPr>
          <p:nvPr>
            <p:ph type="sldNum" sz="quarter" idx="12"/>
          </p:nvPr>
        </p:nvSpPr>
        <p:spPr/>
        <p:txBody>
          <a:bodyPr>
            <a:normAutofit lnSpcReduction="10000"/>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271638089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543111B-54EF-2647-87FC-AA9EFA90281C}"/>
              </a:ext>
            </a:extLst>
          </p:cNvPr>
          <p:cNvSpPr/>
          <p:nvPr/>
        </p:nvSpPr>
        <p:spPr>
          <a:xfrm>
            <a:off x="242888" y="157073"/>
            <a:ext cx="11072812" cy="5825121"/>
          </a:xfrm>
          <a:prstGeom prst="rect">
            <a:avLst/>
          </a:prstGeom>
        </p:spPr>
        <p:txBody>
          <a:bodyPr wrap="square">
            <a:spAutoFit/>
          </a:bodyPr>
          <a:lstStyle/>
          <a:p>
            <a:pPr>
              <a:lnSpc>
                <a:spcPct val="150000"/>
              </a:lnSpc>
            </a:pPr>
            <a:r>
              <a:rPr lang="sr-Latn-RS" sz="2800" dirty="0"/>
              <a:t>Kada su potencijalni klijenti upućeni od strane drugih osoba, nužno je da su sigurni u to da su njihove želje važne i da ne moraju nužno raditi na sadržajima koji su u osnovi njihova upućivanja.</a:t>
            </a:r>
          </a:p>
          <a:p>
            <a:pPr>
              <a:lnSpc>
                <a:spcPct val="150000"/>
              </a:lnSpc>
            </a:pPr>
            <a:endParaRPr lang="sr-Latn-RS" sz="2800" dirty="0"/>
          </a:p>
          <a:p>
            <a:pPr>
              <a:lnSpc>
                <a:spcPct val="150000"/>
              </a:lnSpc>
            </a:pPr>
            <a:r>
              <a:rPr lang="sr-Latn-RS" sz="2800" dirty="0"/>
              <a:t>Potencijalni klijenti koji nisu došli vlastitom inicijativom često sumnjaju u proces pomaganja. Ne vide sebe kao nekoga tko ima problem i često pripisuju izvor poteškoća drugoj osobi ili nepovoljnim okolnostima. </a:t>
            </a:r>
          </a:p>
        </p:txBody>
      </p:sp>
      <p:sp>
        <p:nvSpPr>
          <p:cNvPr id="2" name="Slide Number Placeholder 1">
            <a:extLst>
              <a:ext uri="{FF2B5EF4-FFF2-40B4-BE49-F238E27FC236}">
                <a16:creationId xmlns:a16="http://schemas.microsoft.com/office/drawing/2014/main" id="{31A94F7C-9C42-4E7D-B060-937751B9A17E}"/>
              </a:ext>
            </a:extLst>
          </p:cNvPr>
          <p:cNvSpPr>
            <a:spLocks noGrp="1"/>
          </p:cNvSpPr>
          <p:nvPr>
            <p:ph type="sldNum" sz="quarter" idx="12"/>
          </p:nvPr>
        </p:nvSpPr>
        <p:spPr/>
        <p:txBody>
          <a:bodyPr>
            <a:normAutofit lnSpcReduction="10000"/>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60771947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5AD99FE-8F02-0F41-991B-402198BE6ACF}"/>
              </a:ext>
            </a:extLst>
          </p:cNvPr>
          <p:cNvSpPr/>
          <p:nvPr/>
        </p:nvSpPr>
        <p:spPr>
          <a:xfrm>
            <a:off x="200025" y="0"/>
            <a:ext cx="11087099" cy="6866816"/>
          </a:xfrm>
          <a:prstGeom prst="rect">
            <a:avLst/>
          </a:prstGeom>
        </p:spPr>
        <p:txBody>
          <a:bodyPr wrap="square">
            <a:spAutoFit/>
          </a:bodyPr>
          <a:lstStyle/>
          <a:p>
            <a:pPr>
              <a:lnSpc>
                <a:spcPct val="150000"/>
              </a:lnSpc>
            </a:pPr>
            <a:r>
              <a:rPr lang="sr-Latn-RS" sz="2700" dirty="0"/>
              <a:t>Takvi klijenti postavljaju  pred socijalne radnice nekoliko značajnih izazova: </a:t>
            </a:r>
          </a:p>
          <a:p>
            <a:pPr marL="457200" indent="-457200">
              <a:lnSpc>
                <a:spcPct val="150000"/>
              </a:lnSpc>
              <a:buFont typeface="Arial" panose="020B0604020202020204" pitchFamily="34" charset="0"/>
              <a:buChar char="•"/>
            </a:pPr>
            <a:r>
              <a:rPr lang="sr-Latn-RS" sz="2700" dirty="0" err="1"/>
              <a:t>Neutraliziranje</a:t>
            </a:r>
            <a:r>
              <a:rPr lang="sr-Latn-RS" sz="2700" dirty="0"/>
              <a:t> negativnih </a:t>
            </a:r>
            <a:r>
              <a:rPr lang="sr-Latn-RS" sz="2700" dirty="0" err="1"/>
              <a:t>osjećaja</a:t>
            </a:r>
            <a:r>
              <a:rPr lang="sr-Latn-RS" sz="2700" dirty="0"/>
              <a:t>;</a:t>
            </a:r>
          </a:p>
          <a:p>
            <a:pPr marL="457200" indent="-457200">
              <a:lnSpc>
                <a:spcPct val="150000"/>
              </a:lnSpc>
              <a:buFont typeface="Arial" panose="020B0604020202020204" pitchFamily="34" charset="0"/>
              <a:buChar char="•"/>
            </a:pPr>
            <a:r>
              <a:rPr lang="sr-Latn-RS" sz="2700" dirty="0"/>
              <a:t>Pomoć potencijalnim klijentima da </a:t>
            </a:r>
            <a:r>
              <a:rPr lang="sr-Latn-RS" sz="2700" dirty="0" err="1"/>
              <a:t>razumiju</a:t>
            </a:r>
            <a:r>
              <a:rPr lang="sr-Latn-RS" sz="2700" dirty="0"/>
              <a:t> probleme koje su identificirali drugi te da </a:t>
            </a:r>
            <a:r>
              <a:rPr lang="sr-Latn-RS" sz="2700" dirty="0" err="1"/>
              <a:t>procjene</a:t>
            </a:r>
            <a:r>
              <a:rPr lang="sr-Latn-RS" sz="2700" dirty="0"/>
              <a:t> prednosti i nedostatke suočavanja s tim problemima</a:t>
            </a:r>
          </a:p>
          <a:p>
            <a:pPr marL="457200" indent="-457200">
              <a:lnSpc>
                <a:spcPct val="150000"/>
              </a:lnSpc>
              <a:buFont typeface="Arial" panose="020B0604020202020204" pitchFamily="34" charset="0"/>
              <a:buChar char="•"/>
            </a:pPr>
            <a:r>
              <a:rPr lang="sr-Latn-RS" sz="2700" dirty="0"/>
              <a:t>Stvaranje poticaja za rad na prepoznatim problemima</a:t>
            </a:r>
          </a:p>
          <a:p>
            <a:pPr marL="457200" indent="-457200">
              <a:lnSpc>
                <a:spcPct val="150000"/>
              </a:lnSpc>
              <a:buFont typeface="Arial" panose="020B0604020202020204" pitchFamily="34" charset="0"/>
              <a:buChar char="•"/>
            </a:pPr>
            <a:r>
              <a:rPr lang="sr-Latn-RS" sz="2700" dirty="0"/>
              <a:t>Sposobni socijalni radnici uglavnom </a:t>
            </a:r>
            <a:r>
              <a:rPr lang="sr-Latn-RS" sz="2700" dirty="0" err="1"/>
              <a:t>uspijevaju</a:t>
            </a:r>
            <a:r>
              <a:rPr lang="sr-Latn-RS" sz="2700" dirty="0"/>
              <a:t> uspostaviti  motivaciju kod takvih nedobrovoljnih klijenata, čime se afirmira načelo iz teorije sustava da na motivaciju značajno </a:t>
            </a:r>
            <a:r>
              <a:rPr lang="sr-Latn-RS" sz="2700" dirty="0" err="1"/>
              <a:t>utječe</a:t>
            </a:r>
            <a:r>
              <a:rPr lang="sr-Latn-RS" sz="2700" dirty="0"/>
              <a:t> interakcija između klijenata i socijalnih radnika.</a:t>
            </a:r>
          </a:p>
        </p:txBody>
      </p:sp>
      <p:sp>
        <p:nvSpPr>
          <p:cNvPr id="2" name="Slide Number Placeholder 1">
            <a:extLst>
              <a:ext uri="{FF2B5EF4-FFF2-40B4-BE49-F238E27FC236}">
                <a16:creationId xmlns:a16="http://schemas.microsoft.com/office/drawing/2014/main" id="{E6F2283E-3C83-4C5F-8F8D-90107C4A6C17}"/>
              </a:ext>
            </a:extLst>
          </p:cNvPr>
          <p:cNvSpPr>
            <a:spLocks noGrp="1"/>
          </p:cNvSpPr>
          <p:nvPr>
            <p:ph type="sldNum" sz="quarter" idx="12"/>
          </p:nvPr>
        </p:nvSpPr>
        <p:spPr/>
        <p:txBody>
          <a:bodyPr>
            <a:normAutofit lnSpcReduction="10000"/>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355024629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AE3D4D6-EDA9-A549-9D90-AC33E2473069}"/>
              </a:ext>
            </a:extLst>
          </p:cNvPr>
          <p:cNvSpPr/>
          <p:nvPr/>
        </p:nvSpPr>
        <p:spPr>
          <a:xfrm>
            <a:off x="276906" y="165824"/>
            <a:ext cx="11267395" cy="6471452"/>
          </a:xfrm>
          <a:prstGeom prst="rect">
            <a:avLst/>
          </a:prstGeom>
        </p:spPr>
        <p:txBody>
          <a:bodyPr wrap="square">
            <a:spAutoFit/>
          </a:bodyPr>
          <a:lstStyle/>
          <a:p>
            <a:pPr>
              <a:lnSpc>
                <a:spcPct val="150000"/>
              </a:lnSpc>
            </a:pPr>
            <a:r>
              <a:rPr lang="sr-Latn-RS" sz="2800" dirty="0"/>
              <a:t>S druge strane, klijenti mogu slobodno verbalno prihvatiti postojanje problema i </a:t>
            </a:r>
            <a:r>
              <a:rPr lang="sr-Latn-RS" sz="2800" dirty="0" err="1"/>
              <a:t>verbalizirati</a:t>
            </a:r>
            <a:r>
              <a:rPr lang="sr-Latn-RS" sz="2800" dirty="0"/>
              <a:t> želju za </a:t>
            </a:r>
            <a:r>
              <a:rPr lang="sr-Latn-RS" sz="2800" dirty="0" err="1"/>
              <a:t>promjenom</a:t>
            </a:r>
            <a:r>
              <a:rPr lang="sr-Latn-RS" sz="2800" dirty="0"/>
              <a:t>, ali zauzimaju sasvim pasivnu ulogu, očekujući da socijalni radnici </a:t>
            </a:r>
            <a:r>
              <a:rPr lang="sr-Latn-RS" sz="2800" dirty="0" err="1"/>
              <a:t>riješe</a:t>
            </a:r>
            <a:r>
              <a:rPr lang="sr-Latn-RS" sz="2800" dirty="0"/>
              <a:t> sve njihove poteškoće. </a:t>
            </a:r>
          </a:p>
          <a:p>
            <a:pPr>
              <a:lnSpc>
                <a:spcPct val="150000"/>
              </a:lnSpc>
            </a:pPr>
            <a:endParaRPr lang="sr-Latn-RS" sz="2800" dirty="0"/>
          </a:p>
          <a:p>
            <a:pPr>
              <a:lnSpc>
                <a:spcPct val="150000"/>
              </a:lnSpc>
            </a:pPr>
            <a:r>
              <a:rPr lang="sr-Latn-RS" sz="2800" dirty="0"/>
              <a:t>Socijalni radnici moraju </a:t>
            </a:r>
            <a:r>
              <a:rPr lang="sr-Latn-RS" sz="2800" dirty="0" err="1"/>
              <a:t>izbjegavati</a:t>
            </a:r>
            <a:r>
              <a:rPr lang="sr-Latn-RS" sz="2800" dirty="0"/>
              <a:t> da preuzmu nemoguću ulogu koju im neki klijenti pridaju.</a:t>
            </a:r>
          </a:p>
          <a:p>
            <a:pPr>
              <a:lnSpc>
                <a:spcPct val="150000"/>
              </a:lnSpc>
            </a:pPr>
            <a:r>
              <a:rPr lang="sr-Latn-RS" sz="2800" dirty="0"/>
              <a:t>Umjesto toga, trebali bi izraziti </a:t>
            </a:r>
            <a:r>
              <a:rPr lang="sr-Latn-RS" sz="2800" dirty="0" err="1"/>
              <a:t>uvjerenje</a:t>
            </a:r>
            <a:r>
              <a:rPr lang="sr-Latn-RS" sz="2800" dirty="0"/>
              <a:t> u sposobnost klijenata da poduzmu korektne korake u provedbi zadataka bitnih za </a:t>
            </a:r>
            <a:r>
              <a:rPr lang="sr-Latn-RS" sz="2800" dirty="0" err="1"/>
              <a:t>uspješno</a:t>
            </a:r>
            <a:r>
              <a:rPr lang="sr-Latn-RS" sz="2800" dirty="0"/>
              <a:t> </a:t>
            </a:r>
            <a:r>
              <a:rPr lang="sr-Latn-RS" sz="2800" dirty="0" err="1"/>
              <a:t>rješavanje</a:t>
            </a:r>
            <a:r>
              <a:rPr lang="sr-Latn-RS" sz="2800" dirty="0"/>
              <a:t> problema. </a:t>
            </a:r>
          </a:p>
        </p:txBody>
      </p:sp>
      <p:sp>
        <p:nvSpPr>
          <p:cNvPr id="2" name="Slide Number Placeholder 1">
            <a:extLst>
              <a:ext uri="{FF2B5EF4-FFF2-40B4-BE49-F238E27FC236}">
                <a16:creationId xmlns:a16="http://schemas.microsoft.com/office/drawing/2014/main" id="{9C4CC182-3B01-4F5F-8230-C30EBAE7E754}"/>
              </a:ext>
            </a:extLst>
          </p:cNvPr>
          <p:cNvSpPr>
            <a:spLocks noGrp="1"/>
          </p:cNvSpPr>
          <p:nvPr>
            <p:ph type="sldNum" sz="quarter" idx="12"/>
          </p:nvPr>
        </p:nvSpPr>
        <p:spPr/>
        <p:txBody>
          <a:bodyPr>
            <a:normAutofit lnSpcReduction="10000"/>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68910951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0E3D44E-9F68-B342-97CB-A251CA857592}"/>
              </a:ext>
            </a:extLst>
          </p:cNvPr>
          <p:cNvSpPr/>
          <p:nvPr/>
        </p:nvSpPr>
        <p:spPr>
          <a:xfrm>
            <a:off x="200025" y="238423"/>
            <a:ext cx="11215688" cy="6471452"/>
          </a:xfrm>
          <a:prstGeom prst="rect">
            <a:avLst/>
          </a:prstGeom>
        </p:spPr>
        <p:txBody>
          <a:bodyPr wrap="square">
            <a:spAutoFit/>
          </a:bodyPr>
          <a:lstStyle/>
          <a:p>
            <a:pPr>
              <a:lnSpc>
                <a:spcPct val="150000"/>
              </a:lnSpc>
            </a:pPr>
            <a:r>
              <a:rPr lang="sr-Latn-RS" sz="2800" dirty="0"/>
              <a:t>Osim zabrinutosti, korisno je utvrditi što se dobro odvija u klijentovu životu i uočiti načine na koje se klijent sada suočava s teškim situacijama.</a:t>
            </a:r>
          </a:p>
          <a:p>
            <a:pPr>
              <a:lnSpc>
                <a:spcPct val="150000"/>
              </a:lnSpc>
            </a:pPr>
            <a:r>
              <a:rPr lang="sr-Latn-RS" sz="2800" dirty="0"/>
              <a:t>Vrlo je korisna strategija prepoznati klijentov problem  i eksplicitno ukazati na motiv klijenta da aktivno radi na njegovom </a:t>
            </a:r>
            <a:r>
              <a:rPr lang="sr-Latn-RS" sz="2800" dirty="0" err="1"/>
              <a:t>rješenju</a:t>
            </a:r>
            <a:r>
              <a:rPr lang="sr-Latn-RS" sz="2800" dirty="0"/>
              <a:t>.</a:t>
            </a:r>
          </a:p>
          <a:p>
            <a:pPr>
              <a:lnSpc>
                <a:spcPct val="150000"/>
              </a:lnSpc>
            </a:pPr>
            <a:endParaRPr lang="sr-Latn-RS" sz="2800" dirty="0"/>
          </a:p>
          <a:p>
            <a:pPr>
              <a:lnSpc>
                <a:spcPct val="150000"/>
              </a:lnSpc>
            </a:pPr>
            <a:r>
              <a:rPr lang="sr-Latn-RS" sz="2800" dirty="0"/>
              <a:t>Potencijalnim klijentima često ne nedostaje motivacija.  Ponekad im nedostaje motivacija za rad na problemima i ciljevima koje i kako  percipiraju drugi. </a:t>
            </a:r>
          </a:p>
        </p:txBody>
      </p:sp>
      <p:sp>
        <p:nvSpPr>
          <p:cNvPr id="2" name="Slide Number Placeholder 1">
            <a:extLst>
              <a:ext uri="{FF2B5EF4-FFF2-40B4-BE49-F238E27FC236}">
                <a16:creationId xmlns:a16="http://schemas.microsoft.com/office/drawing/2014/main" id="{0E5F96CC-BBD3-4891-B88F-2B505CBF0370}"/>
              </a:ext>
            </a:extLst>
          </p:cNvPr>
          <p:cNvSpPr>
            <a:spLocks noGrp="1"/>
          </p:cNvSpPr>
          <p:nvPr>
            <p:ph type="sldNum" sz="quarter" idx="12"/>
          </p:nvPr>
        </p:nvSpPr>
        <p:spPr/>
        <p:txBody>
          <a:bodyPr>
            <a:normAutofit lnSpcReduction="10000"/>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0118199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7EA3F79-06AE-4F45-AAE8-90C001DA2E02}"/>
              </a:ext>
            </a:extLst>
          </p:cNvPr>
          <p:cNvSpPr/>
          <p:nvPr/>
        </p:nvSpPr>
        <p:spPr>
          <a:xfrm>
            <a:off x="157163" y="0"/>
            <a:ext cx="11301412" cy="7117782"/>
          </a:xfrm>
          <a:prstGeom prst="rect">
            <a:avLst/>
          </a:prstGeom>
        </p:spPr>
        <p:txBody>
          <a:bodyPr wrap="square">
            <a:spAutoFit/>
          </a:bodyPr>
          <a:lstStyle/>
          <a:p>
            <a:pPr>
              <a:lnSpc>
                <a:spcPct val="150000"/>
              </a:lnSpc>
            </a:pPr>
            <a:r>
              <a:rPr lang="sr-Latn-RS" sz="2700" dirty="0"/>
              <a:t>Motivacija je često utemeljena na ranijim iskustvima osobe, što ih dovodi do očekivanja da će ponašanja biti </a:t>
            </a:r>
            <a:r>
              <a:rPr lang="sr-Latn-RS" sz="2700" dirty="0" err="1"/>
              <a:t>uspješna</a:t>
            </a:r>
            <a:r>
              <a:rPr lang="sr-Latn-RS" sz="2700" dirty="0"/>
              <a:t> ili neće </a:t>
            </a:r>
            <a:r>
              <a:rPr lang="sr-Latn-RS" sz="2700" dirty="0" err="1"/>
              <a:t>uspjeti</a:t>
            </a:r>
            <a:r>
              <a:rPr lang="sr-Latn-RS" sz="2700" dirty="0"/>
              <a:t> u pokušaju postizanja ciljeva. </a:t>
            </a:r>
          </a:p>
          <a:p>
            <a:pPr>
              <a:lnSpc>
                <a:spcPct val="150000"/>
              </a:lnSpc>
            </a:pPr>
            <a:endParaRPr lang="sr-Latn-RS" sz="2700" dirty="0"/>
          </a:p>
          <a:p>
            <a:pPr>
              <a:lnSpc>
                <a:spcPct val="150000"/>
              </a:lnSpc>
            </a:pPr>
            <a:r>
              <a:rPr lang="sr-Latn-RS" sz="2700" dirty="0"/>
              <a:t>Dakle, osobe s ograničenim očekivanjima za </a:t>
            </a:r>
            <a:r>
              <a:rPr lang="sr-Latn-RS" sz="2700" dirty="0" err="1"/>
              <a:t>uspjeh</a:t>
            </a:r>
            <a:r>
              <a:rPr lang="sr-Latn-RS" sz="2700" dirty="0"/>
              <a:t> često izgledaju kao da nemaju motivaciju. Socijalni radnici moraju pokušati povećati njihovu </a:t>
            </a:r>
            <a:r>
              <a:rPr lang="sr-Latn-RS" sz="2700" dirty="0" err="1"/>
              <a:t>motiviranost</a:t>
            </a:r>
            <a:r>
              <a:rPr lang="sr-Latn-RS" sz="2700" dirty="0"/>
              <a:t> pomažući im da otkriju da njihova </a:t>
            </a:r>
            <a:r>
              <a:rPr lang="sr-Latn-RS" sz="2700" dirty="0" err="1"/>
              <a:t>djelovanja</a:t>
            </a:r>
            <a:r>
              <a:rPr lang="sr-Latn-RS" sz="2700" dirty="0"/>
              <a:t> mogu biti učinkovita u postizanju ciljeva.</a:t>
            </a:r>
          </a:p>
          <a:p>
            <a:pPr>
              <a:lnSpc>
                <a:spcPct val="150000"/>
              </a:lnSpc>
            </a:pPr>
            <a:endParaRPr lang="sr-Latn-RS" sz="2700" dirty="0"/>
          </a:p>
          <a:p>
            <a:pPr>
              <a:lnSpc>
                <a:spcPct val="150000"/>
              </a:lnSpc>
            </a:pPr>
            <a:r>
              <a:rPr lang="sr-Latn-RS" sz="2700" dirty="0"/>
              <a:t>Motivaciju se također može promatrati i kao razinu u procesu </a:t>
            </a:r>
            <a:r>
              <a:rPr lang="sr-Latn-RS" sz="2700" dirty="0" err="1"/>
              <a:t>promjene</a:t>
            </a:r>
            <a:r>
              <a:rPr lang="sr-Latn-RS" sz="2700" dirty="0"/>
              <a:t>.</a:t>
            </a:r>
          </a:p>
        </p:txBody>
      </p:sp>
      <p:sp>
        <p:nvSpPr>
          <p:cNvPr id="2" name="Slide Number Placeholder 1">
            <a:extLst>
              <a:ext uri="{FF2B5EF4-FFF2-40B4-BE49-F238E27FC236}">
                <a16:creationId xmlns:a16="http://schemas.microsoft.com/office/drawing/2014/main" id="{397CDFD4-3BFF-4FE5-BABC-35AB41BD35FD}"/>
              </a:ext>
            </a:extLst>
          </p:cNvPr>
          <p:cNvSpPr>
            <a:spLocks noGrp="1"/>
          </p:cNvSpPr>
          <p:nvPr>
            <p:ph type="sldNum" sz="quarter" idx="12"/>
          </p:nvPr>
        </p:nvSpPr>
        <p:spPr/>
        <p:txBody>
          <a:bodyPr>
            <a:normAutofit lnSpcReduction="10000"/>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2668512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1FF0954-B041-EE47-BFC0-FD4D4C4729F8}"/>
              </a:ext>
            </a:extLst>
          </p:cNvPr>
          <p:cNvSpPr/>
          <p:nvPr/>
        </p:nvSpPr>
        <p:spPr>
          <a:xfrm>
            <a:off x="161059" y="207313"/>
            <a:ext cx="11158537" cy="6370527"/>
          </a:xfrm>
          <a:prstGeom prst="rect">
            <a:avLst/>
          </a:prstGeom>
        </p:spPr>
        <p:txBody>
          <a:bodyPr wrap="square">
            <a:spAutoFit/>
          </a:bodyPr>
          <a:lstStyle/>
          <a:p>
            <a:pPr>
              <a:lnSpc>
                <a:spcPts val="4500"/>
              </a:lnSpc>
            </a:pPr>
            <a:r>
              <a:rPr lang="sr-Latn-RS" sz="2700" dirty="0"/>
              <a:t>Vrlo često, klijenti mogu biti u „prekontemplacijskoj fazi“, u kojoj su svjesni problema, ali nisu u potpunosti svjesni mogućnosti promjena i posljedica neprilagođenosti.</a:t>
            </a:r>
          </a:p>
          <a:p>
            <a:pPr>
              <a:lnSpc>
                <a:spcPts val="4500"/>
              </a:lnSpc>
            </a:pPr>
            <a:endParaRPr lang="sr-Latn-RS" sz="2700" dirty="0"/>
          </a:p>
          <a:p>
            <a:pPr>
              <a:lnSpc>
                <a:spcPts val="4500"/>
              </a:lnSpc>
            </a:pPr>
            <a:r>
              <a:rPr lang="sr-Latn-RS" sz="2700" dirty="0"/>
              <a:t>Takvim klijentima može se pomoći istražiti različite mogućnosti. Na primjer, socijalni radnik može prikupiti informacije od djeteta o obrascima spavanja i ritualima uključenim u pripremu za odlazak u školu. Oni mogu istražiti zajedno što bi se moglo dogoditi ako dijete dođe kasno i umorne u školu i kako se stvari mogu razlikovati ako se obrasci ponašanja mijenjaju kako bi stigao na vrijeme i odmorio se za školu.</a:t>
            </a:r>
          </a:p>
        </p:txBody>
      </p:sp>
      <p:sp>
        <p:nvSpPr>
          <p:cNvPr id="2" name="Slide Number Placeholder 1">
            <a:extLst>
              <a:ext uri="{FF2B5EF4-FFF2-40B4-BE49-F238E27FC236}">
                <a16:creationId xmlns:a16="http://schemas.microsoft.com/office/drawing/2014/main" id="{26F09946-AB3F-4CEA-AAC0-514BBF503FE0}"/>
              </a:ext>
            </a:extLst>
          </p:cNvPr>
          <p:cNvSpPr>
            <a:spLocks noGrp="1"/>
          </p:cNvSpPr>
          <p:nvPr>
            <p:ph type="sldNum" sz="quarter" idx="12"/>
          </p:nvPr>
        </p:nvSpPr>
        <p:spPr/>
        <p:txBody>
          <a:bodyPr>
            <a:normAutofit lnSpcReduction="10000"/>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49134513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4AB54DA-68C5-4B9F-A047-0EE5009A58DF}"/>
              </a:ext>
            </a:extLst>
          </p:cNvPr>
          <p:cNvSpPr/>
          <p:nvPr/>
        </p:nvSpPr>
        <p:spPr>
          <a:xfrm>
            <a:off x="77638" y="153217"/>
            <a:ext cx="11188460" cy="6555641"/>
          </a:xfrm>
          <a:prstGeom prst="rect">
            <a:avLst/>
          </a:prstGeom>
        </p:spPr>
        <p:txBody>
          <a:bodyPr wrap="square">
            <a:spAutoFit/>
          </a:bodyPr>
          <a:lstStyle/>
          <a:p>
            <a:r>
              <a:rPr lang="hr-HR" sz="2800" dirty="0"/>
              <a:t>Socijalni radnici, dakle, moraju biti u stanju iskoristiti motivaciju klijenata i pomoći onima koji prihvaćaju da imaju problem, ali nerado troše potrebne napore ili imaju nelagodu povezanu s bitnim promjenama. </a:t>
            </a:r>
          </a:p>
          <a:p>
            <a:endParaRPr lang="hr-HR" sz="2800" dirty="0"/>
          </a:p>
          <a:p>
            <a:r>
              <a:rPr lang="hr-HR" sz="2800" dirty="0"/>
              <a:t>Glavni zadatak u ovom procesu je pružiti potencijalnom klijentu informacije o tome što očekivati od postupka pomoći.</a:t>
            </a:r>
          </a:p>
          <a:p>
            <a:endParaRPr lang="hr-HR" sz="2800" dirty="0"/>
          </a:p>
          <a:p>
            <a:r>
              <a:rPr lang="hr-HR" sz="2800" dirty="0"/>
              <a:t>Ovaj socijalizacijski napor uključuje: </a:t>
            </a:r>
          </a:p>
          <a:p>
            <a:pPr marL="514350" indent="-514350">
              <a:buFont typeface="+mj-lt"/>
              <a:buAutoNum type="arabicPeriod"/>
            </a:pPr>
            <a:r>
              <a:rPr lang="hr-HR" sz="2800" dirty="0"/>
              <a:t>identifikaciju vrsta poteškoća u kojima socijalna radnica i institucija mogu pomoći</a:t>
            </a:r>
          </a:p>
          <a:p>
            <a:pPr marL="514350" indent="-514350">
              <a:buFont typeface="+mj-lt"/>
              <a:buAutoNum type="arabicPeriod"/>
            </a:pPr>
            <a:r>
              <a:rPr lang="hr-HR" sz="2800" dirty="0"/>
              <a:t>prava klijenata, uključujući povjerljivost i okolnosti u kojima bi se ova  mogla uskratiti, </a:t>
            </a:r>
          </a:p>
          <a:p>
            <a:pPr marL="514350" indent="-514350">
              <a:buFont typeface="+mj-lt"/>
              <a:buAutoNum type="arabicPeriod"/>
            </a:pPr>
            <a:r>
              <a:rPr lang="hr-HR" sz="2800" dirty="0"/>
              <a:t>te informacije o ponašanju koje očekuje od socijalnog radnika i klijenta</a:t>
            </a:r>
          </a:p>
        </p:txBody>
      </p:sp>
      <p:sp>
        <p:nvSpPr>
          <p:cNvPr id="2" name="Slide Number Placeholder 1">
            <a:extLst>
              <a:ext uri="{FF2B5EF4-FFF2-40B4-BE49-F238E27FC236}">
                <a16:creationId xmlns:a16="http://schemas.microsoft.com/office/drawing/2014/main" id="{9F55176F-9EC9-4956-9650-FE4750DC45C0}"/>
              </a:ext>
            </a:extLst>
          </p:cNvPr>
          <p:cNvSpPr>
            <a:spLocks noGrp="1"/>
          </p:cNvSpPr>
          <p:nvPr>
            <p:ph type="sldNum" sz="quarter" idx="12"/>
          </p:nvPr>
        </p:nvSpPr>
        <p:spPr/>
        <p:txBody>
          <a:bodyPr>
            <a:normAutofit lnSpcReduction="10000"/>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16971929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FB96AB4-BA42-4619-B2EC-D89E1A845D7B}"/>
              </a:ext>
            </a:extLst>
          </p:cNvPr>
          <p:cNvSpPr/>
          <p:nvPr/>
        </p:nvSpPr>
        <p:spPr>
          <a:xfrm>
            <a:off x="137651" y="-129891"/>
            <a:ext cx="11189110" cy="7117782"/>
          </a:xfrm>
          <a:prstGeom prst="rect">
            <a:avLst/>
          </a:prstGeom>
        </p:spPr>
        <p:txBody>
          <a:bodyPr wrap="square">
            <a:spAutoFit/>
          </a:bodyPr>
          <a:lstStyle/>
          <a:p>
            <a:pPr>
              <a:lnSpc>
                <a:spcPct val="150000"/>
              </a:lnSpc>
            </a:pPr>
            <a:r>
              <a:rPr lang="hr-HR" sz="2800" dirty="0"/>
              <a:t>Klijenti organizirani u neke društvene skupine imaju dvojak zadatak: </a:t>
            </a:r>
          </a:p>
          <a:p>
            <a:pPr>
              <a:lnSpc>
                <a:spcPct val="150000"/>
              </a:lnSpc>
            </a:pPr>
            <a:r>
              <a:rPr lang="hr-HR" sz="2800" dirty="0"/>
              <a:t>Moraju razviti povjerenje u socijalne radnike</a:t>
            </a:r>
          </a:p>
          <a:p>
            <a:pPr>
              <a:lnSpc>
                <a:spcPct val="150000"/>
              </a:lnSpc>
            </a:pPr>
            <a:r>
              <a:rPr lang="hr-HR" sz="2800" dirty="0"/>
              <a:t>Moraju razviti povjerenje u druge članove grupe. </a:t>
            </a:r>
          </a:p>
          <a:p>
            <a:pPr>
              <a:lnSpc>
                <a:spcPct val="150000"/>
              </a:lnSpc>
            </a:pPr>
            <a:endParaRPr lang="hr-HR" sz="2800" dirty="0"/>
          </a:p>
          <a:p>
            <a:pPr>
              <a:lnSpc>
                <a:spcPct val="150000"/>
              </a:lnSpc>
            </a:pPr>
            <a:r>
              <a:rPr lang="hr-HR" sz="2800" dirty="0"/>
              <a:t>Ako se članovi grupe razlikuju u rasi, etničkoj pripadnosti ili društvenoj klasi, voditelj skupine mora biti osjetljiv na takve potencijalne kulturne utjecaje na ponašanje. </a:t>
            </a:r>
          </a:p>
          <a:p>
            <a:pPr>
              <a:lnSpc>
                <a:spcPct val="150000"/>
              </a:lnSpc>
            </a:pPr>
            <a:r>
              <a:rPr lang="hr-HR" sz="2800" dirty="0"/>
              <a:t>On ili ona moraju preuzeti ulogu poagača u razbijanju prepreka u odnosima ne samo između socijalnog radnika i pojedinih članova grupe, već i između članova grupe.</a:t>
            </a:r>
          </a:p>
        </p:txBody>
      </p:sp>
      <p:sp>
        <p:nvSpPr>
          <p:cNvPr id="2" name="Slide Number Placeholder 1">
            <a:extLst>
              <a:ext uri="{FF2B5EF4-FFF2-40B4-BE49-F238E27FC236}">
                <a16:creationId xmlns:a16="http://schemas.microsoft.com/office/drawing/2014/main" id="{635157F5-519F-4382-9195-B171FB7036D9}"/>
              </a:ext>
            </a:extLst>
          </p:cNvPr>
          <p:cNvSpPr>
            <a:spLocks noGrp="1"/>
          </p:cNvSpPr>
          <p:nvPr>
            <p:ph type="sldNum" sz="quarter" idx="12"/>
          </p:nvPr>
        </p:nvSpPr>
        <p:spPr/>
        <p:txBody>
          <a:bodyPr>
            <a:normAutofit lnSpcReduction="10000"/>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349985773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4C78C8-709E-49CC-9768-2F79B89A4827}"/>
              </a:ext>
            </a:extLst>
          </p:cNvPr>
          <p:cNvSpPr/>
          <p:nvPr/>
        </p:nvSpPr>
        <p:spPr>
          <a:xfrm>
            <a:off x="206477" y="426374"/>
            <a:ext cx="11159613" cy="5825121"/>
          </a:xfrm>
          <a:prstGeom prst="rect">
            <a:avLst/>
          </a:prstGeom>
        </p:spPr>
        <p:txBody>
          <a:bodyPr wrap="square">
            <a:spAutoFit/>
          </a:bodyPr>
          <a:lstStyle/>
          <a:p>
            <a:pPr>
              <a:lnSpc>
                <a:spcPct val="150000"/>
              </a:lnSpc>
            </a:pPr>
            <a:r>
              <a:rPr lang="hr-HR" sz="2800" dirty="0"/>
              <a:t>Razvijanje grupnih normi i uzajamnih očekivanja pomaže u stvaranju kohezivnosti grupe koja pomaže grupama da postanu uspješne. </a:t>
            </a:r>
          </a:p>
          <a:p>
            <a:pPr>
              <a:lnSpc>
                <a:spcPct val="150000"/>
              </a:lnSpc>
            </a:pPr>
            <a:endParaRPr lang="hr-HR" sz="2800" dirty="0"/>
          </a:p>
          <a:p>
            <a:pPr>
              <a:lnSpc>
                <a:spcPct val="150000"/>
              </a:lnSpc>
            </a:pPr>
            <a:r>
              <a:rPr lang="hr-HR" sz="2800" dirty="0"/>
              <a:t>Uspostavljanje odnosa zahtijeva da socijalni radnici pokazuju neosuđujući odnos, prihvaćanje, poštivanje prava na samoodređenje klijenata, poštivanje vrijednosti i dostojanstva klijenata, jedinstvenost i individualnost te sposobnosti rješavanja problema.</a:t>
            </a:r>
          </a:p>
        </p:txBody>
      </p:sp>
      <p:sp>
        <p:nvSpPr>
          <p:cNvPr id="2" name="Slide Number Placeholder 1">
            <a:extLst>
              <a:ext uri="{FF2B5EF4-FFF2-40B4-BE49-F238E27FC236}">
                <a16:creationId xmlns:a16="http://schemas.microsoft.com/office/drawing/2014/main" id="{5CB90EAB-F9E6-4B8B-A9F7-6F8DA55CA1AA}"/>
              </a:ext>
            </a:extLst>
          </p:cNvPr>
          <p:cNvSpPr>
            <a:spLocks noGrp="1"/>
          </p:cNvSpPr>
          <p:nvPr>
            <p:ph type="sldNum" sz="quarter" idx="12"/>
          </p:nvPr>
        </p:nvSpPr>
        <p:spPr/>
        <p:txBody>
          <a:bodyPr>
            <a:normAutofit lnSpcReduction="10000"/>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156135599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C4CF5-3A25-406A-911B-9FFB2957330E}"/>
              </a:ext>
            </a:extLst>
          </p:cNvPr>
          <p:cNvSpPr>
            <a:spLocks noGrp="1"/>
          </p:cNvSpPr>
          <p:nvPr>
            <p:ph type="title"/>
          </p:nvPr>
        </p:nvSpPr>
        <p:spPr/>
        <p:txBody>
          <a:bodyPr/>
          <a:lstStyle/>
          <a:p>
            <a:r>
              <a:rPr lang="hr-HR" dirty="0"/>
              <a:t>PREGLED PROCESA POMAGANJA</a:t>
            </a:r>
          </a:p>
        </p:txBody>
      </p:sp>
      <p:sp>
        <p:nvSpPr>
          <p:cNvPr id="3" name="Content Placeholder 2">
            <a:extLst>
              <a:ext uri="{FF2B5EF4-FFF2-40B4-BE49-F238E27FC236}">
                <a16:creationId xmlns:a16="http://schemas.microsoft.com/office/drawing/2014/main" id="{D53EE134-EF50-4AE1-B3AD-2376AF391C3D}"/>
              </a:ext>
            </a:extLst>
          </p:cNvPr>
          <p:cNvSpPr>
            <a:spLocks noGrp="1"/>
          </p:cNvSpPr>
          <p:nvPr>
            <p:ph idx="1"/>
          </p:nvPr>
        </p:nvSpPr>
        <p:spPr>
          <a:xfrm>
            <a:off x="600076" y="1809750"/>
            <a:ext cx="10658474" cy="4351337"/>
          </a:xfrm>
        </p:spPr>
        <p:txBody>
          <a:bodyPr>
            <a:normAutofit lnSpcReduction="10000"/>
          </a:bodyPr>
          <a:lstStyle/>
          <a:p>
            <a:pPr marL="0" indent="0">
              <a:lnSpc>
                <a:spcPct val="150000"/>
              </a:lnSpc>
              <a:buNone/>
            </a:pPr>
            <a:r>
              <a:rPr lang="hr-HR" sz="2800" dirty="0"/>
              <a:t>Socijalni radnici koji rade s pojedincima, parovima, obiteljima, grupama i drugim sustavima prihvatili su ponekad suprotstavljene teorije ljudskog ponašanja, u svom radu koriste različite modele praksi, provode različite vrste intervencija i služe vrlo različitim osobama u stanju socijalne potrebe, kao i vrlo različitim ljudima (osobnostima) koje pogađaju različiti oblici društvenih i osobnih nevolja.. </a:t>
            </a:r>
          </a:p>
        </p:txBody>
      </p:sp>
      <p:sp>
        <p:nvSpPr>
          <p:cNvPr id="4" name="Slide Number Placeholder 3">
            <a:extLst>
              <a:ext uri="{FF2B5EF4-FFF2-40B4-BE49-F238E27FC236}">
                <a16:creationId xmlns:a16="http://schemas.microsoft.com/office/drawing/2014/main" id="{5EEC68BF-71B0-4312-A9BA-9F32635816F8}"/>
              </a:ext>
            </a:extLst>
          </p:cNvPr>
          <p:cNvSpPr>
            <a:spLocks noGrp="1"/>
          </p:cNvSpPr>
          <p:nvPr>
            <p:ph type="sldNum" sz="quarter" idx="12"/>
          </p:nvPr>
        </p:nvSpPr>
        <p:spPr/>
        <p:txBody>
          <a:bodyPr>
            <a:normAutofit lnSpcReduction="10000"/>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8867113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F705CA-AD55-492D-B17F-E47B434AB593}"/>
              </a:ext>
            </a:extLst>
          </p:cNvPr>
          <p:cNvSpPr/>
          <p:nvPr/>
        </p:nvSpPr>
        <p:spPr>
          <a:xfrm>
            <a:off x="506176" y="1162770"/>
            <a:ext cx="10808898" cy="3886128"/>
          </a:xfrm>
          <a:prstGeom prst="rect">
            <a:avLst/>
          </a:prstGeom>
        </p:spPr>
        <p:txBody>
          <a:bodyPr wrap="square">
            <a:spAutoFit/>
          </a:bodyPr>
          <a:lstStyle/>
          <a:p>
            <a:pPr>
              <a:lnSpc>
                <a:spcPct val="150000"/>
              </a:lnSpc>
            </a:pPr>
            <a:r>
              <a:rPr lang="hr-HR" sz="2800" dirty="0"/>
              <a:t>3. Formuliranje višeslojnosti u procjeni problema:</a:t>
            </a:r>
          </a:p>
          <a:p>
            <a:pPr marL="285750" indent="-285750">
              <a:lnSpc>
                <a:spcPct val="150000"/>
              </a:lnSpc>
              <a:buFont typeface="Arial" panose="020B0604020202020204" pitchFamily="34" charset="0"/>
              <a:buChar char="•"/>
            </a:pPr>
            <a:r>
              <a:rPr lang="hr-HR" sz="2800" dirty="0"/>
              <a:t>prepoznavanje osobnih i socijalnih sustava koji igraju značajnu ulogu u poteškoćama, </a:t>
            </a:r>
          </a:p>
          <a:p>
            <a:pPr marL="285750" indent="-285750">
              <a:lnSpc>
                <a:spcPct val="150000"/>
              </a:lnSpc>
              <a:buFont typeface="Arial" panose="020B0604020202020204" pitchFamily="34" charset="0"/>
              <a:buChar char="•"/>
            </a:pPr>
            <a:r>
              <a:rPr lang="hr-HR" sz="2800" dirty="0"/>
              <a:t>utvrđivanje relevantnih resursa koje je moguće koristiti </a:t>
            </a:r>
          </a:p>
          <a:p>
            <a:pPr marL="285750" indent="-285750">
              <a:lnSpc>
                <a:spcPct val="150000"/>
              </a:lnSpc>
              <a:buFont typeface="Arial" panose="020B0604020202020204" pitchFamily="34" charset="0"/>
              <a:buChar char="•"/>
            </a:pPr>
            <a:r>
              <a:rPr lang="hr-HR" sz="2800" dirty="0"/>
              <a:t>utvrđivanje  koji resursi moraju biti razvijeni kako bi se mogli postići relevantni rezultati;</a:t>
            </a:r>
          </a:p>
        </p:txBody>
      </p:sp>
      <p:sp>
        <p:nvSpPr>
          <p:cNvPr id="3" name="Slide Number Placeholder 2">
            <a:extLst>
              <a:ext uri="{FF2B5EF4-FFF2-40B4-BE49-F238E27FC236}">
                <a16:creationId xmlns:a16="http://schemas.microsoft.com/office/drawing/2014/main" id="{7CACED5E-A851-4BF0-A5BF-8C2A4B032FBF}"/>
              </a:ext>
            </a:extLst>
          </p:cNvPr>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311573093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34EA66-D76D-4566-A0C3-49CE27DCE732}"/>
              </a:ext>
            </a:extLst>
          </p:cNvPr>
          <p:cNvSpPr/>
          <p:nvPr/>
        </p:nvSpPr>
        <p:spPr>
          <a:xfrm>
            <a:off x="245806" y="881200"/>
            <a:ext cx="11120284" cy="5178790"/>
          </a:xfrm>
          <a:prstGeom prst="rect">
            <a:avLst/>
          </a:prstGeom>
        </p:spPr>
        <p:txBody>
          <a:bodyPr wrap="square">
            <a:spAutoFit/>
          </a:bodyPr>
          <a:lstStyle/>
          <a:p>
            <a:pPr>
              <a:lnSpc>
                <a:spcPct val="150000"/>
              </a:lnSpc>
            </a:pPr>
            <a:r>
              <a:rPr lang="hr-HR" sz="2800" dirty="0"/>
              <a:t>Socijalni radnici moraju istodobno</a:t>
            </a:r>
          </a:p>
          <a:p>
            <a:pPr marL="342900" indent="-342900">
              <a:lnSpc>
                <a:spcPct val="150000"/>
              </a:lnSpc>
              <a:buFont typeface="+mj-lt"/>
              <a:buAutoNum type="alphaLcParenR"/>
            </a:pPr>
            <a:r>
              <a:rPr lang="hr-HR" sz="2800" dirty="0"/>
              <a:t> uspostaviti odnos sa svojim klijentima i </a:t>
            </a:r>
          </a:p>
          <a:p>
            <a:pPr marL="342900" indent="-342900">
              <a:lnSpc>
                <a:spcPct val="150000"/>
              </a:lnSpc>
              <a:buFont typeface="+mj-lt"/>
              <a:buAutoNum type="alphaLcParenR"/>
            </a:pPr>
            <a:r>
              <a:rPr lang="hr-HR" sz="2800" dirty="0"/>
              <a:t>istražiti njihove probleme. </a:t>
            </a:r>
          </a:p>
          <a:p>
            <a:pPr marL="342900" indent="-342900">
              <a:lnSpc>
                <a:spcPct val="150000"/>
              </a:lnSpc>
              <a:buFont typeface="+mj-lt"/>
              <a:buAutoNum type="alphaLcParenR"/>
            </a:pPr>
            <a:endParaRPr lang="hr-HR" sz="2800" dirty="0"/>
          </a:p>
          <a:p>
            <a:pPr>
              <a:lnSpc>
                <a:spcPct val="150000"/>
              </a:lnSpc>
            </a:pPr>
            <a:r>
              <a:rPr lang="hr-HR" sz="2800" dirty="0"/>
              <a:t>Ove aktivnosti su međusobno snažno povezane, budući da mudro istraživanje problema istovremeno donosi</a:t>
            </a:r>
          </a:p>
          <a:p>
            <a:pPr marL="342900" indent="-342900">
              <a:lnSpc>
                <a:spcPct val="150000"/>
              </a:lnSpc>
              <a:buFont typeface="+mj-lt"/>
              <a:buAutoNum type="alphaLcParenR"/>
            </a:pPr>
            <a:r>
              <a:rPr lang="hr-HR" sz="2800" dirty="0"/>
              <a:t> informacije i </a:t>
            </a:r>
          </a:p>
          <a:p>
            <a:pPr marL="342900" indent="-342900">
              <a:lnSpc>
                <a:spcPct val="150000"/>
              </a:lnSpc>
              <a:buFont typeface="+mj-lt"/>
              <a:buAutoNum type="alphaLcParenR"/>
            </a:pPr>
            <a:r>
              <a:rPr lang="hr-HR" sz="2800" dirty="0"/>
              <a:t>osjećaj povjerenja u socijalnog radnika.</a:t>
            </a:r>
          </a:p>
        </p:txBody>
      </p:sp>
      <p:sp>
        <p:nvSpPr>
          <p:cNvPr id="2" name="Slide Number Placeholder 1">
            <a:extLst>
              <a:ext uri="{FF2B5EF4-FFF2-40B4-BE49-F238E27FC236}">
                <a16:creationId xmlns:a16="http://schemas.microsoft.com/office/drawing/2014/main" id="{20925387-01EC-41ED-9610-0D0118604015}"/>
              </a:ext>
            </a:extLst>
          </p:cNvPr>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153706211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D53B6C-9AB8-4C95-BABD-EFB3FC7DCB05}"/>
              </a:ext>
            </a:extLst>
          </p:cNvPr>
          <p:cNvSpPr/>
          <p:nvPr/>
        </p:nvSpPr>
        <p:spPr>
          <a:xfrm>
            <a:off x="88490" y="119031"/>
            <a:ext cx="11198942" cy="6555641"/>
          </a:xfrm>
          <a:prstGeom prst="rect">
            <a:avLst/>
          </a:prstGeom>
        </p:spPr>
        <p:txBody>
          <a:bodyPr wrap="square">
            <a:spAutoFit/>
          </a:bodyPr>
          <a:lstStyle/>
          <a:p>
            <a:r>
              <a:rPr lang="hr-HR" sz="2800" dirty="0"/>
              <a:t>Socijalni radnici koji pokazuje empatiju mogu poticati prisnost i pokazati klijentu da razumiju ono što on ili ona izražavaju. </a:t>
            </a:r>
          </a:p>
          <a:p>
            <a:endParaRPr lang="hr-HR" sz="2800" dirty="0"/>
          </a:p>
          <a:p>
            <a:r>
              <a:rPr lang="hr-HR" sz="2800" dirty="0"/>
              <a:t>Ovo, pak, potiče veću otvorenost klijenata i produbljuje njihov emocionalni odgovor. </a:t>
            </a:r>
          </a:p>
          <a:p>
            <a:endParaRPr lang="hr-HR" sz="2800" dirty="0"/>
          </a:p>
          <a:p>
            <a:r>
              <a:rPr lang="hr-HR" sz="2800" dirty="0"/>
              <a:t>Veća spremnost za dijeljenje, produbljuje razumijevanje socijalnog radnika o situaciji klijenta i ulozi koju emocije igraju u njihovim poteškoćama i sposobnostima. </a:t>
            </a:r>
          </a:p>
          <a:p>
            <a:endParaRPr lang="hr-HR" sz="2800" dirty="0"/>
          </a:p>
          <a:p>
            <a:r>
              <a:rPr lang="hr-HR" sz="2800" dirty="0"/>
              <a:t>Stoga komunikacijske vještine socijalnog radnika služe višestrukim funkcijama: </a:t>
            </a:r>
          </a:p>
          <a:p>
            <a:pPr marL="514350" indent="-514350">
              <a:buFont typeface="+mj-lt"/>
              <a:buAutoNum type="alphaLcParenR"/>
            </a:pPr>
            <a:r>
              <a:rPr lang="hr-HR" sz="2800" dirty="0"/>
              <a:t>olakšavaju izgradnju odnosa, </a:t>
            </a:r>
          </a:p>
          <a:p>
            <a:pPr marL="514350" indent="-514350">
              <a:buFont typeface="+mj-lt"/>
              <a:buAutoNum type="alphaLcParenR"/>
            </a:pPr>
            <a:r>
              <a:rPr lang="hr-HR" sz="2800" dirty="0"/>
              <a:t>potiču razmjenu informacija i </a:t>
            </a:r>
          </a:p>
          <a:p>
            <a:pPr marL="514350" indent="-514350">
              <a:buFont typeface="+mj-lt"/>
              <a:buAutoNum type="alphaLcParenR"/>
            </a:pPr>
            <a:r>
              <a:rPr lang="hr-HR" sz="2800" dirty="0"/>
              <a:t>uspostavljaju prisnost.</a:t>
            </a:r>
          </a:p>
        </p:txBody>
      </p:sp>
      <p:sp>
        <p:nvSpPr>
          <p:cNvPr id="2" name="Slide Number Placeholder 1">
            <a:extLst>
              <a:ext uri="{FF2B5EF4-FFF2-40B4-BE49-F238E27FC236}">
                <a16:creationId xmlns:a16="http://schemas.microsoft.com/office/drawing/2014/main" id="{D6D98B3E-6D56-4348-826E-E6872E94BF4E}"/>
              </a:ext>
            </a:extLst>
          </p:cNvPr>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407536372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7E5E0C-6743-4582-850C-82170D66C433}"/>
              </a:ext>
            </a:extLst>
          </p:cNvPr>
          <p:cNvSpPr/>
          <p:nvPr/>
        </p:nvSpPr>
        <p:spPr>
          <a:xfrm>
            <a:off x="206476" y="0"/>
            <a:ext cx="11149781" cy="6471452"/>
          </a:xfrm>
          <a:prstGeom prst="rect">
            <a:avLst/>
          </a:prstGeom>
        </p:spPr>
        <p:txBody>
          <a:bodyPr wrap="square">
            <a:spAutoFit/>
          </a:bodyPr>
          <a:lstStyle/>
          <a:p>
            <a:pPr>
              <a:lnSpc>
                <a:spcPct val="150000"/>
              </a:lnSpc>
            </a:pPr>
            <a:r>
              <a:rPr lang="hr-HR" sz="2800" dirty="0"/>
              <a:t>Istraživanje problema je odlučujući element procesa pomoći jer se prije nego što počne postupak pomoći moraju prikupiti sveobuhvatne informacije radi razumjevanja svih dimenzija problema i njihove međusobne interakcije. </a:t>
            </a:r>
          </a:p>
          <a:p>
            <a:pPr>
              <a:lnSpc>
                <a:spcPct val="150000"/>
              </a:lnSpc>
            </a:pPr>
            <a:endParaRPr lang="hr-HR" sz="2800" dirty="0"/>
          </a:p>
          <a:p>
            <a:pPr>
              <a:lnSpc>
                <a:spcPct val="150000"/>
              </a:lnSpc>
            </a:pPr>
            <a:r>
              <a:rPr lang="hr-HR" sz="2800" dirty="0"/>
              <a:t>Istraživanje počinje uočavanjem emocionalnih stana i neposredne zabrinutosti koje klijent manifestira. Postupno, socijalni radnik proširuje istraživanje i obuhvaća relevantne sustave (individualne, interpersonalne i ekološke) i istražuje najkritičnije aspekte problema po njegovoj vertikali.</a:t>
            </a:r>
          </a:p>
        </p:txBody>
      </p:sp>
      <p:sp>
        <p:nvSpPr>
          <p:cNvPr id="2" name="Slide Number Placeholder 1">
            <a:extLst>
              <a:ext uri="{FF2B5EF4-FFF2-40B4-BE49-F238E27FC236}">
                <a16:creationId xmlns:a16="http://schemas.microsoft.com/office/drawing/2014/main" id="{3BA7C799-A01C-41BC-9E46-BE9A7234DB72}"/>
              </a:ext>
            </a:extLst>
          </p:cNvPr>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34634179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0A91403-3977-43B7-BCBA-07F66831A610}"/>
              </a:ext>
            </a:extLst>
          </p:cNvPr>
          <p:cNvSpPr/>
          <p:nvPr/>
        </p:nvSpPr>
        <p:spPr>
          <a:xfrm>
            <a:off x="255638" y="125728"/>
            <a:ext cx="11405420" cy="6336415"/>
          </a:xfrm>
          <a:prstGeom prst="rect">
            <a:avLst/>
          </a:prstGeom>
        </p:spPr>
        <p:txBody>
          <a:bodyPr wrap="square">
            <a:spAutoFit/>
          </a:bodyPr>
          <a:lstStyle/>
          <a:p>
            <a:pPr>
              <a:lnSpc>
                <a:spcPts val="3700"/>
              </a:lnSpc>
            </a:pPr>
            <a:r>
              <a:rPr lang="hr-HR" sz="2600" dirty="0"/>
              <a:t>Tijekom tog procesa socijalni radnici potcrtavaju i ističu prednosti klijenta, jer su ove snage vitalni resurs na kojeg će se kasnije  računati u fazi postizanja cilja. </a:t>
            </a:r>
          </a:p>
          <a:p>
            <a:pPr>
              <a:lnSpc>
                <a:spcPts val="3700"/>
              </a:lnSpc>
            </a:pPr>
            <a:endParaRPr lang="hr-HR" sz="2600" dirty="0"/>
          </a:p>
          <a:p>
            <a:pPr>
              <a:lnSpc>
                <a:spcPts val="3700"/>
              </a:lnSpc>
            </a:pPr>
            <a:r>
              <a:rPr lang="hr-HR" sz="2600" dirty="0"/>
              <a:t>Socijalni radnici mogu pomoći klijentima u prepoznavanju načina na koji se trenutno suočavaju s problemima i razlikama prema onim situacijama kada se problemi ne pojavljuju. </a:t>
            </a:r>
          </a:p>
          <a:p>
            <a:pPr>
              <a:lnSpc>
                <a:spcPct val="150000"/>
              </a:lnSpc>
            </a:pPr>
            <a:endParaRPr lang="hr-HR" sz="2600" dirty="0"/>
          </a:p>
          <a:p>
            <a:pPr>
              <a:lnSpc>
                <a:spcPct val="150000"/>
              </a:lnSpc>
            </a:pPr>
            <a:r>
              <a:rPr lang="hr-HR" sz="2600" dirty="0"/>
              <a:t>Na primjer, socijalni radnik koji radi s djetetom može pomoći djetetu da identificira dane kad je  na vrijeme došao u školu i bio odmoran i ukazati na to kakvi su se procesi u takvim situacijama odvijali u njegovoj neposrednoj okolini. </a:t>
            </a:r>
          </a:p>
        </p:txBody>
      </p:sp>
      <p:sp>
        <p:nvSpPr>
          <p:cNvPr id="2" name="Slide Number Placeholder 1">
            <a:extLst>
              <a:ext uri="{FF2B5EF4-FFF2-40B4-BE49-F238E27FC236}">
                <a16:creationId xmlns:a16="http://schemas.microsoft.com/office/drawing/2014/main" id="{1FD77C5B-D006-4FD5-BD12-126443FA3EDE}"/>
              </a:ext>
            </a:extLst>
          </p:cNvPr>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16296152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F2B2083-CE3E-4BA4-9055-F2D416EFC7DD}"/>
              </a:ext>
            </a:extLst>
          </p:cNvPr>
          <p:cNvSpPr/>
          <p:nvPr/>
        </p:nvSpPr>
        <p:spPr>
          <a:xfrm>
            <a:off x="137652" y="263464"/>
            <a:ext cx="11228438" cy="6471452"/>
          </a:xfrm>
          <a:prstGeom prst="rect">
            <a:avLst/>
          </a:prstGeom>
        </p:spPr>
        <p:txBody>
          <a:bodyPr wrap="square">
            <a:spAutoFit/>
          </a:bodyPr>
          <a:lstStyle/>
          <a:p>
            <a:pPr>
              <a:lnSpc>
                <a:spcPct val="150000"/>
              </a:lnSpc>
            </a:pPr>
            <a:r>
              <a:rPr lang="hr-HR" sz="2800" dirty="0"/>
              <a:t>Kako bi temeljito istražili poteškoće svojih klijenata, socijalni radnici moraju temeljito upoznati različite sustave koji se sudjeluju u procesima u kojima se pojavljuju čovjekove poteškoće. </a:t>
            </a:r>
          </a:p>
          <a:p>
            <a:pPr>
              <a:lnSpc>
                <a:spcPct val="150000"/>
              </a:lnSpc>
            </a:pPr>
            <a:endParaRPr lang="hr-HR" sz="2800" dirty="0"/>
          </a:p>
          <a:p>
            <a:pPr>
              <a:lnSpc>
                <a:spcPct val="150000"/>
              </a:lnSpc>
            </a:pPr>
            <a:r>
              <a:rPr lang="hr-HR" sz="2800" dirty="0"/>
              <a:t>Vještina istraživanja problema koristi se tijekom procesa procjene koji započinje prvim kontaktom s klijentima i nastavlja se kroz cijeli tijek pomažućeg odnosa. </a:t>
            </a:r>
          </a:p>
          <a:p>
            <a:pPr>
              <a:lnSpc>
                <a:spcPct val="150000"/>
              </a:lnSpc>
            </a:pPr>
            <a:r>
              <a:rPr lang="hr-HR" sz="2800" dirty="0"/>
              <a:t>Tijekom intervjua, socijalni radnici analiziraju značajke ponašanja klijenata, njihove misli, uvjerenja, emocije i, naravno, uočene informacije.</a:t>
            </a:r>
          </a:p>
        </p:txBody>
      </p:sp>
      <p:sp>
        <p:nvSpPr>
          <p:cNvPr id="2" name="Slide Number Placeholder 1">
            <a:extLst>
              <a:ext uri="{FF2B5EF4-FFF2-40B4-BE49-F238E27FC236}">
                <a16:creationId xmlns:a16="http://schemas.microsoft.com/office/drawing/2014/main" id="{58FB78D5-5EE4-4BAD-8D29-447686705F74}"/>
              </a:ext>
            </a:extLst>
          </p:cNvPr>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426720169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0D779F-5BDB-401A-9D99-31957D013F39}"/>
              </a:ext>
            </a:extLst>
          </p:cNvPr>
          <p:cNvSpPr/>
          <p:nvPr/>
        </p:nvSpPr>
        <p:spPr>
          <a:xfrm>
            <a:off x="196645" y="-129891"/>
            <a:ext cx="11179277" cy="7117782"/>
          </a:xfrm>
          <a:prstGeom prst="rect">
            <a:avLst/>
          </a:prstGeom>
        </p:spPr>
        <p:txBody>
          <a:bodyPr wrap="square">
            <a:spAutoFit/>
          </a:bodyPr>
          <a:lstStyle/>
          <a:p>
            <a:pPr>
              <a:lnSpc>
                <a:spcPct val="150000"/>
              </a:lnSpc>
            </a:pPr>
            <a:r>
              <a:rPr lang="hr-HR" sz="2800" dirty="0"/>
              <a:t>Ovaj proces kontinuiranog prikupljanja podataka i procjenjivanja socijalnim radnicima pomaže pri  donošenju odluka o tome koje će aspekte problema istražiti dublje, kada će se dublje posvetiti emocijama i tako dalje. </a:t>
            </a:r>
          </a:p>
          <a:p>
            <a:pPr>
              <a:lnSpc>
                <a:spcPct val="150000"/>
              </a:lnSpc>
            </a:pPr>
            <a:endParaRPr lang="hr-HR" sz="2800" dirty="0"/>
          </a:p>
          <a:p>
            <a:pPr>
              <a:lnSpc>
                <a:spcPct val="150000"/>
              </a:lnSpc>
            </a:pPr>
            <a:r>
              <a:rPr lang="hr-HR" sz="2800" dirty="0"/>
              <a:t>Osim ovog neprekinutog procesa procjene, socijalni radnici moraju formulirati radnu procjenu iz koje proizlaze ciljevi i dogovor o daljnjim postupcina  na kojima temelji II faza procesa rješavanja problema. </a:t>
            </a:r>
          </a:p>
          <a:p>
            <a:pPr>
              <a:lnSpc>
                <a:spcPct val="150000"/>
              </a:lnSpc>
            </a:pPr>
            <a:r>
              <a:rPr lang="hr-HR" sz="2800" dirty="0"/>
              <a:t>Adekvatna procjena obuhvaća analizu problema, osobe(a) i okolinski kontekst.</a:t>
            </a:r>
          </a:p>
        </p:txBody>
      </p:sp>
      <p:sp>
        <p:nvSpPr>
          <p:cNvPr id="2" name="Slide Number Placeholder 1">
            <a:extLst>
              <a:ext uri="{FF2B5EF4-FFF2-40B4-BE49-F238E27FC236}">
                <a16:creationId xmlns:a16="http://schemas.microsoft.com/office/drawing/2014/main" id="{83EED416-7343-4D0C-81C2-89FD94731078}"/>
              </a:ext>
            </a:extLst>
          </p:cNvPr>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268031676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612465-A15B-9F48-8E27-67D4E4A2AE41}"/>
              </a:ext>
            </a:extLst>
          </p:cNvPr>
          <p:cNvSpPr/>
          <p:nvPr/>
        </p:nvSpPr>
        <p:spPr>
          <a:xfrm>
            <a:off x="239486" y="0"/>
            <a:ext cx="11266714" cy="6471452"/>
          </a:xfrm>
          <a:prstGeom prst="rect">
            <a:avLst/>
          </a:prstGeom>
        </p:spPr>
        <p:txBody>
          <a:bodyPr wrap="square">
            <a:spAutoFit/>
          </a:bodyPr>
          <a:lstStyle/>
          <a:p>
            <a:pPr>
              <a:lnSpc>
                <a:spcPct val="150000"/>
              </a:lnSpc>
            </a:pPr>
            <a:r>
              <a:rPr lang="sr-Latn-RS" sz="2800" dirty="0"/>
              <a:t>Budući da postoji mnogo mogućih područja koja se mogu istražiti, ali najčešće imamo ograničeno </a:t>
            </a:r>
            <a:r>
              <a:rPr lang="sr-Latn-RS" sz="2800" dirty="0" err="1"/>
              <a:t>vrijeme</a:t>
            </a:r>
            <a:r>
              <a:rPr lang="sr-Latn-RS" sz="2800" dirty="0"/>
              <a:t> na raspolaganju za njihovo istraživanje, ključno je odrediti najvažniji cilj našeg istraživanja (u velikom </a:t>
            </a:r>
            <a:r>
              <a:rPr lang="sr-Latn-RS" sz="2800" dirty="0" err="1"/>
              <a:t>dijelu</a:t>
            </a:r>
            <a:r>
              <a:rPr lang="sr-Latn-RS" sz="2800" dirty="0"/>
              <a:t> literature se naziva FOKUS).</a:t>
            </a:r>
          </a:p>
          <a:p>
            <a:pPr>
              <a:lnSpc>
                <a:spcPct val="150000"/>
              </a:lnSpc>
            </a:pPr>
            <a:endParaRPr lang="sr-Latn-RS" sz="2800" dirty="0"/>
          </a:p>
          <a:p>
            <a:pPr>
              <a:lnSpc>
                <a:spcPct val="150000"/>
              </a:lnSpc>
            </a:pPr>
            <a:r>
              <a:rPr lang="sr-Latn-RS" sz="2800" dirty="0"/>
              <a:t>Uvođenje termina fokusa omogućuje nam razmatranje (ili provođenje </a:t>
            </a:r>
            <a:r>
              <a:rPr lang="sr-Latn-RS" sz="2800" dirty="0" err="1"/>
              <a:t>procjene</a:t>
            </a:r>
            <a:r>
              <a:rPr lang="sr-Latn-RS" sz="2800" dirty="0"/>
              <a:t>, ispitivanje) u RAZINAMA, ILI SLOJEVIMA. </a:t>
            </a:r>
          </a:p>
          <a:p>
            <a:pPr>
              <a:lnSpc>
                <a:spcPct val="150000"/>
              </a:lnSpc>
            </a:pPr>
            <a:endParaRPr lang="sr-Latn-RS" sz="2800" dirty="0"/>
          </a:p>
          <a:p>
            <a:pPr>
              <a:lnSpc>
                <a:spcPct val="150000"/>
              </a:lnSpc>
            </a:pPr>
            <a:r>
              <a:rPr lang="sr-Latn-RS" sz="2800" dirty="0"/>
              <a:t>Te razine ili slojevi nisu proizvoljna odluka. Oni su </a:t>
            </a:r>
            <a:r>
              <a:rPr lang="sr-Latn-RS" sz="2800" dirty="0" err="1"/>
              <a:t>defenirani</a:t>
            </a:r>
            <a:r>
              <a:rPr lang="sr-Latn-RS" sz="2800" dirty="0"/>
              <a:t> hijerarhijom važnosti pojedinih dimenzija ljudskog života. </a:t>
            </a:r>
          </a:p>
        </p:txBody>
      </p:sp>
      <p:sp>
        <p:nvSpPr>
          <p:cNvPr id="2" name="Slide Number Placeholder 1">
            <a:extLst>
              <a:ext uri="{FF2B5EF4-FFF2-40B4-BE49-F238E27FC236}">
                <a16:creationId xmlns:a16="http://schemas.microsoft.com/office/drawing/2014/main" id="{B8A82658-5E02-4448-AEB7-585EFCA293F5}"/>
              </a:ext>
            </a:extLst>
          </p:cNvPr>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297162822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C77162C-79AA-B74E-8AD7-C203E06ED750}"/>
              </a:ext>
            </a:extLst>
          </p:cNvPr>
          <p:cNvSpPr/>
          <p:nvPr/>
        </p:nvSpPr>
        <p:spPr>
          <a:xfrm>
            <a:off x="128588" y="194400"/>
            <a:ext cx="11287125" cy="6471452"/>
          </a:xfrm>
          <a:prstGeom prst="rect">
            <a:avLst/>
          </a:prstGeom>
        </p:spPr>
        <p:txBody>
          <a:bodyPr wrap="square">
            <a:spAutoFit/>
          </a:bodyPr>
          <a:lstStyle/>
          <a:p>
            <a:pPr>
              <a:lnSpc>
                <a:spcPct val="150000"/>
              </a:lnSpc>
            </a:pPr>
            <a:r>
              <a:rPr lang="sr-Latn-RS" sz="2800" dirty="0"/>
              <a:t>Na prvoj razini mora se  </a:t>
            </a:r>
            <a:r>
              <a:rPr lang="sr-Latn-RS" sz="2800" dirty="0" err="1"/>
              <a:t>usmjeriti</a:t>
            </a:r>
            <a:r>
              <a:rPr lang="sr-Latn-RS" sz="2800" dirty="0"/>
              <a:t> pozornost na:</a:t>
            </a:r>
          </a:p>
          <a:p>
            <a:pPr marL="457200" indent="-457200">
              <a:lnSpc>
                <a:spcPct val="150000"/>
              </a:lnSpc>
              <a:buFont typeface="Arial" panose="020B0604020202020204" pitchFamily="34" charset="0"/>
              <a:buChar char="•"/>
            </a:pPr>
            <a:r>
              <a:rPr lang="sr-Latn-RS" sz="2800" dirty="0"/>
              <a:t>pitanja sigurnosti klijenata, </a:t>
            </a:r>
          </a:p>
          <a:p>
            <a:pPr marL="457200" indent="-457200">
              <a:lnSpc>
                <a:spcPct val="150000"/>
              </a:lnSpc>
              <a:buFont typeface="Arial" panose="020B0604020202020204" pitchFamily="34" charset="0"/>
              <a:buChar char="•"/>
            </a:pPr>
            <a:r>
              <a:rPr lang="sr-Latn-RS" sz="2800" dirty="0"/>
              <a:t>zakonskih dopuštenja ili ograničenja i </a:t>
            </a:r>
          </a:p>
          <a:p>
            <a:pPr marL="457200" indent="-457200">
              <a:lnSpc>
                <a:spcPct val="150000"/>
              </a:lnSpc>
              <a:buFont typeface="Arial" panose="020B0604020202020204" pitchFamily="34" charset="0"/>
              <a:buChar char="•"/>
            </a:pPr>
            <a:r>
              <a:rPr lang="sr-Latn-RS" sz="2800" dirty="0"/>
              <a:t>želja klijenta za uslugom. </a:t>
            </a:r>
          </a:p>
          <a:p>
            <a:pPr>
              <a:lnSpc>
                <a:spcPct val="150000"/>
              </a:lnSpc>
            </a:pPr>
            <a:endParaRPr lang="sr-Latn-RS" sz="2800" dirty="0"/>
          </a:p>
          <a:p>
            <a:pPr>
              <a:lnSpc>
                <a:spcPct val="150000"/>
              </a:lnSpc>
            </a:pPr>
            <a:r>
              <a:rPr lang="sr-Latn-RS" sz="2800" dirty="0"/>
              <a:t>Razlog za ovaj trostruki prioritet je u tome da se istakne kako bi  želje klijenata trebale imati prednost, ali pod </a:t>
            </a:r>
            <a:r>
              <a:rPr lang="sr-Latn-RS" sz="2800" dirty="0" err="1"/>
              <a:t>uvjetom</a:t>
            </a:r>
            <a:r>
              <a:rPr lang="sr-Latn-RS" sz="2800" dirty="0"/>
              <a:t> da za to postoji određeno zakonsko </a:t>
            </a:r>
            <a:r>
              <a:rPr lang="sr-Latn-RS" sz="2800" dirty="0" err="1"/>
              <a:t>opredjeljenje</a:t>
            </a:r>
            <a:r>
              <a:rPr lang="sr-Latn-RS" sz="2800" dirty="0"/>
              <a:t> (dakle je li ta želja zakonski moguća ili je nedozvoljena), i što je jednako važno da ne postoje neke opasnosti za klijenta ili druge ljude.</a:t>
            </a:r>
          </a:p>
        </p:txBody>
      </p:sp>
      <p:sp>
        <p:nvSpPr>
          <p:cNvPr id="2" name="Slide Number Placeholder 1">
            <a:extLst>
              <a:ext uri="{FF2B5EF4-FFF2-40B4-BE49-F238E27FC236}">
                <a16:creationId xmlns:a16="http://schemas.microsoft.com/office/drawing/2014/main" id="{19EE2076-32EE-4486-A0B5-FDCA4046A7F2}"/>
              </a:ext>
            </a:extLst>
          </p:cNvPr>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102030538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84CBEEA-07D6-454D-B228-995E248ACB4C}"/>
              </a:ext>
            </a:extLst>
          </p:cNvPr>
          <p:cNvSpPr/>
          <p:nvPr/>
        </p:nvSpPr>
        <p:spPr>
          <a:xfrm>
            <a:off x="228602" y="337275"/>
            <a:ext cx="11258550" cy="5178790"/>
          </a:xfrm>
          <a:prstGeom prst="rect">
            <a:avLst/>
          </a:prstGeom>
        </p:spPr>
        <p:txBody>
          <a:bodyPr wrap="square">
            <a:spAutoFit/>
          </a:bodyPr>
          <a:lstStyle/>
          <a:p>
            <a:pPr>
              <a:lnSpc>
                <a:spcPct val="150000"/>
              </a:lnSpc>
            </a:pPr>
            <a:r>
              <a:rPr lang="sr-Latn-RS" sz="2800" dirty="0"/>
              <a:t>Kada analiziraju problem, socijalne radnice i socijalni radnici uočavaju i određuju koji čimbenici pridonose teškoćama - na </a:t>
            </a:r>
            <a:r>
              <a:rPr lang="sr-Latn-RS" sz="2800" dirty="0" err="1"/>
              <a:t>primjer</a:t>
            </a:r>
            <a:r>
              <a:rPr lang="sr-Latn-RS" sz="2800" dirty="0"/>
              <a:t>, </a:t>
            </a:r>
          </a:p>
          <a:p>
            <a:pPr marL="514350" indent="-514350">
              <a:lnSpc>
                <a:spcPct val="150000"/>
              </a:lnSpc>
              <a:buFont typeface="+mj-lt"/>
              <a:buAutoNum type="alphaLcPeriod"/>
            </a:pPr>
            <a:r>
              <a:rPr lang="sr-Latn-RS" sz="2800" dirty="0"/>
              <a:t>neadekvatni resursi;</a:t>
            </a:r>
          </a:p>
          <a:p>
            <a:pPr marL="514350" indent="-514350">
              <a:lnSpc>
                <a:spcPct val="150000"/>
              </a:lnSpc>
              <a:buFont typeface="+mj-lt"/>
              <a:buAutoNum type="alphaLcPeriod"/>
            </a:pPr>
            <a:r>
              <a:rPr lang="sr-Latn-RS" sz="2800" dirty="0"/>
              <a:t>odluke klijenta o  nekom ključnom aspektu vlastitog života; </a:t>
            </a:r>
          </a:p>
          <a:p>
            <a:pPr marL="514350" indent="-514350">
              <a:lnSpc>
                <a:spcPct val="150000"/>
              </a:lnSpc>
              <a:buFont typeface="+mj-lt"/>
              <a:buAutoNum type="alphaLcPeriod"/>
            </a:pPr>
            <a:r>
              <a:rPr lang="sr-Latn-RS" sz="2800" dirty="0"/>
              <a:t>poteškoće u osobnom, međuljudskom ili društvenom sustavu</a:t>
            </a:r>
          </a:p>
          <a:p>
            <a:pPr marL="514350" indent="-514350">
              <a:lnSpc>
                <a:spcPct val="150000"/>
              </a:lnSpc>
              <a:buFont typeface="+mj-lt"/>
              <a:buAutoNum type="alphaLcPeriod"/>
            </a:pPr>
            <a:r>
              <a:rPr lang="sr-Latn-RS" sz="2800" dirty="0"/>
              <a:t>ili interakcije između bilo kojih od prethodno spomenutih čimbenika.</a:t>
            </a:r>
          </a:p>
        </p:txBody>
      </p:sp>
      <p:sp>
        <p:nvSpPr>
          <p:cNvPr id="2" name="Slide Number Placeholder 1">
            <a:extLst>
              <a:ext uri="{FF2B5EF4-FFF2-40B4-BE49-F238E27FC236}">
                <a16:creationId xmlns:a16="http://schemas.microsoft.com/office/drawing/2014/main" id="{87198AEB-F896-4720-809F-ED4101DD7235}"/>
              </a:ext>
            </a:extLst>
          </p:cNvPr>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311073291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8725562-E1A8-4606-8E7C-7A79BC1AB8E8}"/>
              </a:ext>
            </a:extLst>
          </p:cNvPr>
          <p:cNvSpPr/>
          <p:nvPr/>
        </p:nvSpPr>
        <p:spPr>
          <a:xfrm>
            <a:off x="431320" y="0"/>
            <a:ext cx="10791646" cy="6498382"/>
          </a:xfrm>
          <a:prstGeom prst="rect">
            <a:avLst/>
          </a:prstGeom>
        </p:spPr>
        <p:txBody>
          <a:bodyPr wrap="square">
            <a:spAutoFit/>
          </a:bodyPr>
          <a:lstStyle/>
          <a:p>
            <a:pPr>
              <a:lnSpc>
                <a:spcPts val="4200"/>
              </a:lnSpc>
            </a:pPr>
            <a:r>
              <a:rPr lang="hr-HR" sz="2800" dirty="0"/>
              <a:t>Usprkos ovim raznovrsnim čimbenicima, socijalni radnici dijele zajednički cilj: </a:t>
            </a:r>
            <a:r>
              <a:rPr lang="hr-HR" sz="2800" i="1" spc="600" dirty="0"/>
              <a:t>pomoći klijentima </a:t>
            </a:r>
            <a:r>
              <a:rPr lang="hr-HR" sz="2800" dirty="0"/>
              <a:t>u učinkovitijem rješavanju životnih problema ipoteškoća i poboljšanju kvalitete života. </a:t>
            </a:r>
          </a:p>
          <a:p>
            <a:pPr>
              <a:lnSpc>
                <a:spcPts val="4200"/>
              </a:lnSpc>
            </a:pPr>
            <a:r>
              <a:rPr lang="hr-HR" sz="2800" dirty="0"/>
              <a:t>Ljudi su potaknuti bilo unutarnjim ili vanjskim pritiscima kako bi osigurali usluge socijalnog rada jer trenutna rješenja u njihovim životima ne daju zadovoljavajuće rezultate. </a:t>
            </a:r>
          </a:p>
          <a:p>
            <a:pPr>
              <a:lnSpc>
                <a:spcPts val="4200"/>
              </a:lnSpc>
            </a:pPr>
            <a:endParaRPr lang="hr-HR" sz="2800" dirty="0"/>
          </a:p>
          <a:p>
            <a:pPr>
              <a:lnSpc>
                <a:spcPts val="4200"/>
              </a:lnSpc>
            </a:pPr>
            <a:r>
              <a:rPr lang="hr-HR" sz="2800" dirty="0"/>
              <a:t>Pomažući se pristupi razlikuju prema tome jesu li usmjereni prema </a:t>
            </a:r>
          </a:p>
          <a:p>
            <a:pPr marL="514350" indent="-514350">
              <a:lnSpc>
                <a:spcPts val="4200"/>
              </a:lnSpc>
              <a:buFont typeface="+mj-lt"/>
              <a:buAutoNum type="arabicPeriod"/>
            </a:pPr>
            <a:r>
              <a:rPr lang="hr-HR" sz="2800" dirty="0"/>
              <a:t>rješenju problema ili </a:t>
            </a:r>
          </a:p>
          <a:p>
            <a:pPr marL="514350" indent="-514350">
              <a:lnSpc>
                <a:spcPts val="4200"/>
              </a:lnSpc>
              <a:buFont typeface="+mj-lt"/>
              <a:buAutoNum type="arabicPeriod"/>
            </a:pPr>
            <a:r>
              <a:rPr lang="hr-HR" sz="2800" dirty="0"/>
              <a:t>prema nekom specifičnom cilju.</a:t>
            </a:r>
          </a:p>
        </p:txBody>
      </p:sp>
      <p:sp>
        <p:nvSpPr>
          <p:cNvPr id="2" name="Slide Number Placeholder 1">
            <a:extLst>
              <a:ext uri="{FF2B5EF4-FFF2-40B4-BE49-F238E27FC236}">
                <a16:creationId xmlns:a16="http://schemas.microsoft.com/office/drawing/2014/main" id="{8808ADC5-148A-4BB5-A597-7592FDE343CD}"/>
              </a:ext>
            </a:extLst>
          </p:cNvPr>
          <p:cNvSpPr>
            <a:spLocks noGrp="1"/>
          </p:cNvSpPr>
          <p:nvPr>
            <p:ph type="sldNum" sz="quarter" idx="12"/>
          </p:nvPr>
        </p:nvSpPr>
        <p:spPr/>
        <p:txBody>
          <a:bodyPr>
            <a:normAutofit lnSpcReduction="10000"/>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47299491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E8D1287-906B-FD41-970E-992F79AAD013}"/>
              </a:ext>
            </a:extLst>
          </p:cNvPr>
          <p:cNvSpPr/>
          <p:nvPr/>
        </p:nvSpPr>
        <p:spPr>
          <a:xfrm>
            <a:off x="185738" y="-15485"/>
            <a:ext cx="11315700" cy="6873485"/>
          </a:xfrm>
          <a:prstGeom prst="rect">
            <a:avLst/>
          </a:prstGeom>
        </p:spPr>
        <p:txBody>
          <a:bodyPr wrap="square">
            <a:spAutoFit/>
          </a:bodyPr>
          <a:lstStyle/>
          <a:p>
            <a:pPr>
              <a:lnSpc>
                <a:spcPts val="4060"/>
              </a:lnSpc>
            </a:pPr>
            <a:r>
              <a:rPr lang="sr-Latn-RS" sz="2800" dirty="0"/>
              <a:t>Analiza problema također uključuje donošenje </a:t>
            </a:r>
            <a:r>
              <a:rPr lang="sr-Latn-RS" sz="2800" dirty="0" err="1"/>
              <a:t>prosudbi</a:t>
            </a:r>
            <a:r>
              <a:rPr lang="sr-Latn-RS" sz="2800" dirty="0"/>
              <a:t> o trajanju i ozbiljnosti problema, kao i o stupnju do kojeg je problem podložan </a:t>
            </a:r>
            <a:r>
              <a:rPr lang="sr-Latn-RS" sz="2800" dirty="0" err="1"/>
              <a:t>rješavanju</a:t>
            </a:r>
            <a:r>
              <a:rPr lang="sr-Latn-RS" sz="2800" dirty="0"/>
              <a:t>, s obzirom na sposobnost klijenta da se suoči. </a:t>
            </a:r>
          </a:p>
          <a:p>
            <a:pPr>
              <a:lnSpc>
                <a:spcPts val="4060"/>
              </a:lnSpc>
            </a:pPr>
            <a:endParaRPr lang="sr-Latn-RS" sz="2800" dirty="0"/>
          </a:p>
          <a:p>
            <a:pPr>
              <a:lnSpc>
                <a:spcPts val="4060"/>
              </a:lnSpc>
            </a:pPr>
            <a:r>
              <a:rPr lang="sr-Latn-RS" sz="2800" dirty="0"/>
              <a:t>Pri razmatranju prirode i ozbiljnosti problema socijalni radnici moraju analizirati ove čimbenike u odnosu na vlastite kompetencije ali i postupke koji se mogu obaviti unutar institucija kojima pripadaju.</a:t>
            </a:r>
          </a:p>
          <a:p>
            <a:pPr>
              <a:lnSpc>
                <a:spcPts val="4060"/>
              </a:lnSpc>
            </a:pPr>
            <a:endParaRPr lang="sr-Latn-RS" sz="2800" dirty="0"/>
          </a:p>
          <a:p>
            <a:pPr>
              <a:lnSpc>
                <a:spcPts val="4060"/>
              </a:lnSpc>
            </a:pPr>
            <a:r>
              <a:rPr lang="sr-Latn-RS" sz="2800" dirty="0"/>
              <a:t>Ako problem </a:t>
            </a:r>
            <a:r>
              <a:rPr lang="sr-Latn-RS" sz="2800" dirty="0" err="1"/>
              <a:t>zahtijeva</a:t>
            </a:r>
            <a:r>
              <a:rPr lang="sr-Latn-RS" sz="2800" dirty="0"/>
              <a:t> postupke koje su izvan kompetencije ustanove, kao što je propisivanje </a:t>
            </a:r>
            <a:r>
              <a:rPr lang="sr-Latn-RS" sz="2800" dirty="0" err="1"/>
              <a:t>lijekova</a:t>
            </a:r>
            <a:r>
              <a:rPr lang="sr-Latn-RS" sz="2800" dirty="0"/>
              <a:t> ili pružanje nekog oblika terapije, u tom </a:t>
            </a:r>
            <a:r>
              <a:rPr lang="sr-Latn-RS" sz="2800" dirty="0" err="1"/>
              <a:t>dijelu</a:t>
            </a:r>
            <a:r>
              <a:rPr lang="sr-Latn-RS" sz="2800" dirty="0"/>
              <a:t> treba klijentu osigurati pomoć kompetentne institucije.</a:t>
            </a:r>
          </a:p>
        </p:txBody>
      </p:sp>
      <p:sp>
        <p:nvSpPr>
          <p:cNvPr id="2" name="Slide Number Placeholder 1">
            <a:extLst>
              <a:ext uri="{FF2B5EF4-FFF2-40B4-BE49-F238E27FC236}">
                <a16:creationId xmlns:a16="http://schemas.microsoft.com/office/drawing/2014/main" id="{AB3177AD-8527-4866-9319-B4B35A851DD7}"/>
              </a:ext>
            </a:extLst>
          </p:cNvPr>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197332139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C219FAF-6944-5047-AAFD-32E07B5FF325}"/>
              </a:ext>
            </a:extLst>
          </p:cNvPr>
          <p:cNvSpPr/>
          <p:nvPr/>
        </p:nvSpPr>
        <p:spPr>
          <a:xfrm>
            <a:off x="314325" y="100013"/>
            <a:ext cx="11258551" cy="6866816"/>
          </a:xfrm>
          <a:prstGeom prst="rect">
            <a:avLst/>
          </a:prstGeom>
        </p:spPr>
        <p:txBody>
          <a:bodyPr wrap="square">
            <a:spAutoFit/>
          </a:bodyPr>
          <a:lstStyle/>
          <a:p>
            <a:pPr>
              <a:lnSpc>
                <a:spcPct val="150000"/>
              </a:lnSpc>
            </a:pPr>
            <a:r>
              <a:rPr lang="sr-Latn-RS" sz="2700" dirty="0"/>
              <a:t>Analiza osobnog  sustava klijenta uključuje </a:t>
            </a:r>
          </a:p>
          <a:p>
            <a:pPr marL="514350" indent="-514350">
              <a:lnSpc>
                <a:spcPct val="150000"/>
              </a:lnSpc>
              <a:buFont typeface="+mj-lt"/>
              <a:buAutoNum type="alphaLcPeriod"/>
            </a:pPr>
            <a:r>
              <a:rPr lang="sr-Latn-RS" sz="2700" dirty="0" err="1"/>
              <a:t>procjenu</a:t>
            </a:r>
            <a:r>
              <a:rPr lang="sr-Latn-RS" sz="2700" dirty="0"/>
              <a:t> klijentovih želja i potreba, </a:t>
            </a:r>
          </a:p>
          <a:p>
            <a:pPr marL="514350" indent="-514350">
              <a:lnSpc>
                <a:spcPct val="150000"/>
              </a:lnSpc>
              <a:buFont typeface="+mj-lt"/>
              <a:buAutoNum type="alphaLcPeriod"/>
            </a:pPr>
            <a:r>
              <a:rPr lang="sr-Latn-RS" sz="2700" dirty="0"/>
              <a:t>kapacitete za suočavanje s problemom, </a:t>
            </a:r>
          </a:p>
          <a:p>
            <a:pPr marL="514350" indent="-514350">
              <a:lnSpc>
                <a:spcPct val="150000"/>
              </a:lnSpc>
              <a:buFont typeface="+mj-lt"/>
              <a:buAutoNum type="alphaLcPeriod"/>
            </a:pPr>
            <a:r>
              <a:rPr lang="sr-Latn-RS" sz="2700" dirty="0"/>
              <a:t>njegove prednosti i ograničenja te </a:t>
            </a:r>
          </a:p>
          <a:p>
            <a:pPr marL="514350" indent="-514350">
              <a:lnSpc>
                <a:spcPct val="150000"/>
              </a:lnSpc>
              <a:buFont typeface="+mj-lt"/>
              <a:buAutoNum type="alphaLcPeriod"/>
            </a:pPr>
            <a:r>
              <a:rPr lang="sr-Latn-RS" sz="2700" dirty="0"/>
              <a:t>motivaciju za rad na problemu.</a:t>
            </a:r>
          </a:p>
          <a:p>
            <a:pPr marL="514350" indent="-514350">
              <a:lnSpc>
                <a:spcPct val="150000"/>
              </a:lnSpc>
              <a:buFont typeface="+mj-lt"/>
              <a:buAutoNum type="alphaLcPeriod"/>
            </a:pPr>
            <a:endParaRPr lang="sr-Latn-RS" sz="2700" dirty="0"/>
          </a:p>
          <a:p>
            <a:pPr>
              <a:lnSpc>
                <a:spcPct val="150000"/>
              </a:lnSpc>
            </a:pPr>
            <a:r>
              <a:rPr lang="sr-Latn-RS" sz="2700" dirty="0"/>
              <a:t>Prilikom </a:t>
            </a:r>
            <a:r>
              <a:rPr lang="sr-Latn-RS" sz="2700" dirty="0" err="1"/>
              <a:t>procjene</a:t>
            </a:r>
            <a:r>
              <a:rPr lang="sr-Latn-RS" sz="2700" dirty="0"/>
              <a:t> prve </a:t>
            </a:r>
            <a:r>
              <a:rPr lang="sr-Latn-RS" sz="2700" dirty="0" err="1"/>
              <a:t>dvije</a:t>
            </a:r>
            <a:r>
              <a:rPr lang="sr-Latn-RS" sz="2700" dirty="0"/>
              <a:t> dimenzije, socijalni radnik mora </a:t>
            </a:r>
            <a:r>
              <a:rPr lang="sr-Latn-RS" sz="2700" dirty="0" err="1"/>
              <a:t>procijeniti</a:t>
            </a:r>
            <a:r>
              <a:rPr lang="sr-Latn-RS" sz="2700" dirty="0"/>
              <a:t> čimbenike kao što su 1. fleksibilnost, 2. mogućnosti </a:t>
            </a:r>
            <a:r>
              <a:rPr lang="sr-Latn-RS" sz="2700" dirty="0" err="1"/>
              <a:t>prosudbe</a:t>
            </a:r>
            <a:r>
              <a:rPr lang="sr-Latn-RS" sz="2700" dirty="0"/>
              <a:t>, 3. emocionalna </a:t>
            </a:r>
            <a:r>
              <a:rPr lang="sr-Latn-RS" sz="2700" dirty="0" err="1"/>
              <a:t>obilježja</a:t>
            </a:r>
            <a:r>
              <a:rPr lang="sr-Latn-RS" sz="2700" dirty="0"/>
              <a:t>, 4. stupanj odgovornosti, 5.sposobnost </a:t>
            </a:r>
            <a:r>
              <a:rPr lang="sr-Latn-RS" sz="2700" dirty="0" err="1"/>
              <a:t>toleriranja</a:t>
            </a:r>
            <a:r>
              <a:rPr lang="sr-Latn-RS" sz="2700" dirty="0"/>
              <a:t> stresa, 6.sposobnost kritičkog razmišljanja i 7. </a:t>
            </a:r>
            <a:r>
              <a:rPr lang="sr-Latn-RS" sz="2700" dirty="0" err="1"/>
              <a:t>interpersonalne</a:t>
            </a:r>
            <a:r>
              <a:rPr lang="sr-Latn-RS" sz="2700" dirty="0"/>
              <a:t> </a:t>
            </a:r>
            <a:r>
              <a:rPr lang="sr-Latn-RS" sz="2700" dirty="0" err="1"/>
              <a:t>vještine</a:t>
            </a:r>
            <a:r>
              <a:rPr lang="sr-Latn-RS" sz="2700" dirty="0"/>
              <a:t>.</a:t>
            </a:r>
          </a:p>
        </p:txBody>
      </p:sp>
      <p:sp>
        <p:nvSpPr>
          <p:cNvPr id="2" name="Slide Number Placeholder 1">
            <a:extLst>
              <a:ext uri="{FF2B5EF4-FFF2-40B4-BE49-F238E27FC236}">
                <a16:creationId xmlns:a16="http://schemas.microsoft.com/office/drawing/2014/main" id="{6C0EFF0F-5826-49D0-A85C-A729E15E84C6}"/>
              </a:ext>
            </a:extLst>
          </p:cNvPr>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117962104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96D99E-34D2-9F46-B01C-9323DE2AB4B8}"/>
              </a:ext>
            </a:extLst>
          </p:cNvPr>
          <p:cNvSpPr/>
          <p:nvPr/>
        </p:nvSpPr>
        <p:spPr>
          <a:xfrm>
            <a:off x="171450" y="157074"/>
            <a:ext cx="11115675" cy="5825121"/>
          </a:xfrm>
          <a:prstGeom prst="rect">
            <a:avLst/>
          </a:prstGeom>
        </p:spPr>
        <p:txBody>
          <a:bodyPr wrap="square">
            <a:spAutoFit/>
          </a:bodyPr>
          <a:lstStyle/>
          <a:p>
            <a:pPr>
              <a:lnSpc>
                <a:spcPct val="150000"/>
              </a:lnSpc>
            </a:pPr>
            <a:r>
              <a:rPr lang="sr-Latn-RS" sz="2800" dirty="0" err="1"/>
              <a:t>Procjena</a:t>
            </a:r>
            <a:r>
              <a:rPr lang="sr-Latn-RS" sz="2800" dirty="0"/>
              <a:t> čimbenika okoline </a:t>
            </a:r>
            <a:r>
              <a:rPr lang="sr-Latn-RS" sz="2800" dirty="0" err="1"/>
              <a:t>podrazumijeva</a:t>
            </a:r>
            <a:r>
              <a:rPr lang="sr-Latn-RS" sz="2800" dirty="0"/>
              <a:t> razmatranje </a:t>
            </a:r>
          </a:p>
          <a:p>
            <a:pPr marL="514350" indent="-514350">
              <a:lnSpc>
                <a:spcPct val="150000"/>
              </a:lnSpc>
              <a:buFont typeface="+mj-lt"/>
              <a:buAutoNum type="alphaLcPeriod"/>
            </a:pPr>
            <a:r>
              <a:rPr lang="sr-Latn-RS" sz="2800" dirty="0"/>
              <a:t>adekvatnosti ili neadekvatnosti, </a:t>
            </a:r>
          </a:p>
          <a:p>
            <a:pPr marL="514350" indent="-514350">
              <a:lnSpc>
                <a:spcPct val="150000"/>
              </a:lnSpc>
              <a:buFont typeface="+mj-lt"/>
              <a:buAutoNum type="alphaLcPeriod"/>
            </a:pPr>
            <a:r>
              <a:rPr lang="sr-Latn-RS" sz="2800" dirty="0" err="1"/>
              <a:t>uspješnosti</a:t>
            </a:r>
            <a:r>
              <a:rPr lang="sr-Latn-RS" sz="2800" dirty="0"/>
              <a:t> ili </a:t>
            </a:r>
            <a:r>
              <a:rPr lang="sr-Latn-RS" sz="2800" dirty="0" err="1"/>
              <a:t>neuspješnosti</a:t>
            </a:r>
            <a:r>
              <a:rPr lang="sr-Latn-RS" sz="2800" dirty="0"/>
              <a:t>, te </a:t>
            </a:r>
          </a:p>
          <a:p>
            <a:pPr marL="514350" indent="-514350">
              <a:lnSpc>
                <a:spcPct val="150000"/>
              </a:lnSpc>
              <a:buFont typeface="+mj-lt"/>
              <a:buAutoNum type="alphaLcPeriod"/>
            </a:pPr>
            <a:r>
              <a:rPr lang="sr-Latn-RS" sz="2800" dirty="0"/>
              <a:t>snage ili slabosti najvažnijih sustava u okolini koji su povezani s problem klijenta.</a:t>
            </a:r>
          </a:p>
          <a:p>
            <a:pPr marL="514350" indent="-514350">
              <a:lnSpc>
                <a:spcPct val="150000"/>
              </a:lnSpc>
              <a:buFont typeface="+mj-lt"/>
              <a:buAutoNum type="alphaLcPeriod"/>
            </a:pPr>
            <a:endParaRPr lang="sr-Latn-RS" sz="2800" dirty="0"/>
          </a:p>
          <a:p>
            <a:pPr>
              <a:lnSpc>
                <a:spcPct val="150000"/>
              </a:lnSpc>
            </a:pPr>
            <a:r>
              <a:rPr lang="sr-Latn-RS" sz="2800" dirty="0" err="1"/>
              <a:t>Procjena</a:t>
            </a:r>
            <a:r>
              <a:rPr lang="sr-Latn-RS" sz="2800" dirty="0"/>
              <a:t> faktora okoline ima za cilj identificirati sustave koji moraju biti ojačani, mobilizirani ili razvijeni kako bi zadovoljili nezadovoljene potrebe klijenata.</a:t>
            </a:r>
          </a:p>
        </p:txBody>
      </p:sp>
      <p:sp>
        <p:nvSpPr>
          <p:cNvPr id="2" name="Slide Number Placeholder 1">
            <a:extLst>
              <a:ext uri="{FF2B5EF4-FFF2-40B4-BE49-F238E27FC236}">
                <a16:creationId xmlns:a16="http://schemas.microsoft.com/office/drawing/2014/main" id="{FF54A8CB-F6AE-4244-ADF8-EF16CA5D5911}"/>
              </a:ext>
            </a:extLst>
          </p:cNvPr>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213546694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1A3408-3CEB-724D-9795-5E77DAEBEBC7}"/>
              </a:ext>
            </a:extLst>
          </p:cNvPr>
          <p:cNvSpPr/>
          <p:nvPr/>
        </p:nvSpPr>
        <p:spPr>
          <a:xfrm>
            <a:off x="471488" y="651599"/>
            <a:ext cx="10672763" cy="5693866"/>
          </a:xfrm>
          <a:prstGeom prst="rect">
            <a:avLst/>
          </a:prstGeom>
        </p:spPr>
        <p:txBody>
          <a:bodyPr wrap="square">
            <a:spAutoFit/>
          </a:bodyPr>
          <a:lstStyle/>
          <a:p>
            <a:r>
              <a:rPr lang="sr-Latn-RS" sz="2800" dirty="0"/>
              <a:t>Sustavi okoline uglavnom </a:t>
            </a:r>
            <a:r>
              <a:rPr lang="sr-Latn-RS" sz="2800" dirty="0" err="1"/>
              <a:t>utječu</a:t>
            </a:r>
            <a:r>
              <a:rPr lang="sr-Latn-RS" sz="2800" dirty="0"/>
              <a:t> na potrebe klijenata obuhvaćaju najčešće </a:t>
            </a:r>
            <a:r>
              <a:rPr lang="sr-Latn-RS" sz="2800" dirty="0" err="1"/>
              <a:t>slijedeće</a:t>
            </a:r>
            <a:r>
              <a:rPr lang="sr-Latn-RS" sz="2800" dirty="0"/>
              <a:t> sustave:</a:t>
            </a:r>
          </a:p>
          <a:p>
            <a:pPr marL="514350" indent="-514350">
              <a:buFont typeface="+mj-lt"/>
              <a:buAutoNum type="arabicParenR"/>
            </a:pPr>
            <a:r>
              <a:rPr lang="sr-Latn-RS" sz="2800" dirty="0"/>
              <a:t>partnerski, </a:t>
            </a:r>
          </a:p>
          <a:p>
            <a:pPr marL="514350" indent="-514350">
              <a:buFont typeface="+mj-lt"/>
              <a:buAutoNum type="arabicParenR"/>
            </a:pPr>
            <a:r>
              <a:rPr lang="sr-Latn-RS" sz="2800" dirty="0"/>
              <a:t>obiteljski i </a:t>
            </a:r>
          </a:p>
          <a:p>
            <a:pPr marL="514350" indent="-514350">
              <a:buFont typeface="+mj-lt"/>
              <a:buAutoNum type="arabicParenR"/>
            </a:pPr>
            <a:r>
              <a:rPr lang="sr-Latn-RS" sz="2800" dirty="0"/>
              <a:t>sustavi socijalne podrške</a:t>
            </a:r>
          </a:p>
          <a:p>
            <a:r>
              <a:rPr lang="sr-Latn-RS" sz="2800" dirty="0"/>
              <a:t> npr. rodbina, prijatelji, </a:t>
            </a:r>
            <a:r>
              <a:rPr lang="sr-Latn-RS" sz="2800" dirty="0" err="1"/>
              <a:t>susjedi</a:t>
            </a:r>
            <a:r>
              <a:rPr lang="sr-Latn-RS" sz="2800" dirty="0"/>
              <a:t>, suradnici, </a:t>
            </a:r>
            <a:r>
              <a:rPr lang="sr-Latn-RS" sz="2800" dirty="0" err="1"/>
              <a:t>vršnjačke</a:t>
            </a:r>
            <a:r>
              <a:rPr lang="sr-Latn-RS" sz="2800" dirty="0"/>
              <a:t> grupe i etničke grupe); </a:t>
            </a:r>
          </a:p>
          <a:p>
            <a:endParaRPr lang="sr-Latn-RS" sz="2800" dirty="0"/>
          </a:p>
          <a:p>
            <a:pPr marL="514350" indent="-514350">
              <a:buFont typeface="+mj-lt"/>
              <a:buAutoNum type="arabicPeriod"/>
            </a:pPr>
            <a:r>
              <a:rPr lang="sr-Latn-RS" sz="2800" dirty="0"/>
              <a:t>sustavi duhovne zajednice; </a:t>
            </a:r>
          </a:p>
          <a:p>
            <a:pPr marL="514350" indent="-514350">
              <a:buFont typeface="+mj-lt"/>
              <a:buAutoNum type="arabicPeriod"/>
            </a:pPr>
            <a:r>
              <a:rPr lang="sr-Latn-RS" sz="2800" dirty="0"/>
              <a:t>sustavi skrbi o </a:t>
            </a:r>
            <a:r>
              <a:rPr lang="sr-Latn-RS" sz="2800" dirty="0" err="1"/>
              <a:t>djeci</a:t>
            </a:r>
            <a:r>
              <a:rPr lang="sr-Latn-RS" sz="2800" dirty="0"/>
              <a:t>, zdravstvene skrbi i </a:t>
            </a:r>
          </a:p>
          <a:p>
            <a:pPr marL="514350" indent="-514350">
              <a:buFont typeface="+mj-lt"/>
              <a:buAutoNum type="arabicPeriod"/>
            </a:pPr>
            <a:r>
              <a:rPr lang="sr-Latn-RS" sz="2800" dirty="0"/>
              <a:t>sustavi zapošljavanja; različite institucije državne i lokalne vlasti; </a:t>
            </a:r>
          </a:p>
          <a:p>
            <a:pPr marL="514350" indent="-514350">
              <a:buFont typeface="+mj-lt"/>
              <a:buAutoNum type="arabicPeriod"/>
            </a:pPr>
            <a:r>
              <a:rPr lang="sr-Latn-RS" sz="2800" dirty="0"/>
              <a:t>i fizičko okruženje.</a:t>
            </a:r>
          </a:p>
        </p:txBody>
      </p:sp>
      <p:sp>
        <p:nvSpPr>
          <p:cNvPr id="2" name="Slide Number Placeholder 1">
            <a:extLst>
              <a:ext uri="{FF2B5EF4-FFF2-40B4-BE49-F238E27FC236}">
                <a16:creationId xmlns:a16="http://schemas.microsoft.com/office/drawing/2014/main" id="{DCB6BDBE-7B56-4EB0-B2A6-2B8883F2D0D6}"/>
              </a:ext>
            </a:extLst>
          </p:cNvPr>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val="27196558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E808B5-B29B-458F-88D5-AC5BF49DCBB6}"/>
              </a:ext>
            </a:extLst>
          </p:cNvPr>
          <p:cNvSpPr/>
          <p:nvPr/>
        </p:nvSpPr>
        <p:spPr>
          <a:xfrm>
            <a:off x="207034" y="124953"/>
            <a:ext cx="11119449" cy="6124754"/>
          </a:xfrm>
          <a:prstGeom prst="rect">
            <a:avLst/>
          </a:prstGeom>
        </p:spPr>
        <p:txBody>
          <a:bodyPr wrap="square">
            <a:spAutoFit/>
          </a:bodyPr>
          <a:lstStyle/>
          <a:p>
            <a:r>
              <a:rPr lang="hr-HR" sz="2800" dirty="0"/>
              <a:t>Kulturni čimbenici također su od vitalne važnosti za procjenu okoline, jer osobne i društvene potrebe i način njihova zadovoljavanja znatno variraju od kulture do kulture. </a:t>
            </a:r>
          </a:p>
          <a:p>
            <a:endParaRPr lang="hr-HR" sz="2800" dirty="0"/>
          </a:p>
          <a:p>
            <a:r>
              <a:rPr lang="hr-HR" sz="2800" dirty="0"/>
              <a:t>Štoviše, resursi koji se mogu iskoristiti kako bi se zadovoljili potrebe klijenata razlikuju se prema kulturnim kontekstima. </a:t>
            </a:r>
          </a:p>
          <a:p>
            <a:endParaRPr lang="hr-HR" sz="2800" dirty="0"/>
          </a:p>
          <a:p>
            <a:r>
              <a:rPr lang="hr-HR" sz="2800" dirty="0"/>
              <a:t>Neke kulture uključuju autohtone pomagače, kao što su u neikim kulturama vračevi, vjerski vođe i rodbina iz proširenih obiteljskih jedinica koji mogu pomagati pripadnicima te kulture u kriznim vremenima. </a:t>
            </a:r>
          </a:p>
          <a:p>
            <a:endParaRPr lang="hr-HR" sz="2800" dirty="0"/>
          </a:p>
          <a:p>
            <a:r>
              <a:rPr lang="hr-HR" sz="2800" dirty="0"/>
              <a:t>Ove osobe često mogu pružiti vrijednu pomoć socijalnim radnicima i njihovim klijentima.</a:t>
            </a:r>
          </a:p>
        </p:txBody>
      </p:sp>
      <p:sp>
        <p:nvSpPr>
          <p:cNvPr id="2" name="Slide Number Placeholder 1">
            <a:extLst>
              <a:ext uri="{FF2B5EF4-FFF2-40B4-BE49-F238E27FC236}">
                <a16:creationId xmlns:a16="http://schemas.microsoft.com/office/drawing/2014/main" id="{AF3370BF-03E5-4797-8B5A-BB9F5DA7D137}"/>
              </a:ext>
            </a:extLst>
          </p:cNvPr>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val="428896683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5229D1-A216-49AB-9F33-CFAD60D792AD}"/>
              </a:ext>
            </a:extLst>
          </p:cNvPr>
          <p:cNvSpPr/>
          <p:nvPr/>
        </p:nvSpPr>
        <p:spPr>
          <a:xfrm>
            <a:off x="288398" y="151179"/>
            <a:ext cx="11222966" cy="6555641"/>
          </a:xfrm>
          <a:prstGeom prst="rect">
            <a:avLst/>
          </a:prstGeom>
        </p:spPr>
        <p:txBody>
          <a:bodyPr wrap="square">
            <a:spAutoFit/>
          </a:bodyPr>
          <a:lstStyle/>
          <a:p>
            <a:r>
              <a:rPr lang="hr-HR" sz="2800" dirty="0"/>
              <a:t>Bez obzira analiziramo li pojedinaca kao jednu osobu ili pojedinca kao dio podskupine para, obitelji ili društvenih grupa, važno je procijeniti   </a:t>
            </a:r>
            <a:r>
              <a:rPr lang="hr-HR" sz="2800" spc="600" dirty="0"/>
              <a:t>funkcioniranje tih većih sustava</a:t>
            </a:r>
            <a:r>
              <a:rPr lang="hr-HR" sz="2800" dirty="0"/>
              <a:t>. </a:t>
            </a:r>
          </a:p>
          <a:p>
            <a:endParaRPr lang="hr-HR" sz="2800" dirty="0"/>
          </a:p>
          <a:p>
            <a:r>
              <a:rPr lang="hr-HR" sz="2800" dirty="0"/>
              <a:t>Ovi sustavi imaju jedinstvene karakteristike, uključujući </a:t>
            </a:r>
          </a:p>
          <a:p>
            <a:pPr marL="457200" indent="-457200">
              <a:buFont typeface="Arial" panose="020B0604020202020204" pitchFamily="34" charset="0"/>
              <a:buChar char="•"/>
            </a:pPr>
            <a:r>
              <a:rPr lang="hr-HR" sz="2800" dirty="0"/>
              <a:t>raspodjelu energije, </a:t>
            </a:r>
          </a:p>
          <a:p>
            <a:pPr marL="457200" indent="-457200">
              <a:buFont typeface="Arial" panose="020B0604020202020204" pitchFamily="34" charset="0"/>
              <a:buChar char="•"/>
            </a:pPr>
            <a:r>
              <a:rPr lang="hr-HR" sz="2800" dirty="0"/>
              <a:t>definicije uloga, pravila, norme, </a:t>
            </a:r>
          </a:p>
          <a:p>
            <a:pPr marL="457200" indent="-457200">
              <a:buFont typeface="Arial" panose="020B0604020202020204" pitchFamily="34" charset="0"/>
              <a:buChar char="•"/>
            </a:pPr>
            <a:r>
              <a:rPr lang="hr-HR" sz="2800" dirty="0"/>
              <a:t>komunikacijske kanale i </a:t>
            </a:r>
          </a:p>
          <a:p>
            <a:pPr marL="457200" indent="-457200">
              <a:buFont typeface="Arial" panose="020B0604020202020204" pitchFamily="34" charset="0"/>
              <a:buChar char="•"/>
            </a:pPr>
            <a:r>
              <a:rPr lang="hr-HR" sz="2800" dirty="0"/>
              <a:t>uzajamne interakcije. </a:t>
            </a:r>
          </a:p>
          <a:p>
            <a:endParaRPr lang="hr-HR" sz="2800" dirty="0"/>
          </a:p>
          <a:p>
            <a:r>
              <a:rPr lang="hr-HR" sz="2800" dirty="0"/>
              <a:t>Takvi sustavi imaju i prednosti i probleme koji snažno oblikuju ponašanje članova koji ih sastavljaju. </a:t>
            </a:r>
          </a:p>
          <a:p>
            <a:endParaRPr lang="hr-HR" sz="2800" dirty="0"/>
          </a:p>
          <a:p>
            <a:r>
              <a:rPr lang="hr-HR" sz="2800" dirty="0"/>
              <a:t>Poteškoće pojedinca povezuju se sa poteškoćama sustava, pa se intervencije moraju usmjeriti i na sustav i na pojedinca.</a:t>
            </a:r>
          </a:p>
        </p:txBody>
      </p:sp>
      <p:sp>
        <p:nvSpPr>
          <p:cNvPr id="2" name="Slide Number Placeholder 1">
            <a:extLst>
              <a:ext uri="{FF2B5EF4-FFF2-40B4-BE49-F238E27FC236}">
                <a16:creationId xmlns:a16="http://schemas.microsoft.com/office/drawing/2014/main" id="{80F9A33D-94A6-4A81-8528-EB84A16C0A7D}"/>
              </a:ext>
            </a:extLst>
          </p:cNvPr>
          <p:cNvSpPr>
            <a:spLocks noGrp="1"/>
          </p:cNvSpPr>
          <p:nvPr>
            <p:ph type="sldNum" sz="quarter" idx="12"/>
          </p:nvPr>
        </p:nvSpPr>
        <p:spPr/>
        <p:txBody>
          <a:bodyPr/>
          <a:lstStyle/>
          <a:p>
            <a:fld id="{D57F1E4F-1CFF-5643-939E-217C01CDF565}" type="slidenum">
              <a:rPr lang="en-US" smtClean="0"/>
              <a:pPr/>
              <a:t>45</a:t>
            </a:fld>
            <a:endParaRPr lang="en-US" dirty="0"/>
          </a:p>
        </p:txBody>
      </p:sp>
    </p:spTree>
    <p:extLst>
      <p:ext uri="{BB962C8B-B14F-4D97-AF65-F5344CB8AC3E}">
        <p14:creationId xmlns:p14="http://schemas.microsoft.com/office/powerpoint/2010/main" val="192470023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8156A8A-C177-4163-88BB-8211697405D9}"/>
              </a:ext>
            </a:extLst>
          </p:cNvPr>
          <p:cNvSpPr/>
          <p:nvPr/>
        </p:nvSpPr>
        <p:spPr>
          <a:xfrm>
            <a:off x="72736" y="0"/>
            <a:ext cx="11378046" cy="6771084"/>
          </a:xfrm>
          <a:prstGeom prst="rect">
            <a:avLst/>
          </a:prstGeom>
        </p:spPr>
        <p:txBody>
          <a:bodyPr wrap="square">
            <a:spAutoFit/>
          </a:bodyPr>
          <a:lstStyle/>
          <a:p>
            <a:r>
              <a:rPr lang="hr-HR" sz="2800" dirty="0"/>
              <a:t>Sustave se analizira  različitim postupcima. </a:t>
            </a:r>
          </a:p>
          <a:p>
            <a:endParaRPr lang="hr-HR" sz="2800" dirty="0"/>
          </a:p>
          <a:p>
            <a:r>
              <a:rPr lang="hr-HR" sz="2700" dirty="0"/>
              <a:t>S parovima ili obiteljima, socijalni radnici mogu ili ne moraju provoditi individualne intervjue, ovisno o raspoloživim informacijama o učinkovitosti obiteljske intervencije, praksi institucije i dojmova ostvarenih tijekom preliminarnih kontakata s članovima obitelji.</a:t>
            </a:r>
          </a:p>
          <a:p>
            <a:endParaRPr lang="hr-HR" sz="2700" dirty="0"/>
          </a:p>
          <a:p>
            <a:r>
              <a:rPr lang="hr-HR" sz="2700" dirty="0"/>
              <a:t>Ako se istraživanje i procjena provode isključivo na grupnim susretima, ti procesi su slični onima koji se primjenjuju u pojedinačnim intervjuima, osim što </a:t>
            </a:r>
            <a:r>
              <a:rPr lang="hr-HR" sz="2700" i="1" u="sng" dirty="0"/>
              <a:t>interakcija</a:t>
            </a:r>
            <a:r>
              <a:rPr lang="hr-HR" sz="2700" dirty="0"/>
              <a:t> između sudionika poprima karakter najvažnijeg elementa.</a:t>
            </a:r>
          </a:p>
          <a:p>
            <a:endParaRPr lang="hr-HR" sz="2700" dirty="0"/>
          </a:p>
          <a:p>
            <a:r>
              <a:rPr lang="hr-HR" sz="2700" dirty="0"/>
              <a:t>Socijalni radnik treba pratiti komunikacije i interakcije i karakteristike  sustava. Mora biti usmjeren na stilove komunikacija pojedinih sudionika, interakcijske obrasce među članovima i utjecaj pojedinih članova na procese koji se javljaju u sustavu.</a:t>
            </a:r>
          </a:p>
        </p:txBody>
      </p:sp>
      <p:sp>
        <p:nvSpPr>
          <p:cNvPr id="2" name="Slide Number Placeholder 1">
            <a:extLst>
              <a:ext uri="{FF2B5EF4-FFF2-40B4-BE49-F238E27FC236}">
                <a16:creationId xmlns:a16="http://schemas.microsoft.com/office/drawing/2014/main" id="{9BFA69B5-653B-4735-935A-31FDAD8D4DD3}"/>
              </a:ext>
            </a:extLst>
          </p:cNvPr>
          <p:cNvSpPr>
            <a:spLocks noGrp="1"/>
          </p:cNvSpPr>
          <p:nvPr>
            <p:ph type="sldNum" sz="quarter" idx="12"/>
          </p:nvPr>
        </p:nvSpPr>
        <p:spPr/>
        <p:txBody>
          <a:bodyPr/>
          <a:lstStyle/>
          <a:p>
            <a:fld id="{D57F1E4F-1CFF-5643-939E-217C01CDF565}" type="slidenum">
              <a:rPr lang="en-US" smtClean="0"/>
              <a:pPr/>
              <a:t>46</a:t>
            </a:fld>
            <a:endParaRPr lang="en-US" dirty="0"/>
          </a:p>
        </p:txBody>
      </p:sp>
    </p:spTree>
    <p:extLst>
      <p:ext uri="{BB962C8B-B14F-4D97-AF65-F5344CB8AC3E}">
        <p14:creationId xmlns:p14="http://schemas.microsoft.com/office/powerpoint/2010/main" val="323440734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C3C6E55-0C19-4FB4-9C30-9D031BFF1ECB}"/>
              </a:ext>
            </a:extLst>
          </p:cNvPr>
          <p:cNvSpPr/>
          <p:nvPr/>
        </p:nvSpPr>
        <p:spPr>
          <a:xfrm>
            <a:off x="207818" y="78663"/>
            <a:ext cx="11087100" cy="6740307"/>
          </a:xfrm>
          <a:prstGeom prst="rect">
            <a:avLst/>
          </a:prstGeom>
        </p:spPr>
        <p:txBody>
          <a:bodyPr wrap="square">
            <a:spAutoFit/>
          </a:bodyPr>
          <a:lstStyle/>
          <a:p>
            <a:r>
              <a:rPr lang="hr-HR" sz="2700" dirty="0"/>
              <a:t>Ti čimbenici se odmjeravaju pri odabiru intervencija namijenjenih poboljšanju funkcioniranja na različitim razinama sustava.</a:t>
            </a:r>
          </a:p>
          <a:p>
            <a:endParaRPr lang="hr-HR" sz="2700" dirty="0"/>
          </a:p>
          <a:p>
            <a:r>
              <a:rPr lang="hr-HR" sz="2700" dirty="0"/>
              <a:t>Konačna procjena situacije uključuje sintetiziranje svih ovih elemenata, pri čemu je naravno jedan od najvažnijih zahvata, u procjenu uključiti i klijenta, kako bi on kroz uočavanje značajnih elemenata donio ocjene o situaciji u kojoj se nalazi, kao i o mogućim izlazima iz te situacije. </a:t>
            </a:r>
          </a:p>
          <a:p>
            <a:endParaRPr lang="hr-HR" sz="2700" dirty="0"/>
          </a:p>
          <a:p>
            <a:r>
              <a:rPr lang="hr-HR" sz="2700" dirty="0"/>
              <a:t>Socijalni radnici moraju podijeliti svoje dojmove sa klijentima i čuti njihova slaganja ili neslaganja sa ocjenama socijalnih radnika. </a:t>
            </a:r>
          </a:p>
          <a:p>
            <a:endParaRPr lang="hr-HR" sz="2700" dirty="0"/>
          </a:p>
          <a:p>
            <a:r>
              <a:rPr lang="hr-HR" sz="2700" dirty="0"/>
              <a:t>Kad socijalni radnici i klijenti dosegnu suglasnost u vezi sa situacijom u kojoj se klijent nalazi, o prirodi njegovih problema, ulaze u fazu zajedničke ocjene o tome koje je ciljeve potrebno postići kako bi se razriješili problemi.</a:t>
            </a:r>
          </a:p>
        </p:txBody>
      </p:sp>
      <p:sp>
        <p:nvSpPr>
          <p:cNvPr id="2" name="Slide Number Placeholder 1">
            <a:extLst>
              <a:ext uri="{FF2B5EF4-FFF2-40B4-BE49-F238E27FC236}">
                <a16:creationId xmlns:a16="http://schemas.microsoft.com/office/drawing/2014/main" id="{705FC012-0825-4640-BF36-0E8B088DA8DF}"/>
              </a:ext>
            </a:extLst>
          </p:cNvPr>
          <p:cNvSpPr>
            <a:spLocks noGrp="1"/>
          </p:cNvSpPr>
          <p:nvPr>
            <p:ph type="sldNum" sz="quarter" idx="12"/>
          </p:nvPr>
        </p:nvSpPr>
        <p:spPr/>
        <p:txBody>
          <a:bodyPr/>
          <a:lstStyle/>
          <a:p>
            <a:fld id="{D57F1E4F-1CFF-5643-939E-217C01CDF565}" type="slidenum">
              <a:rPr lang="en-US" smtClean="0"/>
              <a:pPr/>
              <a:t>47</a:t>
            </a:fld>
            <a:endParaRPr lang="en-US" dirty="0"/>
          </a:p>
        </p:txBody>
      </p:sp>
    </p:spTree>
    <p:extLst>
      <p:ext uri="{BB962C8B-B14F-4D97-AF65-F5344CB8AC3E}">
        <p14:creationId xmlns:p14="http://schemas.microsoft.com/office/powerpoint/2010/main" val="28305455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440177-5BCC-4242-AA01-84A1E6CB03B2}"/>
              </a:ext>
            </a:extLst>
          </p:cNvPr>
          <p:cNvSpPr/>
          <p:nvPr/>
        </p:nvSpPr>
        <p:spPr>
          <a:xfrm>
            <a:off x="344687" y="-129891"/>
            <a:ext cx="11345086" cy="7117782"/>
          </a:xfrm>
          <a:prstGeom prst="rect">
            <a:avLst/>
          </a:prstGeom>
        </p:spPr>
        <p:txBody>
          <a:bodyPr wrap="square">
            <a:spAutoFit/>
          </a:bodyPr>
          <a:lstStyle/>
          <a:p>
            <a:pPr marL="342900" indent="-342900">
              <a:lnSpc>
                <a:spcPct val="150000"/>
              </a:lnSpc>
              <a:buFont typeface="+mj-lt"/>
              <a:buAutoNum type="arabicPeriod" startAt="4"/>
            </a:pPr>
            <a:r>
              <a:rPr lang="hr-HR" sz="2800" dirty="0"/>
              <a:t>Međusobno usklađivanje stavova o ciljevima koji se trebaju postići u radnom procesu za otklanjanje ili ublažavanje problema i oblikovanju međusobnih obveza u tom procesu.</a:t>
            </a:r>
          </a:p>
          <a:p>
            <a:pPr marL="342900" indent="-342900">
              <a:lnSpc>
                <a:spcPct val="150000"/>
              </a:lnSpc>
              <a:buFont typeface="+mj-lt"/>
              <a:buAutoNum type="arabicPeriod" startAt="4"/>
            </a:pPr>
            <a:endParaRPr lang="hr-HR" sz="2800" dirty="0"/>
          </a:p>
          <a:p>
            <a:pPr>
              <a:lnSpc>
                <a:spcPct val="150000"/>
              </a:lnSpc>
            </a:pPr>
            <a:r>
              <a:rPr lang="hr-HR" sz="2800" dirty="0"/>
              <a:t>U ovoj fazi procesa sudionici moraju identificirati što treba mijenjati i što treba poduzeti kako bi se riješila (ili barem ublažila) problematična situacija koja je predmet zajedničkog djelovanja.</a:t>
            </a:r>
          </a:p>
          <a:p>
            <a:pPr>
              <a:lnSpc>
                <a:spcPct val="150000"/>
              </a:lnSpc>
            </a:pPr>
            <a:endParaRPr lang="hr-HR" sz="2800" dirty="0"/>
          </a:p>
          <a:p>
            <a:pPr>
              <a:lnSpc>
                <a:spcPct val="150000"/>
              </a:lnSpc>
            </a:pPr>
            <a:r>
              <a:rPr lang="hr-HR" sz="2800" dirty="0"/>
              <a:t>Mnogi nedobrovoljni klijenti nastavljaju kontakt u ovoj situaciji pod pritiskom čak i ako nema suglasnosti  o postupcima ili ako nisu prepoznali probleme.</a:t>
            </a:r>
          </a:p>
        </p:txBody>
      </p:sp>
      <p:sp>
        <p:nvSpPr>
          <p:cNvPr id="3" name="Slide Number Placeholder 2">
            <a:extLst>
              <a:ext uri="{FF2B5EF4-FFF2-40B4-BE49-F238E27FC236}">
                <a16:creationId xmlns:a16="http://schemas.microsoft.com/office/drawing/2014/main" id="{7B148A24-0EA5-41EC-AAEB-4CC13B699E57}"/>
              </a:ext>
            </a:extLst>
          </p:cNvPr>
          <p:cNvSpPr>
            <a:spLocks noGrp="1"/>
          </p:cNvSpPr>
          <p:nvPr>
            <p:ph type="sldNum" sz="quarter" idx="12"/>
          </p:nvPr>
        </p:nvSpPr>
        <p:spPr/>
        <p:txBody>
          <a:bodyPr/>
          <a:lstStyle/>
          <a:p>
            <a:fld id="{D57F1E4F-1CFF-5643-939E-217C01CDF565}" type="slidenum">
              <a:rPr lang="en-US" smtClean="0"/>
              <a:pPr/>
              <a:t>48</a:t>
            </a:fld>
            <a:endParaRPr lang="en-US" dirty="0"/>
          </a:p>
        </p:txBody>
      </p:sp>
    </p:spTree>
    <p:extLst>
      <p:ext uri="{BB962C8B-B14F-4D97-AF65-F5344CB8AC3E}">
        <p14:creationId xmlns:p14="http://schemas.microsoft.com/office/powerpoint/2010/main" val="17762768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CB83BB4-9825-4E82-BEEF-9B092163367D}"/>
              </a:ext>
            </a:extLst>
          </p:cNvPr>
          <p:cNvSpPr/>
          <p:nvPr/>
        </p:nvSpPr>
        <p:spPr>
          <a:xfrm>
            <a:off x="218209" y="155231"/>
            <a:ext cx="11450782" cy="6243569"/>
          </a:xfrm>
          <a:prstGeom prst="rect">
            <a:avLst/>
          </a:prstGeom>
        </p:spPr>
        <p:txBody>
          <a:bodyPr wrap="square">
            <a:spAutoFit/>
          </a:bodyPr>
          <a:lstStyle/>
          <a:p>
            <a:pPr>
              <a:lnSpc>
                <a:spcPct val="150000"/>
              </a:lnSpc>
            </a:pPr>
            <a:r>
              <a:rPr lang="hr-HR" sz="2700" dirty="0"/>
              <a:t>Zajedničkim zaključkom socijalnog radnika i klijenta određuju se:</a:t>
            </a:r>
          </a:p>
          <a:p>
            <a:pPr marL="514350" indent="-514350">
              <a:lnSpc>
                <a:spcPct val="150000"/>
              </a:lnSpc>
              <a:buFont typeface="+mj-lt"/>
              <a:buAutoNum type="arabicPeriod"/>
            </a:pPr>
            <a:r>
              <a:rPr lang="hr-HR" sz="2700" dirty="0"/>
              <a:t>ciljeve koji treba ostvariti, </a:t>
            </a:r>
          </a:p>
          <a:p>
            <a:pPr marL="514350" indent="-514350">
              <a:lnSpc>
                <a:spcPct val="150000"/>
              </a:lnSpc>
              <a:buFont typeface="+mj-lt"/>
              <a:buAutoNum type="arabicPeriod"/>
            </a:pPr>
            <a:r>
              <a:rPr lang="hr-HR" sz="2700" dirty="0"/>
              <a:t>relevantne strategije koje treba upotrijebiti, </a:t>
            </a:r>
          </a:p>
          <a:p>
            <a:pPr marL="514350" indent="-514350">
              <a:lnSpc>
                <a:spcPct val="150000"/>
              </a:lnSpc>
              <a:buFont typeface="+mj-lt"/>
              <a:buAutoNum type="arabicPeriod"/>
            </a:pPr>
            <a:r>
              <a:rPr lang="hr-HR" sz="2700" dirty="0"/>
              <a:t>uloge i odgovornosti pojedinih sudionika, </a:t>
            </a:r>
          </a:p>
          <a:p>
            <a:pPr marL="514350" indent="-514350">
              <a:lnSpc>
                <a:spcPct val="150000"/>
              </a:lnSpc>
              <a:buFont typeface="+mj-lt"/>
              <a:buAutoNum type="arabicPeriod"/>
            </a:pPr>
            <a:r>
              <a:rPr lang="hr-HR" sz="2700" dirty="0"/>
              <a:t>pojedina očekivana praktična rješenja.</a:t>
            </a:r>
          </a:p>
          <a:p>
            <a:pPr>
              <a:lnSpc>
                <a:spcPct val="150000"/>
              </a:lnSpc>
            </a:pPr>
            <a:endParaRPr lang="hr-HR" sz="2700" dirty="0"/>
          </a:p>
          <a:p>
            <a:pPr>
              <a:lnSpc>
                <a:spcPct val="150000"/>
              </a:lnSpc>
            </a:pPr>
            <a:r>
              <a:rPr lang="hr-HR" sz="2700" dirty="0"/>
              <a:t>Ovakve je zaključke nužno formuulirati i kada se radi sa klijentom koji je dio nekog para, obitelj ili grupe. </a:t>
            </a:r>
          </a:p>
          <a:p>
            <a:pPr>
              <a:lnSpc>
                <a:spcPct val="150000"/>
              </a:lnSpc>
            </a:pPr>
            <a:r>
              <a:rPr lang="hr-HR" sz="2700" dirty="0"/>
              <a:t>U tom slučaju se ciljevi odnose na cijeli sustav koji je predmet intervencije i kojim treba olakšati ostvarivanje ciljeva cijele skupine. </a:t>
            </a:r>
          </a:p>
        </p:txBody>
      </p:sp>
      <p:sp>
        <p:nvSpPr>
          <p:cNvPr id="2" name="Slide Number Placeholder 1">
            <a:extLst>
              <a:ext uri="{FF2B5EF4-FFF2-40B4-BE49-F238E27FC236}">
                <a16:creationId xmlns:a16="http://schemas.microsoft.com/office/drawing/2014/main" id="{E28EDA67-C774-46EB-AC38-BABF3326ED33}"/>
              </a:ext>
            </a:extLst>
          </p:cNvPr>
          <p:cNvSpPr>
            <a:spLocks noGrp="1"/>
          </p:cNvSpPr>
          <p:nvPr>
            <p:ph type="sldNum" sz="quarter" idx="12"/>
          </p:nvPr>
        </p:nvSpPr>
        <p:spPr/>
        <p:txBody>
          <a:bodyPr/>
          <a:lstStyle/>
          <a:p>
            <a:fld id="{D57F1E4F-1CFF-5643-939E-217C01CDF565}" type="slidenum">
              <a:rPr lang="en-US" smtClean="0"/>
              <a:pPr/>
              <a:t>49</a:t>
            </a:fld>
            <a:endParaRPr lang="en-US" dirty="0"/>
          </a:p>
        </p:txBody>
      </p:sp>
    </p:spTree>
    <p:extLst>
      <p:ext uri="{BB962C8B-B14F-4D97-AF65-F5344CB8AC3E}">
        <p14:creationId xmlns:p14="http://schemas.microsoft.com/office/powerpoint/2010/main" val="60559891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8B13BD-6BFF-4EE4-B95E-789C56AA5077}"/>
              </a:ext>
            </a:extLst>
          </p:cNvPr>
          <p:cNvSpPr/>
          <p:nvPr/>
        </p:nvSpPr>
        <p:spPr>
          <a:xfrm>
            <a:off x="491699" y="0"/>
            <a:ext cx="10800271" cy="6243569"/>
          </a:xfrm>
          <a:prstGeom prst="rect">
            <a:avLst/>
          </a:prstGeom>
        </p:spPr>
        <p:txBody>
          <a:bodyPr wrap="square">
            <a:spAutoFit/>
          </a:bodyPr>
          <a:lstStyle/>
          <a:p>
            <a:pPr>
              <a:lnSpc>
                <a:spcPct val="150000"/>
              </a:lnSpc>
            </a:pPr>
            <a:r>
              <a:rPr lang="hr-HR" sz="2700" dirty="0"/>
              <a:t>Vrlo je važno da socijalni radnici ozbiljno shvate problem koji je doveo  klijenta u situaciju da potraži pomoć, kao i da kreativno rade s njima u postizanju rješenja kojima se poboljšava problematična situacija.</a:t>
            </a:r>
          </a:p>
          <a:p>
            <a:pPr>
              <a:lnSpc>
                <a:spcPct val="150000"/>
              </a:lnSpc>
            </a:pPr>
            <a:endParaRPr lang="hr-HR" sz="2700" dirty="0"/>
          </a:p>
          <a:p>
            <a:pPr>
              <a:lnSpc>
                <a:spcPct val="150000"/>
              </a:lnSpc>
            </a:pPr>
            <a:r>
              <a:rPr lang="hr-HR" sz="2700" dirty="0"/>
              <a:t>Bilo da potencijalni klijent traga za rješenjem neke potrebe ili traži sasvim određenu  pomoć, osnovno je pitanje u planiranju kakva se pomoć ili podrška mogu ponuditi.</a:t>
            </a:r>
          </a:p>
          <a:p>
            <a:pPr>
              <a:lnSpc>
                <a:spcPct val="150000"/>
              </a:lnSpc>
            </a:pPr>
            <a:r>
              <a:rPr lang="hr-HR" sz="2700" dirty="0"/>
              <a:t>Njihova reakcija na unutarnje ili vanjske izvore pomoći igra važnu ulogu u njihovoj motivaciji i kontakt sa socijalnim radnikom.</a:t>
            </a:r>
          </a:p>
        </p:txBody>
      </p:sp>
      <p:sp>
        <p:nvSpPr>
          <p:cNvPr id="3" name="Slide Number Placeholder 2">
            <a:extLst>
              <a:ext uri="{FF2B5EF4-FFF2-40B4-BE49-F238E27FC236}">
                <a16:creationId xmlns:a16="http://schemas.microsoft.com/office/drawing/2014/main" id="{2E1CFABD-C01D-4347-9899-D96BDDC602FF}"/>
              </a:ext>
            </a:extLst>
          </p:cNvPr>
          <p:cNvSpPr>
            <a:spLocks noGrp="1"/>
          </p:cNvSpPr>
          <p:nvPr>
            <p:ph type="sldNum" sz="quarter" idx="12"/>
          </p:nvPr>
        </p:nvSpPr>
        <p:spPr/>
        <p:txBody>
          <a:bodyPr>
            <a:normAutofit lnSpcReduction="10000"/>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16207053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37DE01-2D7E-4E42-A8F2-34E72FD73D00}"/>
              </a:ext>
            </a:extLst>
          </p:cNvPr>
          <p:cNvSpPr/>
          <p:nvPr/>
        </p:nvSpPr>
        <p:spPr>
          <a:xfrm>
            <a:off x="187037" y="0"/>
            <a:ext cx="11139054" cy="6471452"/>
          </a:xfrm>
          <a:prstGeom prst="rect">
            <a:avLst/>
          </a:prstGeom>
        </p:spPr>
        <p:txBody>
          <a:bodyPr wrap="square">
            <a:spAutoFit/>
          </a:bodyPr>
          <a:lstStyle/>
          <a:p>
            <a:pPr>
              <a:lnSpc>
                <a:spcPct val="150000"/>
              </a:lnSpc>
            </a:pPr>
            <a:r>
              <a:rPr lang="hr-HR" sz="2800" dirty="0"/>
              <a:t>Ovaj je proces s dobrovoljnim klijentima relativno jednostavan. Takvi klijenti  jasnije izražavaju što  žele ostvariti kroz kontakt sa službom socijalnog rada. </a:t>
            </a:r>
          </a:p>
          <a:p>
            <a:pPr>
              <a:lnSpc>
                <a:spcPct val="150000"/>
              </a:lnSpc>
            </a:pPr>
            <a:endParaRPr lang="hr-HR" sz="2800" dirty="0"/>
          </a:p>
          <a:p>
            <a:pPr>
              <a:lnSpc>
                <a:spcPct val="150000"/>
              </a:lnSpc>
            </a:pPr>
            <a:r>
              <a:rPr lang="hr-HR" sz="2800" dirty="0"/>
              <a:t>Ovakvi dogovori sa nedobrovoljnim klijentima moraju ponekad sadržavati i neke druge uvjete koji su ponekad definirani i zakonskim uvjetima, a ponekad se i jako razlikuju od  stvarnih želja klijenata.</a:t>
            </a:r>
          </a:p>
          <a:p>
            <a:pPr>
              <a:lnSpc>
                <a:spcPct val="150000"/>
              </a:lnSpc>
            </a:pPr>
            <a:r>
              <a:rPr lang="hr-HR" sz="2800" dirty="0"/>
              <a:t>U takvim situacija je usmjeravanje isključivo na problem, može biti kontraproduktivno i sa stajališta socijalnog radnika i klijenta.</a:t>
            </a:r>
          </a:p>
        </p:txBody>
      </p:sp>
      <p:sp>
        <p:nvSpPr>
          <p:cNvPr id="2" name="Slide Number Placeholder 1">
            <a:extLst>
              <a:ext uri="{FF2B5EF4-FFF2-40B4-BE49-F238E27FC236}">
                <a16:creationId xmlns:a16="http://schemas.microsoft.com/office/drawing/2014/main" id="{13F0034C-2858-4E72-8C7B-5D29520D559C}"/>
              </a:ext>
            </a:extLst>
          </p:cNvPr>
          <p:cNvSpPr>
            <a:spLocks noGrp="1"/>
          </p:cNvSpPr>
          <p:nvPr>
            <p:ph type="sldNum" sz="quarter" idx="12"/>
          </p:nvPr>
        </p:nvSpPr>
        <p:spPr/>
        <p:txBody>
          <a:bodyPr/>
          <a:lstStyle/>
          <a:p>
            <a:fld id="{D57F1E4F-1CFF-5643-939E-217C01CDF565}" type="slidenum">
              <a:rPr lang="en-US" smtClean="0"/>
              <a:pPr/>
              <a:t>50</a:t>
            </a:fld>
            <a:endParaRPr lang="en-US" dirty="0"/>
          </a:p>
        </p:txBody>
      </p:sp>
    </p:spTree>
    <p:extLst>
      <p:ext uri="{BB962C8B-B14F-4D97-AF65-F5344CB8AC3E}">
        <p14:creationId xmlns:p14="http://schemas.microsoft.com/office/powerpoint/2010/main" val="177461484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C1C107-453F-48D6-9007-30065CC43B8C}"/>
              </a:ext>
            </a:extLst>
          </p:cNvPr>
          <p:cNvSpPr/>
          <p:nvPr/>
        </p:nvSpPr>
        <p:spPr>
          <a:xfrm>
            <a:off x="353291" y="0"/>
            <a:ext cx="11201400" cy="6986528"/>
          </a:xfrm>
          <a:prstGeom prst="rect">
            <a:avLst/>
          </a:prstGeom>
        </p:spPr>
        <p:txBody>
          <a:bodyPr wrap="square">
            <a:spAutoFit/>
          </a:bodyPr>
          <a:lstStyle/>
          <a:p>
            <a:r>
              <a:rPr lang="hr-HR" sz="2800" dirty="0"/>
              <a:t>5. Preporuke za neke specifične oblike intervencija</a:t>
            </a:r>
          </a:p>
          <a:p>
            <a:endParaRPr lang="hr-HR" sz="2800" dirty="0"/>
          </a:p>
          <a:p>
            <a:r>
              <a:rPr lang="hr-HR" sz="2800" dirty="0"/>
              <a:t>Važan dio dogovora oko rezultata koji se očekuju i postupaka koje treba poduzeti može biti i uključivanje u djelatnosti drugih institucija, a ne samo one unutar koje se provodi dogovor. </a:t>
            </a:r>
          </a:p>
          <a:p>
            <a:endParaRPr lang="hr-HR" sz="2800" dirty="0"/>
          </a:p>
          <a:p>
            <a:r>
              <a:rPr lang="hr-HR" sz="2800" dirty="0"/>
              <a:t>To se posebno odnosi na klijente koji imaju više kompleksnih potreba na koje je potrebno odgovoriti. </a:t>
            </a:r>
          </a:p>
          <a:p>
            <a:endParaRPr lang="hr-HR" sz="2800" dirty="0"/>
          </a:p>
          <a:p>
            <a:r>
              <a:rPr lang="hr-HR" sz="2800" dirty="0"/>
              <a:t>U takvim slučajevima jasan dio dogovora mora biti i  preporuke za druge resurse i koji trebaju odigrati svoje važne uloge u skladu sa svojom specijalnošću.</a:t>
            </a:r>
          </a:p>
          <a:p>
            <a:endParaRPr lang="hr-HR" sz="2800" dirty="0"/>
          </a:p>
          <a:p>
            <a:r>
              <a:rPr lang="hr-HR" sz="2800" dirty="0"/>
              <a:t>Povezivanje klijenata s drugim sustavima koji imaju odgovarajuće resurse zahtijeva pažljivo usmjeravanje klijenta i ponekad neposrednu pomoć u nalaženju tih resursa.</a:t>
            </a:r>
          </a:p>
        </p:txBody>
      </p:sp>
      <p:sp>
        <p:nvSpPr>
          <p:cNvPr id="3" name="Slide Number Placeholder 2">
            <a:extLst>
              <a:ext uri="{FF2B5EF4-FFF2-40B4-BE49-F238E27FC236}">
                <a16:creationId xmlns:a16="http://schemas.microsoft.com/office/drawing/2014/main" id="{40FB0B4E-5F89-436D-8D83-F7ABE4FB9529}"/>
              </a:ext>
            </a:extLst>
          </p:cNvPr>
          <p:cNvSpPr>
            <a:spLocks noGrp="1"/>
          </p:cNvSpPr>
          <p:nvPr>
            <p:ph type="sldNum" sz="quarter" idx="12"/>
          </p:nvPr>
        </p:nvSpPr>
        <p:spPr/>
        <p:txBody>
          <a:bodyPr/>
          <a:lstStyle/>
          <a:p>
            <a:fld id="{D57F1E4F-1CFF-5643-939E-217C01CDF565}" type="slidenum">
              <a:rPr lang="en-US" smtClean="0"/>
              <a:pPr/>
              <a:t>51</a:t>
            </a:fld>
            <a:endParaRPr lang="en-US" dirty="0"/>
          </a:p>
        </p:txBody>
      </p:sp>
    </p:spTree>
    <p:extLst>
      <p:ext uri="{BB962C8B-B14F-4D97-AF65-F5344CB8AC3E}">
        <p14:creationId xmlns:p14="http://schemas.microsoft.com/office/powerpoint/2010/main" val="220817881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05E22FB-FD33-4712-ABD7-FD3FD02C34B7}"/>
              </a:ext>
            </a:extLst>
          </p:cNvPr>
          <p:cNvSpPr/>
          <p:nvPr/>
        </p:nvSpPr>
        <p:spPr>
          <a:xfrm>
            <a:off x="384464" y="-142825"/>
            <a:ext cx="11087100" cy="6866816"/>
          </a:xfrm>
          <a:prstGeom prst="rect">
            <a:avLst/>
          </a:prstGeom>
        </p:spPr>
        <p:txBody>
          <a:bodyPr wrap="square">
            <a:spAutoFit/>
          </a:bodyPr>
          <a:lstStyle/>
          <a:p>
            <a:pPr>
              <a:lnSpc>
                <a:spcPct val="150000"/>
              </a:lnSpc>
            </a:pPr>
            <a:r>
              <a:rPr lang="hr-HR" sz="2700" dirty="0"/>
              <a:t>Mnogim klijentima nedostaju znanja i vještine potrebne za iskorištavanje tih resursa koji im mogu biti jako potrebni. </a:t>
            </a:r>
          </a:p>
          <a:p>
            <a:pPr>
              <a:lnSpc>
                <a:spcPct val="150000"/>
              </a:lnSpc>
            </a:pPr>
            <a:endParaRPr lang="hr-HR" sz="2700" dirty="0"/>
          </a:p>
          <a:p>
            <a:pPr>
              <a:lnSpc>
                <a:spcPct val="150000"/>
              </a:lnSpc>
            </a:pPr>
            <a:r>
              <a:rPr lang="hr-HR" sz="2700" dirty="0"/>
              <a:t>Socijalni radnici moraju prije svega ocijeniti sposobnost klijenata da sami potraže takvu dodatnu pomoć,  a u koliko ocijene da to klijenti ne bi mogli sami ostvariti, moraju se uključiti i pomoći im u tome.</a:t>
            </a:r>
          </a:p>
          <a:p>
            <a:pPr>
              <a:lnSpc>
                <a:spcPct val="150000"/>
              </a:lnSpc>
            </a:pPr>
            <a:endParaRPr lang="hr-HR" sz="2700" dirty="0"/>
          </a:p>
          <a:p>
            <a:pPr>
              <a:lnSpc>
                <a:spcPct val="150000"/>
              </a:lnSpc>
            </a:pPr>
            <a:r>
              <a:rPr lang="hr-HR" sz="2700" dirty="0"/>
              <a:t>Takva će pomoć sigurno biti potrebna na primjer za osobe s teškom i trajnom duševnom bolešću, osobe s razvojnim i tjelesnim invaliditetom, udomljenu djecu, bivše zatvorenike koji su u institucijama proveli dugi niz godina i, najčešće, starije klijente.</a:t>
            </a:r>
          </a:p>
        </p:txBody>
      </p:sp>
      <p:sp>
        <p:nvSpPr>
          <p:cNvPr id="2" name="Slide Number Placeholder 1">
            <a:extLst>
              <a:ext uri="{FF2B5EF4-FFF2-40B4-BE49-F238E27FC236}">
                <a16:creationId xmlns:a16="http://schemas.microsoft.com/office/drawing/2014/main" id="{120513A0-FEC9-4ADE-AAD1-BE51F672AB9E}"/>
              </a:ext>
            </a:extLst>
          </p:cNvPr>
          <p:cNvSpPr>
            <a:spLocks noGrp="1"/>
          </p:cNvSpPr>
          <p:nvPr>
            <p:ph type="sldNum" sz="quarter" idx="12"/>
          </p:nvPr>
        </p:nvSpPr>
        <p:spPr/>
        <p:txBody>
          <a:bodyPr/>
          <a:lstStyle/>
          <a:p>
            <a:fld id="{D57F1E4F-1CFF-5643-939E-217C01CDF565}" type="slidenum">
              <a:rPr lang="en-US" smtClean="0"/>
              <a:pPr/>
              <a:t>52</a:t>
            </a:fld>
            <a:endParaRPr lang="en-US" dirty="0"/>
          </a:p>
        </p:txBody>
      </p:sp>
    </p:spTree>
    <p:extLst>
      <p:ext uri="{BB962C8B-B14F-4D97-AF65-F5344CB8AC3E}">
        <p14:creationId xmlns:p14="http://schemas.microsoft.com/office/powerpoint/2010/main" val="40103009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895F380-07E9-433F-AF84-52992E0228D0}"/>
              </a:ext>
            </a:extLst>
          </p:cNvPr>
          <p:cNvSpPr/>
          <p:nvPr/>
        </p:nvSpPr>
        <p:spPr>
          <a:xfrm>
            <a:off x="1683327" y="2901434"/>
            <a:ext cx="9060873" cy="2123658"/>
          </a:xfrm>
          <a:prstGeom prst="rect">
            <a:avLst/>
          </a:prstGeom>
        </p:spPr>
        <p:txBody>
          <a:bodyPr wrap="square">
            <a:spAutoFit/>
          </a:bodyPr>
          <a:lstStyle/>
          <a:p>
            <a:pPr algn="r"/>
            <a:r>
              <a:rPr lang="hr-HR" sz="4400" dirty="0"/>
              <a:t>II Faza</a:t>
            </a:r>
          </a:p>
          <a:p>
            <a:pPr algn="r"/>
            <a:endParaRPr lang="hr-HR" sz="4400" dirty="0"/>
          </a:p>
          <a:p>
            <a:pPr algn="r"/>
            <a:r>
              <a:rPr lang="hr-HR" sz="4400" dirty="0"/>
              <a:t>Provedba i postizanje ciljeva </a:t>
            </a:r>
          </a:p>
        </p:txBody>
      </p:sp>
      <p:sp>
        <p:nvSpPr>
          <p:cNvPr id="3" name="Slide Number Placeholder 2">
            <a:extLst>
              <a:ext uri="{FF2B5EF4-FFF2-40B4-BE49-F238E27FC236}">
                <a16:creationId xmlns:a16="http://schemas.microsoft.com/office/drawing/2014/main" id="{8AF9CCC8-4FD7-43B1-AC2C-C39E9A8AA878}"/>
              </a:ext>
            </a:extLst>
          </p:cNvPr>
          <p:cNvSpPr>
            <a:spLocks noGrp="1"/>
          </p:cNvSpPr>
          <p:nvPr>
            <p:ph type="sldNum" sz="quarter" idx="12"/>
          </p:nvPr>
        </p:nvSpPr>
        <p:spPr/>
        <p:txBody>
          <a:bodyPr/>
          <a:lstStyle/>
          <a:p>
            <a:fld id="{D57F1E4F-1CFF-5643-939E-217C01CDF565}" type="slidenum">
              <a:rPr lang="en-US" smtClean="0"/>
              <a:pPr/>
              <a:t>53</a:t>
            </a:fld>
            <a:endParaRPr lang="en-US" dirty="0"/>
          </a:p>
        </p:txBody>
      </p:sp>
    </p:spTree>
    <p:extLst>
      <p:ext uri="{BB962C8B-B14F-4D97-AF65-F5344CB8AC3E}">
        <p14:creationId xmlns:p14="http://schemas.microsoft.com/office/powerpoint/2010/main" val="13902109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0EC7259-B906-4642-9A71-049AC3C72B38}"/>
              </a:ext>
            </a:extLst>
          </p:cNvPr>
          <p:cNvSpPr/>
          <p:nvPr/>
        </p:nvSpPr>
        <p:spPr>
          <a:xfrm>
            <a:off x="415636" y="182572"/>
            <a:ext cx="10640291" cy="6471452"/>
          </a:xfrm>
          <a:prstGeom prst="rect">
            <a:avLst/>
          </a:prstGeom>
        </p:spPr>
        <p:txBody>
          <a:bodyPr wrap="square">
            <a:spAutoFit/>
          </a:bodyPr>
          <a:lstStyle/>
          <a:p>
            <a:pPr>
              <a:lnSpc>
                <a:spcPct val="150000"/>
              </a:lnSpc>
            </a:pPr>
            <a:r>
              <a:rPr lang="hr-HR" sz="2800" dirty="0"/>
              <a:t>Faza II uključuje provođenje planova koje socijalni radnik i pojedinačni klijenti, parovi, obitelji ili skupine formuliraju kao zajedničke,  u akcije.</a:t>
            </a:r>
          </a:p>
          <a:p>
            <a:pPr>
              <a:lnSpc>
                <a:spcPct val="150000"/>
              </a:lnSpc>
            </a:pPr>
            <a:endParaRPr lang="hr-HR" sz="2800" dirty="0"/>
          </a:p>
          <a:p>
            <a:pPr>
              <a:lnSpc>
                <a:spcPct val="150000"/>
              </a:lnSpc>
            </a:pPr>
            <a:r>
              <a:rPr lang="hr-HR" sz="2800" dirty="0"/>
              <a:t>Proces započinje operacionaliziranjem cilja i identificiranjem strategija koje će se koristiti za postizanje cilja. </a:t>
            </a:r>
          </a:p>
          <a:p>
            <a:pPr>
              <a:lnSpc>
                <a:spcPct val="150000"/>
              </a:lnSpc>
            </a:pPr>
            <a:endParaRPr lang="hr-HR" sz="2800" dirty="0"/>
          </a:p>
          <a:p>
            <a:pPr>
              <a:lnSpc>
                <a:spcPct val="150000"/>
              </a:lnSpc>
            </a:pPr>
            <a:r>
              <a:rPr lang="hr-HR" sz="2800" dirty="0"/>
              <a:t>Opće zadaće zatim se dijele na specifične zadatke koje i klijent i socijalni radnik planiraju učiniti u nekim dogovorenim intervalima.</a:t>
            </a:r>
          </a:p>
        </p:txBody>
      </p:sp>
      <p:sp>
        <p:nvSpPr>
          <p:cNvPr id="3" name="Slide Number Placeholder 2">
            <a:extLst>
              <a:ext uri="{FF2B5EF4-FFF2-40B4-BE49-F238E27FC236}">
                <a16:creationId xmlns:a16="http://schemas.microsoft.com/office/drawing/2014/main" id="{9AD8A5E0-71A1-4B8E-98E6-E933867B7F29}"/>
              </a:ext>
            </a:extLst>
          </p:cNvPr>
          <p:cNvSpPr>
            <a:spLocks noGrp="1"/>
          </p:cNvSpPr>
          <p:nvPr>
            <p:ph type="sldNum" sz="quarter" idx="12"/>
          </p:nvPr>
        </p:nvSpPr>
        <p:spPr/>
        <p:txBody>
          <a:bodyPr/>
          <a:lstStyle/>
          <a:p>
            <a:fld id="{D57F1E4F-1CFF-5643-939E-217C01CDF565}" type="slidenum">
              <a:rPr lang="en-US" smtClean="0"/>
              <a:pPr/>
              <a:t>54</a:t>
            </a:fld>
            <a:endParaRPr lang="en-US" dirty="0"/>
          </a:p>
        </p:txBody>
      </p:sp>
    </p:spTree>
    <p:extLst>
      <p:ext uri="{BB962C8B-B14F-4D97-AF65-F5344CB8AC3E}">
        <p14:creationId xmlns:p14="http://schemas.microsoft.com/office/powerpoint/2010/main" val="418213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D5FD28C-60C1-477E-8953-BDA0DF3C4728}"/>
              </a:ext>
            </a:extLst>
          </p:cNvPr>
          <p:cNvSpPr/>
          <p:nvPr/>
        </p:nvSpPr>
        <p:spPr>
          <a:xfrm>
            <a:off x="436417" y="-15485"/>
            <a:ext cx="10879282" cy="6873485"/>
          </a:xfrm>
          <a:prstGeom prst="rect">
            <a:avLst/>
          </a:prstGeom>
        </p:spPr>
        <p:txBody>
          <a:bodyPr wrap="square">
            <a:spAutoFit/>
          </a:bodyPr>
          <a:lstStyle/>
          <a:p>
            <a:pPr>
              <a:lnSpc>
                <a:spcPts val="4100"/>
              </a:lnSpc>
            </a:pPr>
            <a:r>
              <a:rPr lang="hr-HR" sz="2700" dirty="0"/>
              <a:t>Ti se zadaci mogu odnositi na osobno funkcioniranje pojedinca ili na interakciju s drugima, ili mogu uključivati interakciju s drugim resursnim sustavima, kao što su škole, bolnice ili sustavi za provedbu zakona.</a:t>
            </a:r>
          </a:p>
          <a:p>
            <a:pPr>
              <a:lnSpc>
                <a:spcPts val="4100"/>
              </a:lnSpc>
            </a:pPr>
            <a:endParaRPr lang="hr-HR" sz="2700" dirty="0"/>
          </a:p>
          <a:p>
            <a:pPr>
              <a:lnSpc>
                <a:spcPts val="4100"/>
              </a:lnSpc>
            </a:pPr>
            <a:r>
              <a:rPr lang="hr-HR" sz="2700" dirty="0"/>
              <a:t>Zadaci koje treba izvšiti trebaju se izravno odnositi na identificirane probleme i ciljeve koji su međusobno dogovoreni s klijentima i izvedeni nakon zajednički provedene procjene.</a:t>
            </a:r>
          </a:p>
          <a:p>
            <a:pPr>
              <a:lnSpc>
                <a:spcPts val="4100"/>
              </a:lnSpc>
            </a:pPr>
            <a:endParaRPr lang="hr-HR" sz="2700" dirty="0"/>
          </a:p>
          <a:p>
            <a:pPr>
              <a:lnSpc>
                <a:spcPts val="4100"/>
              </a:lnSpc>
            </a:pPr>
            <a:r>
              <a:rPr lang="hr-HR" sz="2700" dirty="0"/>
              <a:t>Izvršavanje zadataka često ne uspijevaju kada socijalni radnici određuju  globalne intervencije bez suglasja klijenta i temeljite analize  njihovih problema i zanemaruju jedinstvenost problema</a:t>
            </a:r>
            <a:r>
              <a:rPr lang="hr-HR" sz="2800" dirty="0"/>
              <a:t> svakog klijenta.</a:t>
            </a:r>
          </a:p>
        </p:txBody>
      </p:sp>
      <p:sp>
        <p:nvSpPr>
          <p:cNvPr id="3" name="Slide Number Placeholder 2">
            <a:extLst>
              <a:ext uri="{FF2B5EF4-FFF2-40B4-BE49-F238E27FC236}">
                <a16:creationId xmlns:a16="http://schemas.microsoft.com/office/drawing/2014/main" id="{DD442A34-D56D-40FB-B64A-8DF93B10CAC5}"/>
              </a:ext>
            </a:extLst>
          </p:cNvPr>
          <p:cNvSpPr>
            <a:spLocks noGrp="1"/>
          </p:cNvSpPr>
          <p:nvPr>
            <p:ph type="sldNum" sz="quarter" idx="12"/>
          </p:nvPr>
        </p:nvSpPr>
        <p:spPr/>
        <p:txBody>
          <a:bodyPr/>
          <a:lstStyle/>
          <a:p>
            <a:fld id="{D57F1E4F-1CFF-5643-939E-217C01CDF565}" type="slidenum">
              <a:rPr lang="en-US" smtClean="0"/>
              <a:pPr/>
              <a:t>55</a:t>
            </a:fld>
            <a:endParaRPr lang="en-US" dirty="0"/>
          </a:p>
        </p:txBody>
      </p:sp>
    </p:spTree>
    <p:extLst>
      <p:ext uri="{BB962C8B-B14F-4D97-AF65-F5344CB8AC3E}">
        <p14:creationId xmlns:p14="http://schemas.microsoft.com/office/powerpoint/2010/main" val="37222661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3A0ACF-E0C6-4EB9-9F50-C63FF03C438A}"/>
              </a:ext>
            </a:extLst>
          </p:cNvPr>
          <p:cNvSpPr/>
          <p:nvPr/>
        </p:nvSpPr>
        <p:spPr>
          <a:xfrm>
            <a:off x="6643731" y="268220"/>
            <a:ext cx="4681090" cy="584775"/>
          </a:xfrm>
          <a:prstGeom prst="rect">
            <a:avLst/>
          </a:prstGeom>
        </p:spPr>
        <p:txBody>
          <a:bodyPr wrap="none">
            <a:spAutoFit/>
          </a:bodyPr>
          <a:lstStyle/>
          <a:p>
            <a:r>
              <a:rPr lang="hr-HR" sz="3200" dirty="0"/>
              <a:t>Jačanje samopouzdanja</a:t>
            </a:r>
          </a:p>
        </p:txBody>
      </p:sp>
      <p:sp>
        <p:nvSpPr>
          <p:cNvPr id="4" name="Rectangle 3">
            <a:extLst>
              <a:ext uri="{FF2B5EF4-FFF2-40B4-BE49-F238E27FC236}">
                <a16:creationId xmlns:a16="http://schemas.microsoft.com/office/drawing/2014/main" id="{1D2161F9-0243-4DC0-B1A0-FA1139D121D2}"/>
              </a:ext>
            </a:extLst>
          </p:cNvPr>
          <p:cNvSpPr/>
          <p:nvPr/>
        </p:nvSpPr>
        <p:spPr>
          <a:xfrm>
            <a:off x="519349" y="1114336"/>
            <a:ext cx="10714008" cy="4832092"/>
          </a:xfrm>
          <a:prstGeom prst="rect">
            <a:avLst/>
          </a:prstGeom>
        </p:spPr>
        <p:txBody>
          <a:bodyPr wrap="square">
            <a:spAutoFit/>
          </a:bodyPr>
          <a:lstStyle/>
          <a:p>
            <a:r>
              <a:rPr lang="hr-HR" sz="2800" dirty="0"/>
              <a:t>Istraživanja su pokazala da se proces pomoći uvelike poboljšava kada klijenti doživljavaju povećani osjećaj samo-učinkovitosti kao dio ovog procesa. </a:t>
            </a:r>
          </a:p>
          <a:p>
            <a:endParaRPr lang="hr-HR" sz="2800" dirty="0"/>
          </a:p>
          <a:p>
            <a:r>
              <a:rPr lang="hr-HR" sz="2800" dirty="0"/>
              <a:t>Samoučinkovitost se odnosi na očekivanje ili uvjerenje da se uspješno može izvršiti zadatke ili se  ponašati u skladu s određenim ciljevima. </a:t>
            </a:r>
          </a:p>
          <a:p>
            <a:endParaRPr lang="hr-HR" sz="2800" dirty="0"/>
          </a:p>
          <a:p>
            <a:r>
              <a:rPr lang="hr-HR" sz="2800" dirty="0"/>
              <a:t>Pojam se na jednim dijelom preklapa s pojmom osnaživanja, kojeg već redovito koristimo u socijalnom radu.</a:t>
            </a:r>
          </a:p>
          <a:p>
            <a:endParaRPr lang="hr-HR" sz="2800" dirty="0"/>
          </a:p>
        </p:txBody>
      </p:sp>
      <p:graphicFrame>
        <p:nvGraphicFramePr>
          <p:cNvPr id="8" name="Diagram 7">
            <a:extLst>
              <a:ext uri="{FF2B5EF4-FFF2-40B4-BE49-F238E27FC236}">
                <a16:creationId xmlns:a16="http://schemas.microsoft.com/office/drawing/2014/main" id="{D56109CC-E66E-4153-8023-450436A7164C}"/>
              </a:ext>
            </a:extLst>
          </p:cNvPr>
          <p:cNvGraphicFramePr/>
          <p:nvPr>
            <p:extLst>
              <p:ext uri="{D42A27DB-BD31-4B8C-83A1-F6EECF244321}">
                <p14:modId xmlns:p14="http://schemas.microsoft.com/office/powerpoint/2010/main" val="2724335470"/>
              </p:ext>
            </p:extLst>
          </p:nvPr>
        </p:nvGraphicFramePr>
        <p:xfrm>
          <a:off x="875301" y="998393"/>
          <a:ext cx="10002103" cy="55086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7BC3650A-197A-44CA-A441-EBE32BC8B9BD}"/>
              </a:ext>
            </a:extLst>
          </p:cNvPr>
          <p:cNvSpPr>
            <a:spLocks noGrp="1"/>
          </p:cNvSpPr>
          <p:nvPr>
            <p:ph type="sldNum" sz="quarter" idx="12"/>
          </p:nvPr>
        </p:nvSpPr>
        <p:spPr/>
        <p:txBody>
          <a:bodyPr>
            <a:normAutofit lnSpcReduction="10000"/>
          </a:bodyPr>
          <a:lstStyle/>
          <a:p>
            <a:fld id="{D57F1E4F-1CFF-5643-939E-217C01CDF565}" type="slidenum">
              <a:rPr lang="en-US" smtClean="0"/>
              <a:pPr/>
              <a:t>56</a:t>
            </a:fld>
            <a:endParaRPr lang="en-US" dirty="0"/>
          </a:p>
        </p:txBody>
      </p:sp>
    </p:spTree>
    <p:extLst>
      <p:ext uri="{BB962C8B-B14F-4D97-AF65-F5344CB8AC3E}">
        <p14:creationId xmlns:p14="http://schemas.microsoft.com/office/powerpoint/2010/main" val="368750556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8"/>
                                        </p:tgtEl>
                                        <p:attrNameLst>
                                          <p:attrName>ppt_x</p:attrName>
                                        </p:attrNameLst>
                                      </p:cBhvr>
                                      <p:tavLst>
                                        <p:tav tm="0">
                                          <p:val>
                                            <p:strVal val="ppt_x"/>
                                          </p:val>
                                        </p:tav>
                                        <p:tav tm="100000">
                                          <p:val>
                                            <p:strVal val="ppt_x"/>
                                          </p:val>
                                        </p:tav>
                                      </p:tavLst>
                                    </p:anim>
                                    <p:anim calcmode="lin" valueType="num">
                                      <p:cBhvr additive="base">
                                        <p:cTn id="13" dur="500"/>
                                        <p:tgtEl>
                                          <p:spTgt spid="8"/>
                                        </p:tgtEl>
                                        <p:attrNameLst>
                                          <p:attrName>ppt_y</p:attrName>
                                        </p:attrNameLst>
                                      </p:cBhvr>
                                      <p:tavLst>
                                        <p:tav tm="0">
                                          <p:val>
                                            <p:strVal val="ppt_y"/>
                                          </p:val>
                                        </p:tav>
                                        <p:tav tm="100000">
                                          <p:val>
                                            <p:strVal val="1+ppt_h/2"/>
                                          </p:val>
                                        </p:tav>
                                      </p:tavLst>
                                    </p:anim>
                                    <p:set>
                                      <p:cBhvr>
                                        <p:cTn id="14" dur="1" fill="hold">
                                          <p:stCondLst>
                                            <p:cond delay="499"/>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8" grpId="1">
        <p:bldAsOne/>
      </p:bldGraphic>
    </p:bld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FB9D7A-C8DB-49E5-888A-D625E42061B3}"/>
              </a:ext>
            </a:extLst>
          </p:cNvPr>
          <p:cNvSpPr/>
          <p:nvPr/>
        </p:nvSpPr>
        <p:spPr>
          <a:xfrm>
            <a:off x="595223" y="239959"/>
            <a:ext cx="10714007" cy="6324808"/>
          </a:xfrm>
          <a:prstGeom prst="rect">
            <a:avLst/>
          </a:prstGeom>
        </p:spPr>
        <p:txBody>
          <a:bodyPr wrap="square">
            <a:spAutoFit/>
          </a:bodyPr>
          <a:lstStyle/>
          <a:p>
            <a:r>
              <a:rPr lang="hr-HR" sz="2700" dirty="0"/>
              <a:t>Najmoćnije sredstvo za pojačavanje samoučinkovitosti je pomoć klijentima u usvajanju određenih ponašanja koja su preduvjetom ostvarivanja njihovih ciljeva. </a:t>
            </a:r>
          </a:p>
          <a:p>
            <a:endParaRPr lang="hr-HR" sz="2700" dirty="0"/>
          </a:p>
          <a:p>
            <a:r>
              <a:rPr lang="hr-HR" sz="2700" dirty="0"/>
              <a:t>Još jedna moćna tehnika je da klijenti budu svjesni svojih snaga i da prepoznaju </a:t>
            </a:r>
            <a:r>
              <a:rPr lang="hr-HR" sz="2700" i="1" u="sng" spc="300" dirty="0"/>
              <a:t>rastući napredak </a:t>
            </a:r>
            <a:r>
              <a:rPr lang="hr-HR" sz="2700" dirty="0"/>
              <a:t>klijenata prema postizanju cilja. Socijalni radnik im na to mora nedvojbeno ukazati.</a:t>
            </a:r>
          </a:p>
          <a:p>
            <a:endParaRPr lang="hr-HR" sz="2700" dirty="0"/>
          </a:p>
          <a:p>
            <a:r>
              <a:rPr lang="hr-HR" sz="2700" dirty="0"/>
              <a:t>Obitelji i članovi neke socijalne grupe grupe također predstavljaju snažne resurse za povećanje samoučinkovitosti.</a:t>
            </a:r>
          </a:p>
          <a:p>
            <a:endParaRPr lang="hr-HR" sz="2700" dirty="0"/>
          </a:p>
          <a:p>
            <a:r>
              <a:rPr lang="hr-HR" sz="2700" dirty="0"/>
              <a:t>Socijalni radnici mogu pomoći razvvoju ovih resursa, ali i  iskoristiti ove resurse pomažući obiteljima i skupinama da izvrše zadatke koji uključuju percepciju i potvrđivanje snaga i napretka članova grupe i obitelji.</a:t>
            </a:r>
          </a:p>
        </p:txBody>
      </p:sp>
      <p:sp>
        <p:nvSpPr>
          <p:cNvPr id="3" name="Slide Number Placeholder 2">
            <a:extLst>
              <a:ext uri="{FF2B5EF4-FFF2-40B4-BE49-F238E27FC236}">
                <a16:creationId xmlns:a16="http://schemas.microsoft.com/office/drawing/2014/main" id="{70517239-0A97-4C11-BC06-620AFFADB5EB}"/>
              </a:ext>
            </a:extLst>
          </p:cNvPr>
          <p:cNvSpPr>
            <a:spLocks noGrp="1"/>
          </p:cNvSpPr>
          <p:nvPr>
            <p:ph type="sldNum" sz="quarter" idx="12"/>
          </p:nvPr>
        </p:nvSpPr>
        <p:spPr/>
        <p:txBody>
          <a:bodyPr>
            <a:normAutofit lnSpcReduction="10000"/>
          </a:bodyPr>
          <a:lstStyle/>
          <a:p>
            <a:fld id="{D57F1E4F-1CFF-5643-939E-217C01CDF565}" type="slidenum">
              <a:rPr lang="en-US" smtClean="0"/>
              <a:pPr/>
              <a:t>57</a:t>
            </a:fld>
            <a:endParaRPr lang="en-US" dirty="0"/>
          </a:p>
        </p:txBody>
      </p:sp>
    </p:spTree>
    <p:extLst>
      <p:ext uri="{BB962C8B-B14F-4D97-AF65-F5344CB8AC3E}">
        <p14:creationId xmlns:p14="http://schemas.microsoft.com/office/powerpoint/2010/main" val="36059682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7AC9C5-7A84-4253-B5AF-31001C40A037}"/>
              </a:ext>
            </a:extLst>
          </p:cNvPr>
          <p:cNvSpPr/>
          <p:nvPr/>
        </p:nvSpPr>
        <p:spPr>
          <a:xfrm>
            <a:off x="700177" y="56072"/>
            <a:ext cx="10791646" cy="6124754"/>
          </a:xfrm>
          <a:prstGeom prst="rect">
            <a:avLst/>
          </a:prstGeom>
        </p:spPr>
        <p:txBody>
          <a:bodyPr wrap="square">
            <a:spAutoFit/>
          </a:bodyPr>
          <a:lstStyle/>
          <a:p>
            <a:r>
              <a:rPr lang="hr-HR" sz="2800" dirty="0"/>
              <a:t>Budući da je napredak u ostvarivanju ciljeva trajan zadatak, važno ga je redovito pratiti.</a:t>
            </a:r>
          </a:p>
          <a:p>
            <a:endParaRPr lang="hr-HR" sz="2800" dirty="0"/>
          </a:p>
          <a:p>
            <a:r>
              <a:rPr lang="hr-HR" sz="2800" dirty="0"/>
              <a:t>Razlozi za to su slijedeći:</a:t>
            </a:r>
          </a:p>
          <a:p>
            <a:endParaRPr lang="hr-HR" sz="2800" dirty="0"/>
          </a:p>
          <a:p>
            <a:r>
              <a:rPr lang="hr-HR" sz="2800" dirty="0"/>
              <a:t>1. Procjenjivati učinkovitost strategija promjena i intervencija.</a:t>
            </a:r>
          </a:p>
          <a:p>
            <a:endParaRPr lang="hr-HR" sz="2800" dirty="0"/>
          </a:p>
          <a:p>
            <a:r>
              <a:rPr lang="hr-HR" sz="2800" dirty="0"/>
              <a:t>2. Usmjeravati napore klijenata na postizanje ciljeva</a:t>
            </a:r>
          </a:p>
          <a:p>
            <a:endParaRPr lang="hr-HR" sz="2800" dirty="0"/>
          </a:p>
          <a:p>
            <a:r>
              <a:rPr lang="hr-HR" sz="2800" dirty="0"/>
              <a:t>3. Neprestano pratiti i analizirati reakcije klijenata na napredak ili nedostatak napretka.</a:t>
            </a:r>
          </a:p>
          <a:p>
            <a:endParaRPr lang="hr-HR" sz="2800" dirty="0"/>
          </a:p>
          <a:p>
            <a:r>
              <a:rPr lang="hr-HR" sz="2800" dirty="0"/>
              <a:t>4. Održavati usmjerenosti klijenta (ali i sebe) prema postizanju ciljeva i vrednovati napredak.</a:t>
            </a:r>
          </a:p>
        </p:txBody>
      </p:sp>
      <p:sp>
        <p:nvSpPr>
          <p:cNvPr id="3" name="Slide Number Placeholder 2">
            <a:extLst>
              <a:ext uri="{FF2B5EF4-FFF2-40B4-BE49-F238E27FC236}">
                <a16:creationId xmlns:a16="http://schemas.microsoft.com/office/drawing/2014/main" id="{36B083E5-326F-47EA-8289-BC0E8919CF5F}"/>
              </a:ext>
            </a:extLst>
          </p:cNvPr>
          <p:cNvSpPr>
            <a:spLocks noGrp="1"/>
          </p:cNvSpPr>
          <p:nvPr>
            <p:ph type="sldNum" sz="quarter" idx="12"/>
          </p:nvPr>
        </p:nvSpPr>
        <p:spPr/>
        <p:txBody>
          <a:bodyPr>
            <a:normAutofit lnSpcReduction="10000"/>
          </a:bodyPr>
          <a:lstStyle/>
          <a:p>
            <a:fld id="{D57F1E4F-1CFF-5643-939E-217C01CDF565}" type="slidenum">
              <a:rPr lang="en-US" smtClean="0"/>
              <a:pPr/>
              <a:t>58</a:t>
            </a:fld>
            <a:endParaRPr lang="en-US" dirty="0"/>
          </a:p>
        </p:txBody>
      </p:sp>
    </p:spTree>
    <p:extLst>
      <p:ext uri="{BB962C8B-B14F-4D97-AF65-F5344CB8AC3E}">
        <p14:creationId xmlns:p14="http://schemas.microsoft.com/office/powerpoint/2010/main" val="60312677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F15E27B-8CC0-4A5A-A013-F3C8CF90E292}"/>
              </a:ext>
            </a:extLst>
          </p:cNvPr>
          <p:cNvSpPr/>
          <p:nvPr/>
        </p:nvSpPr>
        <p:spPr>
          <a:xfrm>
            <a:off x="483079" y="284998"/>
            <a:ext cx="10791646" cy="6124754"/>
          </a:xfrm>
          <a:prstGeom prst="rect">
            <a:avLst/>
          </a:prstGeom>
        </p:spPr>
        <p:txBody>
          <a:bodyPr wrap="square">
            <a:spAutoFit/>
          </a:bodyPr>
          <a:lstStyle/>
          <a:p>
            <a:pPr marL="342900" indent="-342900">
              <a:buAutoNum type="arabicPeriod"/>
            </a:pPr>
            <a:r>
              <a:rPr lang="hr-HR" sz="2800" dirty="0"/>
              <a:t>Procjenjivanje učinkovitosti strategija promjena i intervencija.</a:t>
            </a:r>
          </a:p>
          <a:p>
            <a:pPr marL="342900" indent="-342900">
              <a:buAutoNum type="arabicPeriod"/>
            </a:pPr>
            <a:endParaRPr lang="hr-HR" sz="2800" dirty="0"/>
          </a:p>
          <a:p>
            <a:pPr marL="342900" indent="-342900">
              <a:buFont typeface="Arial" panose="020B0604020202020204" pitchFamily="34" charset="0"/>
              <a:buChar char="•"/>
            </a:pPr>
            <a:r>
              <a:rPr lang="hr-HR" sz="2800" dirty="0"/>
              <a:t>Socijalni radnici sve više moraju dokumentirati učinkovitost usluga kako bi zadovoljili nositelje  upravljanja sustavom skrbi. Taj proces birokratizacije socijalnog rada je posebno prisutan u neoliberalističkim uticajima na socijalni rad.</a:t>
            </a:r>
          </a:p>
          <a:p>
            <a:pPr marL="342900" indent="-342900">
              <a:buFont typeface="Arial" panose="020B0604020202020204" pitchFamily="34" charset="0"/>
              <a:buChar char="•"/>
            </a:pPr>
            <a:endParaRPr lang="hr-HR" sz="2800" dirty="0"/>
          </a:p>
          <a:p>
            <a:pPr marL="342900" indent="-342900">
              <a:buFont typeface="Arial" panose="020B0604020202020204" pitchFamily="34" charset="0"/>
              <a:buChar char="•"/>
            </a:pPr>
            <a:r>
              <a:rPr lang="hr-HR" sz="2800" dirty="0"/>
              <a:t>Socijalni radnici duguju svojim klijentima odabir intervencija na temelju najboljih raspoloživih znanstvenih ali i praktičnih  spoznaja.</a:t>
            </a:r>
          </a:p>
          <a:p>
            <a:pPr marL="342900" indent="-342900">
              <a:buFont typeface="Arial" panose="020B0604020202020204" pitchFamily="34" charset="0"/>
              <a:buChar char="•"/>
            </a:pPr>
            <a:endParaRPr lang="hr-HR" sz="2800" dirty="0"/>
          </a:p>
          <a:p>
            <a:pPr marL="342900" indent="-342900">
              <a:buFont typeface="Arial" panose="020B0604020202020204" pitchFamily="34" charset="0"/>
              <a:buChar char="•"/>
            </a:pPr>
            <a:r>
              <a:rPr lang="hr-HR" sz="2800" dirty="0"/>
              <a:t> Ako pristup ili intervencija ne proizvodi željene učinke, socijalni radnici bi trebali analizirati razloge neuspjeha i/ili razmotriti, zajedno sa klijentom, promjenu pristupa</a:t>
            </a:r>
          </a:p>
        </p:txBody>
      </p:sp>
      <p:sp>
        <p:nvSpPr>
          <p:cNvPr id="3" name="Slide Number Placeholder 2">
            <a:extLst>
              <a:ext uri="{FF2B5EF4-FFF2-40B4-BE49-F238E27FC236}">
                <a16:creationId xmlns:a16="http://schemas.microsoft.com/office/drawing/2014/main" id="{E7C789E1-A49F-4EE5-95B5-CC9E7187BA36}"/>
              </a:ext>
            </a:extLst>
          </p:cNvPr>
          <p:cNvSpPr>
            <a:spLocks noGrp="1"/>
          </p:cNvSpPr>
          <p:nvPr>
            <p:ph type="sldNum" sz="quarter" idx="12"/>
          </p:nvPr>
        </p:nvSpPr>
        <p:spPr/>
        <p:txBody>
          <a:bodyPr>
            <a:normAutofit lnSpcReduction="10000"/>
          </a:bodyPr>
          <a:lstStyle/>
          <a:p>
            <a:fld id="{D57F1E4F-1CFF-5643-939E-217C01CDF565}" type="slidenum">
              <a:rPr lang="en-US" smtClean="0"/>
              <a:pPr/>
              <a:t>59</a:t>
            </a:fld>
            <a:endParaRPr lang="en-US" dirty="0"/>
          </a:p>
        </p:txBody>
      </p:sp>
    </p:spTree>
    <p:extLst>
      <p:ext uri="{BB962C8B-B14F-4D97-AF65-F5344CB8AC3E}">
        <p14:creationId xmlns:p14="http://schemas.microsoft.com/office/powerpoint/2010/main" val="409596993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F2AF8C-A269-4801-AD09-8D4346D266C8}"/>
              </a:ext>
            </a:extLst>
          </p:cNvPr>
          <p:cNvSpPr/>
          <p:nvPr/>
        </p:nvSpPr>
        <p:spPr>
          <a:xfrm>
            <a:off x="448573" y="215032"/>
            <a:ext cx="11012600" cy="5825121"/>
          </a:xfrm>
          <a:prstGeom prst="rect">
            <a:avLst/>
          </a:prstGeom>
        </p:spPr>
        <p:txBody>
          <a:bodyPr wrap="square">
            <a:spAutoFit/>
          </a:bodyPr>
          <a:lstStyle/>
          <a:p>
            <a:pPr>
              <a:lnSpc>
                <a:spcPct val="150000"/>
              </a:lnSpc>
            </a:pPr>
            <a:r>
              <a:rPr lang="hr-HR" sz="2800" dirty="0"/>
              <a:t>Često je potreba za pomoći identificirana od strane vanjskih izvora kao što su učitelji, liječnici, poslodavci ili članovi obitelji. </a:t>
            </a:r>
          </a:p>
          <a:p>
            <a:pPr>
              <a:lnSpc>
                <a:spcPct val="150000"/>
              </a:lnSpc>
            </a:pPr>
            <a:endParaRPr lang="hr-HR" sz="2800" dirty="0"/>
          </a:p>
          <a:p>
            <a:pPr>
              <a:lnSpc>
                <a:spcPct val="150000"/>
              </a:lnSpc>
            </a:pPr>
            <a:r>
              <a:rPr lang="hr-HR" sz="2800" dirty="0"/>
              <a:t>Takve osobe možemo smatrati vrlo pouzdanima jer najčešće nemaju nekih osobnih koristi.</a:t>
            </a:r>
          </a:p>
          <a:p>
            <a:pPr>
              <a:lnSpc>
                <a:spcPct val="150000"/>
              </a:lnSpc>
            </a:pPr>
            <a:endParaRPr lang="hr-HR" sz="2800" dirty="0"/>
          </a:p>
          <a:p>
            <a:pPr>
              <a:lnSpc>
                <a:spcPct val="150000"/>
              </a:lnSpc>
            </a:pPr>
            <a:r>
              <a:rPr lang="hr-HR" sz="2800" dirty="0"/>
              <a:t>S druge strane, osobe na koje su ovi ukazali mogu  to upućivanje smatrati kao pritisak ili jednostavno kao izvor potencijalne pomoći.</a:t>
            </a:r>
          </a:p>
        </p:txBody>
      </p:sp>
      <p:sp>
        <p:nvSpPr>
          <p:cNvPr id="3" name="Slide Number Placeholder 2">
            <a:extLst>
              <a:ext uri="{FF2B5EF4-FFF2-40B4-BE49-F238E27FC236}">
                <a16:creationId xmlns:a16="http://schemas.microsoft.com/office/drawing/2014/main" id="{7A474CC9-E10C-4E3C-AABF-0E5733996802}"/>
              </a:ext>
            </a:extLst>
          </p:cNvPr>
          <p:cNvSpPr>
            <a:spLocks noGrp="1"/>
          </p:cNvSpPr>
          <p:nvPr>
            <p:ph type="sldNum" sz="quarter" idx="12"/>
          </p:nvPr>
        </p:nvSpPr>
        <p:spPr/>
        <p:txBody>
          <a:bodyPr>
            <a:normAutofit lnSpcReduction="10000"/>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8130069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BA160C-E4DC-4E6E-829B-423AE33D7DA0}"/>
              </a:ext>
            </a:extLst>
          </p:cNvPr>
          <p:cNvSpPr/>
          <p:nvPr/>
        </p:nvSpPr>
        <p:spPr>
          <a:xfrm>
            <a:off x="807548" y="173330"/>
            <a:ext cx="10455398" cy="4747903"/>
          </a:xfrm>
          <a:prstGeom prst="rect">
            <a:avLst/>
          </a:prstGeom>
        </p:spPr>
        <p:txBody>
          <a:bodyPr wrap="square">
            <a:spAutoFit/>
          </a:bodyPr>
          <a:lstStyle/>
          <a:p>
            <a:r>
              <a:rPr lang="hr-HR" sz="2800" dirty="0"/>
              <a:t>2. </a:t>
            </a:r>
            <a:r>
              <a:rPr lang="it-IT" sz="2800" dirty="0"/>
              <a:t>Usmjerava</a:t>
            </a:r>
            <a:r>
              <a:rPr lang="hr-HR" sz="2800" dirty="0"/>
              <a:t>nje</a:t>
            </a:r>
            <a:r>
              <a:rPr lang="it-IT" sz="2800" dirty="0"/>
              <a:t> napor</a:t>
            </a:r>
            <a:r>
              <a:rPr lang="hr-HR" sz="2800" dirty="0"/>
              <a:t>a</a:t>
            </a:r>
            <a:r>
              <a:rPr lang="it-IT" sz="2800" dirty="0"/>
              <a:t> klijenata </a:t>
            </a:r>
            <a:r>
              <a:rPr lang="hr-HR" sz="2800" dirty="0"/>
              <a:t>prema</a:t>
            </a:r>
            <a:r>
              <a:rPr lang="it-IT" sz="2800" dirty="0"/>
              <a:t> postizanj</a:t>
            </a:r>
            <a:r>
              <a:rPr lang="hr-HR" sz="2800" dirty="0"/>
              <a:t>u</a:t>
            </a:r>
            <a:r>
              <a:rPr lang="it-IT" sz="2800" dirty="0"/>
              <a:t> ciljeva</a:t>
            </a:r>
            <a:endParaRPr lang="hr-HR" sz="2800" dirty="0"/>
          </a:p>
          <a:p>
            <a:endParaRPr lang="hr-HR" sz="2800" dirty="0"/>
          </a:p>
          <a:p>
            <a:r>
              <a:rPr lang="hr-HR" sz="2800" dirty="0"/>
              <a:t>Kontinuirano p</a:t>
            </a:r>
            <a:r>
              <a:rPr lang="en-US" sz="2800" dirty="0" err="1"/>
              <a:t>rocjen</a:t>
            </a:r>
            <a:r>
              <a:rPr lang="hr-HR" sz="2800" dirty="0"/>
              <a:t>jivanje</a:t>
            </a:r>
            <a:r>
              <a:rPr lang="en-US" sz="2800" dirty="0"/>
              <a:t> </a:t>
            </a:r>
            <a:r>
              <a:rPr lang="en-US" sz="2800" dirty="0" err="1"/>
              <a:t>napretka</a:t>
            </a:r>
            <a:r>
              <a:rPr lang="en-US" sz="2800" dirty="0"/>
              <a:t> </a:t>
            </a:r>
            <a:r>
              <a:rPr lang="en-US" sz="2800" dirty="0" err="1"/>
              <a:t>prema</a:t>
            </a:r>
            <a:r>
              <a:rPr lang="en-US" sz="2800" dirty="0"/>
              <a:t> </a:t>
            </a:r>
            <a:r>
              <a:rPr lang="en-US" sz="2800" dirty="0" err="1"/>
              <a:t>ciljevima</a:t>
            </a:r>
            <a:r>
              <a:rPr lang="hr-HR" sz="2800" dirty="0"/>
              <a:t> koje su socijalni radnik i klijent zajedno utvrdili,</a:t>
            </a:r>
            <a:r>
              <a:rPr lang="en-US" sz="2800" dirty="0"/>
              <a:t> </a:t>
            </a:r>
            <a:endParaRPr lang="hr-HR" sz="2800" dirty="0"/>
          </a:p>
          <a:p>
            <a:endParaRPr lang="hr-HR" sz="2800" dirty="0"/>
          </a:p>
          <a:p>
            <a:pPr marL="457200" indent="-457200">
              <a:lnSpc>
                <a:spcPct val="150000"/>
              </a:lnSpc>
              <a:buFont typeface="Arial" panose="020B0604020202020204" pitchFamily="34" charset="0"/>
              <a:buChar char="•"/>
            </a:pPr>
            <a:r>
              <a:rPr lang="en-US" sz="2800" dirty="0" err="1"/>
              <a:t>povećava</a:t>
            </a:r>
            <a:r>
              <a:rPr lang="en-US" sz="2800" dirty="0"/>
              <a:t> </a:t>
            </a:r>
            <a:r>
              <a:rPr lang="hr-HR" sz="2800" dirty="0"/>
              <a:t>zadržavanje klijentove usmjerenosti prema tom cilju</a:t>
            </a:r>
          </a:p>
          <a:p>
            <a:pPr marL="457200" indent="-457200">
              <a:lnSpc>
                <a:spcPct val="150000"/>
              </a:lnSpc>
              <a:buFont typeface="Arial" panose="020B0604020202020204" pitchFamily="34" charset="0"/>
              <a:buChar char="•"/>
            </a:pPr>
            <a:r>
              <a:rPr lang="hr-HR" sz="2800" dirty="0"/>
              <a:t>njegovih napora da se cilj ostvari </a:t>
            </a:r>
            <a:r>
              <a:rPr lang="en-US" sz="2800" dirty="0" err="1"/>
              <a:t>te</a:t>
            </a:r>
            <a:r>
              <a:rPr lang="en-US" sz="2800" dirty="0"/>
              <a:t> </a:t>
            </a:r>
            <a:endParaRPr lang="hr-HR" sz="2800" dirty="0"/>
          </a:p>
          <a:p>
            <a:pPr marL="457200" indent="-457200">
              <a:lnSpc>
                <a:spcPct val="150000"/>
              </a:lnSpc>
              <a:buFont typeface="Arial" panose="020B0604020202020204" pitchFamily="34" charset="0"/>
              <a:buChar char="•"/>
            </a:pPr>
            <a:r>
              <a:rPr lang="en-US" sz="2800" dirty="0" err="1"/>
              <a:t>potiče</a:t>
            </a:r>
            <a:r>
              <a:rPr lang="en-US" sz="2800" dirty="0"/>
              <a:t> </a:t>
            </a:r>
            <a:r>
              <a:rPr lang="en-US" sz="2800" dirty="0" err="1"/>
              <a:t>učinkovito</a:t>
            </a:r>
            <a:r>
              <a:rPr lang="en-US" sz="2800" dirty="0"/>
              <a:t> </a:t>
            </a:r>
            <a:r>
              <a:rPr lang="en-US" sz="2800" dirty="0" err="1"/>
              <a:t>korištenje</a:t>
            </a:r>
            <a:r>
              <a:rPr lang="en-US" sz="2800" dirty="0"/>
              <a:t> </a:t>
            </a:r>
            <a:r>
              <a:rPr lang="en-US" sz="2800" dirty="0" err="1"/>
              <a:t>vremena</a:t>
            </a:r>
            <a:endParaRPr lang="it-IT" sz="2800" dirty="0"/>
          </a:p>
        </p:txBody>
      </p:sp>
      <p:sp>
        <p:nvSpPr>
          <p:cNvPr id="3" name="Slide Number Placeholder 2">
            <a:extLst>
              <a:ext uri="{FF2B5EF4-FFF2-40B4-BE49-F238E27FC236}">
                <a16:creationId xmlns:a16="http://schemas.microsoft.com/office/drawing/2014/main" id="{1874E791-F5C8-4202-B01E-CC20472BE7C5}"/>
              </a:ext>
            </a:extLst>
          </p:cNvPr>
          <p:cNvSpPr>
            <a:spLocks noGrp="1"/>
          </p:cNvSpPr>
          <p:nvPr>
            <p:ph type="sldNum" sz="quarter" idx="12"/>
          </p:nvPr>
        </p:nvSpPr>
        <p:spPr/>
        <p:txBody>
          <a:bodyPr>
            <a:normAutofit lnSpcReduction="10000"/>
          </a:bodyPr>
          <a:lstStyle/>
          <a:p>
            <a:fld id="{D57F1E4F-1CFF-5643-939E-217C01CDF565}" type="slidenum">
              <a:rPr lang="en-US" smtClean="0"/>
              <a:pPr/>
              <a:t>60</a:t>
            </a:fld>
            <a:endParaRPr lang="en-US" dirty="0"/>
          </a:p>
        </p:txBody>
      </p:sp>
    </p:spTree>
    <p:extLst>
      <p:ext uri="{BB962C8B-B14F-4D97-AF65-F5344CB8AC3E}">
        <p14:creationId xmlns:p14="http://schemas.microsoft.com/office/powerpoint/2010/main" val="204753101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33A6407-EF9C-471E-9DE3-0601BF694EB3}"/>
              </a:ext>
            </a:extLst>
          </p:cNvPr>
          <p:cNvSpPr/>
          <p:nvPr/>
        </p:nvSpPr>
        <p:spPr>
          <a:xfrm>
            <a:off x="232913" y="293624"/>
            <a:ext cx="11024559" cy="6114174"/>
          </a:xfrm>
          <a:prstGeom prst="rect">
            <a:avLst/>
          </a:prstGeom>
        </p:spPr>
        <p:txBody>
          <a:bodyPr wrap="square">
            <a:spAutoFit/>
          </a:bodyPr>
          <a:lstStyle/>
          <a:p>
            <a:pPr>
              <a:lnSpc>
                <a:spcPct val="150000"/>
              </a:lnSpc>
            </a:pPr>
            <a:r>
              <a:rPr lang="hr-HR" sz="2400" dirty="0"/>
              <a:t>3. Neprestano praćenje i analiziranje reakcija klijenata na napredak ili nedostatak napretka.</a:t>
            </a:r>
          </a:p>
          <a:p>
            <a:pPr>
              <a:lnSpc>
                <a:spcPct val="150000"/>
              </a:lnSpc>
            </a:pPr>
            <a:endParaRPr lang="hr-HR" sz="2400" dirty="0"/>
          </a:p>
          <a:p>
            <a:pPr>
              <a:lnSpc>
                <a:spcPct val="150000"/>
              </a:lnSpc>
            </a:pPr>
            <a:r>
              <a:rPr lang="hr-HR" sz="2400" dirty="0"/>
              <a:t>Kada vjeruju da ne napreduju, klijenti su skloni postati obeshrabreni i mogu izgubiti povjerenje u proces pomaganja. </a:t>
            </a:r>
          </a:p>
          <a:p>
            <a:pPr>
              <a:lnSpc>
                <a:spcPct val="150000"/>
              </a:lnSpc>
            </a:pPr>
            <a:endParaRPr lang="hr-HR" sz="2400" dirty="0"/>
          </a:p>
          <a:p>
            <a:pPr>
              <a:lnSpc>
                <a:spcPct val="150000"/>
              </a:lnSpc>
            </a:pPr>
            <a:r>
              <a:rPr lang="hr-HR" sz="2400" dirty="0"/>
              <a:t>Povremenim i sustavnim vrednovanjem napretka, socijalni radnici će kontrolirati i pratiti negativne reakcije klijenata koje bi inače mogle potkopati proces pomaganja.</a:t>
            </a:r>
          </a:p>
          <a:p>
            <a:pPr>
              <a:lnSpc>
                <a:spcPct val="150000"/>
              </a:lnSpc>
            </a:pPr>
            <a:endParaRPr lang="hr-HR" sz="2400" dirty="0"/>
          </a:p>
          <a:p>
            <a:pPr>
              <a:lnSpc>
                <a:spcPct val="150000"/>
              </a:lnSpc>
            </a:pPr>
            <a:endParaRPr lang="hr-HR" sz="2400" dirty="0"/>
          </a:p>
        </p:txBody>
      </p:sp>
      <p:sp>
        <p:nvSpPr>
          <p:cNvPr id="2" name="Slide Number Placeholder 1">
            <a:extLst>
              <a:ext uri="{FF2B5EF4-FFF2-40B4-BE49-F238E27FC236}">
                <a16:creationId xmlns:a16="http://schemas.microsoft.com/office/drawing/2014/main" id="{DB8957F5-609B-4E6C-B830-598075AB9103}"/>
              </a:ext>
            </a:extLst>
          </p:cNvPr>
          <p:cNvSpPr>
            <a:spLocks noGrp="1"/>
          </p:cNvSpPr>
          <p:nvPr>
            <p:ph type="sldNum" sz="quarter" idx="12"/>
          </p:nvPr>
        </p:nvSpPr>
        <p:spPr/>
        <p:txBody>
          <a:bodyPr>
            <a:normAutofit lnSpcReduction="10000"/>
          </a:bodyPr>
          <a:lstStyle/>
          <a:p>
            <a:fld id="{D57F1E4F-1CFF-5643-939E-217C01CDF565}" type="slidenum">
              <a:rPr lang="en-US" smtClean="0"/>
              <a:pPr/>
              <a:t>61</a:t>
            </a:fld>
            <a:endParaRPr lang="en-US" dirty="0"/>
          </a:p>
        </p:txBody>
      </p:sp>
    </p:spTree>
    <p:extLst>
      <p:ext uri="{BB962C8B-B14F-4D97-AF65-F5344CB8AC3E}">
        <p14:creationId xmlns:p14="http://schemas.microsoft.com/office/powerpoint/2010/main" val="16681211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616C346-AAE8-48D7-A3F1-191C69EB7A96}"/>
              </a:ext>
            </a:extLst>
          </p:cNvPr>
          <p:cNvSpPr/>
          <p:nvPr/>
        </p:nvSpPr>
        <p:spPr>
          <a:xfrm>
            <a:off x="500332" y="379888"/>
            <a:ext cx="10765766" cy="2246769"/>
          </a:xfrm>
          <a:prstGeom prst="rect">
            <a:avLst/>
          </a:prstGeom>
        </p:spPr>
        <p:txBody>
          <a:bodyPr wrap="square">
            <a:spAutoFit/>
          </a:bodyPr>
          <a:lstStyle/>
          <a:p>
            <a:r>
              <a:rPr lang="hr-HR" sz="2800" dirty="0"/>
              <a:t>4. Održavati usmjerenosti klijenta (ali i sebe) prema postizanju ciljeva i vrednovati napredak</a:t>
            </a:r>
          </a:p>
          <a:p>
            <a:endParaRPr lang="hr-HR" sz="2800" dirty="0"/>
          </a:p>
          <a:p>
            <a:r>
              <a:rPr lang="hr-HR" sz="2800" dirty="0"/>
              <a:t>Ti napori nastojat će održati motivaciju klijenata da neprekidno rade na svojim problemima.</a:t>
            </a:r>
          </a:p>
        </p:txBody>
      </p:sp>
      <p:sp>
        <p:nvSpPr>
          <p:cNvPr id="2" name="Slide Number Placeholder 1">
            <a:extLst>
              <a:ext uri="{FF2B5EF4-FFF2-40B4-BE49-F238E27FC236}">
                <a16:creationId xmlns:a16="http://schemas.microsoft.com/office/drawing/2014/main" id="{D92630D4-4E89-4996-874A-CBCDBF61212D}"/>
              </a:ext>
            </a:extLst>
          </p:cNvPr>
          <p:cNvSpPr>
            <a:spLocks noGrp="1"/>
          </p:cNvSpPr>
          <p:nvPr>
            <p:ph type="sldNum" sz="quarter" idx="12"/>
          </p:nvPr>
        </p:nvSpPr>
        <p:spPr/>
        <p:txBody>
          <a:bodyPr>
            <a:normAutofit lnSpcReduction="10000"/>
          </a:bodyPr>
          <a:lstStyle/>
          <a:p>
            <a:fld id="{D57F1E4F-1CFF-5643-939E-217C01CDF565}" type="slidenum">
              <a:rPr lang="en-US" smtClean="0"/>
              <a:pPr/>
              <a:t>62</a:t>
            </a:fld>
            <a:endParaRPr lang="en-US" dirty="0"/>
          </a:p>
        </p:txBody>
      </p:sp>
    </p:spTree>
    <p:extLst>
      <p:ext uri="{BB962C8B-B14F-4D97-AF65-F5344CB8AC3E}">
        <p14:creationId xmlns:p14="http://schemas.microsoft.com/office/powerpoint/2010/main" val="400209804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411C5-1B54-43F2-B057-79A4CB73B36E}"/>
              </a:ext>
            </a:extLst>
          </p:cNvPr>
          <p:cNvSpPr>
            <a:spLocks noGrp="1"/>
          </p:cNvSpPr>
          <p:nvPr>
            <p:ph type="title"/>
          </p:nvPr>
        </p:nvSpPr>
        <p:spPr/>
        <p:txBody>
          <a:bodyPr/>
          <a:lstStyle/>
          <a:p>
            <a:pPr algn="r"/>
            <a:r>
              <a:rPr lang="hr-HR" dirty="0"/>
              <a:t>Prepreke ostvarivanju ciljeva</a:t>
            </a:r>
          </a:p>
        </p:txBody>
      </p:sp>
      <p:sp>
        <p:nvSpPr>
          <p:cNvPr id="3" name="Content Placeholder 2">
            <a:extLst>
              <a:ext uri="{FF2B5EF4-FFF2-40B4-BE49-F238E27FC236}">
                <a16:creationId xmlns:a16="http://schemas.microsoft.com/office/drawing/2014/main" id="{9ADC78D0-5017-4C34-BB95-6EB3D53B40BB}"/>
              </a:ext>
            </a:extLst>
          </p:cNvPr>
          <p:cNvSpPr>
            <a:spLocks noGrp="1"/>
          </p:cNvSpPr>
          <p:nvPr>
            <p:ph idx="1"/>
          </p:nvPr>
        </p:nvSpPr>
        <p:spPr/>
        <p:txBody>
          <a:bodyPr>
            <a:normAutofit/>
          </a:bodyPr>
          <a:lstStyle/>
          <a:p>
            <a:pPr>
              <a:lnSpc>
                <a:spcPct val="150000"/>
              </a:lnSpc>
            </a:pPr>
            <a:r>
              <a:rPr lang="hr-HR" sz="2800" dirty="0"/>
              <a:t>Relacijske prepreke</a:t>
            </a:r>
          </a:p>
          <a:p>
            <a:pPr>
              <a:lnSpc>
                <a:spcPct val="150000"/>
              </a:lnSpc>
            </a:pPr>
            <a:r>
              <a:rPr lang="hr-HR" sz="2800" dirty="0"/>
              <a:t>Prepreke ostvarenju klijentove samosvijesti</a:t>
            </a:r>
          </a:p>
          <a:p>
            <a:pPr>
              <a:lnSpc>
                <a:spcPct val="150000"/>
              </a:lnSpc>
            </a:pPr>
            <a:r>
              <a:rPr lang="hr-HR" sz="2800" dirty="0"/>
              <a:t>Upotreba „sebe” od strane socijalnog radnika</a:t>
            </a:r>
          </a:p>
        </p:txBody>
      </p:sp>
      <p:sp>
        <p:nvSpPr>
          <p:cNvPr id="4" name="Slide Number Placeholder 3">
            <a:extLst>
              <a:ext uri="{FF2B5EF4-FFF2-40B4-BE49-F238E27FC236}">
                <a16:creationId xmlns:a16="http://schemas.microsoft.com/office/drawing/2014/main" id="{F9AF39AF-189F-41AD-B80C-58DE83EAFF86}"/>
              </a:ext>
            </a:extLst>
          </p:cNvPr>
          <p:cNvSpPr>
            <a:spLocks noGrp="1"/>
          </p:cNvSpPr>
          <p:nvPr>
            <p:ph type="sldNum" sz="quarter" idx="12"/>
          </p:nvPr>
        </p:nvSpPr>
        <p:spPr/>
        <p:txBody>
          <a:bodyPr>
            <a:normAutofit lnSpcReduction="10000"/>
          </a:bodyPr>
          <a:lstStyle/>
          <a:p>
            <a:fld id="{D57F1E4F-1CFF-5643-939E-217C01CDF565}" type="slidenum">
              <a:rPr lang="en-US" smtClean="0"/>
              <a:pPr/>
              <a:t>63</a:t>
            </a:fld>
            <a:endParaRPr lang="en-US" dirty="0"/>
          </a:p>
        </p:txBody>
      </p:sp>
    </p:spTree>
    <p:extLst>
      <p:ext uri="{BB962C8B-B14F-4D97-AF65-F5344CB8AC3E}">
        <p14:creationId xmlns:p14="http://schemas.microsoft.com/office/powerpoint/2010/main" val="36168781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29FCA0-F7D1-461B-AD43-9963C8F6D1A6}"/>
              </a:ext>
            </a:extLst>
          </p:cNvPr>
          <p:cNvSpPr/>
          <p:nvPr/>
        </p:nvSpPr>
        <p:spPr>
          <a:xfrm>
            <a:off x="2337758" y="112945"/>
            <a:ext cx="9005934" cy="523220"/>
          </a:xfrm>
          <a:prstGeom prst="rect">
            <a:avLst/>
          </a:prstGeom>
        </p:spPr>
        <p:txBody>
          <a:bodyPr wrap="square">
            <a:spAutoFit/>
          </a:bodyPr>
          <a:lstStyle/>
          <a:p>
            <a:pPr algn="r"/>
            <a:r>
              <a:rPr lang="hr-HR" sz="2800" dirty="0"/>
              <a:t>Prepreke ostvarivanju ciljeva</a:t>
            </a:r>
          </a:p>
        </p:txBody>
      </p:sp>
      <p:sp>
        <p:nvSpPr>
          <p:cNvPr id="5" name="Rectangle 4">
            <a:extLst>
              <a:ext uri="{FF2B5EF4-FFF2-40B4-BE49-F238E27FC236}">
                <a16:creationId xmlns:a16="http://schemas.microsoft.com/office/drawing/2014/main" id="{E18739D6-AA9C-4317-9353-E6AE88277345}"/>
              </a:ext>
            </a:extLst>
          </p:cNvPr>
          <p:cNvSpPr/>
          <p:nvPr/>
        </p:nvSpPr>
        <p:spPr>
          <a:xfrm>
            <a:off x="189782" y="1035018"/>
            <a:ext cx="10946921" cy="5178790"/>
          </a:xfrm>
          <a:prstGeom prst="rect">
            <a:avLst/>
          </a:prstGeom>
        </p:spPr>
        <p:txBody>
          <a:bodyPr wrap="square">
            <a:spAutoFit/>
          </a:bodyPr>
          <a:lstStyle/>
          <a:p>
            <a:pPr>
              <a:lnSpc>
                <a:spcPct val="150000"/>
              </a:lnSpc>
            </a:pPr>
            <a:r>
              <a:rPr lang="hr-HR" sz="2800" dirty="0"/>
              <a:t>Čak i kada klijenti nastoje ostvariti ciljeve i s njima povezane zadatke, taj napredak rijetko teče glatko i bez odstupanja.</a:t>
            </a:r>
          </a:p>
          <a:p>
            <a:pPr>
              <a:lnSpc>
                <a:spcPct val="150000"/>
              </a:lnSpc>
            </a:pPr>
            <a:endParaRPr lang="hr-HR" sz="2800" dirty="0"/>
          </a:p>
          <a:p>
            <a:pPr>
              <a:lnSpc>
                <a:spcPct val="150000"/>
              </a:lnSpc>
            </a:pPr>
            <a:r>
              <a:rPr lang="hr-HR" sz="2800" dirty="0"/>
              <a:t>Umjesto neprekidnog napretka, klijenti nailaze na prepreke različite vrste i doživljavaju nelagode, nesigurnost, strah i druge neželjene i ponekad silno neugodne doživljaje dok se bore za rješavanje nekog svojeg problema ili problema svojih bližnjih.</a:t>
            </a:r>
          </a:p>
          <a:p>
            <a:pPr>
              <a:lnSpc>
                <a:spcPct val="150000"/>
              </a:lnSpc>
            </a:pPr>
            <a:endParaRPr lang="hr-HR" sz="2800" dirty="0"/>
          </a:p>
        </p:txBody>
      </p:sp>
      <p:sp>
        <p:nvSpPr>
          <p:cNvPr id="2" name="Slide Number Placeholder 1">
            <a:extLst>
              <a:ext uri="{FF2B5EF4-FFF2-40B4-BE49-F238E27FC236}">
                <a16:creationId xmlns:a16="http://schemas.microsoft.com/office/drawing/2014/main" id="{5CDF4D34-984F-4F47-A191-21F2A0A8830B}"/>
              </a:ext>
            </a:extLst>
          </p:cNvPr>
          <p:cNvSpPr>
            <a:spLocks noGrp="1"/>
          </p:cNvSpPr>
          <p:nvPr>
            <p:ph type="sldNum" sz="quarter" idx="12"/>
          </p:nvPr>
        </p:nvSpPr>
        <p:spPr/>
        <p:txBody>
          <a:bodyPr>
            <a:normAutofit lnSpcReduction="10000"/>
          </a:bodyPr>
          <a:lstStyle/>
          <a:p>
            <a:fld id="{D57F1E4F-1CFF-5643-939E-217C01CDF565}" type="slidenum">
              <a:rPr lang="en-US" smtClean="0"/>
              <a:pPr/>
              <a:t>64</a:t>
            </a:fld>
            <a:endParaRPr lang="en-US" dirty="0"/>
          </a:p>
        </p:txBody>
      </p:sp>
    </p:spTree>
    <p:extLst>
      <p:ext uri="{BB962C8B-B14F-4D97-AF65-F5344CB8AC3E}">
        <p14:creationId xmlns:p14="http://schemas.microsoft.com/office/powerpoint/2010/main" val="378018928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086B6D2-264C-411E-BC75-E191FC9EFFDC}"/>
              </a:ext>
            </a:extLst>
          </p:cNvPr>
          <p:cNvSpPr/>
          <p:nvPr/>
        </p:nvSpPr>
        <p:spPr>
          <a:xfrm>
            <a:off x="265849" y="0"/>
            <a:ext cx="11309623" cy="6471452"/>
          </a:xfrm>
          <a:prstGeom prst="rect">
            <a:avLst/>
          </a:prstGeom>
        </p:spPr>
        <p:txBody>
          <a:bodyPr wrap="square">
            <a:spAutoFit/>
          </a:bodyPr>
          <a:lstStyle/>
          <a:p>
            <a:pPr>
              <a:lnSpc>
                <a:spcPct val="150000"/>
              </a:lnSpc>
            </a:pPr>
            <a:r>
              <a:rPr lang="hr-HR" sz="2800" dirty="0"/>
              <a:t>Neki članovi obitelji ili članovi socijalne grupe ili druge značajne osobe u životu   klijenta mogu potkopati njegova/njezina nastojanja prema promjenama,  suprotstavljajući se takvim  promjenama, ismijavanjem klijenta zbog suradnje sa socijalnim radnikom, dajući često neprimjerene primjedbe na račun socijalnoih radnika i općenoto otežavajući klijentu put prema promjenama.</a:t>
            </a:r>
          </a:p>
          <a:p>
            <a:pPr>
              <a:lnSpc>
                <a:spcPct val="150000"/>
              </a:lnSpc>
            </a:pPr>
            <a:endParaRPr lang="hr-HR" sz="2800" dirty="0"/>
          </a:p>
          <a:p>
            <a:pPr>
              <a:lnSpc>
                <a:spcPct val="150000"/>
              </a:lnSpc>
            </a:pPr>
            <a:r>
              <a:rPr lang="hr-HR" sz="2800" dirty="0"/>
              <a:t>Ovo je isto tako jedan od razloga, zbog kojih je važno uključiti „značajne druge” u proces rješavanja problema kad god je to moguće.</a:t>
            </a:r>
          </a:p>
        </p:txBody>
      </p:sp>
      <p:sp>
        <p:nvSpPr>
          <p:cNvPr id="2" name="Slide Number Placeholder 1">
            <a:extLst>
              <a:ext uri="{FF2B5EF4-FFF2-40B4-BE49-F238E27FC236}">
                <a16:creationId xmlns:a16="http://schemas.microsoft.com/office/drawing/2014/main" id="{869ED6C0-BB95-4740-B84C-43C9874D7BF3}"/>
              </a:ext>
            </a:extLst>
          </p:cNvPr>
          <p:cNvSpPr>
            <a:spLocks noGrp="1"/>
          </p:cNvSpPr>
          <p:nvPr>
            <p:ph type="sldNum" sz="quarter" idx="12"/>
          </p:nvPr>
        </p:nvSpPr>
        <p:spPr/>
        <p:txBody>
          <a:bodyPr>
            <a:normAutofit lnSpcReduction="10000"/>
          </a:bodyPr>
          <a:lstStyle/>
          <a:p>
            <a:fld id="{D57F1E4F-1CFF-5643-939E-217C01CDF565}" type="slidenum">
              <a:rPr lang="en-US" smtClean="0"/>
              <a:pPr/>
              <a:t>65</a:t>
            </a:fld>
            <a:endParaRPr lang="en-US" dirty="0"/>
          </a:p>
        </p:txBody>
      </p:sp>
    </p:spTree>
    <p:extLst>
      <p:ext uri="{BB962C8B-B14F-4D97-AF65-F5344CB8AC3E}">
        <p14:creationId xmlns:p14="http://schemas.microsoft.com/office/powerpoint/2010/main" val="55450747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8E8B734-9859-4A42-9FB5-4297CFE41E1A}"/>
              </a:ext>
            </a:extLst>
          </p:cNvPr>
          <p:cNvSpPr/>
          <p:nvPr/>
        </p:nvSpPr>
        <p:spPr>
          <a:xfrm>
            <a:off x="345646" y="0"/>
            <a:ext cx="10929668" cy="6124754"/>
          </a:xfrm>
          <a:prstGeom prst="rect">
            <a:avLst/>
          </a:prstGeom>
        </p:spPr>
        <p:txBody>
          <a:bodyPr wrap="square">
            <a:spAutoFit/>
          </a:bodyPr>
          <a:lstStyle/>
          <a:p>
            <a:pPr>
              <a:lnSpc>
                <a:spcPct val="150000"/>
              </a:lnSpc>
            </a:pPr>
            <a:r>
              <a:rPr lang="hr-HR" sz="2800" dirty="0"/>
              <a:t>Zbog izazova koje izazivaju ove ali i druge prepreke procesu razvoja, socijalni radnici moraju biti svjesni situacije svojih klijenata i vješti u pomaganju im da nadvladaju ove prepreke.</a:t>
            </a:r>
          </a:p>
          <a:p>
            <a:pPr>
              <a:lnSpc>
                <a:spcPct val="150000"/>
              </a:lnSpc>
            </a:pPr>
            <a:endParaRPr lang="hr-HR" sz="2800" dirty="0"/>
          </a:p>
          <a:p>
            <a:r>
              <a:rPr lang="hr-HR" sz="2800" dirty="0"/>
              <a:t>Prepreke ostvarenju ciljeva često se susreću u radu s obiteljima i društvenim grupama. </a:t>
            </a:r>
          </a:p>
          <a:p>
            <a:endParaRPr lang="hr-HR" sz="2800" dirty="0"/>
          </a:p>
          <a:p>
            <a:r>
              <a:rPr lang="hr-HR" sz="2800" dirty="0"/>
              <a:t>Takve prepreke uključuju: </a:t>
            </a:r>
          </a:p>
          <a:p>
            <a:pPr marL="457200" indent="-457200">
              <a:buFont typeface="Arial" panose="020B0604020202020204" pitchFamily="34" charset="0"/>
              <a:buChar char="•"/>
            </a:pPr>
            <a:r>
              <a:rPr lang="hr-HR" sz="2800" dirty="0"/>
              <a:t>čimbenike osobnosti koji ograničavaju sudjelovanje pojedinih članova grupe</a:t>
            </a:r>
          </a:p>
          <a:p>
            <a:pPr marL="457200" indent="-457200">
              <a:buFont typeface="Arial" panose="020B0604020202020204" pitchFamily="34" charset="0"/>
              <a:buChar char="•"/>
            </a:pPr>
            <a:r>
              <a:rPr lang="hr-HR" sz="2800" dirty="0"/>
              <a:t>problematično ponašanje članova grupe ili </a:t>
            </a:r>
          </a:p>
          <a:p>
            <a:pPr marL="457200" indent="-457200">
              <a:buFont typeface="Arial" panose="020B0604020202020204" pitchFamily="34" charset="0"/>
              <a:buChar char="•"/>
            </a:pPr>
            <a:r>
              <a:rPr lang="hr-HR" sz="2800" dirty="0"/>
              <a:t>procese unutar grupe koji sprječavaju napredak. </a:t>
            </a:r>
          </a:p>
        </p:txBody>
      </p:sp>
      <p:sp>
        <p:nvSpPr>
          <p:cNvPr id="2" name="Slide Number Placeholder 1">
            <a:extLst>
              <a:ext uri="{FF2B5EF4-FFF2-40B4-BE49-F238E27FC236}">
                <a16:creationId xmlns:a16="http://schemas.microsoft.com/office/drawing/2014/main" id="{E26029A7-CB24-4F10-9E96-74D8AFCD1DBE}"/>
              </a:ext>
            </a:extLst>
          </p:cNvPr>
          <p:cNvSpPr>
            <a:spLocks noGrp="1"/>
          </p:cNvSpPr>
          <p:nvPr>
            <p:ph type="sldNum" sz="quarter" idx="12"/>
          </p:nvPr>
        </p:nvSpPr>
        <p:spPr/>
        <p:txBody>
          <a:bodyPr>
            <a:normAutofit lnSpcReduction="10000"/>
          </a:bodyPr>
          <a:lstStyle/>
          <a:p>
            <a:fld id="{D57F1E4F-1CFF-5643-939E-217C01CDF565}" type="slidenum">
              <a:rPr lang="en-US" smtClean="0"/>
              <a:pPr/>
              <a:t>66</a:t>
            </a:fld>
            <a:endParaRPr lang="en-US" dirty="0"/>
          </a:p>
        </p:txBody>
      </p:sp>
    </p:spTree>
    <p:extLst>
      <p:ext uri="{BB962C8B-B14F-4D97-AF65-F5344CB8AC3E}">
        <p14:creationId xmlns:p14="http://schemas.microsoft.com/office/powerpoint/2010/main" val="113077167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22A78C-3B93-4A57-9BFA-E516BFCE236D}"/>
              </a:ext>
            </a:extLst>
          </p:cNvPr>
          <p:cNvSpPr/>
          <p:nvPr/>
        </p:nvSpPr>
        <p:spPr>
          <a:xfrm>
            <a:off x="311727" y="0"/>
            <a:ext cx="10983191" cy="6471452"/>
          </a:xfrm>
          <a:prstGeom prst="rect">
            <a:avLst/>
          </a:prstGeom>
        </p:spPr>
        <p:txBody>
          <a:bodyPr wrap="square">
            <a:spAutoFit/>
          </a:bodyPr>
          <a:lstStyle/>
          <a:p>
            <a:pPr>
              <a:lnSpc>
                <a:spcPct val="150000"/>
              </a:lnSpc>
            </a:pPr>
            <a:r>
              <a:rPr lang="hr-HR" sz="2800" dirty="0"/>
              <a:t>Postoje i druge prepreke koje mogu uključivati prije svega:  </a:t>
            </a:r>
          </a:p>
          <a:p>
            <a:pPr>
              <a:lnSpc>
                <a:spcPct val="150000"/>
              </a:lnSpc>
            </a:pPr>
            <a:r>
              <a:rPr lang="hr-HR" sz="2800" dirty="0"/>
              <a:t>organizacijsku opoziciju za promjenu unutar sustava čiji su resursi bitni za postizanje cilja.</a:t>
            </a:r>
          </a:p>
          <a:p>
            <a:pPr>
              <a:lnSpc>
                <a:spcPct val="150000"/>
              </a:lnSpc>
            </a:pPr>
            <a:endParaRPr lang="hr-HR" sz="2800" dirty="0"/>
          </a:p>
          <a:p>
            <a:pPr>
              <a:lnSpc>
                <a:spcPct val="150000"/>
              </a:lnSpc>
            </a:pPr>
            <a:r>
              <a:rPr lang="hr-HR" sz="2800" dirty="0"/>
              <a:t>Odbijanje specifičnih usluga ili  iintervencija (npr. unutar sustava zdravstvene zaštite, rehabilitacije ili pomoći u državnoj administraciji) od strane organizacija ili pravila i postupci koji neopravdano ograničavaju pristup klijentima tim resursima, mogu zahtijevati od socijalnog radnika da preuzme ulogu posrednika ili zastupnika.</a:t>
            </a:r>
          </a:p>
        </p:txBody>
      </p:sp>
      <p:sp>
        <p:nvSpPr>
          <p:cNvPr id="2" name="Slide Number Placeholder 1">
            <a:extLst>
              <a:ext uri="{FF2B5EF4-FFF2-40B4-BE49-F238E27FC236}">
                <a16:creationId xmlns:a16="http://schemas.microsoft.com/office/drawing/2014/main" id="{9DB4E257-3BEB-4792-9C9B-5BCB52667F4F}"/>
              </a:ext>
            </a:extLst>
          </p:cNvPr>
          <p:cNvSpPr>
            <a:spLocks noGrp="1"/>
          </p:cNvSpPr>
          <p:nvPr>
            <p:ph type="sldNum" sz="quarter" idx="12"/>
          </p:nvPr>
        </p:nvSpPr>
        <p:spPr/>
        <p:txBody>
          <a:bodyPr>
            <a:normAutofit lnSpcReduction="10000"/>
          </a:bodyPr>
          <a:lstStyle/>
          <a:p>
            <a:fld id="{D57F1E4F-1CFF-5643-939E-217C01CDF565}" type="slidenum">
              <a:rPr lang="en-US" smtClean="0"/>
              <a:pPr/>
              <a:t>67</a:t>
            </a:fld>
            <a:endParaRPr lang="en-US" dirty="0"/>
          </a:p>
        </p:txBody>
      </p:sp>
    </p:spTree>
    <p:extLst>
      <p:ext uri="{BB962C8B-B14F-4D97-AF65-F5344CB8AC3E}">
        <p14:creationId xmlns:p14="http://schemas.microsoft.com/office/powerpoint/2010/main" val="5428853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AE48056-F8E4-4A8C-929F-F38FC155F1E1}"/>
              </a:ext>
            </a:extLst>
          </p:cNvPr>
          <p:cNvSpPr/>
          <p:nvPr/>
        </p:nvSpPr>
        <p:spPr>
          <a:xfrm>
            <a:off x="308820" y="230969"/>
            <a:ext cx="10882189" cy="6124754"/>
          </a:xfrm>
          <a:prstGeom prst="rect">
            <a:avLst/>
          </a:prstGeom>
        </p:spPr>
        <p:txBody>
          <a:bodyPr wrap="square">
            <a:spAutoFit/>
          </a:bodyPr>
          <a:lstStyle/>
          <a:p>
            <a:r>
              <a:rPr lang="hr-HR" sz="2800" dirty="0"/>
              <a:t>Relacijske prepreke - reakcije u međusobnim odnosima socijalnog radnika i klijenta </a:t>
            </a:r>
          </a:p>
          <a:p>
            <a:endParaRPr lang="hr-HR" sz="2800" dirty="0"/>
          </a:p>
          <a:p>
            <a:r>
              <a:rPr lang="hr-HR" sz="2800" dirty="0"/>
              <a:t>Budući da socijalni radnici i klijenti rade zajedno u rješavanju problema, emocionalne reakcije jedne strane prema drugoj mogu naštetiti učinkovitosti tog radnog partnerstva i predstavljati prepreku ostvarenju cilja. </a:t>
            </a:r>
          </a:p>
          <a:p>
            <a:endParaRPr lang="hr-HR" sz="2800" dirty="0"/>
          </a:p>
          <a:p>
            <a:r>
              <a:rPr lang="hr-HR" sz="2800" dirty="0"/>
              <a:t>Klijenti, na primjer, mogu imati nerealna očekivanja ili možda pogrešno shvatiti namjeru socijalnog radnika. Posljedično, klijenti mogu doživjeti razočaranje, mogu se osjetiti povrijeđenima, obeshrabrenima, ljutnju, odbijanje, čežnju za bliskošću ili mnoge druge emocionalne reakcije koje mogu ozbiljno ometati napredak prema ciljevima.</a:t>
            </a:r>
          </a:p>
        </p:txBody>
      </p:sp>
      <p:sp>
        <p:nvSpPr>
          <p:cNvPr id="2" name="Slide Number Placeholder 1">
            <a:extLst>
              <a:ext uri="{FF2B5EF4-FFF2-40B4-BE49-F238E27FC236}">
                <a16:creationId xmlns:a16="http://schemas.microsoft.com/office/drawing/2014/main" id="{C6D06DAF-70FD-472C-AA3F-0247E384B801}"/>
              </a:ext>
            </a:extLst>
          </p:cNvPr>
          <p:cNvSpPr>
            <a:spLocks noGrp="1"/>
          </p:cNvSpPr>
          <p:nvPr>
            <p:ph type="sldNum" sz="quarter" idx="12"/>
          </p:nvPr>
        </p:nvSpPr>
        <p:spPr/>
        <p:txBody>
          <a:bodyPr>
            <a:normAutofit lnSpcReduction="10000"/>
          </a:bodyPr>
          <a:lstStyle/>
          <a:p>
            <a:fld id="{D57F1E4F-1CFF-5643-939E-217C01CDF565}" type="slidenum">
              <a:rPr lang="en-US" smtClean="0"/>
              <a:pPr/>
              <a:t>68</a:t>
            </a:fld>
            <a:endParaRPr lang="en-US" dirty="0"/>
          </a:p>
        </p:txBody>
      </p:sp>
    </p:spTree>
    <p:extLst>
      <p:ext uri="{BB962C8B-B14F-4D97-AF65-F5344CB8AC3E}">
        <p14:creationId xmlns:p14="http://schemas.microsoft.com/office/powerpoint/2010/main" val="22562041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CB7925D-4BBF-44B3-BC03-9C3D4B2F8470}"/>
              </a:ext>
            </a:extLst>
          </p:cNvPr>
          <p:cNvSpPr/>
          <p:nvPr/>
        </p:nvSpPr>
        <p:spPr>
          <a:xfrm>
            <a:off x="259772" y="79215"/>
            <a:ext cx="11159837" cy="6646243"/>
          </a:xfrm>
          <a:prstGeom prst="rect">
            <a:avLst/>
          </a:prstGeom>
        </p:spPr>
        <p:txBody>
          <a:bodyPr wrap="square">
            <a:spAutoFit/>
          </a:bodyPr>
          <a:lstStyle/>
          <a:p>
            <a:pPr>
              <a:lnSpc>
                <a:spcPts val="4300"/>
              </a:lnSpc>
            </a:pPr>
            <a:r>
              <a:rPr lang="hr-HR" sz="2700" dirty="0"/>
              <a:t>Partnerski parovi, roditelji i članovi socijalne grupe također mogu doživjeti relacijske reakcije prema drugim članove ovih većih sustava klijenata, što rezultira problematičnim interakcijskim obrascima unutar tih sustava. </a:t>
            </a:r>
          </a:p>
          <a:p>
            <a:pPr>
              <a:lnSpc>
                <a:spcPts val="4300"/>
              </a:lnSpc>
            </a:pPr>
            <a:endParaRPr lang="hr-HR" sz="2700" dirty="0"/>
          </a:p>
          <a:p>
            <a:pPr>
              <a:lnSpc>
                <a:spcPts val="4300"/>
              </a:lnSpc>
            </a:pPr>
            <a:r>
              <a:rPr lang="hr-HR" sz="2700" dirty="0"/>
              <a:t>Nije neuobičajeno , čak je i pravilo da ove reakcije odražavaju stavove i uvjerenja naučene iz odnosa s roditeljima ili „značajnim drugima”. </a:t>
            </a:r>
          </a:p>
          <a:p>
            <a:pPr>
              <a:lnSpc>
                <a:spcPts val="4300"/>
              </a:lnSpc>
            </a:pPr>
            <a:endParaRPr lang="hr-HR" sz="2700" dirty="0"/>
          </a:p>
          <a:p>
            <a:pPr>
              <a:lnSpc>
                <a:spcPts val="4300"/>
              </a:lnSpc>
            </a:pPr>
            <a:r>
              <a:rPr lang="hr-HR" sz="2700" dirty="0"/>
              <a:t>U mnogim slučajevima socijalni radnik ili članovi klijentovih sustava mogu se nesvjesno ponašati na način koji uzrokuje nepovoljne relacijske reakcije pojedinaca ili članova obitelji ili članova grupe. </a:t>
            </a:r>
          </a:p>
        </p:txBody>
      </p:sp>
      <p:sp>
        <p:nvSpPr>
          <p:cNvPr id="5" name="Rectangle: Rounded Corners 4">
            <a:extLst>
              <a:ext uri="{FF2B5EF4-FFF2-40B4-BE49-F238E27FC236}">
                <a16:creationId xmlns:a16="http://schemas.microsoft.com/office/drawing/2014/main" id="{66E289CD-623C-4529-BF08-9102AD1B3FDE}"/>
              </a:ext>
            </a:extLst>
          </p:cNvPr>
          <p:cNvSpPr/>
          <p:nvPr/>
        </p:nvSpPr>
        <p:spPr>
          <a:xfrm>
            <a:off x="4675909" y="2504208"/>
            <a:ext cx="6151418" cy="351212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hr-HR" sz="2400" dirty="0"/>
              <a:t>Termin je započeo upotrebljavati američki sociolog i antropolog  Georg Herbert Mead za označavanja najvažnijih osoba u razvoju neke osobe, kao što su roditelji, prijatelji, i profesori.</a:t>
            </a:r>
          </a:p>
          <a:p>
            <a:pPr algn="ctr"/>
            <a:r>
              <a:rPr lang="hr-HR" sz="2400" dirty="0"/>
              <a:t>Georg Herbert Mead bio je značajan predstavnik Čikaške sociološke škole.</a:t>
            </a:r>
          </a:p>
        </p:txBody>
      </p:sp>
      <p:sp>
        <p:nvSpPr>
          <p:cNvPr id="2" name="Slide Number Placeholder 1">
            <a:extLst>
              <a:ext uri="{FF2B5EF4-FFF2-40B4-BE49-F238E27FC236}">
                <a16:creationId xmlns:a16="http://schemas.microsoft.com/office/drawing/2014/main" id="{642E1EF9-0E8A-4267-AC29-687F37A350C6}"/>
              </a:ext>
            </a:extLst>
          </p:cNvPr>
          <p:cNvSpPr>
            <a:spLocks noGrp="1"/>
          </p:cNvSpPr>
          <p:nvPr>
            <p:ph type="sldNum" sz="quarter" idx="12"/>
          </p:nvPr>
        </p:nvSpPr>
        <p:spPr/>
        <p:txBody>
          <a:bodyPr>
            <a:normAutofit lnSpcReduction="10000"/>
          </a:bodyPr>
          <a:lstStyle/>
          <a:p>
            <a:fld id="{D57F1E4F-1CFF-5643-939E-217C01CDF565}" type="slidenum">
              <a:rPr lang="en-US" smtClean="0"/>
              <a:pPr/>
              <a:t>69</a:t>
            </a:fld>
            <a:endParaRPr lang="en-US" dirty="0"/>
          </a:p>
        </p:txBody>
      </p:sp>
    </p:spTree>
    <p:extLst>
      <p:ext uri="{BB962C8B-B14F-4D97-AF65-F5344CB8AC3E}">
        <p14:creationId xmlns:p14="http://schemas.microsoft.com/office/powerpoint/2010/main" val="11397086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1"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xit" presetSubtype="0" fill="hold" grpId="0" nodeType="clickEffect">
                                  <p:stCondLst>
                                    <p:cond delay="0"/>
                                  </p:stCondLst>
                                  <p:childTnLst>
                                    <p:anim calcmode="lin" valueType="num">
                                      <p:cBhvr>
                                        <p:cTn id="16" dur="1000"/>
                                        <p:tgtEl>
                                          <p:spTgt spid="5"/>
                                        </p:tgtEl>
                                        <p:attrNameLst>
                                          <p:attrName>ppt_w</p:attrName>
                                        </p:attrNameLst>
                                      </p:cBhvr>
                                      <p:tavLst>
                                        <p:tav tm="0">
                                          <p:val>
                                            <p:strVal val="ppt_w"/>
                                          </p:val>
                                        </p:tav>
                                        <p:tav tm="100000">
                                          <p:val>
                                            <p:fltVal val="0"/>
                                          </p:val>
                                        </p:tav>
                                      </p:tavLst>
                                    </p:anim>
                                    <p:anim calcmode="lin" valueType="num">
                                      <p:cBhvr>
                                        <p:cTn id="17" dur="1000"/>
                                        <p:tgtEl>
                                          <p:spTgt spid="5"/>
                                        </p:tgtEl>
                                        <p:attrNameLst>
                                          <p:attrName>ppt_h</p:attrName>
                                        </p:attrNameLst>
                                      </p:cBhvr>
                                      <p:tavLst>
                                        <p:tav tm="0">
                                          <p:val>
                                            <p:strVal val="ppt_h"/>
                                          </p:val>
                                        </p:tav>
                                        <p:tav tm="100000">
                                          <p:val>
                                            <p:fltVal val="0"/>
                                          </p:val>
                                        </p:tav>
                                      </p:tavLst>
                                    </p:anim>
                                    <p:anim calcmode="lin" valueType="num">
                                      <p:cBhvr>
                                        <p:cTn id="18" dur="1000"/>
                                        <p:tgtEl>
                                          <p:spTgt spid="5"/>
                                        </p:tgtEl>
                                        <p:attrNameLst>
                                          <p:attrName>style.rotation</p:attrName>
                                        </p:attrNameLst>
                                      </p:cBhvr>
                                      <p:tavLst>
                                        <p:tav tm="0">
                                          <p:val>
                                            <p:fltVal val="0"/>
                                          </p:val>
                                        </p:tav>
                                        <p:tav tm="100000">
                                          <p:val>
                                            <p:fltVal val="90"/>
                                          </p:val>
                                        </p:tav>
                                      </p:tavLst>
                                    </p:anim>
                                    <p:animEffect transition="out" filter="fade">
                                      <p:cBhvr>
                                        <p:cTn id="19" dur="1000"/>
                                        <p:tgtEl>
                                          <p:spTgt spid="5"/>
                                        </p:tgtEl>
                                      </p:cBhvr>
                                    </p:animEffect>
                                    <p:set>
                                      <p:cBhvr>
                                        <p:cTn id="20" dur="1" fill="hold">
                                          <p:stCondLst>
                                            <p:cond delay="9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17913A-C95F-4E27-B8C6-E190AF424D57}"/>
              </a:ext>
            </a:extLst>
          </p:cNvPr>
          <p:cNvSpPr/>
          <p:nvPr/>
        </p:nvSpPr>
        <p:spPr>
          <a:xfrm>
            <a:off x="457199" y="447945"/>
            <a:ext cx="10696755" cy="7117782"/>
          </a:xfrm>
          <a:prstGeom prst="rect">
            <a:avLst/>
          </a:prstGeom>
        </p:spPr>
        <p:txBody>
          <a:bodyPr wrap="square">
            <a:spAutoFit/>
          </a:bodyPr>
          <a:lstStyle/>
          <a:p>
            <a:pPr>
              <a:lnSpc>
                <a:spcPct val="150000"/>
              </a:lnSpc>
            </a:pPr>
            <a:r>
              <a:rPr lang="hr-HR" sz="2800" dirty="0"/>
              <a:t>Osobe koje dolaze u kontakt sa socijalnim radnicima mogu biti:</a:t>
            </a:r>
          </a:p>
          <a:p>
            <a:pPr marL="514350" indent="-514350">
              <a:lnSpc>
                <a:spcPct val="150000"/>
              </a:lnSpc>
              <a:buFont typeface="+mj-lt"/>
              <a:buAutoNum type="arabicParenR"/>
            </a:pPr>
            <a:r>
              <a:rPr lang="hr-HR" sz="2800" dirty="0"/>
              <a:t>podnositelji zahtjeva,</a:t>
            </a:r>
          </a:p>
          <a:p>
            <a:pPr marL="514350" indent="-514350">
              <a:lnSpc>
                <a:spcPct val="150000"/>
              </a:lnSpc>
              <a:buFont typeface="+mj-lt"/>
              <a:buAutoNum type="arabicParenR"/>
            </a:pPr>
            <a:r>
              <a:rPr lang="hr-HR" sz="2800" dirty="0"/>
              <a:t>klijenti po preporuci ili mogu biti </a:t>
            </a:r>
          </a:p>
          <a:p>
            <a:pPr marL="514350" indent="-514350">
              <a:lnSpc>
                <a:spcPct val="150000"/>
              </a:lnSpc>
              <a:buFont typeface="+mj-lt"/>
              <a:buAutoNum type="arabicParenR"/>
            </a:pPr>
            <a:r>
              <a:rPr lang="hr-HR" sz="2800" dirty="0"/>
              <a:t>nedobrovoljni klijenti. </a:t>
            </a:r>
          </a:p>
          <a:p>
            <a:pPr>
              <a:lnSpc>
                <a:spcPct val="150000"/>
              </a:lnSpc>
            </a:pPr>
            <a:r>
              <a:rPr lang="hr-HR" sz="2800" dirty="0"/>
              <a:t>Svi su oni potencijalni klijenti ako mogu razgovarati i prihvatiti pomoć za neki od njihovih problema.</a:t>
            </a:r>
          </a:p>
          <a:p>
            <a:pPr>
              <a:lnSpc>
                <a:spcPct val="150000"/>
              </a:lnSpc>
            </a:pPr>
            <a:endParaRPr lang="hr-HR" sz="2800" dirty="0"/>
          </a:p>
          <a:p>
            <a:pPr>
              <a:lnSpc>
                <a:spcPct val="150000"/>
              </a:lnSpc>
            </a:pPr>
            <a:r>
              <a:rPr lang="hr-HR" sz="2800" dirty="0"/>
              <a:t>Djeca su poseban slučaj potencijalnoih klijenata jer su rijetko podnositelji zahtjeva i obično ih upućuju nastavnici ili članovi obitelji zbog zabrinutosti za probleme u njihovom ponašanju.</a:t>
            </a:r>
          </a:p>
          <a:p>
            <a:pPr>
              <a:lnSpc>
                <a:spcPct val="150000"/>
              </a:lnSpc>
            </a:pPr>
            <a:endParaRPr lang="hr-HR" sz="2800" dirty="0"/>
          </a:p>
        </p:txBody>
      </p:sp>
      <p:sp>
        <p:nvSpPr>
          <p:cNvPr id="3" name="Slide Number Placeholder 2">
            <a:extLst>
              <a:ext uri="{FF2B5EF4-FFF2-40B4-BE49-F238E27FC236}">
                <a16:creationId xmlns:a16="http://schemas.microsoft.com/office/drawing/2014/main" id="{570F3D34-3BD0-4C43-BAAE-AE83CC2B23BF}"/>
              </a:ext>
            </a:extLst>
          </p:cNvPr>
          <p:cNvSpPr>
            <a:spLocks noGrp="1"/>
          </p:cNvSpPr>
          <p:nvPr>
            <p:ph type="sldNum" sz="quarter" idx="12"/>
          </p:nvPr>
        </p:nvSpPr>
        <p:spPr/>
        <p:txBody>
          <a:bodyPr>
            <a:normAutofit lnSpcReduction="10000"/>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83501447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BB56475-AB7D-48F7-AA96-76C1D4C6B497}"/>
              </a:ext>
            </a:extLst>
          </p:cNvPr>
          <p:cNvSpPr/>
          <p:nvPr/>
        </p:nvSpPr>
        <p:spPr>
          <a:xfrm>
            <a:off x="249380" y="1485936"/>
            <a:ext cx="11097491" cy="3886128"/>
          </a:xfrm>
          <a:prstGeom prst="rect">
            <a:avLst/>
          </a:prstGeom>
        </p:spPr>
        <p:txBody>
          <a:bodyPr wrap="square">
            <a:spAutoFit/>
          </a:bodyPr>
          <a:lstStyle/>
          <a:p>
            <a:pPr>
              <a:lnSpc>
                <a:spcPct val="150000"/>
              </a:lnSpc>
            </a:pPr>
            <a:r>
              <a:rPr lang="hr-HR" sz="2800" dirty="0"/>
              <a:t>U svim situacijama, ključno je istražiti i razriješiti ove štetne relacijske reakcije. </a:t>
            </a:r>
          </a:p>
          <a:p>
            <a:pPr>
              <a:lnSpc>
                <a:spcPct val="150000"/>
              </a:lnSpc>
            </a:pPr>
            <a:endParaRPr lang="hr-HR" sz="2800" dirty="0"/>
          </a:p>
          <a:p>
            <a:pPr>
              <a:lnSpc>
                <a:spcPct val="150000"/>
              </a:lnSpc>
            </a:pPr>
            <a:r>
              <a:rPr lang="hr-HR" sz="2800" dirty="0"/>
              <a:t>U suprotnom, nastojanja klijenata mogu se preusmjeriti iz osnovnog smjera rada na postizanju cilja ili - čak i gore - klijenti se mogu prijevremeno povući iz postupka pomoći.</a:t>
            </a:r>
          </a:p>
        </p:txBody>
      </p:sp>
      <p:sp>
        <p:nvSpPr>
          <p:cNvPr id="2" name="Slide Number Placeholder 1">
            <a:extLst>
              <a:ext uri="{FF2B5EF4-FFF2-40B4-BE49-F238E27FC236}">
                <a16:creationId xmlns:a16="http://schemas.microsoft.com/office/drawing/2014/main" id="{8F92F472-A5FC-4C77-BBEB-FF07CEA9D46B}"/>
              </a:ext>
            </a:extLst>
          </p:cNvPr>
          <p:cNvSpPr>
            <a:spLocks noGrp="1"/>
          </p:cNvSpPr>
          <p:nvPr>
            <p:ph type="sldNum" sz="quarter" idx="12"/>
          </p:nvPr>
        </p:nvSpPr>
        <p:spPr/>
        <p:txBody>
          <a:bodyPr>
            <a:normAutofit lnSpcReduction="10000"/>
          </a:bodyPr>
          <a:lstStyle/>
          <a:p>
            <a:fld id="{D57F1E4F-1CFF-5643-939E-217C01CDF565}" type="slidenum">
              <a:rPr lang="en-US" smtClean="0"/>
              <a:pPr/>
              <a:t>70</a:t>
            </a:fld>
            <a:endParaRPr lang="en-US" dirty="0"/>
          </a:p>
        </p:txBody>
      </p:sp>
    </p:spTree>
    <p:extLst>
      <p:ext uri="{BB962C8B-B14F-4D97-AF65-F5344CB8AC3E}">
        <p14:creationId xmlns:p14="http://schemas.microsoft.com/office/powerpoint/2010/main" val="370327950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98CD0C2-3B91-445D-8769-51BE25365375}"/>
              </a:ext>
            </a:extLst>
          </p:cNvPr>
          <p:cNvSpPr/>
          <p:nvPr/>
        </p:nvSpPr>
        <p:spPr>
          <a:xfrm>
            <a:off x="311727" y="251890"/>
            <a:ext cx="11201400" cy="6471452"/>
          </a:xfrm>
          <a:prstGeom prst="rect">
            <a:avLst/>
          </a:prstGeom>
        </p:spPr>
        <p:txBody>
          <a:bodyPr wrap="square">
            <a:spAutoFit/>
          </a:bodyPr>
          <a:lstStyle/>
          <a:p>
            <a:pPr>
              <a:lnSpc>
                <a:spcPct val="150000"/>
              </a:lnSpc>
            </a:pPr>
            <a:r>
              <a:rPr lang="hr-HR" sz="2800" dirty="0"/>
              <a:t>Socijalni radnici sami mogu biti podložni relacijskim reakcijama. Socijalni radnici koji se odnose na autentičan način pružaju klijentima iskustvo koje se prenosi u stvarni svijet klijentovog društvenog okruženja.</a:t>
            </a:r>
          </a:p>
          <a:p>
            <a:pPr>
              <a:lnSpc>
                <a:spcPct val="150000"/>
              </a:lnSpc>
            </a:pPr>
            <a:r>
              <a:rPr lang="hr-HR" sz="2800" dirty="0"/>
              <a:t>Oni komuniciraju klijentima da su ljudska bića koja nisu imuna na pogreške i doživljavaju emocije i imaju želje kao dio njihovih odnosa s klijentima. </a:t>
            </a:r>
          </a:p>
          <a:p>
            <a:pPr>
              <a:lnSpc>
                <a:spcPct val="150000"/>
              </a:lnSpc>
            </a:pPr>
            <a:endParaRPr lang="hr-HR" sz="2800" dirty="0"/>
          </a:p>
          <a:p>
            <a:pPr>
              <a:lnSpc>
                <a:spcPct val="150000"/>
              </a:lnSpc>
            </a:pPr>
            <a:r>
              <a:rPr lang="hr-HR" sz="2800" dirty="0"/>
              <a:t>Od velike je važnosti da socijalni radnici budu svjesni svojih reakcija prema klijentima i znaju kako ih upravljati.</a:t>
            </a:r>
          </a:p>
        </p:txBody>
      </p:sp>
      <p:sp>
        <p:nvSpPr>
          <p:cNvPr id="2" name="Slide Number Placeholder 1">
            <a:extLst>
              <a:ext uri="{FF2B5EF4-FFF2-40B4-BE49-F238E27FC236}">
                <a16:creationId xmlns:a16="http://schemas.microsoft.com/office/drawing/2014/main" id="{4F88055B-5B6D-47E1-A513-6D1875F59051}"/>
              </a:ext>
            </a:extLst>
          </p:cNvPr>
          <p:cNvSpPr>
            <a:spLocks noGrp="1"/>
          </p:cNvSpPr>
          <p:nvPr>
            <p:ph type="sldNum" sz="quarter" idx="12"/>
          </p:nvPr>
        </p:nvSpPr>
        <p:spPr/>
        <p:txBody>
          <a:bodyPr>
            <a:normAutofit lnSpcReduction="10000"/>
          </a:bodyPr>
          <a:lstStyle/>
          <a:p>
            <a:fld id="{D57F1E4F-1CFF-5643-939E-217C01CDF565}" type="slidenum">
              <a:rPr lang="en-US" smtClean="0"/>
              <a:pPr/>
              <a:t>71</a:t>
            </a:fld>
            <a:endParaRPr lang="en-US" dirty="0"/>
          </a:p>
        </p:txBody>
      </p:sp>
    </p:spTree>
    <p:extLst>
      <p:ext uri="{BB962C8B-B14F-4D97-AF65-F5344CB8AC3E}">
        <p14:creationId xmlns:p14="http://schemas.microsoft.com/office/powerpoint/2010/main" val="84790843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5AE2062-D7E1-41F6-86FD-E85FC2F38455}"/>
              </a:ext>
            </a:extLst>
          </p:cNvPr>
          <p:cNvSpPr/>
          <p:nvPr/>
        </p:nvSpPr>
        <p:spPr>
          <a:xfrm>
            <a:off x="342900" y="0"/>
            <a:ext cx="10910454" cy="6498382"/>
          </a:xfrm>
          <a:prstGeom prst="rect">
            <a:avLst/>
          </a:prstGeom>
        </p:spPr>
        <p:txBody>
          <a:bodyPr wrap="square">
            <a:spAutoFit/>
          </a:bodyPr>
          <a:lstStyle/>
          <a:p>
            <a:pPr>
              <a:lnSpc>
                <a:spcPts val="4200"/>
              </a:lnSpc>
            </a:pPr>
            <a:r>
              <a:rPr lang="hr-HR" sz="2800" dirty="0"/>
              <a:t>U suprotnom,  socijalni radnici će se baviti vlastitim problemima, a ne klijentovim, pa će tako  proces pomoći doći u opasnost. </a:t>
            </a:r>
          </a:p>
          <a:p>
            <a:pPr>
              <a:lnSpc>
                <a:spcPts val="4200"/>
              </a:lnSpc>
            </a:pPr>
            <a:endParaRPr lang="hr-HR" sz="2800" dirty="0"/>
          </a:p>
          <a:p>
            <a:pPr>
              <a:lnSpc>
                <a:spcPts val="4200"/>
              </a:lnSpc>
            </a:pPr>
            <a:r>
              <a:rPr lang="hr-HR" sz="2800" dirty="0"/>
              <a:t>Na primjer, studentica na praksi postane svjesna da je vezana uz klijenta koji je imao poteškoća u izradi i provedbi planova. Ta povezanost nalikuje situaciji kao da bi klijentica bila bila član obitelji, s kojim je studentica imala slične poteškoće.</a:t>
            </a:r>
          </a:p>
          <a:p>
            <a:pPr>
              <a:lnSpc>
                <a:spcPts val="4200"/>
              </a:lnSpc>
            </a:pPr>
            <a:endParaRPr lang="hr-HR" sz="2800" dirty="0"/>
          </a:p>
          <a:p>
            <a:pPr>
              <a:lnSpc>
                <a:spcPts val="4200"/>
              </a:lnSpc>
            </a:pPr>
            <a:r>
              <a:rPr lang="hr-HR" sz="2800" dirty="0"/>
              <a:t>Prepoznavanje tih veza kroz susrete sa nastavnicima zaduženim za praksu studenata omogućit će studentici da se na pravilan i koristan način odvoji od klijenta.</a:t>
            </a:r>
          </a:p>
        </p:txBody>
      </p:sp>
      <p:sp>
        <p:nvSpPr>
          <p:cNvPr id="2" name="Slide Number Placeholder 1">
            <a:extLst>
              <a:ext uri="{FF2B5EF4-FFF2-40B4-BE49-F238E27FC236}">
                <a16:creationId xmlns:a16="http://schemas.microsoft.com/office/drawing/2014/main" id="{36D0CAC7-50F7-4FC5-842E-C0A88B48501E}"/>
              </a:ext>
            </a:extLst>
          </p:cNvPr>
          <p:cNvSpPr>
            <a:spLocks noGrp="1"/>
          </p:cNvSpPr>
          <p:nvPr>
            <p:ph type="sldNum" sz="quarter" idx="12"/>
          </p:nvPr>
        </p:nvSpPr>
        <p:spPr/>
        <p:txBody>
          <a:bodyPr>
            <a:normAutofit lnSpcReduction="10000"/>
          </a:bodyPr>
          <a:lstStyle/>
          <a:p>
            <a:fld id="{D57F1E4F-1CFF-5643-939E-217C01CDF565}" type="slidenum">
              <a:rPr lang="en-US" smtClean="0"/>
              <a:pPr/>
              <a:t>72</a:t>
            </a:fld>
            <a:endParaRPr lang="en-US" dirty="0"/>
          </a:p>
        </p:txBody>
      </p:sp>
    </p:spTree>
    <p:extLst>
      <p:ext uri="{BB962C8B-B14F-4D97-AF65-F5344CB8AC3E}">
        <p14:creationId xmlns:p14="http://schemas.microsoft.com/office/powerpoint/2010/main" val="28628270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235F81-0599-4594-9889-4E121246B184}"/>
              </a:ext>
            </a:extLst>
          </p:cNvPr>
          <p:cNvSpPr/>
          <p:nvPr/>
        </p:nvSpPr>
        <p:spPr>
          <a:xfrm>
            <a:off x="4534545" y="376443"/>
            <a:ext cx="6749984" cy="1200329"/>
          </a:xfrm>
          <a:prstGeom prst="rect">
            <a:avLst/>
          </a:prstGeom>
        </p:spPr>
        <p:txBody>
          <a:bodyPr wrap="square">
            <a:spAutoFit/>
          </a:bodyPr>
          <a:lstStyle/>
          <a:p>
            <a:pPr algn="r"/>
            <a:r>
              <a:rPr lang="hr-HR" sz="3600" dirty="0"/>
              <a:t>Prepreke ostvarenju klijentove samosvijesti</a:t>
            </a:r>
          </a:p>
        </p:txBody>
      </p:sp>
      <p:sp>
        <p:nvSpPr>
          <p:cNvPr id="2" name="Slide Number Placeholder 1">
            <a:extLst>
              <a:ext uri="{FF2B5EF4-FFF2-40B4-BE49-F238E27FC236}">
                <a16:creationId xmlns:a16="http://schemas.microsoft.com/office/drawing/2014/main" id="{848C8BCE-AD3A-4631-93A7-B66F278E569A}"/>
              </a:ext>
            </a:extLst>
          </p:cNvPr>
          <p:cNvSpPr>
            <a:spLocks noGrp="1"/>
          </p:cNvSpPr>
          <p:nvPr>
            <p:ph type="sldNum" sz="quarter" idx="12"/>
          </p:nvPr>
        </p:nvSpPr>
        <p:spPr/>
        <p:txBody>
          <a:bodyPr>
            <a:normAutofit lnSpcReduction="10000"/>
          </a:bodyPr>
          <a:lstStyle/>
          <a:p>
            <a:fld id="{D57F1E4F-1CFF-5643-939E-217C01CDF565}" type="slidenum">
              <a:rPr lang="en-US" smtClean="0"/>
              <a:pPr/>
              <a:t>73</a:t>
            </a:fld>
            <a:endParaRPr lang="en-US" dirty="0"/>
          </a:p>
        </p:txBody>
      </p:sp>
    </p:spTree>
    <p:extLst>
      <p:ext uri="{BB962C8B-B14F-4D97-AF65-F5344CB8AC3E}">
        <p14:creationId xmlns:p14="http://schemas.microsoft.com/office/powerpoint/2010/main" val="216947657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9AAE2B6-17E5-4DCF-AD97-0243D89052F3}"/>
              </a:ext>
            </a:extLst>
          </p:cNvPr>
          <p:cNvSpPr/>
          <p:nvPr/>
        </p:nvSpPr>
        <p:spPr>
          <a:xfrm>
            <a:off x="436418" y="203491"/>
            <a:ext cx="10827327" cy="6124754"/>
          </a:xfrm>
          <a:prstGeom prst="rect">
            <a:avLst/>
          </a:prstGeom>
        </p:spPr>
        <p:txBody>
          <a:bodyPr wrap="square">
            <a:spAutoFit/>
          </a:bodyPr>
          <a:lstStyle/>
          <a:p>
            <a:r>
              <a:rPr lang="hr-HR" sz="2800" dirty="0"/>
              <a:t>Budući da klijenti žive u novom odnosu, onome sa  socijalnim radnikom, ponekad nova interpersonalna ponašanja isprobavanja sa svojim partnerima, članovima obitelji ili grupama u kojima djeluju. </a:t>
            </a:r>
          </a:p>
          <a:p>
            <a:endParaRPr lang="hr-HR" sz="2800" dirty="0"/>
          </a:p>
          <a:p>
            <a:r>
              <a:rPr lang="hr-HR" sz="2800" dirty="0"/>
              <a:t>U takvim  situacijama doživljavaju emocije koje mogu biti ugodne, ali i zastrašujuće, zbunjujuće, a mogu ih čak i preplaviti. </a:t>
            </a:r>
          </a:p>
          <a:p>
            <a:endParaRPr lang="hr-HR" sz="2800" dirty="0"/>
          </a:p>
          <a:p>
            <a:r>
              <a:rPr lang="hr-HR" sz="2800" dirty="0"/>
              <a:t>Prorada takvih emocionalnih reakcija može dovesti do privremenog zastija u kretanju prema cilju.  </a:t>
            </a:r>
          </a:p>
          <a:p>
            <a:endParaRPr lang="hr-HR" sz="2800" dirty="0"/>
          </a:p>
          <a:p>
            <a:r>
              <a:rPr lang="hr-HR" sz="2800" dirty="0"/>
              <a:t>No, ti napori često predstavljaju bogate mogućnosti za rast samoosvijesti klijenta. </a:t>
            </a:r>
          </a:p>
        </p:txBody>
      </p:sp>
      <p:sp>
        <p:nvSpPr>
          <p:cNvPr id="2" name="Slide Number Placeholder 1">
            <a:extLst>
              <a:ext uri="{FF2B5EF4-FFF2-40B4-BE49-F238E27FC236}">
                <a16:creationId xmlns:a16="http://schemas.microsoft.com/office/drawing/2014/main" id="{907AE731-1FA7-4F54-97D9-0F00ED6997EE}"/>
              </a:ext>
            </a:extLst>
          </p:cNvPr>
          <p:cNvSpPr>
            <a:spLocks noGrp="1"/>
          </p:cNvSpPr>
          <p:nvPr>
            <p:ph type="sldNum" sz="quarter" idx="12"/>
          </p:nvPr>
        </p:nvSpPr>
        <p:spPr/>
        <p:txBody>
          <a:bodyPr>
            <a:normAutofit lnSpcReduction="10000"/>
          </a:bodyPr>
          <a:lstStyle/>
          <a:p>
            <a:fld id="{D57F1E4F-1CFF-5643-939E-217C01CDF565}" type="slidenum">
              <a:rPr lang="en-US" smtClean="0"/>
              <a:pPr/>
              <a:t>74</a:t>
            </a:fld>
            <a:endParaRPr lang="en-US" dirty="0"/>
          </a:p>
        </p:txBody>
      </p:sp>
    </p:spTree>
    <p:extLst>
      <p:ext uri="{BB962C8B-B14F-4D97-AF65-F5344CB8AC3E}">
        <p14:creationId xmlns:p14="http://schemas.microsoft.com/office/powerpoint/2010/main" val="391274505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1F84DF-10D8-4D06-889D-6650A6D4ECE8}"/>
              </a:ext>
            </a:extLst>
          </p:cNvPr>
          <p:cNvSpPr/>
          <p:nvPr/>
        </p:nvSpPr>
        <p:spPr>
          <a:xfrm>
            <a:off x="339435" y="0"/>
            <a:ext cx="11513129" cy="6471452"/>
          </a:xfrm>
          <a:prstGeom prst="rect">
            <a:avLst/>
          </a:prstGeom>
        </p:spPr>
        <p:txBody>
          <a:bodyPr wrap="square">
            <a:spAutoFit/>
          </a:bodyPr>
          <a:lstStyle/>
          <a:p>
            <a:pPr>
              <a:lnSpc>
                <a:spcPct val="150000"/>
              </a:lnSpc>
            </a:pPr>
            <a:r>
              <a:rPr lang="hr-HR" sz="2800" dirty="0"/>
              <a:t>Samosvijest je prvi korak prema samoostvarenju. Mnogi klijenti koji su dobrovoljno pristupili suradnji sa socijalnim radnicima žele potpunije shvatiti sebe i mogu imati koristi od toga da budu više svjesni svojih osjećaja.</a:t>
            </a:r>
          </a:p>
          <a:p>
            <a:pPr>
              <a:lnSpc>
                <a:spcPct val="150000"/>
              </a:lnSpc>
            </a:pPr>
            <a:endParaRPr lang="hr-HR" sz="2800" dirty="0"/>
          </a:p>
          <a:p>
            <a:pPr>
              <a:lnSpc>
                <a:spcPct val="150000"/>
              </a:lnSpc>
            </a:pPr>
            <a:r>
              <a:rPr lang="hr-HR" sz="2800" dirty="0"/>
              <a:t>Socijalni radnici mogu olakšati proces dolaska do samosvijesti empatičkim odgovorima tijekom faze postizanja cilja. </a:t>
            </a:r>
          </a:p>
          <a:p>
            <a:pPr>
              <a:lnSpc>
                <a:spcPct val="150000"/>
              </a:lnSpc>
            </a:pPr>
            <a:endParaRPr lang="hr-HR" sz="2800" dirty="0"/>
          </a:p>
          <a:p>
            <a:pPr>
              <a:lnSpc>
                <a:spcPct val="150000"/>
              </a:lnSpc>
            </a:pPr>
            <a:r>
              <a:rPr lang="hr-HR" sz="2800" dirty="0"/>
              <a:t>Dodatni empatički odgovori usmjereni su prema osjećajima klijenta, a ne prema recipročnim empatičkim odgovorima.</a:t>
            </a:r>
          </a:p>
        </p:txBody>
      </p:sp>
      <p:sp>
        <p:nvSpPr>
          <p:cNvPr id="2" name="Slide Number Placeholder 1">
            <a:extLst>
              <a:ext uri="{FF2B5EF4-FFF2-40B4-BE49-F238E27FC236}">
                <a16:creationId xmlns:a16="http://schemas.microsoft.com/office/drawing/2014/main" id="{F8DEE77C-541A-43BA-9BAD-88D61B6D3E17}"/>
              </a:ext>
            </a:extLst>
          </p:cNvPr>
          <p:cNvSpPr>
            <a:spLocks noGrp="1"/>
          </p:cNvSpPr>
          <p:nvPr>
            <p:ph type="sldNum" sz="quarter" idx="12"/>
          </p:nvPr>
        </p:nvSpPr>
        <p:spPr/>
        <p:txBody>
          <a:bodyPr>
            <a:normAutofit lnSpcReduction="10000"/>
          </a:bodyPr>
          <a:lstStyle/>
          <a:p>
            <a:fld id="{D57F1E4F-1CFF-5643-939E-217C01CDF565}" type="slidenum">
              <a:rPr lang="en-US" smtClean="0"/>
              <a:pPr/>
              <a:t>75</a:t>
            </a:fld>
            <a:endParaRPr lang="en-US" dirty="0"/>
          </a:p>
        </p:txBody>
      </p:sp>
    </p:spTree>
    <p:extLst>
      <p:ext uri="{BB962C8B-B14F-4D97-AF65-F5344CB8AC3E}">
        <p14:creationId xmlns:p14="http://schemas.microsoft.com/office/powerpoint/2010/main" val="222177940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0814436-F89E-44FE-8A9B-8AA10642C4D4}"/>
              </a:ext>
            </a:extLst>
          </p:cNvPr>
          <p:cNvSpPr/>
          <p:nvPr/>
        </p:nvSpPr>
        <p:spPr>
          <a:xfrm>
            <a:off x="529935" y="245055"/>
            <a:ext cx="10848109" cy="6124754"/>
          </a:xfrm>
          <a:prstGeom prst="rect">
            <a:avLst/>
          </a:prstGeom>
        </p:spPr>
        <p:txBody>
          <a:bodyPr wrap="square">
            <a:spAutoFit/>
          </a:bodyPr>
          <a:lstStyle/>
          <a:p>
            <a:r>
              <a:rPr lang="hr-HR" sz="2800" dirty="0"/>
              <a:t>Tehnika se može prikladno primijeniti u individualnim i ali i grupnim susretima i  intervjuima,</a:t>
            </a:r>
          </a:p>
          <a:p>
            <a:endParaRPr lang="hr-HR" sz="2800" dirty="0"/>
          </a:p>
          <a:p>
            <a:r>
              <a:rPr lang="hr-HR" sz="2800" dirty="0"/>
              <a:t>Empatija je osobito korisna u pružanju pomoći klijentima da stupe u dodir s vlastitim emocijama i jasno izraze te osjećaje svojim „značajnim drugima”.</a:t>
            </a:r>
          </a:p>
          <a:p>
            <a:endParaRPr lang="hr-HR" sz="2800" dirty="0"/>
          </a:p>
          <a:p>
            <a:r>
              <a:rPr lang="hr-HR" sz="2800" dirty="0"/>
              <a:t>Druga tehnika koja se koristi za poticanje samosvijesti jest suočavanje (konfrontacija). </a:t>
            </a:r>
          </a:p>
          <a:p>
            <a:endParaRPr lang="hr-HR" sz="2800" dirty="0"/>
          </a:p>
          <a:p>
            <a:r>
              <a:rPr lang="hr-HR" sz="2800" dirty="0"/>
              <a:t>Ova tehnika pomaže klijentima da postanu svjesni razlika u percepciji, osjećajima, komunikacijama, ponašanju, vrijednostima i stavovima, a potom ispituju odstupanja u odnosu na navedene ciljeve.</a:t>
            </a:r>
          </a:p>
        </p:txBody>
      </p:sp>
      <p:sp>
        <p:nvSpPr>
          <p:cNvPr id="2" name="Slide Number Placeholder 1">
            <a:extLst>
              <a:ext uri="{FF2B5EF4-FFF2-40B4-BE49-F238E27FC236}">
                <a16:creationId xmlns:a16="http://schemas.microsoft.com/office/drawing/2014/main" id="{B45F055E-CB54-4B2B-9050-1166C199F36B}"/>
              </a:ext>
            </a:extLst>
          </p:cNvPr>
          <p:cNvSpPr>
            <a:spLocks noGrp="1"/>
          </p:cNvSpPr>
          <p:nvPr>
            <p:ph type="sldNum" sz="quarter" idx="12"/>
          </p:nvPr>
        </p:nvSpPr>
        <p:spPr/>
        <p:txBody>
          <a:bodyPr>
            <a:normAutofit lnSpcReduction="10000"/>
          </a:bodyPr>
          <a:lstStyle/>
          <a:p>
            <a:fld id="{D57F1E4F-1CFF-5643-939E-217C01CDF565}" type="slidenum">
              <a:rPr lang="en-US" smtClean="0"/>
              <a:pPr/>
              <a:t>76</a:t>
            </a:fld>
            <a:endParaRPr lang="en-US" dirty="0"/>
          </a:p>
        </p:txBody>
      </p:sp>
    </p:spTree>
    <p:extLst>
      <p:ext uri="{BB962C8B-B14F-4D97-AF65-F5344CB8AC3E}">
        <p14:creationId xmlns:p14="http://schemas.microsoft.com/office/powerpoint/2010/main" val="11204162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38C2CEE-9767-4536-9A22-D884FD847791}"/>
              </a:ext>
            </a:extLst>
          </p:cNvPr>
          <p:cNvSpPr/>
          <p:nvPr/>
        </p:nvSpPr>
        <p:spPr>
          <a:xfrm>
            <a:off x="301337" y="341990"/>
            <a:ext cx="10681854" cy="5825121"/>
          </a:xfrm>
          <a:prstGeom prst="rect">
            <a:avLst/>
          </a:prstGeom>
        </p:spPr>
        <p:txBody>
          <a:bodyPr wrap="square">
            <a:spAutoFit/>
          </a:bodyPr>
          <a:lstStyle/>
          <a:p>
            <a:pPr>
              <a:lnSpc>
                <a:spcPct val="150000"/>
              </a:lnSpc>
            </a:pPr>
            <a:r>
              <a:rPr lang="hr-HR" sz="2800" dirty="0"/>
              <a:t>Suočavanje se također koristi u okolnostima kada klijenti krše zakon ili ugrožavaju vlastitu sigurnost ili sigurnost drugih. </a:t>
            </a:r>
          </a:p>
          <a:p>
            <a:pPr>
              <a:lnSpc>
                <a:spcPct val="150000"/>
              </a:lnSpc>
            </a:pPr>
            <a:endParaRPr lang="hr-HR" sz="2800" dirty="0"/>
          </a:p>
          <a:p>
            <a:pPr>
              <a:lnSpc>
                <a:spcPct val="150000"/>
              </a:lnSpc>
            </a:pPr>
            <a:r>
              <a:rPr lang="hr-HR" sz="2800" dirty="0"/>
              <a:t>Ono se mora ponuditi u kontekstu dobre volje i zahtijeva visoku stručnost i veliku vještinu. </a:t>
            </a:r>
          </a:p>
          <a:p>
            <a:pPr>
              <a:lnSpc>
                <a:spcPct val="150000"/>
              </a:lnSpc>
            </a:pPr>
            <a:endParaRPr lang="hr-HR" sz="2800" dirty="0"/>
          </a:p>
          <a:p>
            <a:pPr>
              <a:lnSpc>
                <a:spcPct val="150000"/>
              </a:lnSpc>
            </a:pPr>
            <a:r>
              <a:rPr lang="hr-HR" sz="2800" dirty="0"/>
              <a:t>Suočavanje nikako ne treba upotrebljavati u vrijeme učenja procesa socijalnog rada, bez podrške iskusnih profesionalaca, starijih kolega.</a:t>
            </a:r>
          </a:p>
        </p:txBody>
      </p:sp>
      <p:sp>
        <p:nvSpPr>
          <p:cNvPr id="2" name="Slide Number Placeholder 1">
            <a:extLst>
              <a:ext uri="{FF2B5EF4-FFF2-40B4-BE49-F238E27FC236}">
                <a16:creationId xmlns:a16="http://schemas.microsoft.com/office/drawing/2014/main" id="{E3116CE6-CBC2-4081-86ED-4751EBF09E98}"/>
              </a:ext>
            </a:extLst>
          </p:cNvPr>
          <p:cNvSpPr>
            <a:spLocks noGrp="1"/>
          </p:cNvSpPr>
          <p:nvPr>
            <p:ph type="sldNum" sz="quarter" idx="12"/>
          </p:nvPr>
        </p:nvSpPr>
        <p:spPr/>
        <p:txBody>
          <a:bodyPr>
            <a:normAutofit lnSpcReduction="10000"/>
          </a:bodyPr>
          <a:lstStyle/>
          <a:p>
            <a:fld id="{D57F1E4F-1CFF-5643-939E-217C01CDF565}" type="slidenum">
              <a:rPr lang="en-US" smtClean="0"/>
              <a:pPr/>
              <a:t>77</a:t>
            </a:fld>
            <a:endParaRPr lang="en-US" dirty="0"/>
          </a:p>
        </p:txBody>
      </p:sp>
    </p:spTree>
    <p:extLst>
      <p:ext uri="{BB962C8B-B14F-4D97-AF65-F5344CB8AC3E}">
        <p14:creationId xmlns:p14="http://schemas.microsoft.com/office/powerpoint/2010/main" val="23510170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A1811E4-18DD-45EF-97EB-869131476DF7}"/>
              </a:ext>
            </a:extLst>
          </p:cNvPr>
          <p:cNvSpPr/>
          <p:nvPr/>
        </p:nvSpPr>
        <p:spPr>
          <a:xfrm>
            <a:off x="5341489" y="740124"/>
            <a:ext cx="5745611" cy="1200329"/>
          </a:xfrm>
          <a:prstGeom prst="rect">
            <a:avLst/>
          </a:prstGeom>
        </p:spPr>
        <p:txBody>
          <a:bodyPr wrap="square">
            <a:spAutoFit/>
          </a:bodyPr>
          <a:lstStyle/>
          <a:p>
            <a:pPr algn="r"/>
            <a:r>
              <a:rPr lang="pl-PL" sz="3600" dirty="0"/>
              <a:t>Upotreba „sebe” od strane socijalnog radnika</a:t>
            </a:r>
          </a:p>
        </p:txBody>
      </p:sp>
      <p:sp>
        <p:nvSpPr>
          <p:cNvPr id="2" name="Slide Number Placeholder 1">
            <a:extLst>
              <a:ext uri="{FF2B5EF4-FFF2-40B4-BE49-F238E27FC236}">
                <a16:creationId xmlns:a16="http://schemas.microsoft.com/office/drawing/2014/main" id="{9D2320BB-83D5-4A4C-93C7-0D54F21914AF}"/>
              </a:ext>
            </a:extLst>
          </p:cNvPr>
          <p:cNvSpPr>
            <a:spLocks noGrp="1"/>
          </p:cNvSpPr>
          <p:nvPr>
            <p:ph type="sldNum" sz="quarter" idx="12"/>
          </p:nvPr>
        </p:nvSpPr>
        <p:spPr/>
        <p:txBody>
          <a:bodyPr>
            <a:normAutofit lnSpcReduction="10000"/>
          </a:bodyPr>
          <a:lstStyle/>
          <a:p>
            <a:fld id="{D57F1E4F-1CFF-5643-939E-217C01CDF565}" type="slidenum">
              <a:rPr lang="en-US" smtClean="0"/>
              <a:pPr/>
              <a:t>78</a:t>
            </a:fld>
            <a:endParaRPr lang="en-US" dirty="0"/>
          </a:p>
        </p:txBody>
      </p:sp>
    </p:spTree>
    <p:extLst>
      <p:ext uri="{BB962C8B-B14F-4D97-AF65-F5344CB8AC3E}">
        <p14:creationId xmlns:p14="http://schemas.microsoft.com/office/powerpoint/2010/main" val="221336515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A85D297-6E0D-4203-A7A6-BAF61B3E5161}"/>
              </a:ext>
            </a:extLst>
          </p:cNvPr>
          <p:cNvSpPr/>
          <p:nvPr/>
        </p:nvSpPr>
        <p:spPr>
          <a:xfrm>
            <a:off x="311726" y="114300"/>
            <a:ext cx="11003973" cy="6471452"/>
          </a:xfrm>
          <a:prstGeom prst="rect">
            <a:avLst/>
          </a:prstGeom>
        </p:spPr>
        <p:txBody>
          <a:bodyPr wrap="square">
            <a:spAutoFit/>
          </a:bodyPr>
          <a:lstStyle/>
          <a:p>
            <a:pPr>
              <a:lnSpc>
                <a:spcPct val="150000"/>
              </a:lnSpc>
            </a:pPr>
            <a:r>
              <a:rPr lang="hr-HR" sz="2800" dirty="0"/>
              <a:t>Kako odnosi pomaganja jačaju tijekom provedbe i, posebno,  faze postizanja cilja, socijalni radnici sve više koriste sebe kao sredstvo za olakšavanje rasta i uspjeha.</a:t>
            </a:r>
          </a:p>
          <a:p>
            <a:pPr>
              <a:lnSpc>
                <a:spcPct val="150000"/>
              </a:lnSpc>
            </a:pPr>
            <a:endParaRPr lang="hr-HR" sz="2800" dirty="0"/>
          </a:p>
          <a:p>
            <a:pPr>
              <a:lnSpc>
                <a:spcPct val="150000"/>
              </a:lnSpc>
            </a:pPr>
            <a:r>
              <a:rPr lang="hr-HR" sz="2800" dirty="0"/>
              <a:t>Spontani odnosi i </a:t>
            </a:r>
            <a:r>
              <a:rPr lang="hr-HR" sz="2800" i="1" u="sng" dirty="0"/>
              <a:t>prikladno</a:t>
            </a:r>
            <a:r>
              <a:rPr lang="hr-HR" sz="2800" dirty="0"/>
              <a:t> otkrivanje vlastitih osjećaja, pogleda i iskustava osigurava da klijenti dožive susret s otvorenim i autentičnim ljudskim bićem. Modeliranje autentičnog ponašanja potiče klijente uzvrate svojim autentičnim ponašanjaem, čime postižu značajan rast samosvijesti ipovećavaju vještine međuljudskih odnosa.</a:t>
            </a:r>
          </a:p>
        </p:txBody>
      </p:sp>
      <p:sp>
        <p:nvSpPr>
          <p:cNvPr id="2" name="Slide Number Placeholder 1">
            <a:extLst>
              <a:ext uri="{FF2B5EF4-FFF2-40B4-BE49-F238E27FC236}">
                <a16:creationId xmlns:a16="http://schemas.microsoft.com/office/drawing/2014/main" id="{ADFC9C51-CA80-4150-AEB3-60FF86B22851}"/>
              </a:ext>
            </a:extLst>
          </p:cNvPr>
          <p:cNvSpPr>
            <a:spLocks noGrp="1"/>
          </p:cNvSpPr>
          <p:nvPr>
            <p:ph type="sldNum" sz="quarter" idx="12"/>
          </p:nvPr>
        </p:nvSpPr>
        <p:spPr/>
        <p:txBody>
          <a:bodyPr>
            <a:normAutofit lnSpcReduction="10000"/>
          </a:bodyPr>
          <a:lstStyle/>
          <a:p>
            <a:fld id="{D57F1E4F-1CFF-5643-939E-217C01CDF565}" type="slidenum">
              <a:rPr lang="en-US" smtClean="0"/>
              <a:pPr/>
              <a:t>79</a:t>
            </a:fld>
            <a:endParaRPr lang="en-US" dirty="0"/>
          </a:p>
        </p:txBody>
      </p:sp>
    </p:spTree>
    <p:extLst>
      <p:ext uri="{BB962C8B-B14F-4D97-AF65-F5344CB8AC3E}">
        <p14:creationId xmlns:p14="http://schemas.microsoft.com/office/powerpoint/2010/main" val="264696375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6B2639-26B9-42E6-969C-205FD09F88AA}"/>
              </a:ext>
            </a:extLst>
          </p:cNvPr>
          <p:cNvSpPr/>
          <p:nvPr/>
        </p:nvSpPr>
        <p:spPr>
          <a:xfrm>
            <a:off x="414068" y="-77638"/>
            <a:ext cx="11024557" cy="6866816"/>
          </a:xfrm>
          <a:prstGeom prst="rect">
            <a:avLst/>
          </a:prstGeom>
        </p:spPr>
        <p:txBody>
          <a:bodyPr wrap="square">
            <a:spAutoFit/>
          </a:bodyPr>
          <a:lstStyle/>
          <a:p>
            <a:pPr>
              <a:lnSpc>
                <a:spcPct val="150000"/>
              </a:lnSpc>
            </a:pPr>
            <a:r>
              <a:rPr lang="hr-HR" sz="2700" dirty="0"/>
              <a:t>Potencijalni klijenti samo iniciraju svoj kontakt, jer se suočavaju s situacijom neravnoteže u kojoj mogu potencijalno poboljšati svoje sposobnosti rješavanja problema razvijanjem novih resursa ili iskorištavanjem neiskorištenih resursa na način koji smanjuje napetost i postiže suočavanje s problemima.</a:t>
            </a:r>
          </a:p>
          <a:p>
            <a:pPr>
              <a:lnSpc>
                <a:spcPct val="150000"/>
              </a:lnSpc>
            </a:pPr>
            <a:endParaRPr lang="hr-HR" sz="2700" dirty="0"/>
          </a:p>
          <a:p>
            <a:pPr>
              <a:lnSpc>
                <a:spcPct val="150000"/>
              </a:lnSpc>
            </a:pPr>
            <a:r>
              <a:rPr lang="hr-HR" sz="2700" dirty="0"/>
              <a:t>Bez obzira na njihov pristup pomaganja klijentima, većina socijalnih radnika vodi proces čiji je cilj smanjenje zabrinutosti klijenata. Socijalni radnici pokušavaju pomoći klijentima u procjeni ozbiljnosti situacije, donoseći odluke o najboljim načinima prepoznavanja i rješavanja problema.</a:t>
            </a:r>
          </a:p>
        </p:txBody>
      </p:sp>
      <p:sp>
        <p:nvSpPr>
          <p:cNvPr id="3" name="Slide Number Placeholder 2">
            <a:extLst>
              <a:ext uri="{FF2B5EF4-FFF2-40B4-BE49-F238E27FC236}">
                <a16:creationId xmlns:a16="http://schemas.microsoft.com/office/drawing/2014/main" id="{44983AB8-B2B3-4D4C-BEE5-126EEEB6D1F9}"/>
              </a:ext>
            </a:extLst>
          </p:cNvPr>
          <p:cNvSpPr>
            <a:spLocks noGrp="1"/>
          </p:cNvSpPr>
          <p:nvPr>
            <p:ph type="sldNum" sz="quarter" idx="12"/>
          </p:nvPr>
        </p:nvSpPr>
        <p:spPr/>
        <p:txBody>
          <a:bodyPr>
            <a:normAutofit lnSpcReduction="10000"/>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15204968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3F3A88-68AD-46D3-ABCC-6151D42042F5}"/>
              </a:ext>
            </a:extLst>
          </p:cNvPr>
          <p:cNvSpPr/>
          <p:nvPr/>
        </p:nvSpPr>
        <p:spPr>
          <a:xfrm>
            <a:off x="103909" y="0"/>
            <a:ext cx="11367654" cy="6986528"/>
          </a:xfrm>
          <a:prstGeom prst="rect">
            <a:avLst/>
          </a:prstGeom>
        </p:spPr>
        <p:txBody>
          <a:bodyPr wrap="square">
            <a:spAutoFit/>
          </a:bodyPr>
          <a:lstStyle/>
          <a:p>
            <a:r>
              <a:rPr lang="hr-HR" sz="2800" dirty="0"/>
              <a:t>Postoje istraživanja koja pokazuju da oni socijalni radnici koje njihovi klijenti percipiraju kaoone čini su  postupci prosocijalni (na temelju, recimo, činjenice da u kraćem vremenskom roku odgovaraju na  telefonske pozive svojih klijenata ili na njihove (e.mail poruke) imaju bolje rezultate od onih koje njihovi klijenti smatraju manje (responsivnima) osjetljivima.</a:t>
            </a:r>
          </a:p>
          <a:p>
            <a:endParaRPr lang="hr-HR" sz="2800" dirty="0"/>
          </a:p>
          <a:p>
            <a:r>
              <a:rPr lang="hr-HR" sz="2800" dirty="0"/>
              <a:t>Doista, kada čelnici neke skupine pokažu autentično ponašanje u skupinama, članovi mogu slijediti taj stil sličnim ponašanjem.</a:t>
            </a:r>
          </a:p>
          <a:p>
            <a:endParaRPr lang="hr-HR" sz="2800" dirty="0"/>
          </a:p>
          <a:p>
            <a:r>
              <a:rPr lang="hr-HR" sz="2800" dirty="0"/>
              <a:t>Socijalni radnici koji pokazuju autentičan odnos pružaju svojim klijentima iskustvo koje se prenosi na stvarne društvene odnose klijenata. </a:t>
            </a:r>
          </a:p>
          <a:p>
            <a:endParaRPr lang="hr-HR" sz="2800" dirty="0"/>
          </a:p>
          <a:p>
            <a:r>
              <a:rPr lang="hr-HR" sz="2800" dirty="0"/>
              <a:t>Izvještačen, odvojen i sterilan "profesionalni" odnos, nema snage prenosivosti na druge odnose.</a:t>
            </a:r>
          </a:p>
        </p:txBody>
      </p:sp>
      <p:sp>
        <p:nvSpPr>
          <p:cNvPr id="5" name="Oval 4">
            <a:extLst>
              <a:ext uri="{FF2B5EF4-FFF2-40B4-BE49-F238E27FC236}">
                <a16:creationId xmlns:a16="http://schemas.microsoft.com/office/drawing/2014/main" id="{4C2A0B74-3CEA-49A7-AA07-1E7FEC15CB3F}"/>
              </a:ext>
            </a:extLst>
          </p:cNvPr>
          <p:cNvSpPr/>
          <p:nvPr/>
        </p:nvSpPr>
        <p:spPr>
          <a:xfrm>
            <a:off x="5953991" y="2317173"/>
            <a:ext cx="5354781" cy="1839191"/>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hr-HR" sz="2400" dirty="0"/>
              <a:t>Responsivan (od latinske riječi rĕsponsĭo koja znači odgovaranje, odgovor) </a:t>
            </a:r>
          </a:p>
        </p:txBody>
      </p:sp>
      <p:sp>
        <p:nvSpPr>
          <p:cNvPr id="2" name="Slide Number Placeholder 1">
            <a:extLst>
              <a:ext uri="{FF2B5EF4-FFF2-40B4-BE49-F238E27FC236}">
                <a16:creationId xmlns:a16="http://schemas.microsoft.com/office/drawing/2014/main" id="{0706EF15-C47D-416A-A42B-FEA45076C9C5}"/>
              </a:ext>
            </a:extLst>
          </p:cNvPr>
          <p:cNvSpPr>
            <a:spLocks noGrp="1"/>
          </p:cNvSpPr>
          <p:nvPr>
            <p:ph type="sldNum" sz="quarter" idx="12"/>
          </p:nvPr>
        </p:nvSpPr>
        <p:spPr/>
        <p:txBody>
          <a:bodyPr>
            <a:normAutofit lnSpcReduction="10000"/>
          </a:bodyPr>
          <a:lstStyle/>
          <a:p>
            <a:fld id="{D57F1E4F-1CFF-5643-939E-217C01CDF565}" type="slidenum">
              <a:rPr lang="en-US" smtClean="0"/>
              <a:pPr/>
              <a:t>80</a:t>
            </a:fld>
            <a:endParaRPr lang="en-US" dirty="0"/>
          </a:p>
        </p:txBody>
      </p:sp>
    </p:spTree>
    <p:extLst>
      <p:ext uri="{BB962C8B-B14F-4D97-AF65-F5344CB8AC3E}">
        <p14:creationId xmlns:p14="http://schemas.microsoft.com/office/powerpoint/2010/main" val="66723158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xit" presetSubtype="4" fill="hold" grpId="1" nodeType="clickEffect">
                                  <p:stCondLst>
                                    <p:cond delay="0"/>
                                  </p:stCondLst>
                                  <p:childTnLst>
                                    <p:anim calcmode="lin" valueType="num">
                                      <p:cBhvr additive="base">
                                        <p:cTn id="13" dur="500"/>
                                        <p:tgtEl>
                                          <p:spTgt spid="5"/>
                                        </p:tgtEl>
                                        <p:attrNameLst>
                                          <p:attrName>ppt_x</p:attrName>
                                        </p:attrNameLst>
                                      </p:cBhvr>
                                      <p:tavLst>
                                        <p:tav tm="0">
                                          <p:val>
                                            <p:strVal val="ppt_x"/>
                                          </p:val>
                                        </p:tav>
                                        <p:tav tm="100000">
                                          <p:val>
                                            <p:strVal val="ppt_x"/>
                                          </p:val>
                                        </p:tav>
                                      </p:tavLst>
                                    </p:anim>
                                    <p:anim calcmode="lin" valueType="num">
                                      <p:cBhvr additive="base">
                                        <p:cTn id="14" dur="500"/>
                                        <p:tgtEl>
                                          <p:spTgt spid="5"/>
                                        </p:tgtEl>
                                        <p:attrNameLst>
                                          <p:attrName>ppt_y</p:attrName>
                                        </p:attrNameLst>
                                      </p:cBhvr>
                                      <p:tavLst>
                                        <p:tav tm="0">
                                          <p:val>
                                            <p:strVal val="ppt_y"/>
                                          </p:val>
                                        </p:tav>
                                        <p:tav tm="100000">
                                          <p:val>
                                            <p:strVal val="1+ppt_h/2"/>
                                          </p:val>
                                        </p:tav>
                                      </p:tavLst>
                                    </p:anim>
                                    <p:set>
                                      <p:cBhvr>
                                        <p:cTn id="15" dur="1" fill="hold">
                                          <p:stCondLst>
                                            <p:cond delay="499"/>
                                          </p:stCondLst>
                                        </p:cTn>
                                        <p:tgtEl>
                                          <p:spTgt spid="5"/>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DE7194-8F43-42FC-90CB-92A311414DAB}"/>
              </a:ext>
            </a:extLst>
          </p:cNvPr>
          <p:cNvSpPr/>
          <p:nvPr/>
        </p:nvSpPr>
        <p:spPr>
          <a:xfrm>
            <a:off x="207817" y="293730"/>
            <a:ext cx="11284527" cy="5693866"/>
          </a:xfrm>
          <a:prstGeom prst="rect">
            <a:avLst/>
          </a:prstGeom>
        </p:spPr>
        <p:txBody>
          <a:bodyPr wrap="square">
            <a:spAutoFit/>
          </a:bodyPr>
          <a:lstStyle/>
          <a:p>
            <a:r>
              <a:rPr lang="hr-HR" sz="2800" dirty="0"/>
              <a:t>Asertivnost uključuje taktičko, ali čvrsto rješavanje problematičnih ponašanja koja utječu na pomaganje ili sprječavaju napredovanje prema postizanju cilja. </a:t>
            </a:r>
          </a:p>
          <a:p>
            <a:endParaRPr lang="hr-HR" sz="2800" dirty="0"/>
          </a:p>
          <a:p>
            <a:r>
              <a:rPr lang="hr-HR" sz="2800" dirty="0"/>
              <a:t>Na primjer, kada su akcije klijenata u sukobu sa svojim ciljevima ili potencijalno štetne za klijenta ili druge, socijalni radnik mora se nositi s tim situacijama. </a:t>
            </a:r>
          </a:p>
          <a:p>
            <a:endParaRPr lang="hr-HR" sz="2800" dirty="0"/>
          </a:p>
          <a:p>
            <a:r>
              <a:rPr lang="hr-HR" sz="2800" dirty="0"/>
              <a:t>Nadalje, socijalni radnici se moraju ponekad usmjereno povezati s većim sustavima klijenata - na primjer, usmjeriti se na ponašanje nekog člana grupe koja sprječava ostvarivanje ciljeva klijenta.</a:t>
            </a:r>
          </a:p>
          <a:p>
            <a:endParaRPr lang="hr-HR" sz="2800" dirty="0"/>
          </a:p>
          <a:p>
            <a:endParaRPr lang="hr-HR" sz="2800" dirty="0"/>
          </a:p>
        </p:txBody>
      </p:sp>
      <p:sp>
        <p:nvSpPr>
          <p:cNvPr id="5" name="Rectangle 4">
            <a:extLst>
              <a:ext uri="{FF2B5EF4-FFF2-40B4-BE49-F238E27FC236}">
                <a16:creationId xmlns:a16="http://schemas.microsoft.com/office/drawing/2014/main" id="{62DCB702-4AAB-45D8-9C0C-A77D1C485E9C}"/>
              </a:ext>
            </a:extLst>
          </p:cNvPr>
          <p:cNvSpPr/>
          <p:nvPr/>
        </p:nvSpPr>
        <p:spPr>
          <a:xfrm>
            <a:off x="3948544" y="289729"/>
            <a:ext cx="6612083" cy="195349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hr-HR" sz="2800" dirty="0">
              <a:solidFill>
                <a:schemeClr val="bg1"/>
              </a:solidFill>
            </a:endParaRPr>
          </a:p>
          <a:p>
            <a:pPr algn="ctr"/>
            <a:r>
              <a:rPr lang="hr-HR" sz="2800" dirty="0">
                <a:solidFill>
                  <a:schemeClr val="bg1"/>
                </a:solidFill>
              </a:rPr>
              <a:t>Asertivnost od latinske riječi </a:t>
            </a:r>
            <a:r>
              <a:rPr lang="hr-HR" sz="2800" i="1" u="sng" dirty="0">
                <a:solidFill>
                  <a:schemeClr val="bg1"/>
                </a:solidFill>
              </a:rPr>
              <a:t>assertor, </a:t>
            </a:r>
            <a:r>
              <a:rPr lang="hr-HR" sz="2800" dirty="0">
                <a:solidFill>
                  <a:schemeClr val="bg1"/>
                </a:solidFill>
              </a:rPr>
              <a:t>koja znači prisvajač, branič, zaštitnik, dakle asertivnost u smislu obrane, zaštite klijenta.</a:t>
            </a:r>
          </a:p>
          <a:p>
            <a:pPr algn="ctr"/>
            <a:endParaRPr lang="hr-HR" sz="2800" dirty="0">
              <a:solidFill>
                <a:schemeClr val="bg1"/>
              </a:solidFill>
            </a:endParaRPr>
          </a:p>
        </p:txBody>
      </p:sp>
      <p:sp>
        <p:nvSpPr>
          <p:cNvPr id="6" name="Rectangle: Rounded Corners 5">
            <a:extLst>
              <a:ext uri="{FF2B5EF4-FFF2-40B4-BE49-F238E27FC236}">
                <a16:creationId xmlns:a16="http://schemas.microsoft.com/office/drawing/2014/main" id="{2D71F555-8069-45F4-8105-7D759E27BD38}"/>
              </a:ext>
            </a:extLst>
          </p:cNvPr>
          <p:cNvSpPr/>
          <p:nvPr/>
        </p:nvSpPr>
        <p:spPr>
          <a:xfrm>
            <a:off x="3524248" y="2058617"/>
            <a:ext cx="7148946" cy="4509654"/>
          </a:xfrm>
          <a:prstGeom prst="round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hr-HR" sz="2400" dirty="0">
                <a:solidFill>
                  <a:schemeClr val="bg1"/>
                </a:solidFill>
              </a:rPr>
              <a:t> Asertivnost uključuje</a:t>
            </a:r>
          </a:p>
          <a:p>
            <a:pPr algn="ctr"/>
            <a:r>
              <a:rPr lang="hr-HR" sz="2400" dirty="0">
                <a:solidFill>
                  <a:schemeClr val="bg1"/>
                </a:solidFill>
              </a:rPr>
              <a:t> </a:t>
            </a:r>
          </a:p>
          <a:p>
            <a:pPr marL="457200" indent="-457200" algn="ctr">
              <a:buFont typeface="+mj-lt"/>
              <a:buAutoNum type="arabicPeriod"/>
            </a:pPr>
            <a:r>
              <a:rPr lang="hr-HR" sz="2400" dirty="0">
                <a:solidFill>
                  <a:schemeClr val="bg1"/>
                </a:solidFill>
              </a:rPr>
              <a:t>Izražavanje vlastitog mišljenja</a:t>
            </a:r>
          </a:p>
          <a:p>
            <a:pPr marL="457200" indent="-457200" algn="ctr">
              <a:buFont typeface="+mj-lt"/>
              <a:buAutoNum type="arabicPeriod"/>
            </a:pPr>
            <a:r>
              <a:rPr lang="hr-HR" sz="2400" dirty="0">
                <a:solidFill>
                  <a:schemeClr val="bg1"/>
                </a:solidFill>
              </a:rPr>
              <a:t>Izražavanje vlastitih osjećaja</a:t>
            </a:r>
          </a:p>
          <a:p>
            <a:pPr marL="457200" indent="-457200" algn="ctr">
              <a:buFont typeface="+mj-lt"/>
              <a:buAutoNum type="arabicPeriod"/>
            </a:pPr>
            <a:r>
              <a:rPr lang="hr-HR" sz="2400" dirty="0">
                <a:solidFill>
                  <a:schemeClr val="bg1"/>
                </a:solidFill>
              </a:rPr>
              <a:t>Naglašavanje posljedica neželjenog ponašanja (ako se ponašanje nastavi tada ...)</a:t>
            </a:r>
          </a:p>
          <a:p>
            <a:pPr marL="457200" indent="-457200" algn="ctr">
              <a:buFont typeface="+mj-lt"/>
              <a:buAutoNum type="arabicPeriod"/>
            </a:pPr>
            <a:r>
              <a:rPr lang="hr-HR" sz="2400" dirty="0">
                <a:solidFill>
                  <a:schemeClr val="bg1"/>
                </a:solidFill>
              </a:rPr>
              <a:t>Izražavanje razumijevanja za drugu osobu (razumijem da ... ALI ja ...)</a:t>
            </a:r>
          </a:p>
          <a:p>
            <a:pPr marL="457200" indent="-457200" algn="ctr">
              <a:buFont typeface="+mj-lt"/>
              <a:buAutoNum type="arabicPeriod"/>
            </a:pPr>
            <a:r>
              <a:rPr lang="hr-HR" sz="2400" dirty="0">
                <a:solidFill>
                  <a:schemeClr val="bg1"/>
                </a:solidFill>
              </a:rPr>
              <a:t>Ponavljanje jasnog zahtjeva</a:t>
            </a:r>
          </a:p>
        </p:txBody>
      </p:sp>
      <p:sp>
        <p:nvSpPr>
          <p:cNvPr id="2" name="Slide Number Placeholder 1">
            <a:extLst>
              <a:ext uri="{FF2B5EF4-FFF2-40B4-BE49-F238E27FC236}">
                <a16:creationId xmlns:a16="http://schemas.microsoft.com/office/drawing/2014/main" id="{F05D0FDF-505D-48D6-9DF8-7CAD0D308FD7}"/>
              </a:ext>
            </a:extLst>
          </p:cNvPr>
          <p:cNvSpPr>
            <a:spLocks noGrp="1"/>
          </p:cNvSpPr>
          <p:nvPr>
            <p:ph type="sldNum" sz="quarter" idx="12"/>
          </p:nvPr>
        </p:nvSpPr>
        <p:spPr/>
        <p:txBody>
          <a:bodyPr>
            <a:normAutofit lnSpcReduction="10000"/>
          </a:bodyPr>
          <a:lstStyle/>
          <a:p>
            <a:fld id="{D57F1E4F-1CFF-5643-939E-217C01CDF565}" type="slidenum">
              <a:rPr lang="en-US" smtClean="0"/>
              <a:pPr/>
              <a:t>81</a:t>
            </a:fld>
            <a:endParaRPr lang="en-US" dirty="0"/>
          </a:p>
        </p:txBody>
      </p:sp>
    </p:spTree>
    <p:extLst>
      <p:ext uri="{BB962C8B-B14F-4D97-AF65-F5344CB8AC3E}">
        <p14:creationId xmlns:p14="http://schemas.microsoft.com/office/powerpoint/2010/main" val="354628395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xit" presetSubtype="4" fill="hold" grpId="1" nodeType="clickEffect">
                                  <p:stCondLst>
                                    <p:cond delay="0"/>
                                  </p:stCondLst>
                                  <p:childTnLst>
                                    <p:anim calcmode="lin" valueType="num">
                                      <p:cBhvr additive="base">
                                        <p:cTn id="10" dur="500"/>
                                        <p:tgtEl>
                                          <p:spTgt spid="5"/>
                                        </p:tgtEl>
                                        <p:attrNameLst>
                                          <p:attrName>ppt_x</p:attrName>
                                        </p:attrNameLst>
                                      </p:cBhvr>
                                      <p:tavLst>
                                        <p:tav tm="0">
                                          <p:val>
                                            <p:strVal val="ppt_x"/>
                                          </p:val>
                                        </p:tav>
                                        <p:tav tm="100000">
                                          <p:val>
                                            <p:strVal val="ppt_x"/>
                                          </p:val>
                                        </p:tav>
                                      </p:tavLst>
                                    </p:anim>
                                    <p:anim calcmode="lin" valueType="num">
                                      <p:cBhvr additive="base">
                                        <p:cTn id="11" dur="500"/>
                                        <p:tgtEl>
                                          <p:spTgt spid="5"/>
                                        </p:tgtEl>
                                        <p:attrNameLst>
                                          <p:attrName>ppt_y</p:attrName>
                                        </p:attrNameLst>
                                      </p:cBhvr>
                                      <p:tavLst>
                                        <p:tav tm="0">
                                          <p:val>
                                            <p:strVal val="ppt_y"/>
                                          </p:val>
                                        </p:tav>
                                        <p:tav tm="100000">
                                          <p:val>
                                            <p:strVal val="1+ppt_h/2"/>
                                          </p:val>
                                        </p:tav>
                                      </p:tavLst>
                                    </p:anim>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6"/>
                                        </p:tgtEl>
                                        <p:attrNameLst>
                                          <p:attrName>ppt_x</p:attrName>
                                        </p:attrNameLst>
                                      </p:cBhvr>
                                      <p:tavLst>
                                        <p:tav tm="0">
                                          <p:val>
                                            <p:strVal val="ppt_x"/>
                                          </p:val>
                                        </p:tav>
                                        <p:tav tm="100000">
                                          <p:val>
                                            <p:strVal val="ppt_x"/>
                                          </p:val>
                                        </p:tav>
                                      </p:tavLst>
                                    </p:anim>
                                    <p:anim calcmode="lin" valueType="num">
                                      <p:cBhvr additive="base">
                                        <p:cTn id="25" dur="500"/>
                                        <p:tgtEl>
                                          <p:spTgt spid="6"/>
                                        </p:tgtEl>
                                        <p:attrNameLst>
                                          <p:attrName>ppt_y</p:attrName>
                                        </p:attrNameLst>
                                      </p:cBhvr>
                                      <p:tavLst>
                                        <p:tav tm="0">
                                          <p:val>
                                            <p:strVal val="ppt_y"/>
                                          </p:val>
                                        </p:tav>
                                        <p:tav tm="100000">
                                          <p:val>
                                            <p:strVal val="1+ppt_h/2"/>
                                          </p:val>
                                        </p:tav>
                                      </p:tavLst>
                                    </p:anim>
                                    <p:set>
                                      <p:cBhvr>
                                        <p:cTn id="26" dur="1" fill="hold">
                                          <p:stCondLst>
                                            <p:cond delay="499"/>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A184A4-A7D3-47D3-9D2F-71FBC41CD3DC}"/>
              </a:ext>
            </a:extLst>
          </p:cNvPr>
          <p:cNvSpPr/>
          <p:nvPr/>
        </p:nvSpPr>
        <p:spPr>
          <a:xfrm>
            <a:off x="2618509" y="3244334"/>
            <a:ext cx="8260773" cy="1938992"/>
          </a:xfrm>
          <a:prstGeom prst="rect">
            <a:avLst/>
          </a:prstGeom>
        </p:spPr>
        <p:txBody>
          <a:bodyPr wrap="square">
            <a:spAutoFit/>
          </a:bodyPr>
          <a:lstStyle/>
          <a:p>
            <a:pPr algn="r"/>
            <a:r>
              <a:rPr lang="hr-HR" sz="4000" dirty="0"/>
              <a:t>III Faza</a:t>
            </a:r>
          </a:p>
          <a:p>
            <a:pPr algn="r"/>
            <a:endParaRPr lang="hr-HR" sz="4000" dirty="0"/>
          </a:p>
          <a:p>
            <a:pPr algn="r"/>
            <a:r>
              <a:rPr lang="hr-HR" sz="4000" dirty="0"/>
              <a:t>Završavanje procesa</a:t>
            </a:r>
          </a:p>
        </p:txBody>
      </p:sp>
      <p:sp>
        <p:nvSpPr>
          <p:cNvPr id="3" name="Slide Number Placeholder 2">
            <a:extLst>
              <a:ext uri="{FF2B5EF4-FFF2-40B4-BE49-F238E27FC236}">
                <a16:creationId xmlns:a16="http://schemas.microsoft.com/office/drawing/2014/main" id="{587D24AA-F6E3-44C4-8C54-3A5BA5B4B127}"/>
              </a:ext>
            </a:extLst>
          </p:cNvPr>
          <p:cNvSpPr>
            <a:spLocks noGrp="1"/>
          </p:cNvSpPr>
          <p:nvPr>
            <p:ph type="sldNum" sz="quarter" idx="12"/>
          </p:nvPr>
        </p:nvSpPr>
        <p:spPr/>
        <p:txBody>
          <a:bodyPr>
            <a:normAutofit lnSpcReduction="10000"/>
          </a:bodyPr>
          <a:lstStyle/>
          <a:p>
            <a:fld id="{D57F1E4F-1CFF-5643-939E-217C01CDF565}" type="slidenum">
              <a:rPr lang="en-US" smtClean="0"/>
              <a:pPr/>
              <a:t>82</a:t>
            </a:fld>
            <a:endParaRPr lang="en-US" dirty="0"/>
          </a:p>
        </p:txBody>
      </p:sp>
    </p:spTree>
    <p:extLst>
      <p:ext uri="{BB962C8B-B14F-4D97-AF65-F5344CB8AC3E}">
        <p14:creationId xmlns:p14="http://schemas.microsoft.com/office/powerpoint/2010/main" val="117020227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268065-D8E5-4E64-A0A8-9BCF6EEB4BAA}"/>
              </a:ext>
            </a:extLst>
          </p:cNvPr>
          <p:cNvSpPr/>
          <p:nvPr/>
        </p:nvSpPr>
        <p:spPr>
          <a:xfrm>
            <a:off x="322118" y="383417"/>
            <a:ext cx="10889673" cy="4832092"/>
          </a:xfrm>
          <a:prstGeom prst="rect">
            <a:avLst/>
          </a:prstGeom>
        </p:spPr>
        <p:txBody>
          <a:bodyPr wrap="square">
            <a:spAutoFit/>
          </a:bodyPr>
          <a:lstStyle/>
          <a:p>
            <a:r>
              <a:rPr lang="hr-HR" sz="2800" dirty="0"/>
              <a:t>Završna faza procesa pomoći sastoji se od tri glavna aspekta:</a:t>
            </a:r>
          </a:p>
          <a:p>
            <a:endParaRPr lang="hr-HR" sz="2800" dirty="0"/>
          </a:p>
          <a:p>
            <a:pPr marL="514350" indent="-514350">
              <a:buFont typeface="+mj-lt"/>
              <a:buAutoNum type="arabicPeriod"/>
            </a:pPr>
            <a:r>
              <a:rPr lang="hr-HR" sz="2800" dirty="0"/>
              <a:t>Procjena kada su ciljevi klijenta u zadovoljavajućoj mjeri postignuti;</a:t>
            </a:r>
          </a:p>
          <a:p>
            <a:pPr marL="514350" indent="-514350">
              <a:buFont typeface="+mj-lt"/>
              <a:buAutoNum type="arabicPeriod"/>
            </a:pPr>
            <a:endParaRPr lang="hr-HR" sz="2800" dirty="0"/>
          </a:p>
          <a:p>
            <a:pPr marL="514350" indent="-514350">
              <a:buFont typeface="+mj-lt"/>
              <a:buAutoNum type="arabicPeriod"/>
            </a:pPr>
            <a:r>
              <a:rPr lang="hr-HR" sz="2800" dirty="0"/>
              <a:t>Pomoć klijentu razviti strategije koje održavaju promjene i nastavljaju rast nakon prestanka procesa pomoći;</a:t>
            </a:r>
          </a:p>
          <a:p>
            <a:pPr marL="514350" indent="-514350">
              <a:buFont typeface="+mj-lt"/>
              <a:buAutoNum type="arabicPeriod"/>
            </a:pPr>
            <a:endParaRPr lang="hr-HR" sz="2800" dirty="0"/>
          </a:p>
          <a:p>
            <a:pPr marL="514350" indent="-514350">
              <a:buFont typeface="+mj-lt"/>
              <a:buAutoNum type="arabicPeriod"/>
            </a:pPr>
            <a:r>
              <a:rPr lang="hr-HR" sz="2800" dirty="0"/>
              <a:t>Uspješno okončanje pomoći</a:t>
            </a:r>
          </a:p>
          <a:p>
            <a:endParaRPr lang="hr-HR" sz="2800" dirty="0"/>
          </a:p>
          <a:p>
            <a:endParaRPr lang="hr-HR" sz="2800" dirty="0"/>
          </a:p>
        </p:txBody>
      </p:sp>
      <p:sp>
        <p:nvSpPr>
          <p:cNvPr id="3" name="Slide Number Placeholder 2">
            <a:extLst>
              <a:ext uri="{FF2B5EF4-FFF2-40B4-BE49-F238E27FC236}">
                <a16:creationId xmlns:a16="http://schemas.microsoft.com/office/drawing/2014/main" id="{2CDD1CF5-F97B-4ECD-A3C1-916AC5AD6E67}"/>
              </a:ext>
            </a:extLst>
          </p:cNvPr>
          <p:cNvSpPr>
            <a:spLocks noGrp="1"/>
          </p:cNvSpPr>
          <p:nvPr>
            <p:ph type="sldNum" sz="quarter" idx="12"/>
          </p:nvPr>
        </p:nvSpPr>
        <p:spPr/>
        <p:txBody>
          <a:bodyPr>
            <a:normAutofit lnSpcReduction="10000"/>
          </a:bodyPr>
          <a:lstStyle/>
          <a:p>
            <a:fld id="{D57F1E4F-1CFF-5643-939E-217C01CDF565}" type="slidenum">
              <a:rPr lang="en-US" smtClean="0"/>
              <a:pPr/>
              <a:t>83</a:t>
            </a:fld>
            <a:endParaRPr lang="en-US" dirty="0"/>
          </a:p>
        </p:txBody>
      </p:sp>
    </p:spTree>
    <p:extLst>
      <p:ext uri="{BB962C8B-B14F-4D97-AF65-F5344CB8AC3E}">
        <p14:creationId xmlns:p14="http://schemas.microsoft.com/office/powerpoint/2010/main" val="271897405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C707FA-0883-4691-B77F-4C794AF7A8F9}"/>
              </a:ext>
            </a:extLst>
          </p:cNvPr>
          <p:cNvSpPr/>
          <p:nvPr/>
        </p:nvSpPr>
        <p:spPr>
          <a:xfrm>
            <a:off x="311727" y="166255"/>
            <a:ext cx="11232572" cy="6235490"/>
          </a:xfrm>
          <a:prstGeom prst="rect">
            <a:avLst/>
          </a:prstGeom>
        </p:spPr>
        <p:txBody>
          <a:bodyPr wrap="square">
            <a:spAutoFit/>
          </a:bodyPr>
          <a:lstStyle/>
          <a:p>
            <a:pPr>
              <a:lnSpc>
                <a:spcPts val="4400"/>
              </a:lnSpc>
            </a:pPr>
            <a:r>
              <a:rPr lang="hr-HR" sz="2800" dirty="0"/>
              <a:t>Odluka o prestanku pomagačkog odnosa je relativno jednostavna kada postoji vremensko ograničenje unaprijed određeno kao dio kontakta ( u nekim tehnikama kao što je to npr. kognitivno.- bihevioralna tehnika), ili na primjer u takozvanim ranim intervencijama i slično. </a:t>
            </a:r>
          </a:p>
          <a:p>
            <a:pPr>
              <a:lnSpc>
                <a:spcPts val="4400"/>
              </a:lnSpc>
            </a:pPr>
            <a:endParaRPr lang="hr-HR" sz="2800" dirty="0"/>
          </a:p>
          <a:p>
            <a:pPr>
              <a:lnSpc>
                <a:spcPts val="4400"/>
              </a:lnSpc>
            </a:pPr>
            <a:r>
              <a:rPr lang="hr-HR" sz="2800" dirty="0"/>
              <a:t>Odluke o tome kada prestati su jednostavne su kada su pojedinačni ili grupni ciljevi jasni (npr. da se dobije posao, dobije proteza, organizira skrb u nekoj instituciji ili pomoć kod kuće ili slični oblici zaštite, osigura pouku za dijete, provede određena grupna aktivnost ili održi neka prezentacija za javnost).</a:t>
            </a:r>
          </a:p>
        </p:txBody>
      </p:sp>
      <p:sp>
        <p:nvSpPr>
          <p:cNvPr id="3" name="Slide Number Placeholder 2">
            <a:extLst>
              <a:ext uri="{FF2B5EF4-FFF2-40B4-BE49-F238E27FC236}">
                <a16:creationId xmlns:a16="http://schemas.microsoft.com/office/drawing/2014/main" id="{2FC23350-9AF0-4763-B13A-EAE8ACC501D4}"/>
              </a:ext>
            </a:extLst>
          </p:cNvPr>
          <p:cNvSpPr>
            <a:spLocks noGrp="1"/>
          </p:cNvSpPr>
          <p:nvPr>
            <p:ph type="sldNum" sz="quarter" idx="12"/>
          </p:nvPr>
        </p:nvSpPr>
        <p:spPr/>
        <p:txBody>
          <a:bodyPr>
            <a:normAutofit lnSpcReduction="10000"/>
          </a:bodyPr>
          <a:lstStyle/>
          <a:p>
            <a:fld id="{D57F1E4F-1CFF-5643-939E-217C01CDF565}" type="slidenum">
              <a:rPr lang="en-US" smtClean="0"/>
              <a:pPr/>
              <a:t>84</a:t>
            </a:fld>
            <a:endParaRPr lang="en-US" dirty="0"/>
          </a:p>
        </p:txBody>
      </p:sp>
    </p:spTree>
    <p:extLst>
      <p:ext uri="{BB962C8B-B14F-4D97-AF65-F5344CB8AC3E}">
        <p14:creationId xmlns:p14="http://schemas.microsoft.com/office/powerpoint/2010/main" val="234410668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D752A7-7EAA-44A0-8433-C729C44B43A4}"/>
              </a:ext>
            </a:extLst>
          </p:cNvPr>
          <p:cNvSpPr/>
          <p:nvPr/>
        </p:nvSpPr>
        <p:spPr>
          <a:xfrm>
            <a:off x="457200" y="151179"/>
            <a:ext cx="10910454" cy="6555641"/>
          </a:xfrm>
          <a:prstGeom prst="rect">
            <a:avLst/>
          </a:prstGeom>
        </p:spPr>
        <p:txBody>
          <a:bodyPr wrap="square">
            <a:spAutoFit/>
          </a:bodyPr>
          <a:lstStyle/>
          <a:p>
            <a:r>
              <a:rPr lang="hr-HR" sz="2800" dirty="0"/>
              <a:t>U drugim slučajevima, ciljevi uključuju rast ili promjene koje nemaju nekog vremenskog ograničenja, pa socijalni radnik i klijent moraju zajedno donositi odluke o tome je li postignut zadovoljavajući stupanj promjene. </a:t>
            </a:r>
          </a:p>
          <a:p>
            <a:endParaRPr lang="hr-HR" sz="2800" dirty="0"/>
          </a:p>
          <a:p>
            <a:r>
              <a:rPr lang="hr-HR" sz="2800" dirty="0"/>
              <a:t>Primjeri takvih ciljeva uključuju povećanje samopoštovanja, učinkovitije komuniciranje, veću sigurnost u društvenim situacijama i učinkovitije rješavanje sukoba. </a:t>
            </a:r>
          </a:p>
          <a:p>
            <a:endParaRPr lang="hr-HR" sz="2800" dirty="0"/>
          </a:p>
          <a:p>
            <a:r>
              <a:rPr lang="hr-HR" sz="2800" dirty="0"/>
              <a:t>U tim slučajevima, relativnost odluke o  prestanku može se smanjiti razvojem specifičnih, operativnih pokazatelja cilja.</a:t>
            </a:r>
          </a:p>
          <a:p>
            <a:endParaRPr lang="hr-HR" sz="2800" dirty="0"/>
          </a:p>
          <a:p>
            <a:r>
              <a:rPr lang="hr-HR" sz="2800" dirty="0"/>
              <a:t>Danas, međutim, mnoge odluke o raskidu i produljenju odnosa uključuju treće strane, budući da ugovori za usluge kao što je socijalna skrb mogu regulirati duljinu i uvjete pružanja usluge.</a:t>
            </a:r>
          </a:p>
        </p:txBody>
      </p:sp>
      <p:sp>
        <p:nvSpPr>
          <p:cNvPr id="3" name="Slide Number Placeholder 2">
            <a:extLst>
              <a:ext uri="{FF2B5EF4-FFF2-40B4-BE49-F238E27FC236}">
                <a16:creationId xmlns:a16="http://schemas.microsoft.com/office/drawing/2014/main" id="{FE674894-EFBC-4C99-B798-A752AB051EC6}"/>
              </a:ext>
            </a:extLst>
          </p:cNvPr>
          <p:cNvSpPr>
            <a:spLocks noGrp="1"/>
          </p:cNvSpPr>
          <p:nvPr>
            <p:ph type="sldNum" sz="quarter" idx="12"/>
          </p:nvPr>
        </p:nvSpPr>
        <p:spPr/>
        <p:txBody>
          <a:bodyPr>
            <a:normAutofit lnSpcReduction="10000"/>
          </a:bodyPr>
          <a:lstStyle/>
          <a:p>
            <a:fld id="{D57F1E4F-1CFF-5643-939E-217C01CDF565}" type="slidenum">
              <a:rPr lang="en-US" smtClean="0"/>
              <a:pPr/>
              <a:t>85</a:t>
            </a:fld>
            <a:endParaRPr lang="en-US" dirty="0"/>
          </a:p>
        </p:txBody>
      </p:sp>
    </p:spTree>
    <p:extLst>
      <p:ext uri="{BB962C8B-B14F-4D97-AF65-F5344CB8AC3E}">
        <p14:creationId xmlns:p14="http://schemas.microsoft.com/office/powerpoint/2010/main" val="162976084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F61B551-77DA-4A07-B77B-20DB1039895E}"/>
              </a:ext>
            </a:extLst>
          </p:cNvPr>
          <p:cNvSpPr/>
          <p:nvPr/>
        </p:nvSpPr>
        <p:spPr>
          <a:xfrm>
            <a:off x="267601" y="418006"/>
            <a:ext cx="11100053" cy="6124754"/>
          </a:xfrm>
          <a:prstGeom prst="rect">
            <a:avLst/>
          </a:prstGeom>
        </p:spPr>
        <p:txBody>
          <a:bodyPr wrap="square">
            <a:spAutoFit/>
          </a:bodyPr>
          <a:lstStyle/>
          <a:p>
            <a:r>
              <a:rPr lang="pl-PL" sz="2800" dirty="0"/>
              <a:t>Uspješno zaključivanje odnosa  pomoći</a:t>
            </a:r>
          </a:p>
          <a:p>
            <a:endParaRPr lang="pl-PL" sz="2800" dirty="0"/>
          </a:p>
          <a:p>
            <a:r>
              <a:rPr lang="hr-HR" sz="2800" dirty="0"/>
              <a:t>Socijalni radnici i klijenti često pozitivno reagiraju na prestanak, rada što odražava ponos i postignuće obiju strana.</a:t>
            </a:r>
          </a:p>
          <a:p>
            <a:endParaRPr lang="hr-HR" sz="2800" dirty="0"/>
          </a:p>
          <a:p>
            <a:r>
              <a:rPr lang="hr-HR" sz="2800" dirty="0"/>
              <a:t>Klijenti koji su nuždom ili na neki drugi način bili prisiljeni kontaktirati socijalne radnike mogu doživjeti osjećaj olakšanja zbog oslobađanja pritiska ili oslobađanja od ograničenja praćenja izvana. </a:t>
            </a:r>
          </a:p>
          <a:p>
            <a:endParaRPr lang="hr-HR" sz="2800" dirty="0"/>
          </a:p>
          <a:p>
            <a:r>
              <a:rPr lang="hr-HR" sz="2800" dirty="0"/>
              <a:t>Nasuprot tome dobrovoljni klijenti su pdlučiti dpodijeliti svoje osobne probleme i kroz  grube emocionalne okolnosti provođeni su od strane brižnog socijalnog radnika, osjećaju se bliskima socijalnom radniku.</a:t>
            </a:r>
          </a:p>
        </p:txBody>
      </p:sp>
      <p:sp>
        <p:nvSpPr>
          <p:cNvPr id="2" name="Slide Number Placeholder 1">
            <a:extLst>
              <a:ext uri="{FF2B5EF4-FFF2-40B4-BE49-F238E27FC236}">
                <a16:creationId xmlns:a16="http://schemas.microsoft.com/office/drawing/2014/main" id="{EDEDA437-6F55-400B-8EA0-A1F6C25C76EF}"/>
              </a:ext>
            </a:extLst>
          </p:cNvPr>
          <p:cNvSpPr>
            <a:spLocks noGrp="1"/>
          </p:cNvSpPr>
          <p:nvPr>
            <p:ph type="sldNum" sz="quarter" idx="12"/>
          </p:nvPr>
        </p:nvSpPr>
        <p:spPr/>
        <p:txBody>
          <a:bodyPr>
            <a:normAutofit lnSpcReduction="10000"/>
          </a:bodyPr>
          <a:lstStyle/>
          <a:p>
            <a:fld id="{D57F1E4F-1CFF-5643-939E-217C01CDF565}" type="slidenum">
              <a:rPr lang="en-US" smtClean="0"/>
              <a:pPr/>
              <a:t>86</a:t>
            </a:fld>
            <a:endParaRPr lang="en-US" dirty="0"/>
          </a:p>
        </p:txBody>
      </p:sp>
    </p:spTree>
    <p:extLst>
      <p:ext uri="{BB962C8B-B14F-4D97-AF65-F5344CB8AC3E}">
        <p14:creationId xmlns:p14="http://schemas.microsoft.com/office/powerpoint/2010/main" val="355082496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8D74258-EC82-4E90-90BA-2F6C20B1F032}"/>
              </a:ext>
            </a:extLst>
          </p:cNvPr>
          <p:cNvSpPr/>
          <p:nvPr/>
        </p:nvSpPr>
        <p:spPr>
          <a:xfrm>
            <a:off x="135081" y="0"/>
            <a:ext cx="11357265" cy="7117782"/>
          </a:xfrm>
          <a:prstGeom prst="rect">
            <a:avLst/>
          </a:prstGeom>
        </p:spPr>
        <p:txBody>
          <a:bodyPr wrap="square">
            <a:spAutoFit/>
          </a:bodyPr>
          <a:lstStyle/>
          <a:p>
            <a:pPr>
              <a:lnSpc>
                <a:spcPct val="150000"/>
              </a:lnSpc>
            </a:pPr>
            <a:r>
              <a:rPr lang="hr-HR" sz="2800" dirty="0"/>
              <a:t>Prestanak odnosa obično proizvodi mješovite osjećaje za ove vrste klijenata. Vjerojatno će osjetiti snažnu zahvalnost socijalnom radniku, no vjerojatno će doživjeti osjećaj olakšanja jer više ne moraju proći kroz nelagodu povezanu s istraživanjem problema i promjenama.</a:t>
            </a:r>
          </a:p>
          <a:p>
            <a:pPr>
              <a:lnSpc>
                <a:spcPct val="150000"/>
              </a:lnSpc>
            </a:pPr>
            <a:r>
              <a:rPr lang="hr-HR" sz="2800" dirty="0"/>
              <a:t>Iako su klijenti obično optimistični glede mogućnosti samostalnog  suočavanja s budućim izazovima, ponekad doživljavaju osjećaj gubitka zbog prestanka radnog odnosa.</a:t>
            </a:r>
          </a:p>
          <a:p>
            <a:pPr>
              <a:lnSpc>
                <a:spcPct val="150000"/>
              </a:lnSpc>
            </a:pPr>
            <a:r>
              <a:rPr lang="hr-HR" sz="2800" dirty="0"/>
              <a:t>Štoviše, nesigurnost glede njihove sposobnosti samostalnog suočavanja može biti pomiješana s njihovim optimizmom.</a:t>
            </a:r>
          </a:p>
          <a:p>
            <a:pPr>
              <a:lnSpc>
                <a:spcPct val="150000"/>
              </a:lnSpc>
            </a:pPr>
            <a:endParaRPr lang="hr-HR" sz="2800" dirty="0"/>
          </a:p>
        </p:txBody>
      </p:sp>
      <p:sp>
        <p:nvSpPr>
          <p:cNvPr id="2" name="Slide Number Placeholder 1">
            <a:extLst>
              <a:ext uri="{FF2B5EF4-FFF2-40B4-BE49-F238E27FC236}">
                <a16:creationId xmlns:a16="http://schemas.microsoft.com/office/drawing/2014/main" id="{CE7CB5D1-CFAC-4FB5-9E79-469B81757E56}"/>
              </a:ext>
            </a:extLst>
          </p:cNvPr>
          <p:cNvSpPr>
            <a:spLocks noGrp="1"/>
          </p:cNvSpPr>
          <p:nvPr>
            <p:ph type="sldNum" sz="quarter" idx="12"/>
          </p:nvPr>
        </p:nvSpPr>
        <p:spPr/>
        <p:txBody>
          <a:bodyPr>
            <a:normAutofit lnSpcReduction="10000"/>
          </a:bodyPr>
          <a:lstStyle/>
          <a:p>
            <a:fld id="{D57F1E4F-1CFF-5643-939E-217C01CDF565}" type="slidenum">
              <a:rPr lang="en-US" smtClean="0"/>
              <a:pPr/>
              <a:t>87</a:t>
            </a:fld>
            <a:endParaRPr lang="en-US" dirty="0"/>
          </a:p>
        </p:txBody>
      </p:sp>
    </p:spTree>
    <p:extLst>
      <p:ext uri="{BB962C8B-B14F-4D97-AF65-F5344CB8AC3E}">
        <p14:creationId xmlns:p14="http://schemas.microsoft.com/office/powerpoint/2010/main" val="67109058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3208FC4-2B24-4F58-9AA2-F27D4F674FEC}"/>
              </a:ext>
            </a:extLst>
          </p:cNvPr>
          <p:cNvSpPr/>
          <p:nvPr/>
        </p:nvSpPr>
        <p:spPr>
          <a:xfrm>
            <a:off x="197427" y="193513"/>
            <a:ext cx="11513127" cy="6546472"/>
          </a:xfrm>
          <a:prstGeom prst="rect">
            <a:avLst/>
          </a:prstGeom>
        </p:spPr>
        <p:txBody>
          <a:bodyPr wrap="square">
            <a:spAutoFit/>
          </a:bodyPr>
          <a:lstStyle/>
          <a:p>
            <a:pPr>
              <a:lnSpc>
                <a:spcPts val="3900"/>
              </a:lnSpc>
            </a:pPr>
            <a:r>
              <a:rPr lang="hr-HR" sz="2800" dirty="0"/>
              <a:t>Kada su dugo u procesu pomoći, klijenti mogu razviti snažnu privrženost socijalnom radniku, osobito ako je socijalni radnik potaknuo ovisnost o njihovu odnosu. </a:t>
            </a:r>
          </a:p>
          <a:p>
            <a:pPr>
              <a:lnSpc>
                <a:spcPts val="3900"/>
              </a:lnSpc>
            </a:pPr>
            <a:endParaRPr lang="hr-HR" sz="2800" dirty="0"/>
          </a:p>
          <a:p>
            <a:pPr>
              <a:lnSpc>
                <a:spcPts val="3900"/>
              </a:lnSpc>
            </a:pPr>
            <a:r>
              <a:rPr lang="hr-HR" sz="2800" dirty="0"/>
              <a:t>Za takve pojedince, prestanak znači bolan proces napuštanja odnosa koji je zadovoljavao njegove  emocionalne potrebe.</a:t>
            </a:r>
          </a:p>
          <a:p>
            <a:pPr>
              <a:lnSpc>
                <a:spcPts val="3900"/>
              </a:lnSpc>
            </a:pPr>
            <a:endParaRPr lang="hr-HR" sz="2800" dirty="0"/>
          </a:p>
          <a:p>
            <a:pPr>
              <a:lnSpc>
                <a:spcPts val="3900"/>
              </a:lnSpc>
            </a:pPr>
            <a:r>
              <a:rPr lang="hr-HR" sz="2800" dirty="0"/>
              <a:t>Štoviše, ovi klijenti često doživljavaju strah opred  suočavanjem s budućnošću bez snažne snage koju predstavlja socijalna radnica. </a:t>
            </a:r>
          </a:p>
          <a:p>
            <a:pPr>
              <a:lnSpc>
                <a:spcPts val="3900"/>
              </a:lnSpc>
            </a:pPr>
            <a:r>
              <a:rPr lang="hr-HR" sz="2800" dirty="0"/>
              <a:t>Članovi grupe mogu doživjeti slične bolne reakcije pri suočavanju s gubitkom suportivnih odnosa sa socijalnim radnikom i članovima grupe, kao i vrijednim resursima koji im pomažu da se suoče sa svojim problemima.</a:t>
            </a:r>
          </a:p>
        </p:txBody>
      </p:sp>
      <p:sp>
        <p:nvSpPr>
          <p:cNvPr id="2" name="Slide Number Placeholder 1">
            <a:extLst>
              <a:ext uri="{FF2B5EF4-FFF2-40B4-BE49-F238E27FC236}">
                <a16:creationId xmlns:a16="http://schemas.microsoft.com/office/drawing/2014/main" id="{14F572B3-53D1-4F05-B27E-51809439D825}"/>
              </a:ext>
            </a:extLst>
          </p:cNvPr>
          <p:cNvSpPr>
            <a:spLocks noGrp="1"/>
          </p:cNvSpPr>
          <p:nvPr>
            <p:ph type="sldNum" sz="quarter" idx="12"/>
          </p:nvPr>
        </p:nvSpPr>
        <p:spPr/>
        <p:txBody>
          <a:bodyPr>
            <a:normAutofit lnSpcReduction="10000"/>
          </a:bodyPr>
          <a:lstStyle/>
          <a:p>
            <a:fld id="{D57F1E4F-1CFF-5643-939E-217C01CDF565}" type="slidenum">
              <a:rPr lang="en-US" smtClean="0"/>
              <a:pPr/>
              <a:t>88</a:t>
            </a:fld>
            <a:endParaRPr lang="en-US" dirty="0"/>
          </a:p>
        </p:txBody>
      </p:sp>
    </p:spTree>
    <p:extLst>
      <p:ext uri="{BB962C8B-B14F-4D97-AF65-F5344CB8AC3E}">
        <p14:creationId xmlns:p14="http://schemas.microsoft.com/office/powerpoint/2010/main" val="327036824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5EDA61-0AD2-41FC-AD96-807728CDC125}"/>
              </a:ext>
            </a:extLst>
          </p:cNvPr>
          <p:cNvSpPr/>
          <p:nvPr/>
        </p:nvSpPr>
        <p:spPr>
          <a:xfrm>
            <a:off x="491705" y="282613"/>
            <a:ext cx="10817525" cy="6986528"/>
          </a:xfrm>
          <a:prstGeom prst="rect">
            <a:avLst/>
          </a:prstGeom>
        </p:spPr>
        <p:txBody>
          <a:bodyPr wrap="square">
            <a:spAutoFit/>
          </a:bodyPr>
          <a:lstStyle/>
          <a:p>
            <a:r>
              <a:rPr lang="hr-HR" sz="2700" dirty="0"/>
              <a:t>Intervencijski pristupi su odabrani na temelju spoznaja o tome koliko su učinkoviti u smanjenju poteškoća klijenata. Ovdje je jasna uloga koju teorija ima, pa dakle i obrazovanje socijalnih radnika.</a:t>
            </a:r>
          </a:p>
          <a:p>
            <a:endParaRPr lang="hr-HR" sz="2700" dirty="0"/>
          </a:p>
          <a:p>
            <a:r>
              <a:rPr lang="hr-HR" sz="2700" dirty="0"/>
              <a:t>Nedobrovoljni  klijenti suočavaju se sa situacijama u kojima neke od problema ne doživljavaju kao svoje, a neki od pristupa pomoći mogu biti savjetovani od strane drugih faktora u procesu (zdravstvene institucije, sudstvo, pemalne institucije).</a:t>
            </a:r>
          </a:p>
          <a:p>
            <a:endParaRPr lang="hr-HR" sz="2700" dirty="0"/>
          </a:p>
          <a:p>
            <a:r>
              <a:rPr lang="hr-HR" sz="2700" dirty="0"/>
              <a:t>Čak i u takvim okolnostima, klijentima treba pružiti barem ograničene izbore u pogledu načina na koji će teći  procesi rješavanja problema.</a:t>
            </a:r>
          </a:p>
          <a:p>
            <a:endParaRPr lang="hr-HR" sz="2700" dirty="0"/>
          </a:p>
          <a:p>
            <a:r>
              <a:rPr lang="it-IT" sz="2700" dirty="0"/>
              <a:t>Nakon što su ti strateški pristupi identificirani i </a:t>
            </a:r>
            <a:r>
              <a:rPr lang="hr-HR" sz="2700" dirty="0"/>
              <a:t>iz</a:t>
            </a:r>
            <a:r>
              <a:rPr lang="it-IT" sz="2700" dirty="0"/>
              <a:t>abrani, provode se.</a:t>
            </a:r>
            <a:endParaRPr lang="hr-HR" sz="2700" dirty="0"/>
          </a:p>
        </p:txBody>
      </p:sp>
      <p:sp>
        <p:nvSpPr>
          <p:cNvPr id="3" name="Slide Number Placeholder 2">
            <a:extLst>
              <a:ext uri="{FF2B5EF4-FFF2-40B4-BE49-F238E27FC236}">
                <a16:creationId xmlns:a16="http://schemas.microsoft.com/office/drawing/2014/main" id="{2E72CDB3-BB5D-4F40-8970-90121F29264A}"/>
              </a:ext>
            </a:extLst>
          </p:cNvPr>
          <p:cNvSpPr>
            <a:spLocks noGrp="1"/>
          </p:cNvSpPr>
          <p:nvPr>
            <p:ph type="sldNum" sz="quarter" idx="12"/>
          </p:nvPr>
        </p:nvSpPr>
        <p:spPr/>
        <p:txBody>
          <a:bodyPr>
            <a:normAutofit lnSpcReduction="10000"/>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13798840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iew">
  <a:themeElements>
    <a:clrScheme name="View">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866257B-E5CE-4C43-9210-F2DE76BE10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TM03457515[[fn=View]]</Template>
  <TotalTime>1984</TotalTime>
  <Words>6377</Words>
  <Application>Microsoft Office PowerPoint</Application>
  <PresentationFormat>Widescreen</PresentationFormat>
  <Paragraphs>571</Paragraphs>
  <Slides>88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88</vt:i4>
      </vt:variant>
    </vt:vector>
  </HeadingPairs>
  <TitlesOfParts>
    <vt:vector size="95" baseType="lpstr">
      <vt:lpstr>Arial</vt:lpstr>
      <vt:lpstr>Calibri</vt:lpstr>
      <vt:lpstr>Century Gothic</vt:lpstr>
      <vt:lpstr>Century Schoolbook</vt:lpstr>
      <vt:lpstr>Wingdings 2</vt:lpstr>
      <vt:lpstr>Wingdings 3</vt:lpstr>
      <vt:lpstr>View</vt:lpstr>
      <vt:lpstr>PowerPoint Presentation</vt:lpstr>
      <vt:lpstr>PowerPoint Presentation</vt:lpstr>
      <vt:lpstr>PREGLED PROCESA POMAGANJA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Prepreke ostvarivanju ciljeva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PREGLED PROCESA POMAGANJA</dc:title>
  <dc:creator>Mladen Knežević</dc:creator>
  <cp:lastModifiedBy>Mladen Knežević</cp:lastModifiedBy>
  <cp:revision>124</cp:revision>
  <dcterms:created xsi:type="dcterms:W3CDTF">2018-11-12T14:10:48Z</dcterms:created>
  <dcterms:modified xsi:type="dcterms:W3CDTF">2018-11-19T18:00:35Z</dcterms:modified>
</cp:coreProperties>
</file>