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97"/>
  </p:notesMasterIdLst>
  <p:sldIdLst>
    <p:sldId id="256" r:id="rId2"/>
    <p:sldId id="257" r:id="rId3"/>
    <p:sldId id="275" r:id="rId4"/>
    <p:sldId id="263" r:id="rId5"/>
    <p:sldId id="264" r:id="rId6"/>
    <p:sldId id="265" r:id="rId7"/>
    <p:sldId id="266" r:id="rId8"/>
    <p:sldId id="267" r:id="rId9"/>
    <p:sldId id="268" r:id="rId10"/>
    <p:sldId id="269" r:id="rId11"/>
    <p:sldId id="270" r:id="rId12"/>
    <p:sldId id="271" r:id="rId13"/>
    <p:sldId id="287" r:id="rId14"/>
    <p:sldId id="288" r:id="rId15"/>
    <p:sldId id="289" r:id="rId16"/>
    <p:sldId id="258" r:id="rId17"/>
    <p:sldId id="291" r:id="rId18"/>
    <p:sldId id="292" r:id="rId19"/>
    <p:sldId id="293" r:id="rId20"/>
    <p:sldId id="294" r:id="rId21"/>
    <p:sldId id="295" r:id="rId22"/>
    <p:sldId id="296" r:id="rId23"/>
    <p:sldId id="290" r:id="rId24"/>
    <p:sldId id="298" r:id="rId25"/>
    <p:sldId id="299" r:id="rId26"/>
    <p:sldId id="300" r:id="rId27"/>
    <p:sldId id="297" r:id="rId28"/>
    <p:sldId id="301" r:id="rId29"/>
    <p:sldId id="302" r:id="rId30"/>
    <p:sldId id="303" r:id="rId31"/>
    <p:sldId id="304" r:id="rId32"/>
    <p:sldId id="306" r:id="rId33"/>
    <p:sldId id="307" r:id="rId34"/>
    <p:sldId id="308" r:id="rId35"/>
    <p:sldId id="309" r:id="rId36"/>
    <p:sldId id="310" r:id="rId37"/>
    <p:sldId id="311" r:id="rId38"/>
    <p:sldId id="305" r:id="rId39"/>
    <p:sldId id="259" r:id="rId40"/>
    <p:sldId id="260" r:id="rId41"/>
    <p:sldId id="261" r:id="rId42"/>
    <p:sldId id="262" r:id="rId43"/>
    <p:sldId id="273" r:id="rId44"/>
    <p:sldId id="274" r:id="rId45"/>
    <p:sldId id="277" r:id="rId46"/>
    <p:sldId id="276" r:id="rId47"/>
    <p:sldId id="278" r:id="rId48"/>
    <p:sldId id="279" r:id="rId49"/>
    <p:sldId id="280" r:id="rId50"/>
    <p:sldId id="281" r:id="rId51"/>
    <p:sldId id="282" r:id="rId52"/>
    <p:sldId id="283" r:id="rId53"/>
    <p:sldId id="284" r:id="rId54"/>
    <p:sldId id="285" r:id="rId55"/>
    <p:sldId id="319" r:id="rId56"/>
    <p:sldId id="286" r:id="rId57"/>
    <p:sldId id="312" r:id="rId58"/>
    <p:sldId id="313" r:id="rId59"/>
    <p:sldId id="314" r:id="rId60"/>
    <p:sldId id="315" r:id="rId61"/>
    <p:sldId id="320" r:id="rId62"/>
    <p:sldId id="321" r:id="rId63"/>
    <p:sldId id="322" r:id="rId64"/>
    <p:sldId id="323" r:id="rId65"/>
    <p:sldId id="316" r:id="rId66"/>
    <p:sldId id="317" r:id="rId67"/>
    <p:sldId id="318" r:id="rId68"/>
    <p:sldId id="324" r:id="rId69"/>
    <p:sldId id="325" r:id="rId70"/>
    <p:sldId id="326" r:id="rId71"/>
    <p:sldId id="327" r:id="rId72"/>
    <p:sldId id="328" r:id="rId73"/>
    <p:sldId id="331" r:id="rId74"/>
    <p:sldId id="332" r:id="rId75"/>
    <p:sldId id="333" r:id="rId76"/>
    <p:sldId id="334" r:id="rId77"/>
    <p:sldId id="335" r:id="rId78"/>
    <p:sldId id="336" r:id="rId79"/>
    <p:sldId id="329" r:id="rId80"/>
    <p:sldId id="330"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1"/>
  </p:normalViewPr>
  <p:slideViewPr>
    <p:cSldViewPr snapToGrid="0" snapToObjects="1">
      <p:cViewPr varScale="1">
        <p:scale>
          <a:sx n="97" d="100"/>
          <a:sy n="97" d="100"/>
        </p:scale>
        <p:origin x="102"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7AE51B-D363-45EA-99FE-DD6ABEFE2D10}" type="datetimeFigureOut">
              <a:rPr lang="hr-HR" smtClean="0"/>
              <a:t>3.12.2018.</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214F1E-C15A-497E-91DD-D242793E400C}" type="slidenum">
              <a:rPr lang="hr-HR" smtClean="0"/>
              <a:t>‹#›</a:t>
            </a:fld>
            <a:endParaRPr lang="hr-HR"/>
          </a:p>
        </p:txBody>
      </p:sp>
    </p:spTree>
    <p:extLst>
      <p:ext uri="{BB962C8B-B14F-4D97-AF65-F5344CB8AC3E}">
        <p14:creationId xmlns:p14="http://schemas.microsoft.com/office/powerpoint/2010/main" val="1963209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76214F1E-C15A-497E-91DD-D242793E400C}" type="slidenum">
              <a:rPr lang="hr-HR" smtClean="0"/>
              <a:t>44</a:t>
            </a:fld>
            <a:endParaRPr lang="hr-HR"/>
          </a:p>
        </p:txBody>
      </p:sp>
    </p:spTree>
    <p:extLst>
      <p:ext uri="{BB962C8B-B14F-4D97-AF65-F5344CB8AC3E}">
        <p14:creationId xmlns:p14="http://schemas.microsoft.com/office/powerpoint/2010/main" val="2757708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DF7822-037F-4500-A0EB-DA660A78935D}" type="datetime1">
              <a:rPr lang="sr-Latn-RS" smtClean="0"/>
              <a:t>3.12.2018.</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BA310B1E-A42C-2349-B58E-C0BBFE6FE9E8}" type="slidenum">
              <a:rPr lang="sr-Latn-RS" smtClean="0"/>
              <a:t>‹#›</a:t>
            </a:fld>
            <a:endParaRPr lang="sr-Latn-RS"/>
          </a:p>
        </p:txBody>
      </p:sp>
    </p:spTree>
    <p:extLst>
      <p:ext uri="{BB962C8B-B14F-4D97-AF65-F5344CB8AC3E}">
        <p14:creationId xmlns:p14="http://schemas.microsoft.com/office/powerpoint/2010/main" val="164631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933B248-ED21-4AEA-8320-78ADE50B5D33}" type="datetime1">
              <a:rPr lang="sr-Latn-RS" smtClean="0"/>
              <a:t>3.12.2018.</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BA310B1E-A42C-2349-B58E-C0BBFE6FE9E8}" type="slidenum">
              <a:rPr lang="sr-Latn-RS" smtClean="0"/>
              <a:t>‹#›</a:t>
            </a:fld>
            <a:endParaRPr lang="sr-Latn-RS"/>
          </a:p>
        </p:txBody>
      </p:sp>
    </p:spTree>
    <p:extLst>
      <p:ext uri="{BB962C8B-B14F-4D97-AF65-F5344CB8AC3E}">
        <p14:creationId xmlns:p14="http://schemas.microsoft.com/office/powerpoint/2010/main" val="1253993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12222C-A981-43F2-80B5-9CF67E451083}" type="datetime1">
              <a:rPr lang="sr-Latn-RS" smtClean="0"/>
              <a:t>3.12.2018.</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BA310B1E-A42C-2349-B58E-C0BBFE6FE9E8}" type="slidenum">
              <a:rPr lang="sr-Latn-RS" smtClean="0"/>
              <a:t>‹#›</a:t>
            </a:fld>
            <a:endParaRPr lang="sr-Latn-RS"/>
          </a:p>
        </p:txBody>
      </p:sp>
    </p:spTree>
    <p:extLst>
      <p:ext uri="{BB962C8B-B14F-4D97-AF65-F5344CB8AC3E}">
        <p14:creationId xmlns:p14="http://schemas.microsoft.com/office/powerpoint/2010/main" val="3910698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E9C204AD-631F-405E-BCCA-C07E7C169B05}" type="datetime1">
              <a:rPr lang="sr-Latn-RS" smtClean="0"/>
              <a:t>3.12.2018.</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BA310B1E-A42C-2349-B58E-C0BBFE6FE9E8}" type="slidenum">
              <a:rPr lang="sr-Latn-RS" smtClean="0"/>
              <a:t>‹#›</a:t>
            </a:fld>
            <a:endParaRPr lang="sr-Latn-RS"/>
          </a:p>
        </p:txBody>
      </p:sp>
    </p:spTree>
    <p:extLst>
      <p:ext uri="{BB962C8B-B14F-4D97-AF65-F5344CB8AC3E}">
        <p14:creationId xmlns:p14="http://schemas.microsoft.com/office/powerpoint/2010/main" val="352490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02689E3D-5626-43C6-A82E-48BD7292EFB1}" type="datetime1">
              <a:rPr lang="sr-Latn-RS" smtClean="0"/>
              <a:t>3.12.2018.</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BA310B1E-A42C-2349-B58E-C0BBFE6FE9E8}" type="slidenum">
              <a:rPr lang="sr-Latn-RS" smtClean="0"/>
              <a:t>‹#›</a:t>
            </a:fld>
            <a:endParaRPr lang="sr-Latn-RS"/>
          </a:p>
        </p:txBody>
      </p:sp>
    </p:spTree>
    <p:extLst>
      <p:ext uri="{BB962C8B-B14F-4D97-AF65-F5344CB8AC3E}">
        <p14:creationId xmlns:p14="http://schemas.microsoft.com/office/powerpoint/2010/main" val="1990109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3DDACF-CB31-4651-990D-DDD6CFDA6471}" type="datetime1">
              <a:rPr lang="sr-Latn-RS" smtClean="0"/>
              <a:t>3.12.2018.</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BA310B1E-A42C-2349-B58E-C0BBFE6FE9E8}" type="slidenum">
              <a:rPr lang="sr-Latn-RS" smtClean="0"/>
              <a:t>‹#›</a:t>
            </a:fld>
            <a:endParaRPr lang="sr-Latn-RS"/>
          </a:p>
        </p:txBody>
      </p:sp>
    </p:spTree>
    <p:extLst>
      <p:ext uri="{BB962C8B-B14F-4D97-AF65-F5344CB8AC3E}">
        <p14:creationId xmlns:p14="http://schemas.microsoft.com/office/powerpoint/2010/main" val="3740257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BF5EC3-ABCB-46C6-B0F8-2D0293F7B46F}" type="datetime1">
              <a:rPr lang="sr-Latn-RS" smtClean="0"/>
              <a:t>3.12.2018.</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BA310B1E-A42C-2349-B58E-C0BBFE6FE9E8}" type="slidenum">
              <a:rPr lang="sr-Latn-RS" smtClean="0"/>
              <a:t>‹#›</a:t>
            </a:fld>
            <a:endParaRPr lang="sr-Latn-RS"/>
          </a:p>
        </p:txBody>
      </p:sp>
    </p:spTree>
    <p:extLst>
      <p:ext uri="{BB962C8B-B14F-4D97-AF65-F5344CB8AC3E}">
        <p14:creationId xmlns:p14="http://schemas.microsoft.com/office/powerpoint/2010/main" val="3632832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05EC1F-CA1F-4999-8ADE-0C4A439BCD75}" type="datetime1">
              <a:rPr lang="sr-Latn-RS" smtClean="0"/>
              <a:t>3.12.2018.</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BA310B1E-A42C-2349-B58E-C0BBFE6FE9E8}" type="slidenum">
              <a:rPr lang="sr-Latn-RS" smtClean="0"/>
              <a:t>‹#›</a:t>
            </a:fld>
            <a:endParaRPr lang="sr-Latn-RS"/>
          </a:p>
        </p:txBody>
      </p:sp>
    </p:spTree>
    <p:extLst>
      <p:ext uri="{BB962C8B-B14F-4D97-AF65-F5344CB8AC3E}">
        <p14:creationId xmlns:p14="http://schemas.microsoft.com/office/powerpoint/2010/main" val="3635200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08CBB8-1964-4D9C-8467-8D748694A164}" type="datetime1">
              <a:rPr lang="sr-Latn-RS" smtClean="0"/>
              <a:t>3.12.2018.</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BA310B1E-A42C-2349-B58E-C0BBFE6FE9E8}" type="slidenum">
              <a:rPr lang="sr-Latn-RS" smtClean="0"/>
              <a:t>‹#›</a:t>
            </a:fld>
            <a:endParaRPr lang="sr-Latn-RS"/>
          </a:p>
        </p:txBody>
      </p:sp>
    </p:spTree>
    <p:extLst>
      <p:ext uri="{BB962C8B-B14F-4D97-AF65-F5344CB8AC3E}">
        <p14:creationId xmlns:p14="http://schemas.microsoft.com/office/powerpoint/2010/main" val="2735568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C34144-79A7-431D-AB4A-B47152D2F2C5}" type="datetime1">
              <a:rPr lang="sr-Latn-RS" smtClean="0"/>
              <a:t>3.12.2018.</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BA310B1E-A42C-2349-B58E-C0BBFE6FE9E8}" type="slidenum">
              <a:rPr lang="sr-Latn-RS" smtClean="0"/>
              <a:t>‹#›</a:t>
            </a:fld>
            <a:endParaRPr lang="sr-Latn-RS"/>
          </a:p>
        </p:txBody>
      </p:sp>
    </p:spTree>
    <p:extLst>
      <p:ext uri="{BB962C8B-B14F-4D97-AF65-F5344CB8AC3E}">
        <p14:creationId xmlns:p14="http://schemas.microsoft.com/office/powerpoint/2010/main" val="1093453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FF60D1-60E7-4EB2-A474-8B6CDA03D2B7}" type="datetime1">
              <a:rPr lang="sr-Latn-RS" smtClean="0"/>
              <a:t>3.12.2018.</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BA310B1E-A42C-2349-B58E-C0BBFE6FE9E8}" type="slidenum">
              <a:rPr lang="sr-Latn-RS" smtClean="0"/>
              <a:t>‹#›</a:t>
            </a:fld>
            <a:endParaRPr lang="sr-Latn-RS"/>
          </a:p>
        </p:txBody>
      </p:sp>
    </p:spTree>
    <p:extLst>
      <p:ext uri="{BB962C8B-B14F-4D97-AF65-F5344CB8AC3E}">
        <p14:creationId xmlns:p14="http://schemas.microsoft.com/office/powerpoint/2010/main" val="360197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4A9618-17C0-4FA9-AB21-A23F942D7D57}" type="datetime1">
              <a:rPr lang="sr-Latn-RS" smtClean="0"/>
              <a:t>3.12.2018.</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BA310B1E-A42C-2349-B58E-C0BBFE6FE9E8}" type="slidenum">
              <a:rPr lang="sr-Latn-RS" smtClean="0"/>
              <a:t>‹#›</a:t>
            </a:fld>
            <a:endParaRPr lang="sr-Latn-RS"/>
          </a:p>
        </p:txBody>
      </p:sp>
    </p:spTree>
    <p:extLst>
      <p:ext uri="{BB962C8B-B14F-4D97-AF65-F5344CB8AC3E}">
        <p14:creationId xmlns:p14="http://schemas.microsoft.com/office/powerpoint/2010/main" val="442016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DD06E9-D798-4CA8-935E-EB30AF673724}" type="datetime1">
              <a:rPr lang="sr-Latn-RS" smtClean="0"/>
              <a:t>3.12.2018.</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BA310B1E-A42C-2349-B58E-C0BBFE6FE9E8}" type="slidenum">
              <a:rPr lang="sr-Latn-RS" smtClean="0"/>
              <a:t>‹#›</a:t>
            </a:fld>
            <a:endParaRPr lang="sr-Latn-RS"/>
          </a:p>
        </p:txBody>
      </p:sp>
    </p:spTree>
    <p:extLst>
      <p:ext uri="{BB962C8B-B14F-4D97-AF65-F5344CB8AC3E}">
        <p14:creationId xmlns:p14="http://schemas.microsoft.com/office/powerpoint/2010/main" val="3671407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C82320-28D1-4BD6-973E-DD5758DE8D87}" type="datetime1">
              <a:rPr lang="sr-Latn-RS" smtClean="0"/>
              <a:t>3.12.2018.</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BA310B1E-A42C-2349-B58E-C0BBFE6FE9E8}" type="slidenum">
              <a:rPr lang="sr-Latn-RS" smtClean="0"/>
              <a:t>‹#›</a:t>
            </a:fld>
            <a:endParaRPr lang="sr-Latn-RS"/>
          </a:p>
        </p:txBody>
      </p:sp>
    </p:spTree>
    <p:extLst>
      <p:ext uri="{BB962C8B-B14F-4D97-AF65-F5344CB8AC3E}">
        <p14:creationId xmlns:p14="http://schemas.microsoft.com/office/powerpoint/2010/main" val="591278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C5133-BC15-4036-B53F-B9D0A4D14E1E}" type="datetime1">
              <a:rPr lang="sr-Latn-RS" smtClean="0"/>
              <a:t>3.12.2018.</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BA310B1E-A42C-2349-B58E-C0BBFE6FE9E8}" type="slidenum">
              <a:rPr lang="sr-Latn-RS" smtClean="0"/>
              <a:t>‹#›</a:t>
            </a:fld>
            <a:endParaRPr lang="sr-Latn-RS"/>
          </a:p>
        </p:txBody>
      </p:sp>
    </p:spTree>
    <p:extLst>
      <p:ext uri="{BB962C8B-B14F-4D97-AF65-F5344CB8AC3E}">
        <p14:creationId xmlns:p14="http://schemas.microsoft.com/office/powerpoint/2010/main" val="3730098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27319F6-135B-4C9B-8F34-F4B7436088AD}" type="datetime1">
              <a:rPr lang="sr-Latn-RS" smtClean="0"/>
              <a:t>3.12.2018.</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BA310B1E-A42C-2349-B58E-C0BBFE6FE9E8}" type="slidenum">
              <a:rPr lang="sr-Latn-RS" smtClean="0"/>
              <a:t>‹#›</a:t>
            </a:fld>
            <a:endParaRPr lang="sr-Latn-RS"/>
          </a:p>
        </p:txBody>
      </p:sp>
    </p:spTree>
    <p:extLst>
      <p:ext uri="{BB962C8B-B14F-4D97-AF65-F5344CB8AC3E}">
        <p14:creationId xmlns:p14="http://schemas.microsoft.com/office/powerpoint/2010/main" val="2117597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F99E076F-1B6C-42C2-86BD-D95F817D864A}" type="datetime1">
              <a:rPr lang="sr-Latn-RS" smtClean="0"/>
              <a:t>3.12.2018.</a:t>
            </a:fld>
            <a:endParaRPr lang="sr-Latn-RS"/>
          </a:p>
        </p:txBody>
      </p:sp>
      <p:sp>
        <p:nvSpPr>
          <p:cNvPr id="6" name="Footer Placeholder 5"/>
          <p:cNvSpPr>
            <a:spLocks noGrp="1"/>
          </p:cNvSpPr>
          <p:nvPr>
            <p:ph type="ftr" sz="quarter" idx="11"/>
          </p:nvPr>
        </p:nvSpPr>
        <p:spPr>
          <a:xfrm>
            <a:off x="1141412" y="5883275"/>
            <a:ext cx="5105400" cy="365125"/>
          </a:xfrm>
        </p:spPr>
        <p:txBody>
          <a:bodyPr/>
          <a:lstStyle/>
          <a:p>
            <a:endParaRPr lang="sr-Latn-RS"/>
          </a:p>
        </p:txBody>
      </p:sp>
      <p:sp>
        <p:nvSpPr>
          <p:cNvPr id="7" name="Slide Number Placeholder 6"/>
          <p:cNvSpPr>
            <a:spLocks noGrp="1"/>
          </p:cNvSpPr>
          <p:nvPr>
            <p:ph type="sldNum" sz="quarter" idx="12"/>
          </p:nvPr>
        </p:nvSpPr>
        <p:spPr>
          <a:xfrm>
            <a:off x="10742612" y="5883275"/>
            <a:ext cx="322567" cy="365125"/>
          </a:xfrm>
        </p:spPr>
        <p:txBody>
          <a:bodyPr/>
          <a:lstStyle/>
          <a:p>
            <a:fld id="{BA310B1E-A42C-2349-B58E-C0BBFE6FE9E8}" type="slidenum">
              <a:rPr lang="sr-Latn-RS" smtClean="0"/>
              <a:t>‹#›</a:t>
            </a:fld>
            <a:endParaRPr lang="sr-Latn-RS"/>
          </a:p>
        </p:txBody>
      </p:sp>
    </p:spTree>
    <p:extLst>
      <p:ext uri="{BB962C8B-B14F-4D97-AF65-F5344CB8AC3E}">
        <p14:creationId xmlns:p14="http://schemas.microsoft.com/office/powerpoint/2010/main" val="427592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7CD34A1-7C4F-4304-A94D-ED0C43D240A9}" type="datetime1">
              <a:rPr lang="sr-Latn-RS" smtClean="0"/>
              <a:t>3.12.2018.</a:t>
            </a:fld>
            <a:endParaRPr lang="sr-Latn-R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sr-Latn-R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A310B1E-A42C-2349-B58E-C0BBFE6FE9E8}" type="slidenum">
              <a:rPr lang="sr-Latn-RS" smtClean="0"/>
              <a:t>‹#›</a:t>
            </a:fld>
            <a:endParaRPr lang="sr-Latn-RS"/>
          </a:p>
        </p:txBody>
      </p:sp>
    </p:spTree>
    <p:extLst>
      <p:ext uri="{BB962C8B-B14F-4D97-AF65-F5344CB8AC3E}">
        <p14:creationId xmlns:p14="http://schemas.microsoft.com/office/powerpoint/2010/main" val="389489108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hf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DDA75-8EB5-A94C-9BA4-3F1EDF78BC35}"/>
              </a:ext>
            </a:extLst>
          </p:cNvPr>
          <p:cNvSpPr>
            <a:spLocks noGrp="1"/>
          </p:cNvSpPr>
          <p:nvPr>
            <p:ph type="ctrTitle"/>
          </p:nvPr>
        </p:nvSpPr>
        <p:spPr>
          <a:xfrm>
            <a:off x="1779587" y="1481138"/>
            <a:ext cx="8676222" cy="3200400"/>
          </a:xfrm>
        </p:spPr>
        <p:txBody>
          <a:bodyPr/>
          <a:lstStyle/>
          <a:p>
            <a:r>
              <a:rPr lang="hr-HR" dirty="0"/>
              <a:t>Upoznavanje s teškoćama, angažman, procjena i planiranje</a:t>
            </a:r>
            <a:br>
              <a:rPr lang="hr-HR" dirty="0"/>
            </a:br>
            <a:endParaRPr lang="sr-Latn-RS" dirty="0"/>
          </a:p>
        </p:txBody>
      </p:sp>
      <p:sp>
        <p:nvSpPr>
          <p:cNvPr id="4" name="Rectangle 3">
            <a:extLst>
              <a:ext uri="{FF2B5EF4-FFF2-40B4-BE49-F238E27FC236}">
                <a16:creationId xmlns:a16="http://schemas.microsoft.com/office/drawing/2014/main" id="{1DEEC0DC-37D8-4328-9FDF-35FC4C2A1901}"/>
              </a:ext>
            </a:extLst>
          </p:cNvPr>
          <p:cNvSpPr/>
          <p:nvPr/>
        </p:nvSpPr>
        <p:spPr>
          <a:xfrm>
            <a:off x="640080" y="5562780"/>
            <a:ext cx="11356848" cy="774571"/>
          </a:xfrm>
          <a:prstGeom prst="rect">
            <a:avLst/>
          </a:prstGeom>
        </p:spPr>
        <p:txBody>
          <a:bodyPr wrap="square">
            <a:spAutoFit/>
          </a:bodyPr>
          <a:lstStyle/>
          <a:p>
            <a:pPr lvl="0" defTabSz="457200">
              <a:spcBef>
                <a:spcPts val="1000"/>
              </a:spcBef>
              <a:buClr>
                <a:srgbClr val="D34817"/>
              </a:buClr>
              <a:defRPr/>
            </a:pPr>
            <a:r>
              <a:rPr lang="hr-HR" dirty="0">
                <a:solidFill>
                  <a:sysClr val="window" lastClr="FFFFFF"/>
                </a:solidFill>
              </a:rPr>
              <a:t>Pripremljeno prema: DEAN H . HEPWORTH,  RONALD H . ROONEY, GLENDA DEWBERRY ROONEY, </a:t>
            </a:r>
          </a:p>
          <a:p>
            <a:pPr lvl="0" defTabSz="457200">
              <a:spcBef>
                <a:spcPts val="1000"/>
              </a:spcBef>
              <a:buClr>
                <a:srgbClr val="D34817"/>
              </a:buClr>
              <a:defRPr/>
            </a:pPr>
            <a:r>
              <a:rPr lang="hr-HR" dirty="0">
                <a:solidFill>
                  <a:sysClr val="window" lastClr="FFFFFF"/>
                </a:solidFill>
              </a:rPr>
              <a:t>K IMBERLY STROM-GOTTFRIED : </a:t>
            </a:r>
            <a:r>
              <a:rPr lang="en-US" dirty="0">
                <a:solidFill>
                  <a:sysClr val="window" lastClr="FFFFFF"/>
                </a:solidFill>
              </a:rPr>
              <a:t>Direct Social Work Practice</a:t>
            </a:r>
            <a:r>
              <a:rPr lang="hr-HR" dirty="0">
                <a:solidFill>
                  <a:sysClr val="window" lastClr="FFFFFF"/>
                </a:solidFill>
              </a:rPr>
              <a:t>, </a:t>
            </a:r>
            <a:r>
              <a:rPr lang="en-US" dirty="0">
                <a:solidFill>
                  <a:sysClr val="window" lastClr="FFFFFF"/>
                </a:solidFill>
              </a:rPr>
              <a:t>Theory and Skills</a:t>
            </a:r>
            <a:r>
              <a:rPr lang="hr-HR" dirty="0">
                <a:solidFill>
                  <a:sysClr val="window" lastClr="FFFFFF"/>
                </a:solidFill>
              </a:rPr>
              <a:t>, Belmont, Brooks/Cole</a:t>
            </a:r>
          </a:p>
        </p:txBody>
      </p:sp>
      <p:sp>
        <p:nvSpPr>
          <p:cNvPr id="3" name="Slide Number Placeholder 2">
            <a:extLst>
              <a:ext uri="{FF2B5EF4-FFF2-40B4-BE49-F238E27FC236}">
                <a16:creationId xmlns:a16="http://schemas.microsoft.com/office/drawing/2014/main" id="{1DE41D9C-CDE9-4B72-B1D9-B9D81C3E20F1}"/>
              </a:ext>
            </a:extLst>
          </p:cNvPr>
          <p:cNvSpPr>
            <a:spLocks noGrp="1"/>
          </p:cNvSpPr>
          <p:nvPr>
            <p:ph type="sldNum" sz="quarter" idx="12"/>
          </p:nvPr>
        </p:nvSpPr>
        <p:spPr/>
        <p:txBody>
          <a:bodyPr/>
          <a:lstStyle/>
          <a:p>
            <a:fld id="{BA310B1E-A42C-2349-B58E-C0BBFE6FE9E8}" type="slidenum">
              <a:rPr lang="sr-Latn-RS" smtClean="0"/>
              <a:t>1</a:t>
            </a:fld>
            <a:endParaRPr lang="sr-Latn-RS"/>
          </a:p>
        </p:txBody>
      </p:sp>
    </p:spTree>
    <p:extLst>
      <p:ext uri="{BB962C8B-B14F-4D97-AF65-F5344CB8AC3E}">
        <p14:creationId xmlns:p14="http://schemas.microsoft.com/office/powerpoint/2010/main" val="818399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C34500-137A-4C46-BEB5-2304EB085B59}"/>
              </a:ext>
            </a:extLst>
          </p:cNvPr>
          <p:cNvSpPr/>
          <p:nvPr/>
        </p:nvSpPr>
        <p:spPr>
          <a:xfrm>
            <a:off x="648385" y="735780"/>
            <a:ext cx="11111539" cy="5181034"/>
          </a:xfrm>
          <a:prstGeom prst="rect">
            <a:avLst/>
          </a:prstGeom>
        </p:spPr>
        <p:txBody>
          <a:bodyPr wrap="square">
            <a:spAutoFit/>
          </a:bodyPr>
          <a:lstStyle/>
          <a:p>
            <a:pPr algn="ctr">
              <a:lnSpc>
                <a:spcPct val="150000"/>
              </a:lnSpc>
            </a:pPr>
            <a:r>
              <a:rPr lang="hr-HR" sz="2800" dirty="0"/>
              <a:t>Informirani pristanak, povjerljivost i pravila institucije ili organizacije</a:t>
            </a:r>
          </a:p>
          <a:p>
            <a:pPr algn="ctr">
              <a:lnSpc>
                <a:spcPct val="150000"/>
              </a:lnSpc>
            </a:pPr>
            <a:endParaRPr lang="hr-HR" sz="2800" dirty="0"/>
          </a:p>
          <a:p>
            <a:pPr>
              <a:lnSpc>
                <a:spcPct val="150000"/>
              </a:lnSpc>
            </a:pPr>
            <a:r>
              <a:rPr lang="hr-HR" sz="2800" dirty="0"/>
              <a:t>Susret socijalnog radnika i klijenta kreće se u okvirima</a:t>
            </a:r>
          </a:p>
          <a:p>
            <a:pPr marL="514350" indent="-514350">
              <a:lnSpc>
                <a:spcPct val="150000"/>
              </a:lnSpc>
              <a:buFont typeface="+mj-lt"/>
              <a:buAutoNum type="arabicPeriod"/>
            </a:pPr>
            <a:r>
              <a:rPr lang="hr-HR" sz="2800" dirty="0"/>
              <a:t> profesionalnih granica</a:t>
            </a:r>
          </a:p>
          <a:p>
            <a:pPr marL="514350" indent="-514350">
              <a:lnSpc>
                <a:spcPct val="150000"/>
              </a:lnSpc>
              <a:buFont typeface="+mj-lt"/>
              <a:buAutoNum type="arabicPeriod"/>
            </a:pPr>
            <a:r>
              <a:rPr lang="hr-HR" sz="2800" dirty="0"/>
              <a:t>osobnih mogućnosti i </a:t>
            </a:r>
          </a:p>
          <a:p>
            <a:pPr marL="514350" indent="-514350">
              <a:lnSpc>
                <a:spcPct val="150000"/>
              </a:lnSpc>
              <a:buFont typeface="+mj-lt"/>
              <a:buAutoNum type="arabicPeriod"/>
            </a:pPr>
            <a:r>
              <a:rPr lang="hr-HR" sz="2800" dirty="0"/>
              <a:t>prava. </a:t>
            </a:r>
          </a:p>
          <a:p>
            <a:pPr>
              <a:lnSpc>
                <a:spcPct val="150000"/>
              </a:lnSpc>
            </a:pPr>
            <a:endParaRPr lang="hr-HR" sz="2800" dirty="0"/>
          </a:p>
        </p:txBody>
      </p:sp>
      <p:sp>
        <p:nvSpPr>
          <p:cNvPr id="3" name="Slide Number Placeholder 2">
            <a:extLst>
              <a:ext uri="{FF2B5EF4-FFF2-40B4-BE49-F238E27FC236}">
                <a16:creationId xmlns:a16="http://schemas.microsoft.com/office/drawing/2014/main" id="{A9902247-F908-4118-B067-1AA279494883}"/>
              </a:ext>
            </a:extLst>
          </p:cNvPr>
          <p:cNvSpPr>
            <a:spLocks noGrp="1"/>
          </p:cNvSpPr>
          <p:nvPr>
            <p:ph type="sldNum" sz="quarter" idx="12"/>
          </p:nvPr>
        </p:nvSpPr>
        <p:spPr/>
        <p:txBody>
          <a:bodyPr/>
          <a:lstStyle/>
          <a:p>
            <a:fld id="{BA310B1E-A42C-2349-B58E-C0BBFE6FE9E8}" type="slidenum">
              <a:rPr lang="sr-Latn-RS" smtClean="0"/>
              <a:t>10</a:t>
            </a:fld>
            <a:endParaRPr lang="sr-Latn-RS"/>
          </a:p>
        </p:txBody>
      </p:sp>
    </p:spTree>
    <p:extLst>
      <p:ext uri="{BB962C8B-B14F-4D97-AF65-F5344CB8AC3E}">
        <p14:creationId xmlns:p14="http://schemas.microsoft.com/office/powerpoint/2010/main" val="899226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A356E8-139C-47CF-A76B-F47D2C740CEE}"/>
              </a:ext>
            </a:extLst>
          </p:cNvPr>
          <p:cNvSpPr/>
          <p:nvPr/>
        </p:nvSpPr>
        <p:spPr>
          <a:xfrm>
            <a:off x="776748" y="575553"/>
            <a:ext cx="10815484" cy="5673476"/>
          </a:xfrm>
          <a:prstGeom prst="rect">
            <a:avLst/>
          </a:prstGeom>
        </p:spPr>
        <p:txBody>
          <a:bodyPr wrap="square">
            <a:spAutoFit/>
          </a:bodyPr>
          <a:lstStyle/>
          <a:p>
            <a:pPr>
              <a:lnSpc>
                <a:spcPts val="4400"/>
              </a:lnSpc>
            </a:pPr>
            <a:r>
              <a:rPr lang="hr-HR" sz="2800" dirty="0"/>
              <a:t>U tom smislu, socijalni radnik mora informirati korisnika o mogućnostima  i ograničenjima komunikacije: </a:t>
            </a:r>
          </a:p>
          <a:p>
            <a:pPr marL="285750" indent="-285750">
              <a:lnSpc>
                <a:spcPts val="4400"/>
              </a:lnSpc>
              <a:buFont typeface="Arial" panose="020B0604020202020204" pitchFamily="34" charset="0"/>
              <a:buChar char="•"/>
            </a:pPr>
            <a:r>
              <a:rPr lang="hr-HR" sz="2800" dirty="0"/>
              <a:t>informirati korisnika o povjerljivosti i ograničenjima </a:t>
            </a:r>
          </a:p>
          <a:p>
            <a:pPr marL="285750" indent="-285750">
              <a:lnSpc>
                <a:spcPts val="4400"/>
              </a:lnSpc>
              <a:buFont typeface="Arial" panose="020B0604020202020204" pitchFamily="34" charset="0"/>
              <a:buChar char="•"/>
            </a:pPr>
            <a:r>
              <a:rPr lang="hr-HR" sz="2800" dirty="0"/>
              <a:t>dobiti informirani pristanak  </a:t>
            </a:r>
          </a:p>
          <a:p>
            <a:pPr marL="285750" indent="-285750">
              <a:lnSpc>
                <a:spcPts val="4400"/>
              </a:lnSpc>
              <a:buFont typeface="Arial" panose="020B0604020202020204" pitchFamily="34" charset="0"/>
              <a:buChar char="•"/>
            </a:pPr>
            <a:r>
              <a:rPr lang="hr-HR" sz="2800" dirty="0"/>
              <a:t>informirati korisnika o politici ustanove i zakonskim granicama.</a:t>
            </a:r>
          </a:p>
          <a:p>
            <a:pPr marL="285750" indent="-285750">
              <a:lnSpc>
                <a:spcPts val="4400"/>
              </a:lnSpc>
              <a:buFont typeface="Arial" panose="020B0604020202020204" pitchFamily="34" charset="0"/>
              <a:buChar char="•"/>
            </a:pPr>
            <a:endParaRPr lang="hr-HR" sz="2800" dirty="0"/>
          </a:p>
          <a:p>
            <a:pPr marL="285750" indent="-285750">
              <a:lnSpc>
                <a:spcPts val="4400"/>
              </a:lnSpc>
              <a:buFont typeface="Arial" panose="020B0604020202020204" pitchFamily="34" charset="0"/>
              <a:buChar char="•"/>
            </a:pPr>
            <a:r>
              <a:rPr lang="hr-HR" sz="2800" dirty="0"/>
              <a:t>Važno je da se ovaj dio razgovora vodi na jeziku kojeg korisnik lako razumije, tako da rasprava odrazi duh informiranog pristanka. </a:t>
            </a:r>
          </a:p>
        </p:txBody>
      </p:sp>
      <p:sp>
        <p:nvSpPr>
          <p:cNvPr id="2" name="Slide Number Placeholder 1">
            <a:extLst>
              <a:ext uri="{FF2B5EF4-FFF2-40B4-BE49-F238E27FC236}">
                <a16:creationId xmlns:a16="http://schemas.microsoft.com/office/drawing/2014/main" id="{DF739652-10A9-4464-BCDD-735670413C2D}"/>
              </a:ext>
            </a:extLst>
          </p:cNvPr>
          <p:cNvSpPr>
            <a:spLocks noGrp="1"/>
          </p:cNvSpPr>
          <p:nvPr>
            <p:ph type="sldNum" sz="quarter" idx="12"/>
          </p:nvPr>
        </p:nvSpPr>
        <p:spPr/>
        <p:txBody>
          <a:bodyPr/>
          <a:lstStyle/>
          <a:p>
            <a:fld id="{BA310B1E-A42C-2349-B58E-C0BBFE6FE9E8}" type="slidenum">
              <a:rPr lang="sr-Latn-RS" smtClean="0"/>
              <a:t>11</a:t>
            </a:fld>
            <a:endParaRPr lang="sr-Latn-RS"/>
          </a:p>
        </p:txBody>
      </p:sp>
    </p:spTree>
    <p:extLst>
      <p:ext uri="{BB962C8B-B14F-4D97-AF65-F5344CB8AC3E}">
        <p14:creationId xmlns:p14="http://schemas.microsoft.com/office/powerpoint/2010/main" val="4204508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C66258-EA42-4E02-BCC2-483B2D94699A}"/>
              </a:ext>
            </a:extLst>
          </p:cNvPr>
          <p:cNvSpPr/>
          <p:nvPr/>
        </p:nvSpPr>
        <p:spPr>
          <a:xfrm>
            <a:off x="884904" y="674724"/>
            <a:ext cx="10756490" cy="5181034"/>
          </a:xfrm>
          <a:prstGeom prst="rect">
            <a:avLst/>
          </a:prstGeom>
        </p:spPr>
        <p:txBody>
          <a:bodyPr wrap="square">
            <a:spAutoFit/>
          </a:bodyPr>
          <a:lstStyle/>
          <a:p>
            <a:pPr>
              <a:lnSpc>
                <a:spcPct val="150000"/>
              </a:lnSpc>
            </a:pPr>
            <a:r>
              <a:rPr lang="hr-HR" sz="2800" dirty="0"/>
              <a:t>Točan sadržaj ovog razgovora razlikovat će se u odnosu na uvjete u kojima se odvija.</a:t>
            </a:r>
          </a:p>
          <a:p>
            <a:pPr>
              <a:lnSpc>
                <a:spcPct val="150000"/>
              </a:lnSpc>
            </a:pPr>
            <a:endParaRPr lang="hr-HR" sz="2800" dirty="0"/>
          </a:p>
          <a:p>
            <a:pPr>
              <a:lnSpc>
                <a:spcPct val="150000"/>
              </a:lnSpc>
            </a:pPr>
            <a:r>
              <a:rPr lang="hr-HR" sz="2800" dirty="0"/>
              <a:t>Važno je da se ovaj razgovor obavi na pravi način, a ne kao ritualna razmjena službenih dokumenata koji izgledaju kao dobiveni informirani pristanak, ali zanemaruju njegovu namjeru. Pod pritiskom svakodnevne prakse često se ne poštuje ovo načelo.  </a:t>
            </a:r>
          </a:p>
        </p:txBody>
      </p:sp>
      <p:sp>
        <p:nvSpPr>
          <p:cNvPr id="3" name="Slide Number Placeholder 2">
            <a:extLst>
              <a:ext uri="{FF2B5EF4-FFF2-40B4-BE49-F238E27FC236}">
                <a16:creationId xmlns:a16="http://schemas.microsoft.com/office/drawing/2014/main" id="{BBD75DDF-FAE5-4B31-AB7C-6C724E0E23F5}"/>
              </a:ext>
            </a:extLst>
          </p:cNvPr>
          <p:cNvSpPr>
            <a:spLocks noGrp="1"/>
          </p:cNvSpPr>
          <p:nvPr>
            <p:ph type="sldNum" sz="quarter" idx="12"/>
          </p:nvPr>
        </p:nvSpPr>
        <p:spPr/>
        <p:txBody>
          <a:bodyPr/>
          <a:lstStyle/>
          <a:p>
            <a:fld id="{BA310B1E-A42C-2349-B58E-C0BBFE6FE9E8}" type="slidenum">
              <a:rPr lang="sr-Latn-RS" smtClean="0"/>
              <a:t>12</a:t>
            </a:fld>
            <a:endParaRPr lang="sr-Latn-RS"/>
          </a:p>
        </p:txBody>
      </p:sp>
    </p:spTree>
    <p:extLst>
      <p:ext uri="{BB962C8B-B14F-4D97-AF65-F5344CB8AC3E}">
        <p14:creationId xmlns:p14="http://schemas.microsoft.com/office/powerpoint/2010/main" val="324406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025630-E249-0846-9A7B-C37D87051BA2}"/>
              </a:ext>
            </a:extLst>
          </p:cNvPr>
          <p:cNvSpPr/>
          <p:nvPr/>
        </p:nvSpPr>
        <p:spPr>
          <a:xfrm>
            <a:off x="5034987" y="224267"/>
            <a:ext cx="6240119" cy="646331"/>
          </a:xfrm>
          <a:prstGeom prst="rect">
            <a:avLst/>
          </a:prstGeom>
        </p:spPr>
        <p:txBody>
          <a:bodyPr wrap="square">
            <a:spAutoFit/>
          </a:bodyPr>
          <a:lstStyle/>
          <a:p>
            <a:pPr algn="r"/>
            <a:r>
              <a:rPr lang="sr-Latn-RS" sz="3600" dirty="0"/>
              <a:t>Zaštita </a:t>
            </a:r>
            <a:r>
              <a:rPr lang="sr-Latn-RS" sz="3600" dirty="0" err="1"/>
              <a:t>povjerljivosti</a:t>
            </a:r>
            <a:endParaRPr lang="sr-Latn-RS" sz="3600" dirty="0"/>
          </a:p>
        </p:txBody>
      </p:sp>
      <p:sp>
        <p:nvSpPr>
          <p:cNvPr id="3" name="Rectangle 2">
            <a:extLst>
              <a:ext uri="{FF2B5EF4-FFF2-40B4-BE49-F238E27FC236}">
                <a16:creationId xmlns:a16="http://schemas.microsoft.com/office/drawing/2014/main" id="{CF9E6228-ED83-154F-8482-3972425BB105}"/>
              </a:ext>
            </a:extLst>
          </p:cNvPr>
          <p:cNvSpPr/>
          <p:nvPr/>
        </p:nvSpPr>
        <p:spPr>
          <a:xfrm>
            <a:off x="740314" y="715150"/>
            <a:ext cx="11019100" cy="5849807"/>
          </a:xfrm>
          <a:prstGeom prst="rect">
            <a:avLst/>
          </a:prstGeom>
        </p:spPr>
        <p:txBody>
          <a:bodyPr wrap="square">
            <a:spAutoFit/>
          </a:bodyPr>
          <a:lstStyle/>
          <a:p>
            <a:pPr>
              <a:lnSpc>
                <a:spcPts val="4460"/>
              </a:lnSpc>
            </a:pPr>
            <a:r>
              <a:rPr lang="sr-Latn-RS" sz="2800" dirty="0"/>
              <a:t>Povjerljivost je conditio sine qua non procesa pomoći. </a:t>
            </a:r>
          </a:p>
          <a:p>
            <a:pPr>
              <a:lnSpc>
                <a:spcPts val="3700"/>
              </a:lnSpc>
            </a:pPr>
            <a:endParaRPr lang="sr-Latn-RS" sz="2800" dirty="0"/>
          </a:p>
          <a:p>
            <a:pPr>
              <a:lnSpc>
                <a:spcPts val="3700"/>
              </a:lnSpc>
            </a:pPr>
            <a:r>
              <a:rPr lang="sr-Latn-RS" sz="2800" dirty="0"/>
              <a:t>Bez osiguranja povjerljivosti, malo je vjerojatno da bi klijenti riskirali objavljivati privatne aspekte njihovih života koji bi, ako se otkriju, mogli izazvati sram ili štetiti njihovom ugledu. </a:t>
            </a:r>
          </a:p>
          <a:p>
            <a:pPr>
              <a:lnSpc>
                <a:spcPts val="3700"/>
              </a:lnSpc>
            </a:pPr>
            <a:endParaRPr lang="sr-Latn-RS" sz="2800" dirty="0"/>
          </a:p>
          <a:p>
            <a:pPr>
              <a:lnSpc>
                <a:spcPts val="3700"/>
              </a:lnSpc>
            </a:pPr>
            <a:r>
              <a:rPr lang="sr-Latn-RS" sz="2800" dirty="0"/>
              <a:t>To je osobito istinito kada problemi klijenata uključuju nevjere, devijantne postupke, nezakonite radnje, zlostavljanje djece i slično. </a:t>
            </a:r>
          </a:p>
          <a:p>
            <a:pPr>
              <a:lnSpc>
                <a:spcPts val="3700"/>
              </a:lnSpc>
            </a:pPr>
            <a:endParaRPr lang="sr-Latn-RS" sz="2800" dirty="0"/>
          </a:p>
          <a:p>
            <a:pPr>
              <a:lnSpc>
                <a:spcPts val="3700"/>
              </a:lnSpc>
            </a:pPr>
            <a:r>
              <a:rPr lang="sr-Latn-RS" sz="2800" dirty="0" err="1"/>
              <a:t>Povjerljivosti</a:t>
            </a:r>
            <a:r>
              <a:rPr lang="sr-Latn-RS" sz="2800" dirty="0"/>
              <a:t> je jamstvo da praktičar nikada neće otkriti takve osobne stvari drugima.</a:t>
            </a:r>
          </a:p>
        </p:txBody>
      </p:sp>
      <p:sp>
        <p:nvSpPr>
          <p:cNvPr id="4" name="Slide Number Placeholder 3">
            <a:extLst>
              <a:ext uri="{FF2B5EF4-FFF2-40B4-BE49-F238E27FC236}">
                <a16:creationId xmlns:a16="http://schemas.microsoft.com/office/drawing/2014/main" id="{FBA4D898-D49E-42C0-B617-0A5674F2D9B6}"/>
              </a:ext>
            </a:extLst>
          </p:cNvPr>
          <p:cNvSpPr>
            <a:spLocks noGrp="1"/>
          </p:cNvSpPr>
          <p:nvPr>
            <p:ph type="sldNum" sz="quarter" idx="12"/>
          </p:nvPr>
        </p:nvSpPr>
        <p:spPr/>
        <p:txBody>
          <a:bodyPr/>
          <a:lstStyle/>
          <a:p>
            <a:fld id="{BA310B1E-A42C-2349-B58E-C0BBFE6FE9E8}" type="slidenum">
              <a:rPr lang="sr-Latn-RS" smtClean="0"/>
              <a:t>13</a:t>
            </a:fld>
            <a:endParaRPr lang="sr-Latn-RS"/>
          </a:p>
        </p:txBody>
      </p:sp>
      <p:sp>
        <p:nvSpPr>
          <p:cNvPr id="5" name="Rectangle 4">
            <a:extLst>
              <a:ext uri="{FF2B5EF4-FFF2-40B4-BE49-F238E27FC236}">
                <a16:creationId xmlns:a16="http://schemas.microsoft.com/office/drawing/2014/main" id="{1C206B42-A1A3-47B5-8BC9-DFFF2802838E}"/>
              </a:ext>
            </a:extLst>
          </p:cNvPr>
          <p:cNvSpPr/>
          <p:nvPr/>
        </p:nvSpPr>
        <p:spPr>
          <a:xfrm>
            <a:off x="2212848" y="1361481"/>
            <a:ext cx="5779008" cy="189280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hr-HR" sz="2800" dirty="0"/>
              <a:t>Condĭtĭo sine qua non, iz latinskog jezika, uvjet bez kojeg se nešto ne može napraviti  </a:t>
            </a:r>
          </a:p>
        </p:txBody>
      </p:sp>
    </p:spTree>
    <p:extLst>
      <p:ext uri="{BB962C8B-B14F-4D97-AF65-F5344CB8AC3E}">
        <p14:creationId xmlns:p14="http://schemas.microsoft.com/office/powerpoint/2010/main" val="3640859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345E02-6869-7C4D-A1B9-8CFE3619B338}"/>
              </a:ext>
            </a:extLst>
          </p:cNvPr>
          <p:cNvSpPr/>
          <p:nvPr/>
        </p:nvSpPr>
        <p:spPr>
          <a:xfrm>
            <a:off x="642938" y="686604"/>
            <a:ext cx="11015662" cy="5827364"/>
          </a:xfrm>
          <a:prstGeom prst="rect">
            <a:avLst/>
          </a:prstGeom>
        </p:spPr>
        <p:txBody>
          <a:bodyPr wrap="square">
            <a:spAutoFit/>
          </a:bodyPr>
          <a:lstStyle/>
          <a:p>
            <a:pPr>
              <a:lnSpc>
                <a:spcPct val="150000"/>
              </a:lnSpc>
            </a:pPr>
            <a:r>
              <a:rPr lang="sr-Latn-RS" sz="2800" dirty="0"/>
              <a:t>Iako je ovaj princip reguliran brojnim standardima, njegova je bit da se od socijalnih radnika očekuju da poštuju privatnost klijenata, prikupljaju informacije samo u svrhu pružanja </a:t>
            </a:r>
            <a:r>
              <a:rPr lang="sr-Latn-RS" sz="2800" dirty="0" err="1"/>
              <a:t>djelotvorne</a:t>
            </a:r>
            <a:r>
              <a:rPr lang="sr-Latn-RS" sz="2800" dirty="0"/>
              <a:t> i aktivne pomoći, te da se u tom procesu otkrivaju informacije samo uz pristanak klijenta.</a:t>
            </a:r>
          </a:p>
          <a:p>
            <a:pPr>
              <a:lnSpc>
                <a:spcPct val="150000"/>
              </a:lnSpc>
            </a:pPr>
            <a:endParaRPr lang="sr-Latn-RS" sz="2800" dirty="0"/>
          </a:p>
          <a:p>
            <a:pPr>
              <a:lnSpc>
                <a:spcPct val="150000"/>
              </a:lnSpc>
            </a:pPr>
            <a:r>
              <a:rPr lang="sr-Latn-RS" sz="2800" dirty="0"/>
              <a:t>Pružanja informacija bez dopuštenja klijenata može se samo iz razloga „više sile“, pa čak i onda postoje granice o tome koje informacije mogu biti podijeljene i kome. </a:t>
            </a:r>
          </a:p>
        </p:txBody>
      </p:sp>
      <p:sp>
        <p:nvSpPr>
          <p:cNvPr id="4" name="Slide Number Placeholder 3">
            <a:extLst>
              <a:ext uri="{FF2B5EF4-FFF2-40B4-BE49-F238E27FC236}">
                <a16:creationId xmlns:a16="http://schemas.microsoft.com/office/drawing/2014/main" id="{F0F8BBA1-0FF6-419F-A9A8-108C29BC4522}"/>
              </a:ext>
            </a:extLst>
          </p:cNvPr>
          <p:cNvSpPr>
            <a:spLocks noGrp="1"/>
          </p:cNvSpPr>
          <p:nvPr>
            <p:ph type="sldNum" sz="quarter" idx="12"/>
          </p:nvPr>
        </p:nvSpPr>
        <p:spPr/>
        <p:txBody>
          <a:bodyPr/>
          <a:lstStyle/>
          <a:p>
            <a:fld id="{BA310B1E-A42C-2349-B58E-C0BBFE6FE9E8}" type="slidenum">
              <a:rPr lang="sr-Latn-RS" smtClean="0"/>
              <a:t>14</a:t>
            </a:fld>
            <a:endParaRPr lang="sr-Latn-RS"/>
          </a:p>
        </p:txBody>
      </p:sp>
    </p:spTree>
    <p:extLst>
      <p:ext uri="{BB962C8B-B14F-4D97-AF65-F5344CB8AC3E}">
        <p14:creationId xmlns:p14="http://schemas.microsoft.com/office/powerpoint/2010/main" val="732876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5B8CDC-16E9-5042-B954-CBF09048E7B6}"/>
              </a:ext>
            </a:extLst>
          </p:cNvPr>
          <p:cNvSpPr/>
          <p:nvPr/>
        </p:nvSpPr>
        <p:spPr>
          <a:xfrm>
            <a:off x="557214" y="378142"/>
            <a:ext cx="10915650" cy="5962017"/>
          </a:xfrm>
          <a:prstGeom prst="rect">
            <a:avLst/>
          </a:prstGeom>
        </p:spPr>
        <p:txBody>
          <a:bodyPr wrap="square">
            <a:spAutoFit/>
          </a:bodyPr>
          <a:lstStyle/>
          <a:p>
            <a:pPr>
              <a:lnSpc>
                <a:spcPts val="4160"/>
              </a:lnSpc>
            </a:pPr>
            <a:r>
              <a:rPr lang="sr-Latn-RS" sz="2800" dirty="0"/>
              <a:t>Neopravdano kršenje principa </a:t>
            </a:r>
            <a:r>
              <a:rPr lang="sr-Latn-RS" sz="2800" dirty="0" err="1"/>
              <a:t>povjerljivosti</a:t>
            </a:r>
            <a:r>
              <a:rPr lang="sr-Latn-RS" sz="2800" dirty="0"/>
              <a:t> predstavlja povredu prava.  </a:t>
            </a:r>
          </a:p>
          <a:p>
            <a:pPr>
              <a:lnSpc>
                <a:spcPts val="4160"/>
              </a:lnSpc>
            </a:pPr>
            <a:endParaRPr lang="sr-Latn-RS" sz="2800" dirty="0"/>
          </a:p>
          <a:p>
            <a:pPr>
              <a:lnSpc>
                <a:spcPts val="4160"/>
              </a:lnSpc>
            </a:pPr>
            <a:r>
              <a:rPr lang="sr-Latn-RS" sz="2800" dirty="0"/>
              <a:t>To je ozbiljno kršenje prava onih kojima su informacije u </a:t>
            </a:r>
            <a:r>
              <a:rPr lang="sr-Latn-RS" sz="2800" dirty="0" err="1"/>
              <a:t>povjerenju</a:t>
            </a:r>
            <a:r>
              <a:rPr lang="sr-Latn-RS" sz="2800" dirty="0"/>
              <a:t> komunicirane. </a:t>
            </a:r>
          </a:p>
          <a:p>
            <a:pPr>
              <a:lnSpc>
                <a:spcPts val="4160"/>
              </a:lnSpc>
            </a:pPr>
            <a:endParaRPr lang="sr-Latn-RS" sz="2800" dirty="0"/>
          </a:p>
          <a:p>
            <a:pPr>
              <a:lnSpc>
                <a:spcPts val="4160"/>
              </a:lnSpc>
            </a:pPr>
            <a:r>
              <a:rPr lang="sr-Latn-RS" sz="2800" dirty="0"/>
              <a:t>Održavanje stroge </a:t>
            </a:r>
            <a:r>
              <a:rPr lang="sr-Latn-RS" sz="2800" dirty="0" err="1"/>
              <a:t>povjerljivosti</a:t>
            </a:r>
            <a:r>
              <a:rPr lang="sr-Latn-RS" sz="2800" dirty="0"/>
              <a:t> </a:t>
            </a:r>
            <a:r>
              <a:rPr lang="sr-Latn-RS" sz="2800" dirty="0" err="1"/>
              <a:t>zahtjeva</a:t>
            </a:r>
            <a:r>
              <a:rPr lang="sr-Latn-RS" sz="2800" dirty="0"/>
              <a:t> snažnu predanost i stalnu budnost jer klijenti ponekad otkrivaju informacije koje su šokantne, </a:t>
            </a:r>
            <a:r>
              <a:rPr lang="sr-Latn-RS" sz="2800" dirty="0" err="1"/>
              <a:t>smiješne</a:t>
            </a:r>
            <a:r>
              <a:rPr lang="sr-Latn-RS" sz="2800" dirty="0"/>
              <a:t>, bizarne ili frivolne.</a:t>
            </a:r>
          </a:p>
          <a:p>
            <a:pPr>
              <a:lnSpc>
                <a:spcPts val="4160"/>
              </a:lnSpc>
            </a:pPr>
            <a:r>
              <a:rPr lang="sr-Latn-RS" sz="2800" dirty="0"/>
              <a:t>Posebno je opasno otkrivanje ovakvih informacija u neprikladnim </a:t>
            </a:r>
            <a:r>
              <a:rPr lang="sr-Latn-RS" sz="2800" dirty="0" err="1"/>
              <a:t>situcijama</a:t>
            </a:r>
            <a:r>
              <a:rPr lang="sr-Latn-RS" sz="2800" dirty="0"/>
              <a:t>.</a:t>
            </a:r>
          </a:p>
        </p:txBody>
      </p:sp>
      <p:sp>
        <p:nvSpPr>
          <p:cNvPr id="3" name="Slide Number Placeholder 2">
            <a:extLst>
              <a:ext uri="{FF2B5EF4-FFF2-40B4-BE49-F238E27FC236}">
                <a16:creationId xmlns:a16="http://schemas.microsoft.com/office/drawing/2014/main" id="{E2FDE290-F467-4766-B775-D4F4A3B59947}"/>
              </a:ext>
            </a:extLst>
          </p:cNvPr>
          <p:cNvSpPr>
            <a:spLocks noGrp="1"/>
          </p:cNvSpPr>
          <p:nvPr>
            <p:ph type="sldNum" sz="quarter" idx="12"/>
          </p:nvPr>
        </p:nvSpPr>
        <p:spPr/>
        <p:txBody>
          <a:bodyPr/>
          <a:lstStyle/>
          <a:p>
            <a:fld id="{BA310B1E-A42C-2349-B58E-C0BBFE6FE9E8}" type="slidenum">
              <a:rPr lang="sr-Latn-RS" smtClean="0"/>
              <a:t>15</a:t>
            </a:fld>
            <a:endParaRPr lang="sr-Latn-RS"/>
          </a:p>
        </p:txBody>
      </p:sp>
    </p:spTree>
    <p:extLst>
      <p:ext uri="{BB962C8B-B14F-4D97-AF65-F5344CB8AC3E}">
        <p14:creationId xmlns:p14="http://schemas.microsoft.com/office/powerpoint/2010/main" val="3353121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02C2C7-819A-684B-A017-ED9072246252}"/>
              </a:ext>
            </a:extLst>
          </p:cNvPr>
          <p:cNvSpPr/>
          <p:nvPr/>
        </p:nvSpPr>
        <p:spPr>
          <a:xfrm>
            <a:off x="728662" y="651599"/>
            <a:ext cx="10844213" cy="5798510"/>
          </a:xfrm>
          <a:prstGeom prst="rect">
            <a:avLst/>
          </a:prstGeom>
        </p:spPr>
        <p:txBody>
          <a:bodyPr wrap="square">
            <a:spAutoFit/>
          </a:bodyPr>
          <a:lstStyle/>
          <a:p>
            <a:pPr>
              <a:lnSpc>
                <a:spcPts val="4460"/>
              </a:lnSpc>
            </a:pPr>
            <a:r>
              <a:rPr lang="sr-Latn-RS" sz="2800" dirty="0"/>
              <a:t>Ovo se posebno odnosi na razgovor o pojedinostima rada socijalnih radnika sa članovima njihovih obitelji i prijateljima, ogovaranje s kolegama, diktiranje nekog teksta kada ga i drugi mogu čuti, razgovor o situacijama klijenta u krugu drugih zaposlenika (administrativno i pomoćno osoblje) te iznošenje detalja o slučajevima u dizalu ili na drugim javnim </a:t>
            </a:r>
            <a:r>
              <a:rPr lang="sr-Latn-RS" sz="2800" dirty="0" err="1"/>
              <a:t>mjestima</a:t>
            </a:r>
            <a:r>
              <a:rPr lang="sr-Latn-RS" sz="2800" dirty="0"/>
              <a:t>.</a:t>
            </a:r>
          </a:p>
          <a:p>
            <a:pPr>
              <a:lnSpc>
                <a:spcPts val="4460"/>
              </a:lnSpc>
            </a:pPr>
            <a:r>
              <a:rPr lang="sr-Latn-RS" sz="2800" dirty="0"/>
              <a:t>Tehnološki razvoj koji omogućuje elektronsko prikupljanje, </a:t>
            </a:r>
            <a:r>
              <a:rPr lang="sr-Latn-RS" sz="2800" dirty="0" err="1"/>
              <a:t>prijenos</a:t>
            </a:r>
            <a:r>
              <a:rPr lang="sr-Latn-RS" sz="2800" dirty="0"/>
              <a:t> i </a:t>
            </a:r>
            <a:r>
              <a:rPr lang="sr-Latn-RS" sz="2800" dirty="0" err="1"/>
              <a:t>pohranu</a:t>
            </a:r>
            <a:r>
              <a:rPr lang="sr-Latn-RS" sz="2800" dirty="0"/>
              <a:t> podataka donosi nove izazove održavanja privatnosti klijenata.</a:t>
            </a:r>
          </a:p>
        </p:txBody>
      </p:sp>
      <p:sp>
        <p:nvSpPr>
          <p:cNvPr id="2" name="Slide Number Placeholder 1">
            <a:extLst>
              <a:ext uri="{FF2B5EF4-FFF2-40B4-BE49-F238E27FC236}">
                <a16:creationId xmlns:a16="http://schemas.microsoft.com/office/drawing/2014/main" id="{7ECDA89B-54A3-47A6-8770-570FCF7BB086}"/>
              </a:ext>
            </a:extLst>
          </p:cNvPr>
          <p:cNvSpPr>
            <a:spLocks noGrp="1"/>
          </p:cNvSpPr>
          <p:nvPr>
            <p:ph type="sldNum" sz="quarter" idx="12"/>
          </p:nvPr>
        </p:nvSpPr>
        <p:spPr/>
        <p:txBody>
          <a:bodyPr/>
          <a:lstStyle/>
          <a:p>
            <a:fld id="{BA310B1E-A42C-2349-B58E-C0BBFE6FE9E8}" type="slidenum">
              <a:rPr lang="sr-Latn-RS" smtClean="0"/>
              <a:t>16</a:t>
            </a:fld>
            <a:endParaRPr lang="sr-Latn-RS"/>
          </a:p>
        </p:txBody>
      </p:sp>
    </p:spTree>
    <p:extLst>
      <p:ext uri="{BB962C8B-B14F-4D97-AF65-F5344CB8AC3E}">
        <p14:creationId xmlns:p14="http://schemas.microsoft.com/office/powerpoint/2010/main" val="2789981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FCBC8B-60A4-5644-8CEB-20082AF62097}"/>
              </a:ext>
            </a:extLst>
          </p:cNvPr>
          <p:cNvSpPr/>
          <p:nvPr/>
        </p:nvSpPr>
        <p:spPr>
          <a:xfrm>
            <a:off x="700088" y="380137"/>
            <a:ext cx="10658475" cy="6048579"/>
          </a:xfrm>
          <a:prstGeom prst="rect">
            <a:avLst/>
          </a:prstGeom>
        </p:spPr>
        <p:txBody>
          <a:bodyPr wrap="square">
            <a:spAutoFit/>
          </a:bodyPr>
          <a:lstStyle/>
          <a:p>
            <a:pPr>
              <a:lnSpc>
                <a:spcPts val="3900"/>
              </a:lnSpc>
            </a:pPr>
            <a:r>
              <a:rPr lang="sr-Latn-RS" sz="2800" dirty="0"/>
              <a:t>Kada ostavite govornu poštu za klijenta, jeste li sigurni da će samo klijent primiti poruku?</a:t>
            </a:r>
          </a:p>
          <a:p>
            <a:pPr>
              <a:lnSpc>
                <a:spcPts val="3900"/>
              </a:lnSpc>
            </a:pPr>
            <a:r>
              <a:rPr lang="sr-Latn-RS" sz="2800" dirty="0"/>
              <a:t> </a:t>
            </a:r>
          </a:p>
          <a:p>
            <a:pPr>
              <a:lnSpc>
                <a:spcPts val="3900"/>
              </a:lnSpc>
            </a:pPr>
            <a:r>
              <a:rPr lang="sr-Latn-RS" sz="2800" dirty="0"/>
              <a:t>Hoćete li prihvatiti primanje i slanje SMS poruka klijentima?</a:t>
            </a:r>
          </a:p>
          <a:p>
            <a:pPr>
              <a:lnSpc>
                <a:spcPts val="3900"/>
              </a:lnSpc>
            </a:pPr>
            <a:endParaRPr lang="sr-Latn-RS" sz="2800" dirty="0"/>
          </a:p>
          <a:p>
            <a:pPr>
              <a:lnSpc>
                <a:spcPts val="3900"/>
              </a:lnSpc>
            </a:pPr>
            <a:r>
              <a:rPr lang="sr-Latn-RS" sz="2800" dirty="0"/>
              <a:t>Kada vam kolega pošalje faks o nekom slučaju, možete li biti sigurni da drugi neće </a:t>
            </a:r>
            <a:r>
              <a:rPr lang="sr-Latn-RS" sz="2800" dirty="0" err="1"/>
              <a:t>vidjeti</a:t>
            </a:r>
            <a:r>
              <a:rPr lang="sr-Latn-RS" sz="2800" dirty="0"/>
              <a:t> te podatke prije nego što uzmete dokument.</a:t>
            </a:r>
          </a:p>
          <a:p>
            <a:pPr>
              <a:lnSpc>
                <a:spcPts val="3900"/>
              </a:lnSpc>
            </a:pPr>
            <a:endParaRPr lang="sr-Latn-RS" sz="2800" dirty="0"/>
          </a:p>
          <a:p>
            <a:pPr>
              <a:lnSpc>
                <a:spcPts val="3900"/>
              </a:lnSpc>
            </a:pPr>
            <a:r>
              <a:rPr lang="sr-Latn-RS" sz="2800" dirty="0"/>
              <a:t>Daljnje komplikacije nastaju pri elektroničkom pružanju usluga putem tekstualnih poruka, </a:t>
            </a:r>
            <a:r>
              <a:rPr lang="sr-Latn-RS" sz="2800" dirty="0" err="1"/>
              <a:t>web</a:t>
            </a:r>
            <a:r>
              <a:rPr lang="sr-Latn-RS" sz="2800" dirty="0"/>
              <a:t> stranica, </a:t>
            </a:r>
            <a:r>
              <a:rPr lang="sr-Latn-RS" sz="2800" dirty="0" err="1"/>
              <a:t>online</a:t>
            </a:r>
            <a:r>
              <a:rPr lang="sr-Latn-RS" sz="2800" dirty="0"/>
              <a:t> skupina itd.</a:t>
            </a:r>
          </a:p>
        </p:txBody>
      </p:sp>
      <p:sp>
        <p:nvSpPr>
          <p:cNvPr id="3" name="Slide Number Placeholder 2">
            <a:extLst>
              <a:ext uri="{FF2B5EF4-FFF2-40B4-BE49-F238E27FC236}">
                <a16:creationId xmlns:a16="http://schemas.microsoft.com/office/drawing/2014/main" id="{E26D5E63-88F9-4A84-A63D-A6C8EBBB4EEE}"/>
              </a:ext>
            </a:extLst>
          </p:cNvPr>
          <p:cNvSpPr>
            <a:spLocks noGrp="1"/>
          </p:cNvSpPr>
          <p:nvPr>
            <p:ph type="sldNum" sz="quarter" idx="12"/>
          </p:nvPr>
        </p:nvSpPr>
        <p:spPr/>
        <p:txBody>
          <a:bodyPr/>
          <a:lstStyle/>
          <a:p>
            <a:fld id="{BA310B1E-A42C-2349-B58E-C0BBFE6FE9E8}" type="slidenum">
              <a:rPr lang="sr-Latn-RS" smtClean="0"/>
              <a:t>17</a:t>
            </a:fld>
            <a:endParaRPr lang="sr-Latn-RS"/>
          </a:p>
        </p:txBody>
      </p:sp>
    </p:spTree>
    <p:extLst>
      <p:ext uri="{BB962C8B-B14F-4D97-AF65-F5344CB8AC3E}">
        <p14:creationId xmlns:p14="http://schemas.microsoft.com/office/powerpoint/2010/main" val="3005526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4471B3-00F6-448F-9986-25FDA7139BBD}"/>
              </a:ext>
            </a:extLst>
          </p:cNvPr>
          <p:cNvSpPr>
            <a:spLocks noGrp="1"/>
          </p:cNvSpPr>
          <p:nvPr>
            <p:ph type="sldNum" sz="quarter" idx="12"/>
          </p:nvPr>
        </p:nvSpPr>
        <p:spPr/>
        <p:txBody>
          <a:bodyPr/>
          <a:lstStyle/>
          <a:p>
            <a:fld id="{BA310B1E-A42C-2349-B58E-C0BBFE6FE9E8}" type="slidenum">
              <a:rPr lang="sr-Latn-RS" smtClean="0"/>
              <a:t>18</a:t>
            </a:fld>
            <a:endParaRPr lang="sr-Latn-RS"/>
          </a:p>
        </p:txBody>
      </p:sp>
      <p:sp>
        <p:nvSpPr>
          <p:cNvPr id="4" name="Rectangle 3">
            <a:extLst>
              <a:ext uri="{FF2B5EF4-FFF2-40B4-BE49-F238E27FC236}">
                <a16:creationId xmlns:a16="http://schemas.microsoft.com/office/drawing/2014/main" id="{DF6FBD32-0499-4F04-9712-0C54373C2C87}"/>
              </a:ext>
            </a:extLst>
          </p:cNvPr>
          <p:cNvSpPr/>
          <p:nvPr/>
        </p:nvSpPr>
        <p:spPr>
          <a:xfrm>
            <a:off x="3728025" y="609600"/>
            <a:ext cx="7331093" cy="1384995"/>
          </a:xfrm>
          <a:prstGeom prst="rect">
            <a:avLst/>
          </a:prstGeom>
        </p:spPr>
        <p:txBody>
          <a:bodyPr wrap="square">
            <a:spAutoFit/>
          </a:bodyPr>
          <a:lstStyle/>
          <a:p>
            <a:pPr algn="r"/>
            <a:r>
              <a:rPr lang="hr-HR" sz="2800" dirty="0"/>
              <a:t>Ograničenja povjerljivosti, situacije u kojima socijalni radnik nije više vezan tom obvezom</a:t>
            </a:r>
          </a:p>
        </p:txBody>
      </p:sp>
      <p:sp>
        <p:nvSpPr>
          <p:cNvPr id="5" name="Rectangle 4">
            <a:extLst>
              <a:ext uri="{FF2B5EF4-FFF2-40B4-BE49-F238E27FC236}">
                <a16:creationId xmlns:a16="http://schemas.microsoft.com/office/drawing/2014/main" id="{9548691B-958B-4ED6-B42D-1DB78FC8A79A}"/>
              </a:ext>
            </a:extLst>
          </p:cNvPr>
          <p:cNvSpPr/>
          <p:nvPr/>
        </p:nvSpPr>
        <p:spPr>
          <a:xfrm>
            <a:off x="927686" y="2192283"/>
            <a:ext cx="9063700" cy="3242041"/>
          </a:xfrm>
          <a:prstGeom prst="rect">
            <a:avLst/>
          </a:prstGeom>
        </p:spPr>
        <p:txBody>
          <a:bodyPr wrap="none">
            <a:spAutoFit/>
          </a:bodyPr>
          <a:lstStyle/>
          <a:p>
            <a:pPr marL="514350" indent="-514350">
              <a:lnSpc>
                <a:spcPct val="150000"/>
              </a:lnSpc>
              <a:buFont typeface="+mj-lt"/>
              <a:buAutoNum type="arabicPeriod"/>
            </a:pPr>
            <a:r>
              <a:rPr lang="hr-HR" sz="2800" dirty="0"/>
              <a:t>Stručna pomoć i suradnja</a:t>
            </a:r>
          </a:p>
          <a:p>
            <a:pPr marL="514350" indent="-514350">
              <a:lnSpc>
                <a:spcPct val="150000"/>
              </a:lnSpc>
              <a:buFont typeface="+mj-lt"/>
              <a:buAutoNum type="arabicPeriod"/>
            </a:pPr>
            <a:r>
              <a:rPr lang="hr-HR" sz="2800" dirty="0"/>
              <a:t>Korisnikov zahtjev za pružanje informacije</a:t>
            </a:r>
          </a:p>
          <a:p>
            <a:pPr marL="514350" indent="-514350">
              <a:lnSpc>
                <a:spcPct val="150000"/>
              </a:lnSpc>
              <a:buFont typeface="+mj-lt"/>
              <a:buAutoNum type="arabicPeriod"/>
            </a:pPr>
            <a:r>
              <a:rPr lang="hr-HR" sz="2800" dirty="0"/>
              <a:t>Opasnost za druge osobe ili klijenta samog</a:t>
            </a:r>
          </a:p>
          <a:p>
            <a:pPr marL="514350" indent="-514350">
              <a:lnSpc>
                <a:spcPct val="150000"/>
              </a:lnSpc>
              <a:buFont typeface="+mj-lt"/>
              <a:buAutoNum type="arabicPeriod"/>
            </a:pPr>
            <a:r>
              <a:rPr lang="hr-HR" sz="2800" dirty="0"/>
              <a:t>Sumnja na zlostavljanje, posebno djece ili starijih</a:t>
            </a:r>
          </a:p>
          <a:p>
            <a:pPr marL="514350" indent="-514350">
              <a:lnSpc>
                <a:spcPct val="150000"/>
              </a:lnSpc>
              <a:buFont typeface="+mj-lt"/>
              <a:buAutoNum type="arabicPeriod"/>
            </a:pPr>
            <a:r>
              <a:rPr lang="hr-HR" sz="2800" dirty="0"/>
              <a:t>Sudska odluka i „povlaštena komunikacija”</a:t>
            </a:r>
          </a:p>
        </p:txBody>
      </p:sp>
    </p:spTree>
    <p:extLst>
      <p:ext uri="{BB962C8B-B14F-4D97-AF65-F5344CB8AC3E}">
        <p14:creationId xmlns:p14="http://schemas.microsoft.com/office/powerpoint/2010/main" val="4031279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89B7BC-63A8-4A2B-8292-FC01A3E82C16}"/>
              </a:ext>
            </a:extLst>
          </p:cNvPr>
          <p:cNvSpPr>
            <a:spLocks noGrp="1"/>
          </p:cNvSpPr>
          <p:nvPr>
            <p:ph type="sldNum" sz="quarter" idx="12"/>
          </p:nvPr>
        </p:nvSpPr>
        <p:spPr/>
        <p:txBody>
          <a:bodyPr/>
          <a:lstStyle/>
          <a:p>
            <a:fld id="{BA310B1E-A42C-2349-B58E-C0BBFE6FE9E8}" type="slidenum">
              <a:rPr lang="sr-Latn-RS" smtClean="0"/>
              <a:t>19</a:t>
            </a:fld>
            <a:endParaRPr lang="sr-Latn-RS"/>
          </a:p>
        </p:txBody>
      </p:sp>
      <p:sp>
        <p:nvSpPr>
          <p:cNvPr id="3" name="Rectangle 2">
            <a:extLst>
              <a:ext uri="{FF2B5EF4-FFF2-40B4-BE49-F238E27FC236}">
                <a16:creationId xmlns:a16="http://schemas.microsoft.com/office/drawing/2014/main" id="{070B9A4B-7D61-41F9-B3BA-88F2C55AB96A}"/>
              </a:ext>
            </a:extLst>
          </p:cNvPr>
          <p:cNvSpPr/>
          <p:nvPr/>
        </p:nvSpPr>
        <p:spPr>
          <a:xfrm>
            <a:off x="589935" y="735412"/>
            <a:ext cx="10648336" cy="5396477"/>
          </a:xfrm>
          <a:prstGeom prst="rect">
            <a:avLst/>
          </a:prstGeom>
        </p:spPr>
        <p:txBody>
          <a:bodyPr wrap="square">
            <a:spAutoFit/>
          </a:bodyPr>
          <a:lstStyle/>
          <a:p>
            <a:r>
              <a:rPr lang="hr-HR" sz="2800" dirty="0"/>
              <a:t>Ograničenja struke:</a:t>
            </a:r>
          </a:p>
          <a:p>
            <a:endParaRPr lang="hr-HR" sz="2800" dirty="0"/>
          </a:p>
          <a:p>
            <a:pPr>
              <a:lnSpc>
                <a:spcPct val="150000"/>
              </a:lnSpc>
            </a:pPr>
            <a:r>
              <a:rPr lang="hr-HR" sz="2800" dirty="0"/>
              <a:t>Pravo na povjerljivost nije apsolutno, jer se situacije u kojima se nalaze klijenti </a:t>
            </a:r>
          </a:p>
          <a:p>
            <a:pPr marL="457200" indent="-457200">
              <a:lnSpc>
                <a:spcPct val="150000"/>
              </a:lnSpc>
              <a:buFont typeface="Arial" panose="020B0604020202020204" pitchFamily="34" charset="0"/>
              <a:buChar char="•"/>
            </a:pPr>
            <a:r>
              <a:rPr lang="hr-HR" sz="2800" dirty="0"/>
              <a:t>ponekad raspravljaju sa rukovodnim osobljem</a:t>
            </a:r>
          </a:p>
          <a:p>
            <a:pPr marL="457200" indent="-457200">
              <a:lnSpc>
                <a:spcPct val="150000"/>
              </a:lnSpc>
              <a:buFont typeface="Arial" panose="020B0604020202020204" pitchFamily="34" charset="0"/>
              <a:buChar char="•"/>
            </a:pPr>
            <a:r>
              <a:rPr lang="hr-HR" sz="2800" dirty="0"/>
              <a:t>stručnim suradnicima (u i izvan institucije)</a:t>
            </a:r>
          </a:p>
          <a:p>
            <a:pPr marL="457200" indent="-457200">
              <a:lnSpc>
                <a:spcPct val="150000"/>
              </a:lnSpc>
              <a:buFont typeface="Arial" panose="020B0604020202020204" pitchFamily="34" charset="0"/>
              <a:buChar char="•"/>
            </a:pPr>
            <a:r>
              <a:rPr lang="hr-HR" sz="2800" dirty="0"/>
              <a:t>mogu biti predstavljene na stručnim sastancima osoblja (timski sastanci)</a:t>
            </a:r>
          </a:p>
          <a:p>
            <a:pPr marL="457200" indent="-457200">
              <a:lnSpc>
                <a:spcPct val="150000"/>
              </a:lnSpc>
              <a:buFont typeface="Arial" panose="020B0604020202020204" pitchFamily="34" charset="0"/>
              <a:buChar char="•"/>
            </a:pPr>
            <a:r>
              <a:rPr lang="hr-HR" sz="2800" dirty="0"/>
              <a:t>ponekad u supervizijskom postupku.</a:t>
            </a:r>
          </a:p>
        </p:txBody>
      </p:sp>
    </p:spTree>
    <p:extLst>
      <p:ext uri="{BB962C8B-B14F-4D97-AF65-F5344CB8AC3E}">
        <p14:creationId xmlns:p14="http://schemas.microsoft.com/office/powerpoint/2010/main" val="1573246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23D5AF-1049-4120-A51C-7C92F86F4A39}"/>
              </a:ext>
            </a:extLst>
          </p:cNvPr>
          <p:cNvSpPr/>
          <p:nvPr/>
        </p:nvSpPr>
        <p:spPr>
          <a:xfrm>
            <a:off x="922255" y="434526"/>
            <a:ext cx="10150844" cy="5988947"/>
          </a:xfrm>
          <a:prstGeom prst="rect">
            <a:avLst/>
          </a:prstGeom>
        </p:spPr>
        <p:txBody>
          <a:bodyPr wrap="square">
            <a:spAutoFit/>
          </a:bodyPr>
          <a:lstStyle/>
          <a:p>
            <a:pPr marL="342900" indent="-342900">
              <a:lnSpc>
                <a:spcPct val="200000"/>
              </a:lnSpc>
              <a:buFont typeface="+mj-lt"/>
              <a:buAutoNum type="arabicParenR"/>
            </a:pPr>
            <a:r>
              <a:rPr lang="hr-HR" sz="2800" dirty="0"/>
              <a:t>Uspostavljanje kvalitetne komunikacije, komuniciranje empatije i autentičnosti</a:t>
            </a:r>
          </a:p>
          <a:p>
            <a:pPr marL="342900" indent="-342900">
              <a:lnSpc>
                <a:spcPct val="200000"/>
              </a:lnSpc>
              <a:buFont typeface="+mj-lt"/>
              <a:buAutoNum type="arabicParenR"/>
            </a:pPr>
            <a:r>
              <a:rPr lang="hr-HR" sz="2800" dirty="0"/>
              <a:t>Praćenje verbalnog izražavanja, istraživanje i vještine usmjeravanja</a:t>
            </a:r>
          </a:p>
          <a:p>
            <a:pPr marL="342900" indent="-342900">
              <a:lnSpc>
                <a:spcPct val="200000"/>
              </a:lnSpc>
              <a:buFont typeface="+mj-lt"/>
              <a:buAutoNum type="arabicParenR"/>
            </a:pPr>
            <a:r>
              <a:rPr lang="hr-HR" sz="2800" dirty="0"/>
              <a:t>Uklanjanje kontraproduktivnih obrazaca komunikacije</a:t>
            </a:r>
          </a:p>
          <a:p>
            <a:pPr marL="342900" indent="-342900">
              <a:lnSpc>
                <a:spcPct val="200000"/>
              </a:lnSpc>
              <a:buFont typeface="+mj-lt"/>
              <a:buAutoNum type="arabicParenR"/>
            </a:pPr>
            <a:r>
              <a:rPr lang="hr-HR" sz="2800" dirty="0"/>
              <a:t>Procjena: istraživanje i razumijevanje problema i prednosti</a:t>
            </a:r>
          </a:p>
        </p:txBody>
      </p:sp>
      <p:sp>
        <p:nvSpPr>
          <p:cNvPr id="2" name="Slide Number Placeholder 1">
            <a:extLst>
              <a:ext uri="{FF2B5EF4-FFF2-40B4-BE49-F238E27FC236}">
                <a16:creationId xmlns:a16="http://schemas.microsoft.com/office/drawing/2014/main" id="{5A1A220B-2086-47E6-8A66-17548C60ABF1}"/>
              </a:ext>
            </a:extLst>
          </p:cNvPr>
          <p:cNvSpPr>
            <a:spLocks noGrp="1"/>
          </p:cNvSpPr>
          <p:nvPr>
            <p:ph type="sldNum" sz="quarter" idx="12"/>
          </p:nvPr>
        </p:nvSpPr>
        <p:spPr/>
        <p:txBody>
          <a:bodyPr/>
          <a:lstStyle/>
          <a:p>
            <a:fld id="{BA310B1E-A42C-2349-B58E-C0BBFE6FE9E8}" type="slidenum">
              <a:rPr lang="sr-Latn-RS" smtClean="0"/>
              <a:t>2</a:t>
            </a:fld>
            <a:endParaRPr lang="sr-Latn-RS"/>
          </a:p>
        </p:txBody>
      </p:sp>
    </p:spTree>
    <p:extLst>
      <p:ext uri="{BB962C8B-B14F-4D97-AF65-F5344CB8AC3E}">
        <p14:creationId xmlns:p14="http://schemas.microsoft.com/office/powerpoint/2010/main" val="1045458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366159-B736-42D4-9352-CCEB6C82531B}"/>
              </a:ext>
            </a:extLst>
          </p:cNvPr>
          <p:cNvSpPr>
            <a:spLocks noGrp="1"/>
          </p:cNvSpPr>
          <p:nvPr>
            <p:ph type="sldNum" sz="quarter" idx="12"/>
          </p:nvPr>
        </p:nvSpPr>
        <p:spPr/>
        <p:txBody>
          <a:bodyPr/>
          <a:lstStyle/>
          <a:p>
            <a:fld id="{BA310B1E-A42C-2349-B58E-C0BBFE6FE9E8}" type="slidenum">
              <a:rPr lang="sr-Latn-RS" smtClean="0"/>
              <a:t>20</a:t>
            </a:fld>
            <a:endParaRPr lang="sr-Latn-RS"/>
          </a:p>
        </p:txBody>
      </p:sp>
      <p:sp>
        <p:nvSpPr>
          <p:cNvPr id="3" name="Rectangle 2">
            <a:extLst>
              <a:ext uri="{FF2B5EF4-FFF2-40B4-BE49-F238E27FC236}">
                <a16:creationId xmlns:a16="http://schemas.microsoft.com/office/drawing/2014/main" id="{8432C3DB-F0D4-4295-A21D-8A664217CD34}"/>
              </a:ext>
            </a:extLst>
          </p:cNvPr>
          <p:cNvSpPr/>
          <p:nvPr/>
        </p:nvSpPr>
        <p:spPr>
          <a:xfrm>
            <a:off x="688258" y="352064"/>
            <a:ext cx="10540181" cy="5962017"/>
          </a:xfrm>
          <a:prstGeom prst="rect">
            <a:avLst/>
          </a:prstGeom>
        </p:spPr>
        <p:txBody>
          <a:bodyPr wrap="square">
            <a:spAutoFit/>
          </a:bodyPr>
          <a:lstStyle/>
          <a:p>
            <a:pPr>
              <a:lnSpc>
                <a:spcPts val="4200"/>
              </a:lnSpc>
            </a:pPr>
            <a:r>
              <a:rPr lang="hr-HR" sz="2800" dirty="0"/>
              <a:t>Razmjenjivanje informacija u tim slučajevima, međutim, ima za cilj pomoć korisnicima. </a:t>
            </a:r>
          </a:p>
          <a:p>
            <a:pPr>
              <a:lnSpc>
                <a:spcPts val="4200"/>
              </a:lnSpc>
            </a:pPr>
            <a:endParaRPr lang="hr-HR" sz="2800" dirty="0"/>
          </a:p>
          <a:p>
            <a:pPr>
              <a:lnSpc>
                <a:spcPts val="4200"/>
              </a:lnSpc>
            </a:pPr>
            <a:r>
              <a:rPr lang="hr-HR" sz="2800" dirty="0"/>
              <a:t>Klijent ima pravo biti obaviješten o tim situacijama, a socijalni radnici koji pružaju informacije imaju odgovornost zaštititi identitet klijenta u najvećoj mogućoj mjeri i ne otkriti više osobnih informacija nego što je apsolutno neophodno za pomoć u slučaju.</a:t>
            </a:r>
          </a:p>
          <a:p>
            <a:pPr>
              <a:lnSpc>
                <a:spcPts val="4200"/>
              </a:lnSpc>
            </a:pPr>
            <a:endParaRPr lang="hr-HR" sz="2800" dirty="0"/>
          </a:p>
          <a:p>
            <a:pPr>
              <a:lnSpc>
                <a:spcPts val="4200"/>
              </a:lnSpc>
            </a:pPr>
            <a:r>
              <a:rPr lang="hr-HR" sz="2800" dirty="0"/>
              <a:t>Klijenti će u principu pristati na te indiskrecije kada im se objasni svrha. </a:t>
            </a:r>
          </a:p>
        </p:txBody>
      </p:sp>
    </p:spTree>
    <p:extLst>
      <p:ext uri="{BB962C8B-B14F-4D97-AF65-F5344CB8AC3E}">
        <p14:creationId xmlns:p14="http://schemas.microsoft.com/office/powerpoint/2010/main" val="1780977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B61335-F494-4C50-B05F-6785C724AE80}"/>
              </a:ext>
            </a:extLst>
          </p:cNvPr>
          <p:cNvSpPr>
            <a:spLocks noGrp="1"/>
          </p:cNvSpPr>
          <p:nvPr>
            <p:ph type="sldNum" sz="quarter" idx="12"/>
          </p:nvPr>
        </p:nvSpPr>
        <p:spPr/>
        <p:txBody>
          <a:bodyPr/>
          <a:lstStyle/>
          <a:p>
            <a:fld id="{BA310B1E-A42C-2349-B58E-C0BBFE6FE9E8}" type="slidenum">
              <a:rPr lang="sr-Latn-RS" smtClean="0"/>
              <a:t>21</a:t>
            </a:fld>
            <a:endParaRPr lang="sr-Latn-RS"/>
          </a:p>
        </p:txBody>
      </p:sp>
      <p:sp>
        <p:nvSpPr>
          <p:cNvPr id="3" name="Rectangle 2">
            <a:extLst>
              <a:ext uri="{FF2B5EF4-FFF2-40B4-BE49-F238E27FC236}">
                <a16:creationId xmlns:a16="http://schemas.microsoft.com/office/drawing/2014/main" id="{29C457AB-7222-4B55-AA93-FE90BB586166}"/>
              </a:ext>
            </a:extLst>
          </p:cNvPr>
          <p:cNvSpPr/>
          <p:nvPr/>
        </p:nvSpPr>
        <p:spPr>
          <a:xfrm>
            <a:off x="609600" y="510625"/>
            <a:ext cx="10638503" cy="5262979"/>
          </a:xfrm>
          <a:prstGeom prst="rect">
            <a:avLst/>
          </a:prstGeom>
        </p:spPr>
        <p:txBody>
          <a:bodyPr wrap="square">
            <a:spAutoFit/>
          </a:bodyPr>
          <a:lstStyle/>
          <a:p>
            <a:r>
              <a:rPr lang="hr-HR" sz="2800" dirty="0"/>
              <a:t>Često će biti potrebno da i neki drugi kao što su </a:t>
            </a:r>
          </a:p>
          <a:p>
            <a:r>
              <a:rPr lang="hr-HR" sz="2800" dirty="0"/>
              <a:t>upravno osoblje, </a:t>
            </a:r>
          </a:p>
          <a:p>
            <a:r>
              <a:rPr lang="hr-HR" sz="2800" dirty="0"/>
              <a:t>volonteri, </a:t>
            </a:r>
          </a:p>
          <a:p>
            <a:r>
              <a:rPr lang="hr-HR" sz="2800" dirty="0"/>
              <a:t>terapeuti, </a:t>
            </a:r>
          </a:p>
          <a:p>
            <a:r>
              <a:rPr lang="hr-HR" sz="2800" dirty="0"/>
              <a:t>članovi nekih odbora koji odlučuju o nekim važnim stvarima povezanim sa korisnicima (npr. Stanovi za ljude u socijalnim potrebama), </a:t>
            </a:r>
          </a:p>
          <a:p>
            <a:r>
              <a:rPr lang="hr-HR" sz="2800" dirty="0"/>
              <a:t>istraživači, </a:t>
            </a:r>
          </a:p>
          <a:p>
            <a:r>
              <a:rPr lang="hr-HR" sz="2800" dirty="0"/>
              <a:t>pravni savjetnici,  </a:t>
            </a:r>
          </a:p>
          <a:p>
            <a:r>
              <a:rPr lang="hr-HR" sz="2800" dirty="0"/>
              <a:t>službenici kontrolnih tijela (Ministarstvo), </a:t>
            </a:r>
          </a:p>
          <a:p>
            <a:r>
              <a:rPr lang="hr-HR" sz="2800" dirty="0"/>
              <a:t>Službenici agencija za recenziranje ili akreditacije mogu imati pristup datotekama ili informacijama o predmetu. </a:t>
            </a:r>
          </a:p>
        </p:txBody>
      </p:sp>
    </p:spTree>
    <p:extLst>
      <p:ext uri="{BB962C8B-B14F-4D97-AF65-F5344CB8AC3E}">
        <p14:creationId xmlns:p14="http://schemas.microsoft.com/office/powerpoint/2010/main" val="3176277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3C32B5-647C-4B77-A867-A6D7C019DCC3}"/>
              </a:ext>
            </a:extLst>
          </p:cNvPr>
          <p:cNvSpPr>
            <a:spLocks noGrp="1"/>
          </p:cNvSpPr>
          <p:nvPr>
            <p:ph type="sldNum" sz="quarter" idx="12"/>
          </p:nvPr>
        </p:nvSpPr>
        <p:spPr/>
        <p:txBody>
          <a:bodyPr/>
          <a:lstStyle/>
          <a:p>
            <a:fld id="{BA310B1E-A42C-2349-B58E-C0BBFE6FE9E8}" type="slidenum">
              <a:rPr lang="sr-Latn-RS" smtClean="0"/>
              <a:t>22</a:t>
            </a:fld>
            <a:endParaRPr lang="sr-Latn-RS"/>
          </a:p>
        </p:txBody>
      </p:sp>
      <p:sp>
        <p:nvSpPr>
          <p:cNvPr id="3" name="Rectangle 2">
            <a:extLst>
              <a:ext uri="{FF2B5EF4-FFF2-40B4-BE49-F238E27FC236}">
                <a16:creationId xmlns:a16="http://schemas.microsoft.com/office/drawing/2014/main" id="{1B413D38-9933-438F-8602-1C90182878B6}"/>
              </a:ext>
            </a:extLst>
          </p:cNvPr>
          <p:cNvSpPr/>
          <p:nvPr/>
        </p:nvSpPr>
        <p:spPr>
          <a:xfrm>
            <a:off x="796413" y="938499"/>
            <a:ext cx="10795819" cy="4534703"/>
          </a:xfrm>
          <a:prstGeom prst="rect">
            <a:avLst/>
          </a:prstGeom>
        </p:spPr>
        <p:txBody>
          <a:bodyPr wrap="square">
            <a:spAutoFit/>
          </a:bodyPr>
          <a:lstStyle/>
          <a:p>
            <a:pPr>
              <a:lnSpc>
                <a:spcPct val="150000"/>
              </a:lnSpc>
            </a:pPr>
            <a:r>
              <a:rPr lang="hr-HR" sz="2800" dirty="0"/>
              <a:t>Taj pristup informacijama treba biti u svrhu bolje pomoći klijentu, a ti pojedinci odnosno nositelji funkcija trebaju potpisati obvezujuće izjave kako ne bi zloupotrijebili povjerljive informacije. </a:t>
            </a:r>
          </a:p>
          <a:p>
            <a:pPr>
              <a:lnSpc>
                <a:spcPct val="150000"/>
              </a:lnSpc>
            </a:pPr>
            <a:r>
              <a:rPr lang="hr-HR" sz="2800" dirty="0"/>
              <a:t>Socijalni radnici moraju promovirati politike i norme koji štite povjerljivost podataka i osiguraju da se informacije o predmetu poštuju.</a:t>
            </a:r>
          </a:p>
        </p:txBody>
      </p:sp>
    </p:spTree>
    <p:extLst>
      <p:ext uri="{BB962C8B-B14F-4D97-AF65-F5344CB8AC3E}">
        <p14:creationId xmlns:p14="http://schemas.microsoft.com/office/powerpoint/2010/main" val="3669967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9AF376-31E9-4202-BC51-53ED57F190B0}"/>
              </a:ext>
            </a:extLst>
          </p:cNvPr>
          <p:cNvSpPr>
            <a:spLocks noGrp="1"/>
          </p:cNvSpPr>
          <p:nvPr>
            <p:ph type="sldNum" sz="quarter" idx="12"/>
          </p:nvPr>
        </p:nvSpPr>
        <p:spPr/>
        <p:txBody>
          <a:bodyPr/>
          <a:lstStyle/>
          <a:p>
            <a:fld id="{BA310B1E-A42C-2349-B58E-C0BBFE6FE9E8}" type="slidenum">
              <a:rPr lang="sr-Latn-RS" smtClean="0"/>
              <a:t>23</a:t>
            </a:fld>
            <a:endParaRPr lang="sr-Latn-RS"/>
          </a:p>
        </p:txBody>
      </p:sp>
      <p:sp>
        <p:nvSpPr>
          <p:cNvPr id="6" name="Rectangle 5">
            <a:extLst>
              <a:ext uri="{FF2B5EF4-FFF2-40B4-BE49-F238E27FC236}">
                <a16:creationId xmlns:a16="http://schemas.microsoft.com/office/drawing/2014/main" id="{16DDD61D-F0A7-4E42-8E6E-732710289117}"/>
              </a:ext>
            </a:extLst>
          </p:cNvPr>
          <p:cNvSpPr/>
          <p:nvPr/>
        </p:nvSpPr>
        <p:spPr>
          <a:xfrm>
            <a:off x="677304" y="447414"/>
            <a:ext cx="10837392" cy="5963171"/>
          </a:xfrm>
          <a:prstGeom prst="rect">
            <a:avLst/>
          </a:prstGeom>
        </p:spPr>
        <p:txBody>
          <a:bodyPr wrap="square">
            <a:spAutoFit/>
          </a:bodyPr>
          <a:lstStyle/>
          <a:p>
            <a:pPr>
              <a:lnSpc>
                <a:spcPts val="2700"/>
              </a:lnSpc>
            </a:pPr>
            <a:r>
              <a:rPr lang="hr-HR" sz="2800" dirty="0"/>
              <a:t>2. Korisnikov zahtjev za pružanje informacije</a:t>
            </a:r>
          </a:p>
          <a:p>
            <a:pPr>
              <a:lnSpc>
                <a:spcPts val="2700"/>
              </a:lnSpc>
            </a:pPr>
            <a:endParaRPr lang="hr-HR" sz="2800" dirty="0"/>
          </a:p>
          <a:p>
            <a:pPr>
              <a:lnSpc>
                <a:spcPts val="2700"/>
              </a:lnSpc>
            </a:pPr>
            <a:r>
              <a:rPr lang="hr-HR" sz="2800" dirty="0"/>
              <a:t>U nekim situacijama će sam korisnik zahtijevati da se nekom stručnjku ili nekoj suradnoj instituciji prenesu informacje koje se </a:t>
            </a:r>
          </a:p>
          <a:p>
            <a:pPr>
              <a:lnSpc>
                <a:spcPts val="3000"/>
              </a:lnSpc>
              <a:spcBef>
                <a:spcPts val="300"/>
              </a:spcBef>
            </a:pPr>
            <a:r>
              <a:rPr lang="hr-HR" sz="2800" dirty="0"/>
              <a:t>odnose na njega, u slučaju postupka pred tim organima. </a:t>
            </a:r>
          </a:p>
          <a:p>
            <a:pPr>
              <a:lnSpc>
                <a:spcPts val="3000"/>
              </a:lnSpc>
              <a:spcBef>
                <a:spcPts val="300"/>
              </a:spcBef>
            </a:pPr>
            <a:endParaRPr lang="hr-HR" sz="2800" dirty="0"/>
          </a:p>
          <a:p>
            <a:pPr>
              <a:lnSpc>
                <a:spcPts val="3000"/>
              </a:lnSpc>
              <a:spcBef>
                <a:spcPts val="300"/>
              </a:spcBef>
            </a:pPr>
            <a:r>
              <a:rPr lang="hr-HR" sz="2800" dirty="0"/>
              <a:t>Socijalni radnik mora brižljivo ispitati te informacije i vidjeti je li institucija doista u području djelovanja u kojemu može zadovoljiti neke korisnikove potrebe. </a:t>
            </a:r>
          </a:p>
          <a:p>
            <a:pPr>
              <a:lnSpc>
                <a:spcPts val="3000"/>
              </a:lnSpc>
            </a:pPr>
            <a:endParaRPr lang="hr-HR" sz="2800" dirty="0"/>
          </a:p>
          <a:p>
            <a:pPr>
              <a:lnSpc>
                <a:spcPts val="3000"/>
              </a:lnSpc>
            </a:pPr>
            <a:r>
              <a:rPr lang="hr-HR" sz="2800" dirty="0"/>
              <a:t>I u ovim slučajevima treba svakako zatražiti pisanu izjavu o zaštiti informacija.</a:t>
            </a:r>
          </a:p>
          <a:p>
            <a:endParaRPr lang="hr-HR" sz="2800" dirty="0"/>
          </a:p>
          <a:p>
            <a:r>
              <a:rPr lang="hr-HR" sz="2800" dirty="0"/>
              <a:t>Socijalni radnik mora i od korisnika dobiti pisani zahtjev za prenošenje informacije te vrste.</a:t>
            </a:r>
          </a:p>
        </p:txBody>
      </p:sp>
    </p:spTree>
    <p:extLst>
      <p:ext uri="{BB962C8B-B14F-4D97-AF65-F5344CB8AC3E}">
        <p14:creationId xmlns:p14="http://schemas.microsoft.com/office/powerpoint/2010/main" val="1404844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9AF376-31E9-4202-BC51-53ED57F190B0}"/>
              </a:ext>
            </a:extLst>
          </p:cNvPr>
          <p:cNvSpPr>
            <a:spLocks noGrp="1"/>
          </p:cNvSpPr>
          <p:nvPr>
            <p:ph type="sldNum" sz="quarter" idx="12"/>
          </p:nvPr>
        </p:nvSpPr>
        <p:spPr/>
        <p:txBody>
          <a:bodyPr/>
          <a:lstStyle/>
          <a:p>
            <a:fld id="{BA310B1E-A42C-2349-B58E-C0BBFE6FE9E8}" type="slidenum">
              <a:rPr lang="sr-Latn-RS" smtClean="0"/>
              <a:t>24</a:t>
            </a:fld>
            <a:endParaRPr lang="sr-Latn-RS"/>
          </a:p>
        </p:txBody>
      </p:sp>
      <p:sp>
        <p:nvSpPr>
          <p:cNvPr id="3" name="Rectangle 2">
            <a:extLst>
              <a:ext uri="{FF2B5EF4-FFF2-40B4-BE49-F238E27FC236}">
                <a16:creationId xmlns:a16="http://schemas.microsoft.com/office/drawing/2014/main" id="{58B661DB-6927-4187-A768-900DE2036A61}"/>
              </a:ext>
            </a:extLst>
          </p:cNvPr>
          <p:cNvSpPr/>
          <p:nvPr/>
        </p:nvSpPr>
        <p:spPr>
          <a:xfrm>
            <a:off x="4375355" y="245806"/>
            <a:ext cx="7177548" cy="1077218"/>
          </a:xfrm>
          <a:prstGeom prst="rect">
            <a:avLst/>
          </a:prstGeom>
        </p:spPr>
        <p:txBody>
          <a:bodyPr wrap="square">
            <a:spAutoFit/>
          </a:bodyPr>
          <a:lstStyle/>
          <a:p>
            <a:pPr algn="r"/>
            <a:r>
              <a:rPr lang="pl-PL" sz="3200" dirty="0"/>
              <a:t>Opasnost za druge osobe ili klijenta samog</a:t>
            </a:r>
          </a:p>
        </p:txBody>
      </p:sp>
      <p:sp>
        <p:nvSpPr>
          <p:cNvPr id="4" name="Rectangle 3">
            <a:extLst>
              <a:ext uri="{FF2B5EF4-FFF2-40B4-BE49-F238E27FC236}">
                <a16:creationId xmlns:a16="http://schemas.microsoft.com/office/drawing/2014/main" id="{14F9E579-C113-481E-8D8A-016635111C7E}"/>
              </a:ext>
            </a:extLst>
          </p:cNvPr>
          <p:cNvSpPr/>
          <p:nvPr/>
        </p:nvSpPr>
        <p:spPr>
          <a:xfrm>
            <a:off x="698091" y="1520298"/>
            <a:ext cx="10854812" cy="5181034"/>
          </a:xfrm>
          <a:prstGeom prst="rect">
            <a:avLst/>
          </a:prstGeom>
        </p:spPr>
        <p:txBody>
          <a:bodyPr wrap="square">
            <a:spAutoFit/>
          </a:bodyPr>
          <a:lstStyle/>
          <a:p>
            <a:pPr>
              <a:lnSpc>
                <a:spcPct val="150000"/>
              </a:lnSpc>
            </a:pPr>
            <a:r>
              <a:rPr lang="hr-HR" sz="2800" dirty="0"/>
              <a:t>U određenim slučajevima, pravo klijenta na povjerljivost može biti manje vrijednosti od prava drugih ljudi koji bi mogli biti ozbiljno ugroženi ili oštećeni radnjama koje je bi mogao korisnik poduzeti i koje je povjerio socijalnom radniku.</a:t>
            </a:r>
          </a:p>
          <a:p>
            <a:pPr>
              <a:lnSpc>
                <a:spcPct val="150000"/>
              </a:lnSpc>
            </a:pPr>
            <a:endParaRPr lang="hr-HR" sz="2800" dirty="0"/>
          </a:p>
          <a:p>
            <a:pPr>
              <a:lnSpc>
                <a:spcPct val="150000"/>
              </a:lnSpc>
            </a:pPr>
            <a:r>
              <a:rPr lang="hr-HR" sz="2800" dirty="0"/>
              <a:t>Među ovakve situacije posebno spadaju različiti oblici obiteljskog ali i vršnjačkog nasilja, ali i ponašanja vezana uz bolesti ili zloupotrebu droga.</a:t>
            </a:r>
          </a:p>
        </p:txBody>
      </p:sp>
    </p:spTree>
    <p:extLst>
      <p:ext uri="{BB962C8B-B14F-4D97-AF65-F5344CB8AC3E}">
        <p14:creationId xmlns:p14="http://schemas.microsoft.com/office/powerpoint/2010/main" val="3699616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9AF376-31E9-4202-BC51-53ED57F190B0}"/>
              </a:ext>
            </a:extLst>
          </p:cNvPr>
          <p:cNvSpPr>
            <a:spLocks noGrp="1"/>
          </p:cNvSpPr>
          <p:nvPr>
            <p:ph type="sldNum" sz="quarter" idx="12"/>
          </p:nvPr>
        </p:nvSpPr>
        <p:spPr/>
        <p:txBody>
          <a:bodyPr/>
          <a:lstStyle/>
          <a:p>
            <a:fld id="{BA310B1E-A42C-2349-B58E-C0BBFE6FE9E8}" type="slidenum">
              <a:rPr lang="sr-Latn-RS" smtClean="0"/>
              <a:t>25</a:t>
            </a:fld>
            <a:endParaRPr lang="sr-Latn-RS"/>
          </a:p>
        </p:txBody>
      </p:sp>
      <p:sp>
        <p:nvSpPr>
          <p:cNvPr id="3" name="Rectangle 2">
            <a:extLst>
              <a:ext uri="{FF2B5EF4-FFF2-40B4-BE49-F238E27FC236}">
                <a16:creationId xmlns:a16="http://schemas.microsoft.com/office/drawing/2014/main" id="{1A4483FB-D6E7-4926-98C4-AA558F30CE6F}"/>
              </a:ext>
            </a:extLst>
          </p:cNvPr>
          <p:cNvSpPr/>
          <p:nvPr/>
        </p:nvSpPr>
        <p:spPr>
          <a:xfrm>
            <a:off x="727096" y="444699"/>
            <a:ext cx="10687664" cy="5683479"/>
          </a:xfrm>
          <a:prstGeom prst="rect">
            <a:avLst/>
          </a:prstGeom>
        </p:spPr>
        <p:txBody>
          <a:bodyPr wrap="square">
            <a:spAutoFit/>
          </a:bodyPr>
          <a:lstStyle/>
          <a:p>
            <a:pPr>
              <a:lnSpc>
                <a:spcPts val="4000"/>
              </a:lnSpc>
            </a:pPr>
            <a:r>
              <a:rPr lang="hr-HR" sz="2700" dirty="0"/>
              <a:t>U nekim izuzetnim okolnostima informacije mogu biti otkrivene i bez informiranog pristanka klijenta, kao što je </a:t>
            </a:r>
            <a:r>
              <a:rPr lang="hr-HR" sz="2700" i="1" u="sng" dirty="0"/>
              <a:t>bona fide</a:t>
            </a:r>
            <a:r>
              <a:rPr lang="hr-HR" sz="2700" dirty="0"/>
              <a:t> hitna situacija u kojoj može biti život klijenta u pitanju ili kada je socijalni radnik pravno prisiljen to učiniti, kao u izvješćivanju o nekim oblicima zlostavljanja osoba.</a:t>
            </a:r>
          </a:p>
          <a:p>
            <a:pPr>
              <a:lnSpc>
                <a:spcPts val="4000"/>
              </a:lnSpc>
            </a:pPr>
            <a:r>
              <a:rPr lang="hr-HR" sz="2700" dirty="0"/>
              <a:t>Konačni primjer relativniziranja povjerljivosti je  ako klijent podnese zahtjev za postupak protiv socijalnog radnika zabog „lošeg postupanja”. </a:t>
            </a:r>
          </a:p>
          <a:p>
            <a:pPr>
              <a:lnSpc>
                <a:spcPts val="4000"/>
              </a:lnSpc>
            </a:pPr>
            <a:r>
              <a:rPr lang="hr-HR" sz="2700" dirty="0"/>
              <a:t>Tako on oslobađa  socijalnog  radnika da javno podijeli one podatke koji su potrebni za postavljanje obrane protiv npr. tužbe. No to se ne odnosi na npr.sredstva javnih komunikacija.</a:t>
            </a:r>
          </a:p>
        </p:txBody>
      </p:sp>
      <p:sp>
        <p:nvSpPr>
          <p:cNvPr id="4" name="Rectangle 3">
            <a:extLst>
              <a:ext uri="{FF2B5EF4-FFF2-40B4-BE49-F238E27FC236}">
                <a16:creationId xmlns:a16="http://schemas.microsoft.com/office/drawing/2014/main" id="{92076073-3589-4F7D-A264-DF701AA104D6}"/>
              </a:ext>
            </a:extLst>
          </p:cNvPr>
          <p:cNvSpPr/>
          <p:nvPr/>
        </p:nvSpPr>
        <p:spPr>
          <a:xfrm>
            <a:off x="4956048" y="741737"/>
            <a:ext cx="6318504" cy="16550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threePt" dir="t"/>
            </a:scene3d>
            <a:sp3d extrusionH="57150">
              <a:bevelT w="38100" h="38100"/>
            </a:sp3d>
          </a:bodyPr>
          <a:lstStyle/>
          <a:p>
            <a:r>
              <a:rPr lang="hr-HR" sz="2800" dirty="0">
                <a:ln w="0"/>
                <a:solidFill>
                  <a:schemeClr val="bg1"/>
                </a:solidFill>
                <a:effectLst>
                  <a:outerShdw blurRad="38100" dist="25400" dir="5400000" algn="ctr" rotWithShape="0">
                    <a:srgbClr val="6E747A">
                      <a:alpha val="43000"/>
                    </a:srgbClr>
                  </a:outerShdw>
                </a:effectLst>
              </a:rPr>
              <a:t>Bona fide, iz latinskog = u dobroj vjeri, dobronamjerno, pošteno</a:t>
            </a:r>
          </a:p>
        </p:txBody>
      </p:sp>
    </p:spTree>
    <p:extLst>
      <p:ext uri="{BB962C8B-B14F-4D97-AF65-F5344CB8AC3E}">
        <p14:creationId xmlns:p14="http://schemas.microsoft.com/office/powerpoint/2010/main" val="2197203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9AF376-31E9-4202-BC51-53ED57F190B0}"/>
              </a:ext>
            </a:extLst>
          </p:cNvPr>
          <p:cNvSpPr>
            <a:spLocks noGrp="1"/>
          </p:cNvSpPr>
          <p:nvPr>
            <p:ph type="sldNum" sz="quarter" idx="12"/>
          </p:nvPr>
        </p:nvSpPr>
        <p:spPr/>
        <p:txBody>
          <a:bodyPr/>
          <a:lstStyle/>
          <a:p>
            <a:fld id="{BA310B1E-A42C-2349-B58E-C0BBFE6FE9E8}" type="slidenum">
              <a:rPr lang="sr-Latn-RS" smtClean="0"/>
              <a:t>26</a:t>
            </a:fld>
            <a:endParaRPr lang="sr-Latn-RS"/>
          </a:p>
        </p:txBody>
      </p:sp>
      <p:sp>
        <p:nvSpPr>
          <p:cNvPr id="3" name="Rectangle 2">
            <a:extLst>
              <a:ext uri="{FF2B5EF4-FFF2-40B4-BE49-F238E27FC236}">
                <a16:creationId xmlns:a16="http://schemas.microsoft.com/office/drawing/2014/main" id="{E0A28465-D38E-4563-9B35-0846FF049675}"/>
              </a:ext>
            </a:extLst>
          </p:cNvPr>
          <p:cNvSpPr/>
          <p:nvPr/>
        </p:nvSpPr>
        <p:spPr>
          <a:xfrm>
            <a:off x="667512" y="473470"/>
            <a:ext cx="10671048" cy="5827364"/>
          </a:xfrm>
          <a:prstGeom prst="rect">
            <a:avLst/>
          </a:prstGeom>
        </p:spPr>
        <p:txBody>
          <a:bodyPr wrap="square">
            <a:spAutoFit/>
          </a:bodyPr>
          <a:lstStyle/>
          <a:p>
            <a:pPr>
              <a:lnSpc>
                <a:spcPct val="150000"/>
              </a:lnSpc>
            </a:pPr>
            <a:r>
              <a:rPr lang="hr-HR" sz="2800" dirty="0"/>
              <a:t>Na primjer, ako klijent planira počiniti otmicu, ozljedu ili ubojstvo, socijalni radnik je dužan otkriti te namjere prije svega sigurnosnim organima kako bi se pravovremeno preventivno djelovanje moglo poduzeti. </a:t>
            </a:r>
          </a:p>
          <a:p>
            <a:pPr>
              <a:lnSpc>
                <a:spcPct val="150000"/>
              </a:lnSpc>
            </a:pPr>
            <a:r>
              <a:rPr lang="hr-HR" sz="2800" dirty="0"/>
              <a:t>Ako socijalni radnik  ne poduzme odgovarajuće korake u tim okolnostima, može biti odgovoran </a:t>
            </a:r>
          </a:p>
          <a:p>
            <a:pPr marL="342900" indent="-342900">
              <a:lnSpc>
                <a:spcPct val="150000"/>
              </a:lnSpc>
              <a:buFont typeface="+mj-lt"/>
              <a:buAutoNum type="arabicPeriod"/>
            </a:pPr>
            <a:r>
              <a:rPr lang="hr-HR" sz="2800" dirty="0"/>
              <a:t>prema svojoj komori (profesionalno), </a:t>
            </a:r>
          </a:p>
          <a:p>
            <a:pPr marL="342900" indent="-342900">
              <a:lnSpc>
                <a:spcPct val="150000"/>
              </a:lnSpc>
              <a:buFont typeface="+mj-lt"/>
              <a:buAutoNum type="arabicPeriod"/>
            </a:pPr>
            <a:r>
              <a:rPr lang="hr-HR" sz="2800" dirty="0"/>
              <a:t>kaznenom progonu (kaznena odgovornost) i  </a:t>
            </a:r>
          </a:p>
          <a:p>
            <a:pPr marL="342900" indent="-342900">
              <a:lnSpc>
                <a:spcPct val="150000"/>
              </a:lnSpc>
              <a:buFont typeface="+mj-lt"/>
              <a:buAutoNum type="arabicPeriod"/>
            </a:pPr>
            <a:r>
              <a:rPr lang="hr-HR" sz="2800" dirty="0"/>
              <a:t>građansko-pravnoj odgovornosti zbog nepažnje.</a:t>
            </a:r>
          </a:p>
        </p:txBody>
      </p:sp>
    </p:spTree>
    <p:extLst>
      <p:ext uri="{BB962C8B-B14F-4D97-AF65-F5344CB8AC3E}">
        <p14:creationId xmlns:p14="http://schemas.microsoft.com/office/powerpoint/2010/main" val="3204131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9AF376-31E9-4202-BC51-53ED57F190B0}"/>
              </a:ext>
            </a:extLst>
          </p:cNvPr>
          <p:cNvSpPr>
            <a:spLocks noGrp="1"/>
          </p:cNvSpPr>
          <p:nvPr>
            <p:ph type="sldNum" sz="quarter" idx="12"/>
          </p:nvPr>
        </p:nvSpPr>
        <p:spPr/>
        <p:txBody>
          <a:bodyPr/>
          <a:lstStyle/>
          <a:p>
            <a:fld id="{BA310B1E-A42C-2349-B58E-C0BBFE6FE9E8}" type="slidenum">
              <a:rPr lang="sr-Latn-RS" smtClean="0"/>
              <a:t>27</a:t>
            </a:fld>
            <a:endParaRPr lang="sr-Latn-RS"/>
          </a:p>
        </p:txBody>
      </p:sp>
      <p:sp>
        <p:nvSpPr>
          <p:cNvPr id="3" name="Rectangle 2">
            <a:extLst>
              <a:ext uri="{FF2B5EF4-FFF2-40B4-BE49-F238E27FC236}">
                <a16:creationId xmlns:a16="http://schemas.microsoft.com/office/drawing/2014/main" id="{B94A5803-7196-4A46-8642-F1C593F8193D}"/>
              </a:ext>
            </a:extLst>
          </p:cNvPr>
          <p:cNvSpPr/>
          <p:nvPr/>
        </p:nvSpPr>
        <p:spPr>
          <a:xfrm>
            <a:off x="796413" y="515318"/>
            <a:ext cx="10884310" cy="5827364"/>
          </a:xfrm>
          <a:prstGeom prst="rect">
            <a:avLst/>
          </a:prstGeom>
        </p:spPr>
        <p:txBody>
          <a:bodyPr wrap="square">
            <a:spAutoFit/>
          </a:bodyPr>
          <a:lstStyle/>
          <a:p>
            <a:pPr>
              <a:lnSpc>
                <a:spcPct val="150000"/>
              </a:lnSpc>
            </a:pPr>
            <a:r>
              <a:rPr lang="hr-HR" sz="2800" dirty="0"/>
              <a:t>Slijedeća primjena dužnosti zaštite osobne sigurnosti uključuje interveniranje kako bi se spriječilo samoubojstvo klijenta. </a:t>
            </a:r>
          </a:p>
          <a:p>
            <a:pPr>
              <a:lnSpc>
                <a:spcPct val="150000"/>
              </a:lnSpc>
            </a:pPr>
            <a:endParaRPr lang="hr-HR" sz="2800" dirty="0"/>
          </a:p>
          <a:p>
            <a:pPr>
              <a:lnSpc>
                <a:spcPct val="150000"/>
              </a:lnSpc>
            </a:pPr>
            <a:r>
              <a:rPr lang="hr-HR" sz="2800" dirty="0"/>
              <a:t>Odgovornost za smrt koja se mogla izbjeći može se utvrditi ako se ne poduzme odgovarajuće mjere za sprječavanje samoubojstva. </a:t>
            </a:r>
          </a:p>
          <a:p>
            <a:pPr>
              <a:lnSpc>
                <a:spcPct val="150000"/>
              </a:lnSpc>
            </a:pPr>
            <a:r>
              <a:rPr lang="hr-HR" sz="2800" dirty="0"/>
              <a:t>Prepoznavanje kada je situacija dovoljno ozbiljna da zahtjeva prekid povjerenja klijenta je i kliničku odluku je stvar etike i stručne procjene.</a:t>
            </a:r>
          </a:p>
        </p:txBody>
      </p:sp>
    </p:spTree>
    <p:extLst>
      <p:ext uri="{BB962C8B-B14F-4D97-AF65-F5344CB8AC3E}">
        <p14:creationId xmlns:p14="http://schemas.microsoft.com/office/powerpoint/2010/main" val="1675454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9AF376-31E9-4202-BC51-53ED57F190B0}"/>
              </a:ext>
            </a:extLst>
          </p:cNvPr>
          <p:cNvSpPr>
            <a:spLocks noGrp="1"/>
          </p:cNvSpPr>
          <p:nvPr>
            <p:ph type="sldNum" sz="quarter" idx="12"/>
          </p:nvPr>
        </p:nvSpPr>
        <p:spPr/>
        <p:txBody>
          <a:bodyPr/>
          <a:lstStyle/>
          <a:p>
            <a:fld id="{BA310B1E-A42C-2349-B58E-C0BBFE6FE9E8}" type="slidenum">
              <a:rPr lang="sr-Latn-RS" smtClean="0"/>
              <a:t>28</a:t>
            </a:fld>
            <a:endParaRPr lang="sr-Latn-RS"/>
          </a:p>
        </p:txBody>
      </p:sp>
      <p:sp>
        <p:nvSpPr>
          <p:cNvPr id="3" name="Rectangle 2">
            <a:extLst>
              <a:ext uri="{FF2B5EF4-FFF2-40B4-BE49-F238E27FC236}">
                <a16:creationId xmlns:a16="http://schemas.microsoft.com/office/drawing/2014/main" id="{1A38128C-D9CE-4189-A466-B6ABA8EAF67D}"/>
              </a:ext>
            </a:extLst>
          </p:cNvPr>
          <p:cNvSpPr/>
          <p:nvPr/>
        </p:nvSpPr>
        <p:spPr>
          <a:xfrm>
            <a:off x="766917" y="481470"/>
            <a:ext cx="10776154" cy="5693866"/>
          </a:xfrm>
          <a:prstGeom prst="rect">
            <a:avLst/>
          </a:prstGeom>
        </p:spPr>
        <p:txBody>
          <a:bodyPr wrap="square">
            <a:spAutoFit/>
          </a:bodyPr>
          <a:lstStyle/>
          <a:p>
            <a:r>
              <a:rPr lang="hr-HR" sz="2800" dirty="0"/>
              <a:t>4. Sumnja na zlostavljanje, posebno djece ili starijih</a:t>
            </a:r>
          </a:p>
          <a:p>
            <a:endParaRPr lang="hr-HR" sz="2800" dirty="0"/>
          </a:p>
          <a:p>
            <a:r>
              <a:rPr lang="hr-HR" sz="2800" dirty="0"/>
              <a:t>Prava drugih također imaju prednost nad klijentovim pravom na povjerljivost u slučajevima zlostavljanja ili zanemarivanja, posebno  djece ili starijih osoba.</a:t>
            </a:r>
          </a:p>
          <a:p>
            <a:endParaRPr lang="hr-HR" sz="2800" dirty="0"/>
          </a:p>
          <a:p>
            <a:r>
              <a:rPr lang="hr-HR" sz="2800" dirty="0"/>
              <a:t>U većini suvremenih država postoje zakoni o obveznom prijavljivanju zlostavljanja djece i mnogi sadržavaju kaznenu odredbu koja se odnosi koja se odnosi na one koji to ne prijave. </a:t>
            </a:r>
          </a:p>
          <a:p>
            <a:endParaRPr lang="hr-HR" sz="2800" dirty="0"/>
          </a:p>
          <a:p>
            <a:r>
              <a:rPr lang="hr-HR" sz="2800" dirty="0"/>
              <a:t>Mnoge države imaju slične odredbe za prijavljivanje sumnje na zlostavljanje starijih osoba ili drugih ranjivih odraslih osoba</a:t>
            </a:r>
          </a:p>
        </p:txBody>
      </p:sp>
    </p:spTree>
    <p:extLst>
      <p:ext uri="{BB962C8B-B14F-4D97-AF65-F5344CB8AC3E}">
        <p14:creationId xmlns:p14="http://schemas.microsoft.com/office/powerpoint/2010/main" val="624314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9AF376-31E9-4202-BC51-53ED57F190B0}"/>
              </a:ext>
            </a:extLst>
          </p:cNvPr>
          <p:cNvSpPr>
            <a:spLocks noGrp="1"/>
          </p:cNvSpPr>
          <p:nvPr>
            <p:ph type="sldNum" sz="quarter" idx="12"/>
          </p:nvPr>
        </p:nvSpPr>
        <p:spPr/>
        <p:txBody>
          <a:bodyPr/>
          <a:lstStyle/>
          <a:p>
            <a:fld id="{BA310B1E-A42C-2349-B58E-C0BBFE6FE9E8}" type="slidenum">
              <a:rPr lang="sr-Latn-RS" smtClean="0"/>
              <a:t>29</a:t>
            </a:fld>
            <a:endParaRPr lang="sr-Latn-RS"/>
          </a:p>
        </p:txBody>
      </p:sp>
      <p:sp>
        <p:nvSpPr>
          <p:cNvPr id="3" name="Rectangle 2">
            <a:extLst>
              <a:ext uri="{FF2B5EF4-FFF2-40B4-BE49-F238E27FC236}">
                <a16:creationId xmlns:a16="http://schemas.microsoft.com/office/drawing/2014/main" id="{58094E12-A570-40B4-9C0A-3D5B49E99687}"/>
              </a:ext>
            </a:extLst>
          </p:cNvPr>
          <p:cNvSpPr/>
          <p:nvPr/>
        </p:nvSpPr>
        <p:spPr>
          <a:xfrm>
            <a:off x="747252" y="609600"/>
            <a:ext cx="10795819" cy="5173339"/>
          </a:xfrm>
          <a:prstGeom prst="rect">
            <a:avLst/>
          </a:prstGeom>
        </p:spPr>
        <p:txBody>
          <a:bodyPr wrap="square">
            <a:spAutoFit/>
          </a:bodyPr>
          <a:lstStyle/>
          <a:p>
            <a:pPr>
              <a:lnSpc>
                <a:spcPts val="4000"/>
              </a:lnSpc>
            </a:pPr>
            <a:r>
              <a:rPr lang="hr-HR" sz="2800" dirty="0"/>
              <a:t>Mandat za prijavljivanje sumnje na zlostavljanje ne ovlašćuje socijalnu radnicu na odricanje povjerljivosti na druge načine. </a:t>
            </a:r>
          </a:p>
          <a:p>
            <a:pPr>
              <a:lnSpc>
                <a:spcPts val="4000"/>
              </a:lnSpc>
            </a:pPr>
            <a:endParaRPr lang="hr-HR" sz="2800" dirty="0"/>
          </a:p>
          <a:p>
            <a:pPr>
              <a:lnSpc>
                <a:spcPts val="4000"/>
              </a:lnSpc>
            </a:pPr>
            <a:r>
              <a:rPr lang="hr-HR" sz="2800" dirty="0"/>
              <a:t>To jest, iako je obvezna prijaviti slučaj tijelima kaznenog progona, i dalje trebaju skrbiti  za klijenta u zajednici sa nadležnima za socijalnu skrb ugročene osobe. </a:t>
            </a:r>
          </a:p>
          <a:p>
            <a:pPr>
              <a:lnSpc>
                <a:spcPts val="4000"/>
              </a:lnSpc>
            </a:pPr>
            <a:endParaRPr lang="hr-HR" sz="2800" dirty="0"/>
          </a:p>
          <a:p>
            <a:pPr>
              <a:lnSpc>
                <a:spcPts val="4000"/>
              </a:lnSpc>
            </a:pPr>
            <a:r>
              <a:rPr lang="hr-HR" sz="2800" dirty="0"/>
              <a:t>Nadalje, zahtjev je da prijavite sumnje određenim organima, ne daju pravo otkrivanja tih informacija na primjer članovima obitelji klijenta, nastavnicima ili drugim strankama.</a:t>
            </a:r>
          </a:p>
        </p:txBody>
      </p:sp>
    </p:spTree>
    <p:extLst>
      <p:ext uri="{BB962C8B-B14F-4D97-AF65-F5344CB8AC3E}">
        <p14:creationId xmlns:p14="http://schemas.microsoft.com/office/powerpoint/2010/main" val="1846125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7F8C2C-5246-49CE-AB04-B65E3BF83DE1}"/>
              </a:ext>
            </a:extLst>
          </p:cNvPr>
          <p:cNvSpPr/>
          <p:nvPr/>
        </p:nvSpPr>
        <p:spPr>
          <a:xfrm>
            <a:off x="911352" y="884950"/>
            <a:ext cx="10716768" cy="4534703"/>
          </a:xfrm>
          <a:prstGeom prst="rect">
            <a:avLst/>
          </a:prstGeom>
        </p:spPr>
        <p:txBody>
          <a:bodyPr wrap="square">
            <a:spAutoFit/>
          </a:bodyPr>
          <a:lstStyle/>
          <a:p>
            <a:pPr marL="514350" indent="-514350">
              <a:lnSpc>
                <a:spcPct val="150000"/>
              </a:lnSpc>
              <a:buFont typeface="+mj-lt"/>
              <a:buAutoNum type="arabicPeriod" startAt="6"/>
            </a:pPr>
            <a:r>
              <a:rPr lang="hr-HR" sz="2800" dirty="0"/>
              <a:t>Procjena: intrapersonalni, interpersonalni i okolišni čimbenici</a:t>
            </a:r>
          </a:p>
          <a:p>
            <a:pPr marL="514350" indent="-514350">
              <a:lnSpc>
                <a:spcPct val="150000"/>
              </a:lnSpc>
              <a:buFont typeface="+mj-lt"/>
              <a:buAutoNum type="arabicPeriod" startAt="6"/>
            </a:pPr>
            <a:r>
              <a:rPr lang="hr-HR" sz="2800" dirty="0"/>
              <a:t>Procjena obiteljskog djelovanja u različitim obiteljskim i kulturnim kontekstima</a:t>
            </a:r>
          </a:p>
          <a:p>
            <a:pPr marL="514350" indent="-514350">
              <a:lnSpc>
                <a:spcPct val="150000"/>
              </a:lnSpc>
              <a:buFont typeface="+mj-lt"/>
              <a:buAutoNum type="arabicPeriod" startAt="6"/>
            </a:pPr>
            <a:r>
              <a:rPr lang="hr-HR" sz="2800" dirty="0"/>
              <a:t>Formiranje i procjenjivanje grupa</a:t>
            </a:r>
          </a:p>
          <a:p>
            <a:pPr marL="514350" indent="-514350">
              <a:lnSpc>
                <a:spcPct val="150000"/>
              </a:lnSpc>
              <a:buFont typeface="+mj-lt"/>
              <a:buAutoNum type="arabicPeriod" startAt="6"/>
            </a:pPr>
            <a:r>
              <a:rPr lang="hr-HR" sz="2800" dirty="0"/>
              <a:t>Razvijanje ciljeva i dogovor o postupcima do željenog postignuća</a:t>
            </a:r>
          </a:p>
        </p:txBody>
      </p:sp>
      <p:sp>
        <p:nvSpPr>
          <p:cNvPr id="3" name="Slide Number Placeholder 2">
            <a:extLst>
              <a:ext uri="{FF2B5EF4-FFF2-40B4-BE49-F238E27FC236}">
                <a16:creationId xmlns:a16="http://schemas.microsoft.com/office/drawing/2014/main" id="{61C27AEC-1814-4BB7-9B1E-37C333FA18EB}"/>
              </a:ext>
            </a:extLst>
          </p:cNvPr>
          <p:cNvSpPr>
            <a:spLocks noGrp="1"/>
          </p:cNvSpPr>
          <p:nvPr>
            <p:ph type="sldNum" sz="quarter" idx="12"/>
          </p:nvPr>
        </p:nvSpPr>
        <p:spPr/>
        <p:txBody>
          <a:bodyPr/>
          <a:lstStyle/>
          <a:p>
            <a:fld id="{BA310B1E-A42C-2349-B58E-C0BBFE6FE9E8}" type="slidenum">
              <a:rPr lang="sr-Latn-RS" smtClean="0"/>
              <a:t>3</a:t>
            </a:fld>
            <a:endParaRPr lang="sr-Latn-RS"/>
          </a:p>
        </p:txBody>
      </p:sp>
    </p:spTree>
    <p:extLst>
      <p:ext uri="{BB962C8B-B14F-4D97-AF65-F5344CB8AC3E}">
        <p14:creationId xmlns:p14="http://schemas.microsoft.com/office/powerpoint/2010/main" val="2733873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9AF376-31E9-4202-BC51-53ED57F190B0}"/>
              </a:ext>
            </a:extLst>
          </p:cNvPr>
          <p:cNvSpPr>
            <a:spLocks noGrp="1"/>
          </p:cNvSpPr>
          <p:nvPr>
            <p:ph type="sldNum" sz="quarter" idx="12"/>
          </p:nvPr>
        </p:nvSpPr>
        <p:spPr/>
        <p:txBody>
          <a:bodyPr/>
          <a:lstStyle/>
          <a:p>
            <a:fld id="{BA310B1E-A42C-2349-B58E-C0BBFE6FE9E8}" type="slidenum">
              <a:rPr lang="sr-Latn-RS" smtClean="0"/>
              <a:t>30</a:t>
            </a:fld>
            <a:endParaRPr lang="sr-Latn-RS"/>
          </a:p>
        </p:txBody>
      </p:sp>
      <p:sp>
        <p:nvSpPr>
          <p:cNvPr id="3" name="Rectangle 2">
            <a:extLst>
              <a:ext uri="{FF2B5EF4-FFF2-40B4-BE49-F238E27FC236}">
                <a16:creationId xmlns:a16="http://schemas.microsoft.com/office/drawing/2014/main" id="{3737A573-984A-41D8-AB8A-1A91C9847B49}"/>
              </a:ext>
            </a:extLst>
          </p:cNvPr>
          <p:cNvSpPr/>
          <p:nvPr/>
        </p:nvSpPr>
        <p:spPr>
          <a:xfrm>
            <a:off x="604684" y="384305"/>
            <a:ext cx="10805651" cy="6048579"/>
          </a:xfrm>
          <a:prstGeom prst="rect">
            <a:avLst/>
          </a:prstGeom>
        </p:spPr>
        <p:txBody>
          <a:bodyPr wrap="square">
            <a:spAutoFit/>
          </a:bodyPr>
          <a:lstStyle/>
          <a:p>
            <a:pPr>
              <a:lnSpc>
                <a:spcPts val="4700"/>
              </a:lnSpc>
            </a:pPr>
            <a:r>
              <a:rPr lang="hr-HR" sz="2800" dirty="0"/>
              <a:t>Iako je socijalni radnik svojom prijavom pridobio  imunitet od kaznenog progona, on se i dalje mora suočavati s teškim izazovom očuvanja odnosa s klijentom  nakon što je prekršio princip povjerljivost kod klijenta. </a:t>
            </a:r>
          </a:p>
          <a:p>
            <a:pPr>
              <a:lnSpc>
                <a:spcPts val="4700"/>
              </a:lnSpc>
            </a:pPr>
            <a:endParaRPr lang="hr-HR" sz="2800" dirty="0"/>
          </a:p>
          <a:p>
            <a:pPr>
              <a:lnSpc>
                <a:spcPts val="4700"/>
              </a:lnSpc>
            </a:pPr>
            <a:r>
              <a:rPr lang="hr-HR" sz="2800" dirty="0"/>
              <a:t>Jedan od načina rješavanja ove napetosti je preko modela informiranog pristanaka. Kao što je već navedeno, klijenti bi trebali znati na početku odnosa što su "osnovni zahtjevi" i koje granice postoje u onome što socijalni radnik može zadržati zakao povjerljivo.</a:t>
            </a:r>
          </a:p>
        </p:txBody>
      </p:sp>
    </p:spTree>
    <p:extLst>
      <p:ext uri="{BB962C8B-B14F-4D97-AF65-F5344CB8AC3E}">
        <p14:creationId xmlns:p14="http://schemas.microsoft.com/office/powerpoint/2010/main" val="69641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9AF376-31E9-4202-BC51-53ED57F190B0}"/>
              </a:ext>
            </a:extLst>
          </p:cNvPr>
          <p:cNvSpPr>
            <a:spLocks noGrp="1"/>
          </p:cNvSpPr>
          <p:nvPr>
            <p:ph type="sldNum" sz="quarter" idx="12"/>
          </p:nvPr>
        </p:nvSpPr>
        <p:spPr/>
        <p:txBody>
          <a:bodyPr/>
          <a:lstStyle/>
          <a:p>
            <a:fld id="{BA310B1E-A42C-2349-B58E-C0BBFE6FE9E8}" type="slidenum">
              <a:rPr lang="sr-Latn-RS" smtClean="0"/>
              <a:t>31</a:t>
            </a:fld>
            <a:endParaRPr lang="sr-Latn-RS"/>
          </a:p>
        </p:txBody>
      </p:sp>
      <p:sp>
        <p:nvSpPr>
          <p:cNvPr id="3" name="Rectangle 2">
            <a:extLst>
              <a:ext uri="{FF2B5EF4-FFF2-40B4-BE49-F238E27FC236}">
                <a16:creationId xmlns:a16="http://schemas.microsoft.com/office/drawing/2014/main" id="{ED29765D-CBD1-4FD8-B300-1853D0E89D48}"/>
              </a:ext>
            </a:extLst>
          </p:cNvPr>
          <p:cNvSpPr/>
          <p:nvPr/>
        </p:nvSpPr>
        <p:spPr>
          <a:xfrm>
            <a:off x="796413" y="276471"/>
            <a:ext cx="10638503" cy="6199261"/>
          </a:xfrm>
          <a:prstGeom prst="rect">
            <a:avLst/>
          </a:prstGeom>
        </p:spPr>
        <p:txBody>
          <a:bodyPr wrap="square">
            <a:spAutoFit/>
          </a:bodyPr>
          <a:lstStyle/>
          <a:p>
            <a:pPr>
              <a:lnSpc>
                <a:spcPts val="4000"/>
              </a:lnSpc>
            </a:pPr>
            <a:r>
              <a:rPr lang="hr-HR" sz="2800" dirty="0"/>
              <a:t>Kada klijenti shvate da socijalni radnik mora prijaviti sumnju na zlostavljanje djece, ili nekih drugih osoba, takvo izvješće možda neće biti jako štetno za proces pomoći. </a:t>
            </a:r>
          </a:p>
          <a:p>
            <a:pPr>
              <a:lnSpc>
                <a:spcPts val="4000"/>
              </a:lnSpc>
            </a:pPr>
            <a:endParaRPr lang="hr-HR" sz="2800" dirty="0"/>
          </a:p>
          <a:p>
            <a:pPr>
              <a:lnSpc>
                <a:spcPts val="4000"/>
              </a:lnSpc>
            </a:pPr>
            <a:r>
              <a:rPr lang="hr-HR" sz="2800" dirty="0"/>
              <a:t>Klijentu treba biti jasno da "Socijalni radnici trebaju u najvećoj mogućoj mjeri informirati klijente o otkrivanju povjerljivih informacija i mogućim posljedicama, uvijek kada je to moguće prije dostavljanja obavijesti„</a:t>
            </a:r>
          </a:p>
          <a:p>
            <a:pPr>
              <a:lnSpc>
                <a:spcPts val="4000"/>
              </a:lnSpc>
            </a:pPr>
            <a:endParaRPr lang="hr-HR" sz="2800" dirty="0"/>
          </a:p>
          <a:p>
            <a:pPr>
              <a:lnSpc>
                <a:spcPts val="4000"/>
              </a:lnSpc>
            </a:pPr>
            <a:r>
              <a:rPr lang="hr-HR" sz="2800" dirty="0"/>
              <a:t>U povjerljiviom odnosu, informiranim pristankom i pažljivom prezentacijom odluke o podnošenju izvješća o zlostavljanju, osjećaji izdaje mogu se smanjiti i sačuvati radna povezanost.</a:t>
            </a:r>
          </a:p>
        </p:txBody>
      </p:sp>
    </p:spTree>
    <p:extLst>
      <p:ext uri="{BB962C8B-B14F-4D97-AF65-F5344CB8AC3E}">
        <p14:creationId xmlns:p14="http://schemas.microsoft.com/office/powerpoint/2010/main" val="2950936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9AF376-31E9-4202-BC51-53ED57F190B0}"/>
              </a:ext>
            </a:extLst>
          </p:cNvPr>
          <p:cNvSpPr>
            <a:spLocks noGrp="1"/>
          </p:cNvSpPr>
          <p:nvPr>
            <p:ph type="sldNum" sz="quarter" idx="12"/>
          </p:nvPr>
        </p:nvSpPr>
        <p:spPr/>
        <p:txBody>
          <a:bodyPr/>
          <a:lstStyle/>
          <a:p>
            <a:fld id="{BA310B1E-A42C-2349-B58E-C0BBFE6FE9E8}" type="slidenum">
              <a:rPr lang="sr-Latn-RS" smtClean="0"/>
              <a:t>32</a:t>
            </a:fld>
            <a:endParaRPr lang="sr-Latn-RS"/>
          </a:p>
        </p:txBody>
      </p:sp>
      <p:sp>
        <p:nvSpPr>
          <p:cNvPr id="3" name="Rectangle 2">
            <a:extLst>
              <a:ext uri="{FF2B5EF4-FFF2-40B4-BE49-F238E27FC236}">
                <a16:creationId xmlns:a16="http://schemas.microsoft.com/office/drawing/2014/main" id="{2F4028B6-7999-4712-B2F1-098DB8DF55E1}"/>
              </a:ext>
            </a:extLst>
          </p:cNvPr>
          <p:cNvSpPr/>
          <p:nvPr/>
        </p:nvSpPr>
        <p:spPr>
          <a:xfrm>
            <a:off x="966068" y="609289"/>
            <a:ext cx="10685157" cy="5693866"/>
          </a:xfrm>
          <a:prstGeom prst="rect">
            <a:avLst/>
          </a:prstGeom>
        </p:spPr>
        <p:txBody>
          <a:bodyPr wrap="square">
            <a:spAutoFit/>
          </a:bodyPr>
          <a:lstStyle/>
          <a:p>
            <a:r>
              <a:rPr lang="pl-PL" sz="2800" dirty="0"/>
              <a:t>5. Sudska odluka</a:t>
            </a:r>
          </a:p>
          <a:p>
            <a:endParaRPr lang="pl-PL" sz="2800" dirty="0"/>
          </a:p>
          <a:p>
            <a:r>
              <a:rPr lang="pl-PL" sz="2800" dirty="0"/>
              <a:t>Još jedno ograničenje prava klijenta na povjerljivost jest činjenica da se ovo pravo ne mora nužno odnositi i  na sudove.</a:t>
            </a:r>
          </a:p>
          <a:p>
            <a:endParaRPr lang="pl-PL" sz="2800" dirty="0"/>
          </a:p>
          <a:p>
            <a:r>
              <a:rPr lang="pl-PL" sz="2800" dirty="0"/>
              <a:t>Socijalni radnici ne mogu izbjeći pojavljivanje sudu i pružanje informacija u sudskim postupcima. </a:t>
            </a:r>
          </a:p>
          <a:p>
            <a:endParaRPr lang="pl-PL" sz="2800" dirty="0"/>
          </a:p>
          <a:p>
            <a:r>
              <a:rPr lang="pl-PL" sz="2800" dirty="0"/>
              <a:t>Prije toga socijalni radnik mora pažljivo pregledati sudski zahtjev, posavjetovanti se s korisnikom i konzultirati nadređenog i kao i pravnu službu institucije (Centra za socijalnu skrb) kako bi odlučili kako reagirati.</a:t>
            </a:r>
          </a:p>
        </p:txBody>
      </p:sp>
    </p:spTree>
    <p:extLst>
      <p:ext uri="{BB962C8B-B14F-4D97-AF65-F5344CB8AC3E}">
        <p14:creationId xmlns:p14="http://schemas.microsoft.com/office/powerpoint/2010/main" val="2881437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9AF376-31E9-4202-BC51-53ED57F190B0}"/>
              </a:ext>
            </a:extLst>
          </p:cNvPr>
          <p:cNvSpPr>
            <a:spLocks noGrp="1"/>
          </p:cNvSpPr>
          <p:nvPr>
            <p:ph type="sldNum" sz="quarter" idx="12"/>
          </p:nvPr>
        </p:nvSpPr>
        <p:spPr/>
        <p:txBody>
          <a:bodyPr/>
          <a:lstStyle/>
          <a:p>
            <a:fld id="{BA310B1E-A42C-2349-B58E-C0BBFE6FE9E8}" type="slidenum">
              <a:rPr lang="sr-Latn-RS" smtClean="0"/>
              <a:t>33</a:t>
            </a:fld>
            <a:endParaRPr lang="sr-Latn-RS"/>
          </a:p>
        </p:txBody>
      </p:sp>
      <p:sp>
        <p:nvSpPr>
          <p:cNvPr id="3" name="Rectangle 2">
            <a:extLst>
              <a:ext uri="{FF2B5EF4-FFF2-40B4-BE49-F238E27FC236}">
                <a16:creationId xmlns:a16="http://schemas.microsoft.com/office/drawing/2014/main" id="{8A08FDE4-2E18-4C1E-97BB-DA6EE51E3619}"/>
              </a:ext>
            </a:extLst>
          </p:cNvPr>
          <p:cNvSpPr/>
          <p:nvPr/>
        </p:nvSpPr>
        <p:spPr>
          <a:xfrm>
            <a:off x="845574" y="589625"/>
            <a:ext cx="10776155" cy="5693866"/>
          </a:xfrm>
          <a:prstGeom prst="rect">
            <a:avLst/>
          </a:prstGeom>
        </p:spPr>
        <p:txBody>
          <a:bodyPr wrap="square">
            <a:spAutoFit/>
          </a:bodyPr>
          <a:lstStyle/>
          <a:p>
            <a:r>
              <a:rPr lang="hr-HR" sz="2800" dirty="0"/>
              <a:t>Povjerljivost i različite vrste zabilješki</a:t>
            </a:r>
          </a:p>
          <a:p>
            <a:endParaRPr lang="hr-HR" sz="2800" dirty="0"/>
          </a:p>
          <a:p>
            <a:r>
              <a:rPr lang="hr-HR" sz="2800" dirty="0"/>
              <a:t>Kako bismo vam pomogli u posebno osjetljivim situacijama, koje ponekad dovode i do administrativnih i sudskih reperkusija, dajemo nekoliko napomena o načinu vođenja bilješki:</a:t>
            </a:r>
          </a:p>
          <a:p>
            <a:endParaRPr lang="hr-HR" sz="2800" dirty="0"/>
          </a:p>
          <a:p>
            <a:pPr marL="514350" indent="-514350">
              <a:buFont typeface="+mj-lt"/>
              <a:buAutoNum type="arabicPeriod"/>
            </a:pPr>
            <a:r>
              <a:rPr lang="hr-HR" sz="2800" dirty="0"/>
              <a:t>Zabilježite samo ono što je neophodno za pruženu vrstu pomoći. Utvrdite promatrane činjenice a ne svoja mišljenja.</a:t>
            </a:r>
          </a:p>
          <a:p>
            <a:pPr marL="514350" indent="-514350">
              <a:buFont typeface="+mj-lt"/>
              <a:buAutoNum type="arabicPeriod"/>
            </a:pPr>
            <a:r>
              <a:rPr lang="hr-HR" sz="2800" dirty="0"/>
              <a:t>Koristite opisne oblike, a ne profesionalni žargon, i izbjegavajte upotrebu psihijatrijskih, psiholoških i drugih medicinskih dijagnoza koje nisu potvrđene.</a:t>
            </a:r>
          </a:p>
        </p:txBody>
      </p:sp>
    </p:spTree>
    <p:extLst>
      <p:ext uri="{BB962C8B-B14F-4D97-AF65-F5344CB8AC3E}">
        <p14:creationId xmlns:p14="http://schemas.microsoft.com/office/powerpoint/2010/main" val="1597639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9AF376-31E9-4202-BC51-53ED57F190B0}"/>
              </a:ext>
            </a:extLst>
          </p:cNvPr>
          <p:cNvSpPr>
            <a:spLocks noGrp="1"/>
          </p:cNvSpPr>
          <p:nvPr>
            <p:ph type="sldNum" sz="quarter" idx="12"/>
          </p:nvPr>
        </p:nvSpPr>
        <p:spPr/>
        <p:txBody>
          <a:bodyPr/>
          <a:lstStyle/>
          <a:p>
            <a:fld id="{BA310B1E-A42C-2349-B58E-C0BBFE6FE9E8}" type="slidenum">
              <a:rPr lang="sr-Latn-RS" smtClean="0"/>
              <a:t>34</a:t>
            </a:fld>
            <a:endParaRPr lang="sr-Latn-RS"/>
          </a:p>
        </p:txBody>
      </p:sp>
      <p:sp>
        <p:nvSpPr>
          <p:cNvPr id="3" name="Rectangle 2">
            <a:extLst>
              <a:ext uri="{FF2B5EF4-FFF2-40B4-BE49-F238E27FC236}">
                <a16:creationId xmlns:a16="http://schemas.microsoft.com/office/drawing/2014/main" id="{9D032E28-66E3-49A2-B514-8346D3010425}"/>
              </a:ext>
            </a:extLst>
          </p:cNvPr>
          <p:cNvSpPr/>
          <p:nvPr/>
        </p:nvSpPr>
        <p:spPr>
          <a:xfrm>
            <a:off x="639096" y="574924"/>
            <a:ext cx="10795819" cy="5673476"/>
          </a:xfrm>
          <a:prstGeom prst="rect">
            <a:avLst/>
          </a:prstGeom>
        </p:spPr>
        <p:txBody>
          <a:bodyPr wrap="square">
            <a:spAutoFit/>
          </a:bodyPr>
          <a:lstStyle/>
          <a:p>
            <a:pPr marL="504000" indent="-514350">
              <a:lnSpc>
                <a:spcPts val="4400"/>
              </a:lnSpc>
              <a:buFont typeface="+mj-lt"/>
              <a:buAutoNum type="arabicPeriod" startAt="3"/>
            </a:pPr>
            <a:r>
              <a:rPr lang="hr-HR" sz="2800" dirty="0"/>
              <a:t>Neprovjerene i nepotvrđene tvrdnje o trećim osobama koje iznosi klijent, osobne prosudbe, mišljenja ili kliničke hipoteze kliničara i osjetljive informacije koje nisu relevantne za proces pomoći ne trebaju biti u dokumentaciji. </a:t>
            </a:r>
          </a:p>
          <a:p>
            <a:pPr marL="504000" indent="-514350">
              <a:lnSpc>
                <a:spcPts val="4400"/>
              </a:lnSpc>
              <a:buFont typeface="+mj-lt"/>
              <a:buAutoNum type="arabicPeriod" startAt="3"/>
            </a:pPr>
            <a:r>
              <a:rPr lang="hr-HR" sz="2800" dirty="0"/>
              <a:t>Nemojte uključivati u svoje zapise doslovne navode izjava klijenata ili drugih u postupku.</a:t>
            </a:r>
          </a:p>
          <a:p>
            <a:pPr marL="504000" indent="-514350">
              <a:lnSpc>
                <a:spcPts val="4400"/>
              </a:lnSpc>
              <a:buFont typeface="+mj-lt"/>
              <a:buAutoNum type="arabicPeriod" startAt="3"/>
            </a:pPr>
            <a:r>
              <a:rPr lang="hr-HR" sz="2800" dirty="0"/>
              <a:t>Ažurirajte zapise kako bi osigurali njihovu točnost, relevantnost, pravovremenost i cjelovitost.</a:t>
            </a:r>
          </a:p>
          <a:p>
            <a:pPr marL="504000" indent="-514350">
              <a:lnSpc>
                <a:spcPts val="4400"/>
              </a:lnSpc>
              <a:buFont typeface="+mj-lt"/>
              <a:buAutoNum type="arabicPeriod" startAt="3"/>
            </a:pPr>
            <a:r>
              <a:rPr lang="hr-HR" sz="2800" dirty="0"/>
              <a:t>Ako je moguće upotrebljavajte zvučne zapise</a:t>
            </a:r>
            <a:r>
              <a:rPr lang="nn-NO" sz="2800" dirty="0"/>
              <a:t>.</a:t>
            </a:r>
            <a:endParaRPr lang="hr-HR" sz="2800" dirty="0"/>
          </a:p>
        </p:txBody>
      </p:sp>
    </p:spTree>
    <p:extLst>
      <p:ext uri="{BB962C8B-B14F-4D97-AF65-F5344CB8AC3E}">
        <p14:creationId xmlns:p14="http://schemas.microsoft.com/office/powerpoint/2010/main" val="451153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9AF376-31E9-4202-BC51-53ED57F190B0}"/>
              </a:ext>
            </a:extLst>
          </p:cNvPr>
          <p:cNvSpPr>
            <a:spLocks noGrp="1"/>
          </p:cNvSpPr>
          <p:nvPr>
            <p:ph type="sldNum" sz="quarter" idx="12"/>
          </p:nvPr>
        </p:nvSpPr>
        <p:spPr/>
        <p:txBody>
          <a:bodyPr/>
          <a:lstStyle/>
          <a:p>
            <a:fld id="{BA310B1E-A42C-2349-B58E-C0BBFE6FE9E8}" type="slidenum">
              <a:rPr lang="sr-Latn-RS" smtClean="0"/>
              <a:t>35</a:t>
            </a:fld>
            <a:endParaRPr lang="sr-Latn-RS"/>
          </a:p>
        </p:txBody>
      </p:sp>
      <p:sp>
        <p:nvSpPr>
          <p:cNvPr id="3" name="Rectangle 2">
            <a:extLst>
              <a:ext uri="{FF2B5EF4-FFF2-40B4-BE49-F238E27FC236}">
                <a16:creationId xmlns:a16="http://schemas.microsoft.com/office/drawing/2014/main" id="{247B091F-4E5A-4B98-AE96-F409C8767774}"/>
              </a:ext>
            </a:extLst>
          </p:cNvPr>
          <p:cNvSpPr/>
          <p:nvPr/>
        </p:nvSpPr>
        <p:spPr>
          <a:xfrm>
            <a:off x="698090" y="393290"/>
            <a:ext cx="10628671" cy="6237733"/>
          </a:xfrm>
          <a:prstGeom prst="rect">
            <a:avLst/>
          </a:prstGeom>
        </p:spPr>
        <p:txBody>
          <a:bodyPr wrap="square">
            <a:spAutoFit/>
          </a:bodyPr>
          <a:lstStyle/>
          <a:p>
            <a:pPr marL="514350" indent="-514350">
              <a:lnSpc>
                <a:spcPts val="4400"/>
              </a:lnSpc>
              <a:buFont typeface="+mj-lt"/>
              <a:buAutoNum type="arabicPeriod" startAt="7"/>
            </a:pPr>
            <a:r>
              <a:rPr lang="hr-HR" sz="2800" dirty="0"/>
              <a:t>Spise držite u zaključanim datotekama i neka budu dustupni samo osoblju koje treba česti pristup datotekama. </a:t>
            </a:r>
          </a:p>
          <a:p>
            <a:pPr marL="514350" indent="-514350">
              <a:lnSpc>
                <a:spcPts val="4400"/>
              </a:lnSpc>
              <a:buFont typeface="+mj-lt"/>
              <a:buAutoNum type="arabicPeriod" startAt="7"/>
            </a:pPr>
            <a:r>
              <a:rPr lang="hr-HR" sz="2800" dirty="0"/>
              <a:t>Poduzmite slične mjere zaštite privatnosti kako biste zaštitili elektronički pohranjene podatke.</a:t>
            </a:r>
          </a:p>
          <a:p>
            <a:pPr marL="514350" indent="-514350">
              <a:lnSpc>
                <a:spcPts val="4400"/>
              </a:lnSpc>
              <a:buFont typeface="+mj-lt"/>
              <a:buAutoNum type="arabicPeriod" startAt="7"/>
            </a:pPr>
            <a:r>
              <a:rPr lang="hr-HR" sz="2800" dirty="0"/>
              <a:t>Ne odnosite spise iz službenih prostora osim u izvanrednim okolnostima i uz posebnia ovlaštenja.</a:t>
            </a:r>
          </a:p>
          <a:p>
            <a:pPr marL="514350" indent="-514350">
              <a:lnSpc>
                <a:spcPts val="4400"/>
              </a:lnSpc>
              <a:buFont typeface="+mj-lt"/>
              <a:buAutoNum type="arabicPeriod" startAt="7"/>
            </a:pPr>
            <a:r>
              <a:rPr lang="hr-HR" sz="2800" dirty="0"/>
              <a:t>Ne ostavljajte spise na stolovima gdje bi ih drugi mogli vidjeti.</a:t>
            </a:r>
          </a:p>
          <a:p>
            <a:pPr marL="514350" indent="-514350">
              <a:lnSpc>
                <a:spcPts val="4400"/>
              </a:lnSpc>
              <a:buFont typeface="+mj-lt"/>
              <a:buAutoNum type="arabicPeriod" startAt="7"/>
            </a:pPr>
            <a:r>
              <a:rPr lang="hr-HR" sz="2800" dirty="0"/>
              <a:t>Ne ostavljajte podatke o slučaju na zaslonima računala gdje ih drugi mogu primijetiti.</a:t>
            </a:r>
          </a:p>
        </p:txBody>
      </p:sp>
    </p:spTree>
    <p:extLst>
      <p:ext uri="{BB962C8B-B14F-4D97-AF65-F5344CB8AC3E}">
        <p14:creationId xmlns:p14="http://schemas.microsoft.com/office/powerpoint/2010/main" val="1669263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9AF376-31E9-4202-BC51-53ED57F190B0}"/>
              </a:ext>
            </a:extLst>
          </p:cNvPr>
          <p:cNvSpPr>
            <a:spLocks noGrp="1"/>
          </p:cNvSpPr>
          <p:nvPr>
            <p:ph type="sldNum" sz="quarter" idx="12"/>
          </p:nvPr>
        </p:nvSpPr>
        <p:spPr/>
        <p:txBody>
          <a:bodyPr/>
          <a:lstStyle/>
          <a:p>
            <a:fld id="{BA310B1E-A42C-2349-B58E-C0BBFE6FE9E8}" type="slidenum">
              <a:rPr lang="sr-Latn-RS" smtClean="0"/>
              <a:t>36</a:t>
            </a:fld>
            <a:endParaRPr lang="sr-Latn-RS"/>
          </a:p>
        </p:txBody>
      </p:sp>
      <p:sp>
        <p:nvSpPr>
          <p:cNvPr id="3" name="Rectangle 2">
            <a:extLst>
              <a:ext uri="{FF2B5EF4-FFF2-40B4-BE49-F238E27FC236}">
                <a16:creationId xmlns:a16="http://schemas.microsoft.com/office/drawing/2014/main" id="{6B60332F-AA5D-468A-9189-E186DFA22CE4}"/>
              </a:ext>
            </a:extLst>
          </p:cNvPr>
          <p:cNvSpPr/>
          <p:nvPr/>
        </p:nvSpPr>
        <p:spPr>
          <a:xfrm>
            <a:off x="629263" y="467227"/>
            <a:ext cx="10776155" cy="5923545"/>
          </a:xfrm>
          <a:prstGeom prst="rect">
            <a:avLst/>
          </a:prstGeom>
        </p:spPr>
        <p:txBody>
          <a:bodyPr wrap="square">
            <a:spAutoFit/>
          </a:bodyPr>
          <a:lstStyle/>
          <a:p>
            <a:pPr marL="514350" indent="-514350">
              <a:lnSpc>
                <a:spcPts val="4600"/>
              </a:lnSpc>
              <a:buFont typeface="+mj-lt"/>
              <a:buAutoNum type="arabicPeriod" startAt="12"/>
            </a:pPr>
            <a:r>
              <a:rPr lang="hr-HR" sz="2800" dirty="0"/>
              <a:t>Poduzmite mjere sigurnosti, kako biste bili sigurni da se informacije prenose putem računala, elektronske pošte, faks uređaja, glasovne pošte i druge tehnologije samo onim naslovnicima kojima su namijenjenje. </a:t>
            </a:r>
          </a:p>
          <a:p>
            <a:pPr marL="514350" indent="-514350">
              <a:lnSpc>
                <a:spcPts val="4600"/>
              </a:lnSpc>
              <a:buFont typeface="+mj-lt"/>
              <a:buAutoNum type="arabicPeriod" startAt="12"/>
            </a:pPr>
            <a:r>
              <a:rPr lang="hr-HR" sz="2800" dirty="0"/>
              <a:t>Budite sigurni da se šalju ispravnoj stranci i da se identificirajući podaci ne prenose.</a:t>
            </a:r>
          </a:p>
          <a:p>
            <a:pPr marL="514350" indent="-514350">
              <a:lnSpc>
                <a:spcPts val="4600"/>
              </a:lnSpc>
              <a:buFont typeface="+mj-lt"/>
              <a:buAutoNum type="arabicPeriod" startAt="12"/>
            </a:pPr>
            <a:r>
              <a:rPr lang="hr-HR" sz="2800" dirty="0"/>
              <a:t>Koristite vježbe kako biste mogli neprekidno održavati  povjerljivost podataka i pratiti pridržavanje pravila i prakse matične ustanove radi zaštite povjerljivosti podataka o klijentima.</a:t>
            </a:r>
          </a:p>
        </p:txBody>
      </p:sp>
    </p:spTree>
    <p:extLst>
      <p:ext uri="{BB962C8B-B14F-4D97-AF65-F5344CB8AC3E}">
        <p14:creationId xmlns:p14="http://schemas.microsoft.com/office/powerpoint/2010/main" val="4104467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9AF376-31E9-4202-BC51-53ED57F190B0}"/>
              </a:ext>
            </a:extLst>
          </p:cNvPr>
          <p:cNvSpPr>
            <a:spLocks noGrp="1"/>
          </p:cNvSpPr>
          <p:nvPr>
            <p:ph type="sldNum" sz="quarter" idx="12"/>
          </p:nvPr>
        </p:nvSpPr>
        <p:spPr/>
        <p:txBody>
          <a:bodyPr/>
          <a:lstStyle/>
          <a:p>
            <a:fld id="{BA310B1E-A42C-2349-B58E-C0BBFE6FE9E8}" type="slidenum">
              <a:rPr lang="sr-Latn-RS" smtClean="0"/>
              <a:t>37</a:t>
            </a:fld>
            <a:endParaRPr lang="sr-Latn-RS"/>
          </a:p>
        </p:txBody>
      </p:sp>
      <p:sp>
        <p:nvSpPr>
          <p:cNvPr id="3" name="Rectangle 2">
            <a:extLst>
              <a:ext uri="{FF2B5EF4-FFF2-40B4-BE49-F238E27FC236}">
                <a16:creationId xmlns:a16="http://schemas.microsoft.com/office/drawing/2014/main" id="{A721854F-05D1-4594-BBBE-8BD24A1441C5}"/>
              </a:ext>
            </a:extLst>
          </p:cNvPr>
          <p:cNvSpPr/>
          <p:nvPr/>
        </p:nvSpPr>
        <p:spPr>
          <a:xfrm>
            <a:off x="648928" y="792710"/>
            <a:ext cx="10550013" cy="2595711"/>
          </a:xfrm>
          <a:prstGeom prst="rect">
            <a:avLst/>
          </a:prstGeom>
        </p:spPr>
        <p:txBody>
          <a:bodyPr wrap="square">
            <a:spAutoFit/>
          </a:bodyPr>
          <a:lstStyle/>
          <a:p>
            <a:pPr marL="514350" indent="-514350">
              <a:lnSpc>
                <a:spcPct val="150000"/>
              </a:lnSpc>
              <a:buFont typeface="+mj-lt"/>
              <a:buAutoNum type="arabicPeriod" startAt="15"/>
            </a:pPr>
            <a:r>
              <a:rPr lang="hr-HR" sz="2800" dirty="0"/>
              <a:t>Informirajte klijente o pravilima ustanove za prikupljanje i čuvanje informacija, uvjetima pod kojima se ti podaci mogu otkriti, načinima korištenja informacija i učincima, ako ih ima, ograničavanja onoga što se povjeri  ustanovi.</a:t>
            </a:r>
          </a:p>
        </p:txBody>
      </p:sp>
    </p:spTree>
    <p:extLst>
      <p:ext uri="{BB962C8B-B14F-4D97-AF65-F5344CB8AC3E}">
        <p14:creationId xmlns:p14="http://schemas.microsoft.com/office/powerpoint/2010/main" val="4183656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E7F312-024C-EA4B-9C9D-B2922446F914}"/>
              </a:ext>
            </a:extLst>
          </p:cNvPr>
          <p:cNvSpPr>
            <a:spLocks noGrp="1"/>
          </p:cNvSpPr>
          <p:nvPr>
            <p:ph type="ctrTitle"/>
          </p:nvPr>
        </p:nvSpPr>
        <p:spPr>
          <a:xfrm>
            <a:off x="539496" y="1624584"/>
            <a:ext cx="11192256" cy="3688079"/>
          </a:xfrm>
        </p:spPr>
        <p:txBody>
          <a:bodyPr>
            <a:normAutofit/>
          </a:bodyPr>
          <a:lstStyle/>
          <a:p>
            <a:pPr>
              <a:lnSpc>
                <a:spcPct val="150000"/>
              </a:lnSpc>
            </a:pPr>
            <a:r>
              <a:rPr lang="sr-Latn-RS" dirty="0"/>
              <a:t>kompetencije potrebne za ostvarenje prakse istraživanja, procjene i planiranja</a:t>
            </a:r>
          </a:p>
        </p:txBody>
      </p:sp>
      <p:sp>
        <p:nvSpPr>
          <p:cNvPr id="2" name="Slide Number Placeholder 1">
            <a:extLst>
              <a:ext uri="{FF2B5EF4-FFF2-40B4-BE49-F238E27FC236}">
                <a16:creationId xmlns:a16="http://schemas.microsoft.com/office/drawing/2014/main" id="{409AF376-31E9-4202-BC51-53ED57F190B0}"/>
              </a:ext>
            </a:extLst>
          </p:cNvPr>
          <p:cNvSpPr>
            <a:spLocks noGrp="1"/>
          </p:cNvSpPr>
          <p:nvPr>
            <p:ph type="sldNum" sz="quarter" idx="12"/>
          </p:nvPr>
        </p:nvSpPr>
        <p:spPr/>
        <p:txBody>
          <a:bodyPr/>
          <a:lstStyle/>
          <a:p>
            <a:fld id="{BA310B1E-A42C-2349-B58E-C0BBFE6FE9E8}" type="slidenum">
              <a:rPr lang="sr-Latn-RS" smtClean="0"/>
              <a:t>38</a:t>
            </a:fld>
            <a:endParaRPr lang="sr-Latn-RS"/>
          </a:p>
        </p:txBody>
      </p:sp>
    </p:spTree>
    <p:extLst>
      <p:ext uri="{BB962C8B-B14F-4D97-AF65-F5344CB8AC3E}">
        <p14:creationId xmlns:p14="http://schemas.microsoft.com/office/powerpoint/2010/main" val="51169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139077-8620-43A0-AB41-984BE0345FEB}"/>
              </a:ext>
            </a:extLst>
          </p:cNvPr>
          <p:cNvSpPr/>
          <p:nvPr/>
        </p:nvSpPr>
        <p:spPr>
          <a:xfrm>
            <a:off x="717165" y="609600"/>
            <a:ext cx="10954512" cy="5988947"/>
          </a:xfrm>
          <a:prstGeom prst="rect">
            <a:avLst/>
          </a:prstGeom>
        </p:spPr>
        <p:txBody>
          <a:bodyPr wrap="square">
            <a:spAutoFit/>
          </a:bodyPr>
          <a:lstStyle/>
          <a:p>
            <a:pPr marL="514350" indent="-514350">
              <a:lnSpc>
                <a:spcPct val="200000"/>
              </a:lnSpc>
              <a:buFont typeface="+mj-lt"/>
              <a:buAutoNum type="arabicPeriod"/>
            </a:pPr>
            <a:r>
              <a:rPr lang="hr-HR" sz="2800" dirty="0"/>
              <a:t>Vještina samorefleksije i samokorekcije kako bi se osigurao kontinuirani profesionalni razvoj;</a:t>
            </a:r>
          </a:p>
          <a:p>
            <a:pPr marL="514350" indent="-514350">
              <a:lnSpc>
                <a:spcPct val="200000"/>
              </a:lnSpc>
              <a:buFont typeface="+mj-lt"/>
              <a:buAutoNum type="arabicPeriod"/>
            </a:pPr>
            <a:r>
              <a:rPr lang="pl-PL" sz="2800" dirty="0"/>
              <a:t>Njegovanje profesionalne uloge i održavanje granica;</a:t>
            </a:r>
          </a:p>
          <a:p>
            <a:pPr marL="514350" indent="-514350">
              <a:lnSpc>
                <a:spcPct val="200000"/>
              </a:lnSpc>
              <a:buFont typeface="+mj-lt"/>
              <a:buAutoNum type="arabicPeriod"/>
            </a:pPr>
            <a:r>
              <a:rPr lang="hr-HR" sz="2800" dirty="0"/>
              <a:t>Stručna i afektivna spremnost za rad s pojedincima, obiteljima, grupama, organizacijama i zajednicama;</a:t>
            </a:r>
          </a:p>
          <a:p>
            <a:pPr marL="514350" indent="-514350">
              <a:lnSpc>
                <a:spcPct val="200000"/>
              </a:lnSpc>
              <a:buFont typeface="+mj-lt"/>
              <a:buAutoNum type="arabicPeriod"/>
            </a:pPr>
            <a:r>
              <a:rPr lang="hr-HR" sz="2800" dirty="0"/>
              <a:t>Sposobnost empatije i drugih interpersonalnih vještina;</a:t>
            </a:r>
          </a:p>
          <a:p>
            <a:pPr marL="514350" indent="-514350">
              <a:lnSpc>
                <a:spcPct val="200000"/>
              </a:lnSpc>
              <a:buFont typeface="+mj-lt"/>
              <a:buAutoNum type="arabicPeriod"/>
            </a:pPr>
            <a:r>
              <a:rPr lang="hr-HR" sz="2800" dirty="0"/>
              <a:t>Autentičnost</a:t>
            </a:r>
          </a:p>
        </p:txBody>
      </p:sp>
      <p:sp>
        <p:nvSpPr>
          <p:cNvPr id="3" name="Slide Number Placeholder 2">
            <a:extLst>
              <a:ext uri="{FF2B5EF4-FFF2-40B4-BE49-F238E27FC236}">
                <a16:creationId xmlns:a16="http://schemas.microsoft.com/office/drawing/2014/main" id="{AA9891E3-2F1F-4CE3-89CB-C176A3DB0ADC}"/>
              </a:ext>
            </a:extLst>
          </p:cNvPr>
          <p:cNvSpPr>
            <a:spLocks noGrp="1"/>
          </p:cNvSpPr>
          <p:nvPr>
            <p:ph type="sldNum" sz="quarter" idx="12"/>
          </p:nvPr>
        </p:nvSpPr>
        <p:spPr/>
        <p:txBody>
          <a:bodyPr/>
          <a:lstStyle/>
          <a:p>
            <a:fld id="{BA310B1E-A42C-2349-B58E-C0BBFE6FE9E8}" type="slidenum">
              <a:rPr lang="sr-Latn-RS" smtClean="0"/>
              <a:t>39</a:t>
            </a:fld>
            <a:endParaRPr lang="sr-Latn-RS"/>
          </a:p>
        </p:txBody>
      </p:sp>
    </p:spTree>
    <p:extLst>
      <p:ext uri="{BB962C8B-B14F-4D97-AF65-F5344CB8AC3E}">
        <p14:creationId xmlns:p14="http://schemas.microsoft.com/office/powerpoint/2010/main" val="342453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F630C5-9648-4099-8E8F-21533D0FF92C}"/>
              </a:ext>
            </a:extLst>
          </p:cNvPr>
          <p:cNvSpPr/>
          <p:nvPr/>
        </p:nvSpPr>
        <p:spPr>
          <a:xfrm>
            <a:off x="397986" y="302359"/>
            <a:ext cx="11253239" cy="6247864"/>
          </a:xfrm>
          <a:prstGeom prst="rect">
            <a:avLst/>
          </a:prstGeom>
        </p:spPr>
        <p:txBody>
          <a:bodyPr wrap="square">
            <a:spAutoFit/>
          </a:bodyPr>
          <a:lstStyle/>
          <a:p>
            <a:pPr marL="514350" indent="-514350">
              <a:buAutoNum type="arabicPeriod"/>
            </a:pPr>
            <a:r>
              <a:rPr lang="hr-HR" sz="2800" dirty="0"/>
              <a:t>Uspostavljanje kvalitetne komunikacije, komuniciranje empatije i autentičnosti</a:t>
            </a:r>
          </a:p>
          <a:p>
            <a:pPr marL="514350" indent="-514350">
              <a:buAutoNum type="arabicPeriod"/>
            </a:pPr>
            <a:endParaRPr lang="hr-HR" sz="2800" dirty="0"/>
          </a:p>
          <a:p>
            <a:pPr lvl="1" algn="ctr"/>
            <a:r>
              <a:rPr lang="hr-HR" sz="3600" dirty="0"/>
              <a:t>Uloge sudionika procesa</a:t>
            </a:r>
          </a:p>
          <a:p>
            <a:pPr marL="971550" lvl="1" indent="-514350">
              <a:buFont typeface="Arial" panose="020B0604020202020204" pitchFamily="34" charset="0"/>
              <a:buChar char="•"/>
            </a:pPr>
            <a:endParaRPr lang="hr-HR" sz="2800" dirty="0"/>
          </a:p>
          <a:p>
            <a:pPr marL="452438" lvl="1" indent="-187325">
              <a:buFont typeface="Arial" panose="020B0604020202020204" pitchFamily="34" charset="0"/>
              <a:buChar char="•"/>
            </a:pPr>
            <a:r>
              <a:rPr lang="hr-HR" sz="2800" dirty="0"/>
              <a:t>Korisnici često nemaju jasnu predodžbu o tome što očekivati od kontakta sa socijalnim radnikom i te se predodžbe  mogu jako razlikovati od očekivanja socijalnog radnika.</a:t>
            </a:r>
          </a:p>
          <a:p>
            <a:pPr marL="452438" lvl="1" indent="-187325">
              <a:buFont typeface="Arial" panose="020B0604020202020204" pitchFamily="34" charset="0"/>
              <a:buChar char="•"/>
            </a:pPr>
            <a:endParaRPr lang="hr-HR" sz="2800" dirty="0"/>
          </a:p>
          <a:p>
            <a:pPr marL="452438" lvl="1" indent="-187325">
              <a:buFont typeface="Arial" panose="020B0604020202020204" pitchFamily="34" charset="0"/>
              <a:buChar char="•"/>
            </a:pPr>
            <a:r>
              <a:rPr lang="hr-HR" sz="2800" dirty="0"/>
              <a:t>To je najočitije kada je klijentu savjetovan kontakt ili je  prisiljen na njega. </a:t>
            </a:r>
          </a:p>
          <a:p>
            <a:pPr marL="452438" lvl="1" indent="-187325">
              <a:buFont typeface="Arial" panose="020B0604020202020204" pitchFamily="34" charset="0"/>
              <a:buChar char="•"/>
            </a:pPr>
            <a:endParaRPr lang="hr-HR" sz="2800" dirty="0"/>
          </a:p>
          <a:p>
            <a:pPr marL="452438" lvl="1" indent="-187325">
              <a:buFont typeface="Arial" panose="020B0604020202020204" pitchFamily="34" charset="0"/>
              <a:buChar char="•"/>
            </a:pPr>
            <a:r>
              <a:rPr lang="hr-HR" sz="2800" dirty="0"/>
              <a:t>Pojašnjenje očekivanja je ključno u radu s klijentima koji nisu sami odlučili kontaktirati  socijalnog radnika.</a:t>
            </a:r>
          </a:p>
        </p:txBody>
      </p:sp>
      <p:sp>
        <p:nvSpPr>
          <p:cNvPr id="2" name="Slide Number Placeholder 1">
            <a:extLst>
              <a:ext uri="{FF2B5EF4-FFF2-40B4-BE49-F238E27FC236}">
                <a16:creationId xmlns:a16="http://schemas.microsoft.com/office/drawing/2014/main" id="{B93BA174-9D42-4624-BAF8-DD4F2BEB360A}"/>
              </a:ext>
            </a:extLst>
          </p:cNvPr>
          <p:cNvSpPr>
            <a:spLocks noGrp="1"/>
          </p:cNvSpPr>
          <p:nvPr>
            <p:ph type="sldNum" sz="quarter" idx="12"/>
          </p:nvPr>
        </p:nvSpPr>
        <p:spPr/>
        <p:txBody>
          <a:bodyPr/>
          <a:lstStyle/>
          <a:p>
            <a:fld id="{BA310B1E-A42C-2349-B58E-C0BBFE6FE9E8}" type="slidenum">
              <a:rPr lang="sr-Latn-RS" smtClean="0"/>
              <a:t>4</a:t>
            </a:fld>
            <a:endParaRPr lang="sr-Latn-RS"/>
          </a:p>
        </p:txBody>
      </p:sp>
    </p:spTree>
    <p:extLst>
      <p:ext uri="{BB962C8B-B14F-4D97-AF65-F5344CB8AC3E}">
        <p14:creationId xmlns:p14="http://schemas.microsoft.com/office/powerpoint/2010/main" val="506942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77B713-7229-478B-A037-58EA0D9A4D09}"/>
              </a:ext>
            </a:extLst>
          </p:cNvPr>
          <p:cNvSpPr/>
          <p:nvPr/>
        </p:nvSpPr>
        <p:spPr>
          <a:xfrm>
            <a:off x="919471" y="766310"/>
            <a:ext cx="10948875" cy="5488810"/>
          </a:xfrm>
          <a:prstGeom prst="rect">
            <a:avLst/>
          </a:prstGeom>
        </p:spPr>
        <p:txBody>
          <a:bodyPr wrap="square">
            <a:spAutoFit/>
          </a:bodyPr>
          <a:lstStyle/>
          <a:p>
            <a:pPr marL="514350" indent="-514350">
              <a:lnSpc>
                <a:spcPct val="150000"/>
              </a:lnSpc>
              <a:buAutoNum type="arabicPeriod"/>
            </a:pPr>
            <a:r>
              <a:rPr lang="hr-HR" sz="2800" dirty="0"/>
              <a:t>Vještina samorefleksije i samokorekcije  se definira kao svjesno i namjerno otkrivanje informacija o sebi putem verbalnih izraza i neverbalnog ponašanja (npr. nasmiješeno, grimasa ili tresenje glave u nevjerici). </a:t>
            </a:r>
          </a:p>
          <a:p>
            <a:pPr marL="457200" lvl="2">
              <a:lnSpc>
                <a:spcPct val="150000"/>
              </a:lnSpc>
              <a:spcBef>
                <a:spcPts val="1200"/>
              </a:spcBef>
            </a:pPr>
            <a:r>
              <a:rPr lang="hr-HR" sz="2800" dirty="0"/>
              <a:t>Ova vještina potiče klijente na uzvraćanje povjerenjem i otvorenošću.</a:t>
            </a:r>
          </a:p>
          <a:p>
            <a:pPr marL="457200" lvl="2">
              <a:lnSpc>
                <a:spcPct val="150000"/>
              </a:lnSpc>
              <a:spcBef>
                <a:spcPts val="1200"/>
              </a:spcBef>
            </a:pPr>
            <a:r>
              <a:rPr lang="hr-HR" sz="2800" dirty="0"/>
              <a:t>Naravno, radi se o informacijama povezanim sa radom sa klijentom, a NIKAKO ne nekim osobnim informacijama.</a:t>
            </a:r>
          </a:p>
        </p:txBody>
      </p:sp>
      <p:sp>
        <p:nvSpPr>
          <p:cNvPr id="3" name="Slide Number Placeholder 2">
            <a:extLst>
              <a:ext uri="{FF2B5EF4-FFF2-40B4-BE49-F238E27FC236}">
                <a16:creationId xmlns:a16="http://schemas.microsoft.com/office/drawing/2014/main" id="{758CFE9C-CAC1-483A-9AB6-9DC21117FC01}"/>
              </a:ext>
            </a:extLst>
          </p:cNvPr>
          <p:cNvSpPr>
            <a:spLocks noGrp="1"/>
          </p:cNvSpPr>
          <p:nvPr>
            <p:ph type="sldNum" sz="quarter" idx="12"/>
          </p:nvPr>
        </p:nvSpPr>
        <p:spPr/>
        <p:txBody>
          <a:bodyPr/>
          <a:lstStyle/>
          <a:p>
            <a:fld id="{BA310B1E-A42C-2349-B58E-C0BBFE6FE9E8}" type="slidenum">
              <a:rPr lang="sr-Latn-RS" smtClean="0"/>
              <a:t>40</a:t>
            </a:fld>
            <a:endParaRPr lang="sr-Latn-RS"/>
          </a:p>
        </p:txBody>
      </p:sp>
    </p:spTree>
    <p:extLst>
      <p:ext uri="{BB962C8B-B14F-4D97-AF65-F5344CB8AC3E}">
        <p14:creationId xmlns:p14="http://schemas.microsoft.com/office/powerpoint/2010/main" val="1264918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4E6169-5044-4627-9B68-3B7ACFB49C91}"/>
              </a:ext>
            </a:extLst>
          </p:cNvPr>
          <p:cNvSpPr/>
          <p:nvPr/>
        </p:nvSpPr>
        <p:spPr>
          <a:xfrm>
            <a:off x="769620" y="264325"/>
            <a:ext cx="10652760" cy="6104363"/>
          </a:xfrm>
          <a:prstGeom prst="rect">
            <a:avLst/>
          </a:prstGeom>
        </p:spPr>
        <p:txBody>
          <a:bodyPr wrap="square">
            <a:spAutoFit/>
          </a:bodyPr>
          <a:lstStyle/>
          <a:p>
            <a:pPr>
              <a:lnSpc>
                <a:spcPct val="150000"/>
              </a:lnSpc>
            </a:pPr>
            <a:r>
              <a:rPr lang="hr-HR" sz="2800" dirty="0"/>
              <a:t>Danish, D'Augelli i Hauer (1980) su identificirali su dvije vrste samoreflektirajućih poruka:</a:t>
            </a:r>
          </a:p>
          <a:p>
            <a:pPr lvl="0"/>
            <a:endParaRPr lang="hr-HR" kern="0" dirty="0">
              <a:solidFill>
                <a:sysClr val="windowText" lastClr="000000"/>
              </a:solidFill>
            </a:endParaRPr>
          </a:p>
          <a:p>
            <a:pPr>
              <a:lnSpc>
                <a:spcPct val="150000"/>
              </a:lnSpc>
            </a:pPr>
            <a:endParaRPr lang="hr-HR" sz="2800" dirty="0"/>
          </a:p>
          <a:p>
            <a:pPr marL="342900" indent="-342900">
              <a:lnSpc>
                <a:spcPct val="150000"/>
              </a:lnSpc>
              <a:buFont typeface="+mj-lt"/>
              <a:buAutoNum type="alphaLcParenR"/>
            </a:pPr>
            <a:r>
              <a:rPr lang="hr-HR" sz="2800" dirty="0"/>
              <a:t>Sudjelujućih samorefleksija, to su samoreflektirajuće poruke koje izražavaju osobnu reakciju socijalnog radnika na korisnika tijekom rada. </a:t>
            </a:r>
          </a:p>
          <a:p>
            <a:pPr marL="342900" indent="-342900">
              <a:lnSpc>
                <a:spcPct val="150000"/>
              </a:lnSpc>
              <a:buFont typeface="+mj-lt"/>
              <a:buAutoNum type="alphaLcParenR"/>
            </a:pPr>
            <a:endParaRPr lang="hr-HR" sz="2800" dirty="0"/>
          </a:p>
          <a:p>
            <a:pPr marL="342900" indent="-342900">
              <a:lnSpc>
                <a:spcPct val="150000"/>
              </a:lnSpc>
              <a:buFont typeface="+mj-lt"/>
              <a:buAutoNum type="alphaLcParenR"/>
            </a:pPr>
            <a:r>
              <a:rPr lang="hr-HR" sz="2800" dirty="0"/>
              <a:t>Osobnih samorefleksija, kojima socijalni radnik izražava neko iskustvo koje je slično iskustvu korisnika.  </a:t>
            </a:r>
          </a:p>
        </p:txBody>
      </p:sp>
      <p:sp>
        <p:nvSpPr>
          <p:cNvPr id="12" name="Rectangle 11">
            <a:extLst>
              <a:ext uri="{FF2B5EF4-FFF2-40B4-BE49-F238E27FC236}">
                <a16:creationId xmlns:a16="http://schemas.microsoft.com/office/drawing/2014/main" id="{D5F6F35E-4A13-41CE-9D7B-537D5ED7508D}"/>
              </a:ext>
            </a:extLst>
          </p:cNvPr>
          <p:cNvSpPr/>
          <p:nvPr/>
        </p:nvSpPr>
        <p:spPr>
          <a:xfrm>
            <a:off x="2182760" y="2515176"/>
            <a:ext cx="7688826" cy="201561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scene3d>
              <a:camera prst="orthographicFront"/>
              <a:lightRig rig="threePt" dir="t"/>
            </a:scene3d>
            <a:sp3d extrusionH="57150">
              <a:bevelT w="38100" h="38100"/>
            </a:sp3d>
          </a:bodyPr>
          <a:lstStyle/>
          <a:p>
            <a:pPr algn="ctr"/>
            <a:r>
              <a:rPr lang="hr-HR" sz="2800" b="1" spc="50" dirty="0">
                <a:ln w="0"/>
                <a:solidFill>
                  <a:schemeClr val="bg1"/>
                </a:solidFill>
                <a:effectLst>
                  <a:innerShdw blurRad="63500" dist="50800" dir="13500000">
                    <a:srgbClr val="000000">
                      <a:alpha val="50000"/>
                    </a:srgbClr>
                  </a:innerShdw>
                </a:effectLst>
              </a:rPr>
              <a:t>Na primjer: „Iskreno sam impresionirana onim što ste poduzimali proteklog tjedna”</a:t>
            </a:r>
          </a:p>
        </p:txBody>
      </p:sp>
      <p:sp>
        <p:nvSpPr>
          <p:cNvPr id="13" name="Rectangle 12">
            <a:extLst>
              <a:ext uri="{FF2B5EF4-FFF2-40B4-BE49-F238E27FC236}">
                <a16:creationId xmlns:a16="http://schemas.microsoft.com/office/drawing/2014/main" id="{9F9F095A-BC10-4A06-9EB0-153C0D35FE30}"/>
              </a:ext>
            </a:extLst>
          </p:cNvPr>
          <p:cNvSpPr/>
          <p:nvPr/>
        </p:nvSpPr>
        <p:spPr>
          <a:xfrm>
            <a:off x="2182760" y="4578062"/>
            <a:ext cx="7688826" cy="201561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scene3d>
              <a:camera prst="orthographicFront"/>
              <a:lightRig rig="threePt" dir="t"/>
            </a:scene3d>
            <a:sp3d extrusionH="57150">
              <a:bevelT w="38100" h="38100"/>
            </a:sp3d>
          </a:bodyPr>
          <a:lstStyle/>
          <a:p>
            <a:pPr algn="ctr"/>
            <a:r>
              <a:rPr lang="hr-HR" sz="2800" b="1" spc="50" dirty="0">
                <a:ln w="0"/>
                <a:solidFill>
                  <a:schemeClr val="bg1"/>
                </a:solidFill>
                <a:effectLst>
                  <a:innerShdw blurRad="63500" dist="50800" dir="13500000">
                    <a:srgbClr val="000000">
                      <a:alpha val="50000"/>
                    </a:srgbClr>
                  </a:innerShdw>
                </a:effectLst>
              </a:rPr>
              <a:t>Na primjer: „Sjećam se jedne slične situacije prije nekoliko godina”</a:t>
            </a:r>
          </a:p>
        </p:txBody>
      </p:sp>
      <p:sp>
        <p:nvSpPr>
          <p:cNvPr id="3" name="Slide Number Placeholder 2">
            <a:extLst>
              <a:ext uri="{FF2B5EF4-FFF2-40B4-BE49-F238E27FC236}">
                <a16:creationId xmlns:a16="http://schemas.microsoft.com/office/drawing/2014/main" id="{CEE079B6-6FB6-4BFC-A69D-04F22FE90E3E}"/>
              </a:ext>
            </a:extLst>
          </p:cNvPr>
          <p:cNvSpPr>
            <a:spLocks noGrp="1"/>
          </p:cNvSpPr>
          <p:nvPr>
            <p:ph type="sldNum" sz="quarter" idx="12"/>
          </p:nvPr>
        </p:nvSpPr>
        <p:spPr/>
        <p:txBody>
          <a:bodyPr/>
          <a:lstStyle/>
          <a:p>
            <a:fld id="{BA310B1E-A42C-2349-B58E-C0BBFE6FE9E8}" type="slidenum">
              <a:rPr lang="sr-Latn-RS" smtClean="0"/>
              <a:t>41</a:t>
            </a:fld>
            <a:endParaRPr lang="sr-Latn-RS"/>
          </a:p>
        </p:txBody>
      </p:sp>
    </p:spTree>
    <p:extLst>
      <p:ext uri="{BB962C8B-B14F-4D97-AF65-F5344CB8AC3E}">
        <p14:creationId xmlns:p14="http://schemas.microsoft.com/office/powerpoint/2010/main" val="3876666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12"/>
                                        </p:tgtEl>
                                        <p:attrNameLst>
                                          <p:attrName>ppt_x</p:attrName>
                                        </p:attrNameLst>
                                      </p:cBhvr>
                                      <p:tavLst>
                                        <p:tav tm="0">
                                          <p:val>
                                            <p:strVal val="ppt_x"/>
                                          </p:val>
                                        </p:tav>
                                        <p:tav tm="100000">
                                          <p:val>
                                            <p:strVal val="ppt_x"/>
                                          </p:val>
                                        </p:tav>
                                      </p:tavLst>
                                    </p:anim>
                                    <p:anim calcmode="lin" valueType="num">
                                      <p:cBhvr additive="base">
                                        <p:cTn id="15" dur="500"/>
                                        <p:tgtEl>
                                          <p:spTgt spid="12"/>
                                        </p:tgtEl>
                                        <p:attrNameLst>
                                          <p:attrName>ppt_y</p:attrName>
                                        </p:attrNameLst>
                                      </p:cBhvr>
                                      <p:tavLst>
                                        <p:tav tm="0">
                                          <p:val>
                                            <p:strVal val="ppt_y"/>
                                          </p:val>
                                        </p:tav>
                                        <p:tav tm="100000">
                                          <p:val>
                                            <p:strVal val="1+ppt_h/2"/>
                                          </p:val>
                                        </p:tav>
                                      </p:tavLst>
                                    </p:anim>
                                    <p:set>
                                      <p:cBhvr>
                                        <p:cTn id="16" dur="1" fill="hold">
                                          <p:stCondLst>
                                            <p:cond delay="499"/>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13"/>
                                        </p:tgtEl>
                                        <p:attrNameLst>
                                          <p:attrName>ppt_x</p:attrName>
                                        </p:attrNameLst>
                                      </p:cBhvr>
                                      <p:tavLst>
                                        <p:tav tm="0">
                                          <p:val>
                                            <p:strVal val="ppt_x"/>
                                          </p:val>
                                        </p:tav>
                                        <p:tav tm="100000">
                                          <p:val>
                                            <p:strVal val="ppt_x"/>
                                          </p:val>
                                        </p:tav>
                                      </p:tavLst>
                                    </p:anim>
                                    <p:anim calcmode="lin" valueType="num">
                                      <p:cBhvr additive="base">
                                        <p:cTn id="29" dur="500"/>
                                        <p:tgtEl>
                                          <p:spTgt spid="13"/>
                                        </p:tgtEl>
                                        <p:attrNameLst>
                                          <p:attrName>ppt_y</p:attrName>
                                        </p:attrNameLst>
                                      </p:cBhvr>
                                      <p:tavLst>
                                        <p:tav tm="0">
                                          <p:val>
                                            <p:strVal val="ppt_y"/>
                                          </p:val>
                                        </p:tav>
                                        <p:tav tm="100000">
                                          <p:val>
                                            <p:strVal val="1+ppt_h/2"/>
                                          </p:val>
                                        </p:tav>
                                      </p:tavLst>
                                    </p:anim>
                                    <p:set>
                                      <p:cBhvr>
                                        <p:cTn id="3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DD9203-B658-4D2D-9386-1C0409BDA8C4}"/>
              </a:ext>
            </a:extLst>
          </p:cNvPr>
          <p:cNvSpPr/>
          <p:nvPr/>
        </p:nvSpPr>
        <p:spPr>
          <a:xfrm>
            <a:off x="796413" y="401964"/>
            <a:ext cx="10589342" cy="5827364"/>
          </a:xfrm>
          <a:prstGeom prst="rect">
            <a:avLst/>
          </a:prstGeom>
        </p:spPr>
        <p:txBody>
          <a:bodyPr wrap="square">
            <a:spAutoFit/>
          </a:bodyPr>
          <a:lstStyle/>
          <a:p>
            <a:pPr>
              <a:lnSpc>
                <a:spcPct val="150000"/>
              </a:lnSpc>
            </a:pPr>
            <a:r>
              <a:rPr lang="hr-HR" sz="2800" dirty="0"/>
              <a:t>S obzirom na osjetljivost  ove vrste komunikacije, socijalni radnici je trebaju koristiti vrlo oprezno.</a:t>
            </a:r>
          </a:p>
          <a:p>
            <a:pPr>
              <a:lnSpc>
                <a:spcPct val="150000"/>
              </a:lnSpc>
            </a:pPr>
            <a:endParaRPr lang="hr-HR" sz="2800" dirty="0"/>
          </a:p>
          <a:p>
            <a:pPr>
              <a:lnSpc>
                <a:spcPct val="150000"/>
              </a:lnSpc>
            </a:pPr>
            <a:r>
              <a:rPr lang="hr-HR" sz="2800" dirty="0"/>
              <a:t>Oni također trebaju prepoznati kulturne različitosti pri uporabi ovog komunikacijskog modela, i pri tome biti jako pažljivi. </a:t>
            </a:r>
          </a:p>
          <a:p>
            <a:pPr>
              <a:lnSpc>
                <a:spcPct val="150000"/>
              </a:lnSpc>
            </a:pPr>
            <a:endParaRPr lang="hr-HR" sz="2800" dirty="0"/>
          </a:p>
          <a:p>
            <a:pPr>
              <a:lnSpc>
                <a:spcPct val="150000"/>
              </a:lnSpc>
            </a:pPr>
            <a:r>
              <a:rPr lang="nn-NO" sz="2800" dirty="0"/>
              <a:t>Neke kulturne norme </a:t>
            </a:r>
            <a:r>
              <a:rPr lang="hr-HR" sz="2800" dirty="0"/>
              <a:t>dopuštaju </a:t>
            </a:r>
            <a:r>
              <a:rPr lang="nn-NO" sz="2800" dirty="0"/>
              <a:t>uspostavljanja osobnijeg kontakta</a:t>
            </a:r>
            <a:r>
              <a:rPr lang="hr-HR" sz="2800" dirty="0"/>
              <a:t>, a u nekoj drugoj kulturi to nije dopušteno.</a:t>
            </a:r>
          </a:p>
        </p:txBody>
      </p:sp>
      <p:sp>
        <p:nvSpPr>
          <p:cNvPr id="2" name="Slide Number Placeholder 1">
            <a:extLst>
              <a:ext uri="{FF2B5EF4-FFF2-40B4-BE49-F238E27FC236}">
                <a16:creationId xmlns:a16="http://schemas.microsoft.com/office/drawing/2014/main" id="{357D1518-F400-4326-9434-331D83771FB8}"/>
              </a:ext>
            </a:extLst>
          </p:cNvPr>
          <p:cNvSpPr>
            <a:spLocks noGrp="1"/>
          </p:cNvSpPr>
          <p:nvPr>
            <p:ph type="sldNum" sz="quarter" idx="12"/>
          </p:nvPr>
        </p:nvSpPr>
        <p:spPr/>
        <p:txBody>
          <a:bodyPr/>
          <a:lstStyle/>
          <a:p>
            <a:fld id="{BA310B1E-A42C-2349-B58E-C0BBFE6FE9E8}" type="slidenum">
              <a:rPr lang="sr-Latn-RS" smtClean="0"/>
              <a:t>42</a:t>
            </a:fld>
            <a:endParaRPr lang="sr-Latn-RS"/>
          </a:p>
        </p:txBody>
      </p:sp>
    </p:spTree>
    <p:extLst>
      <p:ext uri="{BB962C8B-B14F-4D97-AF65-F5344CB8AC3E}">
        <p14:creationId xmlns:p14="http://schemas.microsoft.com/office/powerpoint/2010/main" val="663149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6C5EB7-0AB2-4FB4-8DDB-775D3ABB1E38}"/>
              </a:ext>
            </a:extLst>
          </p:cNvPr>
          <p:cNvSpPr/>
          <p:nvPr/>
        </p:nvSpPr>
        <p:spPr>
          <a:xfrm>
            <a:off x="868680" y="632704"/>
            <a:ext cx="10826496" cy="5693866"/>
          </a:xfrm>
          <a:prstGeom prst="rect">
            <a:avLst/>
          </a:prstGeom>
        </p:spPr>
        <p:txBody>
          <a:bodyPr wrap="square">
            <a:spAutoFit/>
          </a:bodyPr>
          <a:lstStyle/>
          <a:p>
            <a:r>
              <a:rPr lang="hr-HR" sz="2800" dirty="0"/>
              <a:t>Kada parovi traže pomoć za probleme u vezama, obično svog  partnera ističu kao izvor poteškoća i nerealno očekuju da će socijalna radnica utjecati na partnera da promjeni svoje ponašanje. </a:t>
            </a:r>
          </a:p>
          <a:p>
            <a:endParaRPr lang="hr-HR" sz="2800" dirty="0"/>
          </a:p>
          <a:p>
            <a:r>
              <a:rPr lang="hr-HR" sz="2800" dirty="0"/>
              <a:t>Budući da su ta očekivanja toliko rasprostranjena, često je dobro na početku prvog susreta (pojedinačni ili zajednički) razjasniti pomažuću ulogu socijalnog radnika, definirajući prostor za produktivnije korištenje istraživačkih aktivnosti. </a:t>
            </a:r>
          </a:p>
          <a:p>
            <a:endParaRPr lang="hr-HR" sz="2800" dirty="0"/>
          </a:p>
          <a:p>
            <a:r>
              <a:rPr lang="hr-HR" sz="2800" dirty="0"/>
              <a:t>Pojašnjenje procesa pomoći na samom početku sastanka ponekad smanjuje tendenciju partnera za međusobno predbacivanje krivnje i međusobno natjecanje.</a:t>
            </a:r>
          </a:p>
        </p:txBody>
      </p:sp>
      <p:sp>
        <p:nvSpPr>
          <p:cNvPr id="3" name="Slide Number Placeholder 2">
            <a:extLst>
              <a:ext uri="{FF2B5EF4-FFF2-40B4-BE49-F238E27FC236}">
                <a16:creationId xmlns:a16="http://schemas.microsoft.com/office/drawing/2014/main" id="{26918AB7-EAAE-4D31-A5B3-516A45365614}"/>
              </a:ext>
            </a:extLst>
          </p:cNvPr>
          <p:cNvSpPr>
            <a:spLocks noGrp="1"/>
          </p:cNvSpPr>
          <p:nvPr>
            <p:ph type="sldNum" sz="quarter" idx="12"/>
          </p:nvPr>
        </p:nvSpPr>
        <p:spPr/>
        <p:txBody>
          <a:bodyPr/>
          <a:lstStyle/>
          <a:p>
            <a:fld id="{BA310B1E-A42C-2349-B58E-C0BBFE6FE9E8}" type="slidenum">
              <a:rPr lang="sr-Latn-RS" smtClean="0"/>
              <a:t>43</a:t>
            </a:fld>
            <a:endParaRPr lang="sr-Latn-RS"/>
          </a:p>
        </p:txBody>
      </p:sp>
    </p:spTree>
    <p:extLst>
      <p:ext uri="{BB962C8B-B14F-4D97-AF65-F5344CB8AC3E}">
        <p14:creationId xmlns:p14="http://schemas.microsoft.com/office/powerpoint/2010/main" val="77570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BE130D-4CB9-4892-9BA0-55509FC69FA6}"/>
              </a:ext>
            </a:extLst>
          </p:cNvPr>
          <p:cNvSpPr/>
          <p:nvPr/>
        </p:nvSpPr>
        <p:spPr>
          <a:xfrm>
            <a:off x="996696" y="1069315"/>
            <a:ext cx="10689336" cy="3242041"/>
          </a:xfrm>
          <a:prstGeom prst="rect">
            <a:avLst/>
          </a:prstGeom>
        </p:spPr>
        <p:txBody>
          <a:bodyPr wrap="square">
            <a:spAutoFit/>
          </a:bodyPr>
          <a:lstStyle/>
          <a:p>
            <a:pPr>
              <a:lnSpc>
                <a:spcPct val="150000"/>
              </a:lnSpc>
            </a:pPr>
            <a:r>
              <a:rPr lang="hr-HR" sz="2800" dirty="0"/>
              <a:t>Manje je vjerojatno da će se partneri ponašati obrambeno kada socijalni radnik odbije biti uvučen u " igru krivnje" i usredotoči se umjesto toga na pomaganje svakom članu u praru da postanu svjesni svog udijela u teškoćama zbog kojih su potražili pomoć socijalnog radnika.</a:t>
            </a:r>
          </a:p>
        </p:txBody>
      </p:sp>
      <p:sp>
        <p:nvSpPr>
          <p:cNvPr id="3" name="Slide Number Placeholder 2">
            <a:extLst>
              <a:ext uri="{FF2B5EF4-FFF2-40B4-BE49-F238E27FC236}">
                <a16:creationId xmlns:a16="http://schemas.microsoft.com/office/drawing/2014/main" id="{F17F0988-B212-4F3C-ABBA-ABE22267BEAB}"/>
              </a:ext>
            </a:extLst>
          </p:cNvPr>
          <p:cNvSpPr>
            <a:spLocks noGrp="1"/>
          </p:cNvSpPr>
          <p:nvPr>
            <p:ph type="sldNum" sz="quarter" idx="12"/>
          </p:nvPr>
        </p:nvSpPr>
        <p:spPr/>
        <p:txBody>
          <a:bodyPr/>
          <a:lstStyle/>
          <a:p>
            <a:fld id="{BA310B1E-A42C-2349-B58E-C0BBFE6FE9E8}" type="slidenum">
              <a:rPr lang="sr-Latn-RS" smtClean="0"/>
              <a:t>44</a:t>
            </a:fld>
            <a:endParaRPr lang="sr-Latn-RS"/>
          </a:p>
        </p:txBody>
      </p:sp>
    </p:spTree>
    <p:extLst>
      <p:ext uri="{BB962C8B-B14F-4D97-AF65-F5344CB8AC3E}">
        <p14:creationId xmlns:p14="http://schemas.microsoft.com/office/powerpoint/2010/main" val="3718690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3F98F8-9CD0-400B-946E-CAC778DB7759}"/>
              </a:ext>
            </a:extLst>
          </p:cNvPr>
          <p:cNvSpPr/>
          <p:nvPr/>
        </p:nvSpPr>
        <p:spPr>
          <a:xfrm>
            <a:off x="845574" y="659011"/>
            <a:ext cx="10746658" cy="5827364"/>
          </a:xfrm>
          <a:prstGeom prst="rect">
            <a:avLst/>
          </a:prstGeom>
        </p:spPr>
        <p:txBody>
          <a:bodyPr wrap="square">
            <a:spAutoFit/>
          </a:bodyPr>
          <a:lstStyle/>
          <a:p>
            <a:pPr>
              <a:lnSpc>
                <a:spcPct val="150000"/>
              </a:lnSpc>
            </a:pPr>
            <a:r>
              <a:rPr lang="pl-PL" sz="2800" dirty="0"/>
              <a:t>2. Njegovanje profesionalne uloge i održavanje granica</a:t>
            </a:r>
          </a:p>
          <a:p>
            <a:pPr>
              <a:lnSpc>
                <a:spcPct val="150000"/>
              </a:lnSpc>
            </a:pPr>
            <a:endParaRPr lang="hr-HR" sz="2800" dirty="0"/>
          </a:p>
          <a:p>
            <a:pPr>
              <a:lnSpc>
                <a:spcPct val="150000"/>
              </a:lnSpc>
            </a:pPr>
            <a:r>
              <a:rPr lang="hr-HR" sz="2800" dirty="0"/>
              <a:t>Odabir i korištenje strategije intervencije zahtijeva da socijalni radnici imaju potrebna znanja i vještine i da ih neprekidno tijekom svoje profesionalne karijere unapređuju</a:t>
            </a:r>
          </a:p>
          <a:p>
            <a:pPr>
              <a:lnSpc>
                <a:spcPct val="150000"/>
              </a:lnSpc>
            </a:pPr>
            <a:endParaRPr lang="hr-HR" sz="2800" dirty="0"/>
          </a:p>
          <a:p>
            <a:pPr>
              <a:lnSpc>
                <a:spcPct val="150000"/>
              </a:lnSpc>
            </a:pPr>
            <a:r>
              <a:rPr lang="hr-HR" sz="2800" dirty="0"/>
              <a:t>Nošenje uloga pretpostavlja da se oni bave poslovima u svojem djelokrugu, kao i razumijevanje njihove uloge i odgovornosti u različitim okruženjima prakse.</a:t>
            </a:r>
          </a:p>
        </p:txBody>
      </p:sp>
      <p:sp>
        <p:nvSpPr>
          <p:cNvPr id="3" name="Slide Number Placeholder 2">
            <a:extLst>
              <a:ext uri="{FF2B5EF4-FFF2-40B4-BE49-F238E27FC236}">
                <a16:creationId xmlns:a16="http://schemas.microsoft.com/office/drawing/2014/main" id="{53FB8F2C-79BA-4C38-AEEB-1E11BC9F75D3}"/>
              </a:ext>
            </a:extLst>
          </p:cNvPr>
          <p:cNvSpPr>
            <a:spLocks noGrp="1"/>
          </p:cNvSpPr>
          <p:nvPr>
            <p:ph type="sldNum" sz="quarter" idx="12"/>
          </p:nvPr>
        </p:nvSpPr>
        <p:spPr/>
        <p:txBody>
          <a:bodyPr/>
          <a:lstStyle/>
          <a:p>
            <a:fld id="{BA310B1E-A42C-2349-B58E-C0BBFE6FE9E8}" type="slidenum">
              <a:rPr lang="sr-Latn-RS" smtClean="0"/>
              <a:t>45</a:t>
            </a:fld>
            <a:endParaRPr lang="sr-Latn-RS"/>
          </a:p>
        </p:txBody>
      </p:sp>
    </p:spTree>
    <p:extLst>
      <p:ext uri="{BB962C8B-B14F-4D97-AF65-F5344CB8AC3E}">
        <p14:creationId xmlns:p14="http://schemas.microsoft.com/office/powerpoint/2010/main" val="2932376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9735C0-E2A0-48FF-8E41-ADE8F24AF8F6}"/>
              </a:ext>
            </a:extLst>
          </p:cNvPr>
          <p:cNvSpPr/>
          <p:nvPr/>
        </p:nvSpPr>
        <p:spPr>
          <a:xfrm>
            <a:off x="782303" y="491302"/>
            <a:ext cx="10596397" cy="5727337"/>
          </a:xfrm>
          <a:prstGeom prst="rect">
            <a:avLst/>
          </a:prstGeom>
        </p:spPr>
        <p:txBody>
          <a:bodyPr wrap="square">
            <a:spAutoFit/>
          </a:bodyPr>
          <a:lstStyle/>
          <a:p>
            <a:pPr>
              <a:lnSpc>
                <a:spcPct val="150000"/>
              </a:lnSpc>
            </a:pPr>
            <a:r>
              <a:rPr lang="hr-HR" sz="2800" dirty="0"/>
              <a:t>Granice osiguravaju da se pomažući odnos i interesi klijenta osiguraju kao najviši prioritet u praksi socijalnog rada.</a:t>
            </a:r>
          </a:p>
          <a:p>
            <a:pPr>
              <a:lnSpc>
                <a:spcPct val="150000"/>
              </a:lnSpc>
            </a:pPr>
            <a:endParaRPr lang="hr-HR" sz="2800" dirty="0"/>
          </a:p>
          <a:p>
            <a:pPr>
              <a:lnSpc>
                <a:spcPct val="150000"/>
              </a:lnSpc>
            </a:pPr>
            <a:r>
              <a:rPr lang="hr-HR" sz="2800" dirty="0"/>
              <a:t>Socijalni radnici moraju biti oprezni da ne pomiješaju uloge (prijatelj / suradnik). </a:t>
            </a:r>
          </a:p>
          <a:p>
            <a:pPr>
              <a:lnSpc>
                <a:spcPct val="150000"/>
              </a:lnSpc>
            </a:pPr>
            <a:endParaRPr lang="hr-HR" sz="2800" dirty="0"/>
          </a:p>
          <a:p>
            <a:pPr>
              <a:lnSpc>
                <a:spcPct val="150000"/>
              </a:lnSpc>
            </a:pPr>
            <a:r>
              <a:rPr lang="hr-HR" sz="2800" dirty="0"/>
              <a:t>Socijalni radnici razumiju važnost održavanja granica s klijentima kao bitne za profesionalnu i etičku praksu.</a:t>
            </a:r>
          </a:p>
          <a:p>
            <a:pPr>
              <a:lnSpc>
                <a:spcPts val="4000"/>
              </a:lnSpc>
            </a:pPr>
            <a:endParaRPr lang="hr-HR" sz="2800" dirty="0"/>
          </a:p>
        </p:txBody>
      </p:sp>
      <p:sp>
        <p:nvSpPr>
          <p:cNvPr id="3" name="Slide Number Placeholder 2">
            <a:extLst>
              <a:ext uri="{FF2B5EF4-FFF2-40B4-BE49-F238E27FC236}">
                <a16:creationId xmlns:a16="http://schemas.microsoft.com/office/drawing/2014/main" id="{5B6EA8AA-3421-4F6C-8ABC-B73806768AA2}"/>
              </a:ext>
            </a:extLst>
          </p:cNvPr>
          <p:cNvSpPr>
            <a:spLocks noGrp="1"/>
          </p:cNvSpPr>
          <p:nvPr>
            <p:ph type="sldNum" sz="quarter" idx="12"/>
          </p:nvPr>
        </p:nvSpPr>
        <p:spPr/>
        <p:txBody>
          <a:bodyPr/>
          <a:lstStyle/>
          <a:p>
            <a:fld id="{BA310B1E-A42C-2349-B58E-C0BBFE6FE9E8}" type="slidenum">
              <a:rPr lang="sr-Latn-RS" smtClean="0"/>
              <a:t>46</a:t>
            </a:fld>
            <a:endParaRPr lang="sr-Latn-RS"/>
          </a:p>
        </p:txBody>
      </p:sp>
    </p:spTree>
    <p:extLst>
      <p:ext uri="{BB962C8B-B14F-4D97-AF65-F5344CB8AC3E}">
        <p14:creationId xmlns:p14="http://schemas.microsoft.com/office/powerpoint/2010/main" val="1379935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5C002E-DE3D-4470-8CE0-8487FDA7D4EC}"/>
              </a:ext>
            </a:extLst>
          </p:cNvPr>
          <p:cNvSpPr/>
          <p:nvPr/>
        </p:nvSpPr>
        <p:spPr>
          <a:xfrm>
            <a:off x="825910" y="459262"/>
            <a:ext cx="10835148" cy="2595711"/>
          </a:xfrm>
          <a:prstGeom prst="rect">
            <a:avLst/>
          </a:prstGeom>
        </p:spPr>
        <p:txBody>
          <a:bodyPr wrap="square">
            <a:spAutoFit/>
          </a:bodyPr>
          <a:lstStyle/>
          <a:p>
            <a:pPr>
              <a:lnSpc>
                <a:spcPct val="150000"/>
              </a:lnSpc>
            </a:pPr>
            <a:r>
              <a:rPr lang="hr-HR" sz="2800" dirty="0"/>
              <a:t>Treba izbjegavati postupke koji mogu stvoriti sukobe interesa ili na neki drugi način zamagliti granice s klijentima (fizički kontakt, neprofesionalna komunikacija, prijateljstvo na Facebooku itd.)</a:t>
            </a:r>
          </a:p>
        </p:txBody>
      </p:sp>
      <p:sp>
        <p:nvSpPr>
          <p:cNvPr id="3" name="Slide Number Placeholder 2">
            <a:extLst>
              <a:ext uri="{FF2B5EF4-FFF2-40B4-BE49-F238E27FC236}">
                <a16:creationId xmlns:a16="http://schemas.microsoft.com/office/drawing/2014/main" id="{5A019545-897E-4BF8-BFFB-581B0E6A6919}"/>
              </a:ext>
            </a:extLst>
          </p:cNvPr>
          <p:cNvSpPr>
            <a:spLocks noGrp="1"/>
          </p:cNvSpPr>
          <p:nvPr>
            <p:ph type="sldNum" sz="quarter" idx="12"/>
          </p:nvPr>
        </p:nvSpPr>
        <p:spPr/>
        <p:txBody>
          <a:bodyPr/>
          <a:lstStyle/>
          <a:p>
            <a:fld id="{BA310B1E-A42C-2349-B58E-C0BBFE6FE9E8}" type="slidenum">
              <a:rPr lang="sr-Latn-RS" smtClean="0"/>
              <a:t>47</a:t>
            </a:fld>
            <a:endParaRPr lang="sr-Latn-RS"/>
          </a:p>
        </p:txBody>
      </p:sp>
    </p:spTree>
    <p:extLst>
      <p:ext uri="{BB962C8B-B14F-4D97-AF65-F5344CB8AC3E}">
        <p14:creationId xmlns:p14="http://schemas.microsoft.com/office/powerpoint/2010/main" val="827459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4036A8-C12E-4FB9-8E3B-53AC2919AF51}"/>
              </a:ext>
            </a:extLst>
          </p:cNvPr>
          <p:cNvSpPr/>
          <p:nvPr/>
        </p:nvSpPr>
        <p:spPr>
          <a:xfrm>
            <a:off x="757083" y="506784"/>
            <a:ext cx="10795819" cy="6048579"/>
          </a:xfrm>
          <a:prstGeom prst="rect">
            <a:avLst/>
          </a:prstGeom>
        </p:spPr>
        <p:txBody>
          <a:bodyPr wrap="square">
            <a:spAutoFit/>
          </a:bodyPr>
          <a:lstStyle/>
          <a:p>
            <a:pPr>
              <a:lnSpc>
                <a:spcPts val="4700"/>
              </a:lnSpc>
            </a:pPr>
            <a:r>
              <a:rPr lang="pl-PL" sz="2800" dirty="0"/>
              <a:t>3. Stručna i afektivna spremnost za rad s pojedincima, obiteljima, grupama, organizacijama i zajednicama</a:t>
            </a:r>
            <a:endParaRPr lang="hr-HR" sz="2800" dirty="0"/>
          </a:p>
          <a:p>
            <a:pPr>
              <a:lnSpc>
                <a:spcPts val="4700"/>
              </a:lnSpc>
            </a:pPr>
            <a:endParaRPr lang="hr-HR" sz="2800" dirty="0"/>
          </a:p>
          <a:p>
            <a:pPr>
              <a:lnSpc>
                <a:spcPts val="4700"/>
              </a:lnSpc>
            </a:pPr>
            <a:r>
              <a:rPr lang="hr-HR" sz="2800" dirty="0"/>
              <a:t>Osnove znanja o čovjekovu razvoju, načinima funkcioniranja sustava, kulturnim razlikama i drugim temama bitna su znanja u  svim fazama procesa rada za klijente.</a:t>
            </a:r>
          </a:p>
          <a:p>
            <a:pPr>
              <a:lnSpc>
                <a:spcPts val="4700"/>
              </a:lnSpc>
            </a:pPr>
            <a:endParaRPr lang="hr-HR" sz="2800" dirty="0"/>
          </a:p>
          <a:p>
            <a:pPr>
              <a:lnSpc>
                <a:spcPts val="4700"/>
              </a:lnSpc>
            </a:pPr>
            <a:r>
              <a:rPr lang="hr-HR" sz="2800" dirty="0"/>
              <a:t>Odabir, planiranje i provedba strategije intervencije zahtijeva da socijalni radnici razumiju osnovne postavke strategije i pristup rješavanju problema.</a:t>
            </a:r>
          </a:p>
        </p:txBody>
      </p:sp>
      <p:sp>
        <p:nvSpPr>
          <p:cNvPr id="3" name="Slide Number Placeholder 2">
            <a:extLst>
              <a:ext uri="{FF2B5EF4-FFF2-40B4-BE49-F238E27FC236}">
                <a16:creationId xmlns:a16="http://schemas.microsoft.com/office/drawing/2014/main" id="{4010F51A-1898-4A19-A95D-268E1BC0D9D7}"/>
              </a:ext>
            </a:extLst>
          </p:cNvPr>
          <p:cNvSpPr>
            <a:spLocks noGrp="1"/>
          </p:cNvSpPr>
          <p:nvPr>
            <p:ph type="sldNum" sz="quarter" idx="12"/>
          </p:nvPr>
        </p:nvSpPr>
        <p:spPr/>
        <p:txBody>
          <a:bodyPr/>
          <a:lstStyle/>
          <a:p>
            <a:fld id="{BA310B1E-A42C-2349-B58E-C0BBFE6FE9E8}" type="slidenum">
              <a:rPr lang="sr-Latn-RS" smtClean="0"/>
              <a:t>48</a:t>
            </a:fld>
            <a:endParaRPr lang="sr-Latn-RS"/>
          </a:p>
        </p:txBody>
      </p:sp>
    </p:spTree>
    <p:extLst>
      <p:ext uri="{BB962C8B-B14F-4D97-AF65-F5344CB8AC3E}">
        <p14:creationId xmlns:p14="http://schemas.microsoft.com/office/powerpoint/2010/main" val="303633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13221E-B3CA-4AC5-A887-FAD081E41AAE}"/>
              </a:ext>
            </a:extLst>
          </p:cNvPr>
          <p:cNvSpPr/>
          <p:nvPr/>
        </p:nvSpPr>
        <p:spPr>
          <a:xfrm>
            <a:off x="683342" y="384305"/>
            <a:ext cx="10825316" cy="6173613"/>
          </a:xfrm>
          <a:prstGeom prst="rect">
            <a:avLst/>
          </a:prstGeom>
        </p:spPr>
        <p:txBody>
          <a:bodyPr wrap="square">
            <a:spAutoFit/>
          </a:bodyPr>
          <a:lstStyle/>
          <a:p>
            <a:pPr>
              <a:lnSpc>
                <a:spcPts val="4800"/>
              </a:lnSpc>
            </a:pPr>
            <a:r>
              <a:rPr lang="hr-HR" sz="2800" dirty="0"/>
              <a:t>Temeljite i precizne procjene su osnov  za intervencije jer identificiraju obrasce ponašanja ili emocija, međusobne interakcije, strategije razvoja upotrebljavane u prošlosti i strategije suočavanja sa problemima te značajna područja rizika za pojedinog korisnika.</a:t>
            </a:r>
          </a:p>
          <a:p>
            <a:pPr>
              <a:lnSpc>
                <a:spcPts val="4800"/>
              </a:lnSpc>
            </a:pPr>
            <a:endParaRPr lang="hr-HR" sz="2800" dirty="0"/>
          </a:p>
          <a:p>
            <a:pPr>
              <a:lnSpc>
                <a:spcPts val="4800"/>
              </a:lnSpc>
            </a:pPr>
            <a:r>
              <a:rPr lang="hr-HR" sz="2800" dirty="0"/>
              <a:t>U radu s klijentima u pripremi za rješavanje problema, ciljevi su sredstvo kojim se postiže željeni ishod. Istraživanje problema klijenta pruža bitne informacije o fokusu i smjeru intervencije koji će se koristiti, kao i o vrsti cilja.</a:t>
            </a:r>
          </a:p>
        </p:txBody>
      </p:sp>
      <p:sp>
        <p:nvSpPr>
          <p:cNvPr id="3" name="Slide Number Placeholder 2">
            <a:extLst>
              <a:ext uri="{FF2B5EF4-FFF2-40B4-BE49-F238E27FC236}">
                <a16:creationId xmlns:a16="http://schemas.microsoft.com/office/drawing/2014/main" id="{9F7C01E4-4992-44B6-BFDE-C2A1CB2AFD6D}"/>
              </a:ext>
            </a:extLst>
          </p:cNvPr>
          <p:cNvSpPr>
            <a:spLocks noGrp="1"/>
          </p:cNvSpPr>
          <p:nvPr>
            <p:ph type="sldNum" sz="quarter" idx="12"/>
          </p:nvPr>
        </p:nvSpPr>
        <p:spPr/>
        <p:txBody>
          <a:bodyPr/>
          <a:lstStyle/>
          <a:p>
            <a:fld id="{BA310B1E-A42C-2349-B58E-C0BBFE6FE9E8}" type="slidenum">
              <a:rPr lang="sr-Latn-RS" smtClean="0"/>
              <a:t>49</a:t>
            </a:fld>
            <a:endParaRPr lang="sr-Latn-RS"/>
          </a:p>
        </p:txBody>
      </p:sp>
    </p:spTree>
    <p:extLst>
      <p:ext uri="{BB962C8B-B14F-4D97-AF65-F5344CB8AC3E}">
        <p14:creationId xmlns:p14="http://schemas.microsoft.com/office/powerpoint/2010/main" val="618538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1F9EE6-CDCB-485D-B414-03CD175078C3}"/>
              </a:ext>
            </a:extLst>
          </p:cNvPr>
          <p:cNvSpPr/>
          <p:nvPr/>
        </p:nvSpPr>
        <p:spPr>
          <a:xfrm>
            <a:off x="668594" y="398629"/>
            <a:ext cx="10854812" cy="5827364"/>
          </a:xfrm>
          <a:prstGeom prst="rect">
            <a:avLst/>
          </a:prstGeom>
        </p:spPr>
        <p:txBody>
          <a:bodyPr wrap="square">
            <a:spAutoFit/>
          </a:bodyPr>
          <a:lstStyle/>
          <a:p>
            <a:pPr>
              <a:lnSpc>
                <a:spcPct val="150000"/>
              </a:lnSpc>
            </a:pPr>
            <a:r>
              <a:rPr lang="hr-HR" sz="2800" dirty="0"/>
              <a:t>Treba jasno odrediti očekivanja korisnika. </a:t>
            </a:r>
          </a:p>
          <a:p>
            <a:pPr>
              <a:lnSpc>
                <a:spcPct val="150000"/>
              </a:lnSpc>
            </a:pPr>
            <a:r>
              <a:rPr lang="hr-HR" sz="2800" dirty="0"/>
              <a:t>Korisnici mogu očekivati predavanja, čudesna  rješenja problema, davanje savjeta, mijenjanje nekih  sudionika u  procesu i tako dalje.</a:t>
            </a:r>
          </a:p>
          <a:p>
            <a:pPr>
              <a:lnSpc>
                <a:spcPct val="150000"/>
              </a:lnSpc>
            </a:pPr>
            <a:endParaRPr lang="hr-HR" sz="2800" dirty="0"/>
          </a:p>
          <a:p>
            <a:pPr>
              <a:lnSpc>
                <a:spcPct val="150000"/>
              </a:lnSpc>
            </a:pPr>
            <a:r>
              <a:rPr lang="hr-HR" sz="2800" dirty="0"/>
              <a:t>S klijentima koji su pripadnici etničkih manjinskih skupina ili onima koji nemaju nikakva iskustva s profesionalnim pomagačima, važno je oprezno istražiti njihova očekivanja i promjene njihovu percepciju uloge socijalnog radnika.</a:t>
            </a:r>
          </a:p>
        </p:txBody>
      </p:sp>
      <p:sp>
        <p:nvSpPr>
          <p:cNvPr id="3" name="Slide Number Placeholder 2">
            <a:extLst>
              <a:ext uri="{FF2B5EF4-FFF2-40B4-BE49-F238E27FC236}">
                <a16:creationId xmlns:a16="http://schemas.microsoft.com/office/drawing/2014/main" id="{492A1329-E1A0-4827-AD98-AE2077734FF8}"/>
              </a:ext>
            </a:extLst>
          </p:cNvPr>
          <p:cNvSpPr>
            <a:spLocks noGrp="1"/>
          </p:cNvSpPr>
          <p:nvPr>
            <p:ph type="sldNum" sz="quarter" idx="12"/>
          </p:nvPr>
        </p:nvSpPr>
        <p:spPr/>
        <p:txBody>
          <a:bodyPr/>
          <a:lstStyle/>
          <a:p>
            <a:fld id="{BA310B1E-A42C-2349-B58E-C0BBFE6FE9E8}" type="slidenum">
              <a:rPr lang="sr-Latn-RS" smtClean="0"/>
              <a:t>5</a:t>
            </a:fld>
            <a:endParaRPr lang="sr-Latn-RS"/>
          </a:p>
        </p:txBody>
      </p:sp>
    </p:spTree>
    <p:extLst>
      <p:ext uri="{BB962C8B-B14F-4D97-AF65-F5344CB8AC3E}">
        <p14:creationId xmlns:p14="http://schemas.microsoft.com/office/powerpoint/2010/main" val="1849982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7A8AB-714A-4C8B-B77D-D1ABE003520C}"/>
              </a:ext>
            </a:extLst>
          </p:cNvPr>
          <p:cNvSpPr/>
          <p:nvPr/>
        </p:nvSpPr>
        <p:spPr>
          <a:xfrm>
            <a:off x="707923" y="700829"/>
            <a:ext cx="10844980" cy="5181034"/>
          </a:xfrm>
          <a:prstGeom prst="rect">
            <a:avLst/>
          </a:prstGeom>
        </p:spPr>
        <p:txBody>
          <a:bodyPr wrap="square">
            <a:spAutoFit/>
          </a:bodyPr>
          <a:lstStyle/>
          <a:p>
            <a:pPr>
              <a:lnSpc>
                <a:spcPct val="150000"/>
              </a:lnSpc>
            </a:pPr>
            <a:r>
              <a:rPr lang="hr-HR" sz="2800" dirty="0"/>
              <a:t>U pripremi za rad s klijentima, socijalni radnici imaju na umu relacijsku dinamiku koja može biti uzrokovana statusom klijenta, rasnim ili kulturnim razlikama, kao i vlastitim ponašanjem.</a:t>
            </a:r>
          </a:p>
          <a:p>
            <a:pPr>
              <a:lnSpc>
                <a:spcPct val="150000"/>
              </a:lnSpc>
            </a:pPr>
            <a:endParaRPr lang="hr-HR" sz="2800" dirty="0"/>
          </a:p>
          <a:p>
            <a:pPr>
              <a:lnSpc>
                <a:spcPct val="150000"/>
              </a:lnSpc>
            </a:pPr>
            <a:r>
              <a:rPr lang="hr-HR" sz="2800" dirty="0"/>
              <a:t>Socijalni radnici koriste razne modele i tehnike za angažiranje, procjenu i planiranje intervencija s obiteljima kako bi se poboljšalo obiteljsko funkcioniranje i odnosi.</a:t>
            </a:r>
          </a:p>
        </p:txBody>
      </p:sp>
      <p:sp>
        <p:nvSpPr>
          <p:cNvPr id="3" name="Slide Number Placeholder 2">
            <a:extLst>
              <a:ext uri="{FF2B5EF4-FFF2-40B4-BE49-F238E27FC236}">
                <a16:creationId xmlns:a16="http://schemas.microsoft.com/office/drawing/2014/main" id="{95F894D7-F3BE-470C-B310-85B2527417AD}"/>
              </a:ext>
            </a:extLst>
          </p:cNvPr>
          <p:cNvSpPr>
            <a:spLocks noGrp="1"/>
          </p:cNvSpPr>
          <p:nvPr>
            <p:ph type="sldNum" sz="quarter" idx="12"/>
          </p:nvPr>
        </p:nvSpPr>
        <p:spPr/>
        <p:txBody>
          <a:bodyPr/>
          <a:lstStyle/>
          <a:p>
            <a:fld id="{BA310B1E-A42C-2349-B58E-C0BBFE6FE9E8}" type="slidenum">
              <a:rPr lang="sr-Latn-RS" smtClean="0"/>
              <a:t>50</a:t>
            </a:fld>
            <a:endParaRPr lang="sr-Latn-RS"/>
          </a:p>
        </p:txBody>
      </p:sp>
    </p:spTree>
    <p:extLst>
      <p:ext uri="{BB962C8B-B14F-4D97-AF65-F5344CB8AC3E}">
        <p14:creationId xmlns:p14="http://schemas.microsoft.com/office/powerpoint/2010/main" val="184911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A08B31-FDF5-460A-A991-F8D9314FFF08}"/>
              </a:ext>
            </a:extLst>
          </p:cNvPr>
          <p:cNvSpPr/>
          <p:nvPr/>
        </p:nvSpPr>
        <p:spPr>
          <a:xfrm>
            <a:off x="658759" y="407596"/>
            <a:ext cx="10697497" cy="6042808"/>
          </a:xfrm>
          <a:prstGeom prst="rect">
            <a:avLst/>
          </a:prstGeom>
        </p:spPr>
        <p:txBody>
          <a:bodyPr wrap="square">
            <a:spAutoFit/>
          </a:bodyPr>
          <a:lstStyle/>
          <a:p>
            <a:r>
              <a:rPr lang="hr-HR" sz="2800" dirty="0"/>
              <a:t>4. Sposobnost empatije i drugih interpersonalnih vještina</a:t>
            </a:r>
          </a:p>
          <a:p>
            <a:endParaRPr lang="hr-HR" sz="2800" dirty="0"/>
          </a:p>
          <a:p>
            <a:pPr>
              <a:lnSpc>
                <a:spcPct val="150000"/>
              </a:lnSpc>
            </a:pPr>
            <a:r>
              <a:rPr lang="hr-HR" sz="2800" dirty="0"/>
              <a:t>Empatiju se definira kao bezuvjetnu pozitivnu pozornost i kongruenciju.</a:t>
            </a:r>
          </a:p>
          <a:p>
            <a:pPr>
              <a:lnSpc>
                <a:spcPct val="150000"/>
              </a:lnSpc>
            </a:pPr>
            <a:endParaRPr lang="hr-HR" sz="2800" dirty="0"/>
          </a:p>
          <a:p>
            <a:pPr>
              <a:lnSpc>
                <a:spcPct val="150000"/>
              </a:lnSpc>
            </a:pPr>
            <a:r>
              <a:rPr lang="hr-HR" sz="2800" dirty="0"/>
              <a:t>Pojam empatije je prvi uveo u uporabu Carl Rogers 1957. godine.</a:t>
            </a:r>
          </a:p>
          <a:p>
            <a:pPr>
              <a:lnSpc>
                <a:spcPct val="150000"/>
              </a:lnSpc>
            </a:pPr>
            <a:r>
              <a:rPr lang="hr-HR" sz="2800" dirty="0"/>
              <a:t>Od tada se razvijaju i drugi pojmovi, a za suvremene potrebe socijalnog rada koristimo termin u smislu poštovanja ili neposesivne topline i autentičnosti ili istinitosti. </a:t>
            </a:r>
          </a:p>
        </p:txBody>
      </p:sp>
      <p:sp>
        <p:nvSpPr>
          <p:cNvPr id="3" name="Rectangle 2">
            <a:extLst>
              <a:ext uri="{FF2B5EF4-FFF2-40B4-BE49-F238E27FC236}">
                <a16:creationId xmlns:a16="http://schemas.microsoft.com/office/drawing/2014/main" id="{9031D9E6-27AC-4522-A7DA-C6ECDFA6B5DD}"/>
              </a:ext>
            </a:extLst>
          </p:cNvPr>
          <p:cNvSpPr/>
          <p:nvPr/>
        </p:nvSpPr>
        <p:spPr>
          <a:xfrm>
            <a:off x="1140541" y="1181039"/>
            <a:ext cx="9144000" cy="21336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hr-HR" sz="2800" b="1" dirty="0">
                <a:solidFill>
                  <a:schemeClr val="bg1"/>
                </a:solidFill>
              </a:rPr>
              <a:t>Kongruencija, od latinske riječi congrŭentĭae, znači podudaranje, skladnost </a:t>
            </a:r>
          </a:p>
        </p:txBody>
      </p:sp>
      <p:sp>
        <p:nvSpPr>
          <p:cNvPr id="4" name="Rectangle 3">
            <a:extLst>
              <a:ext uri="{FF2B5EF4-FFF2-40B4-BE49-F238E27FC236}">
                <a16:creationId xmlns:a16="http://schemas.microsoft.com/office/drawing/2014/main" id="{D6116714-37AA-4764-940E-A377ED607CDF}"/>
              </a:ext>
            </a:extLst>
          </p:cNvPr>
          <p:cNvSpPr/>
          <p:nvPr/>
        </p:nvSpPr>
        <p:spPr>
          <a:xfrm>
            <a:off x="973391" y="3952567"/>
            <a:ext cx="10068231" cy="223192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hr-HR" sz="2800" b="1" dirty="0">
                <a:solidFill>
                  <a:schemeClr val="bg1"/>
                </a:solidFill>
              </a:rPr>
              <a:t>Carl Ransom Rogers (1902. - 1987.) bio je američki psiholog,  jedan od osnivača humanističkog pristupa u psihologiji (ili pristupa usmjerenog na korisnike).</a:t>
            </a:r>
          </a:p>
          <a:p>
            <a:r>
              <a:rPr lang="hr-HR" sz="2800" b="1" dirty="0">
                <a:solidFill>
                  <a:schemeClr val="bg1"/>
                </a:solidFill>
              </a:rPr>
              <a:t>Humanistički pristup je važan smjer i u teoriji i praksi socijalnog rada.</a:t>
            </a:r>
          </a:p>
        </p:txBody>
      </p:sp>
      <p:sp>
        <p:nvSpPr>
          <p:cNvPr id="5" name="Slide Number Placeholder 4">
            <a:extLst>
              <a:ext uri="{FF2B5EF4-FFF2-40B4-BE49-F238E27FC236}">
                <a16:creationId xmlns:a16="http://schemas.microsoft.com/office/drawing/2014/main" id="{719AD893-6631-4D73-B267-6508A53FAA7E}"/>
              </a:ext>
            </a:extLst>
          </p:cNvPr>
          <p:cNvSpPr>
            <a:spLocks noGrp="1"/>
          </p:cNvSpPr>
          <p:nvPr>
            <p:ph type="sldNum" sz="quarter" idx="12"/>
          </p:nvPr>
        </p:nvSpPr>
        <p:spPr/>
        <p:txBody>
          <a:bodyPr/>
          <a:lstStyle/>
          <a:p>
            <a:fld id="{BA310B1E-A42C-2349-B58E-C0BBFE6FE9E8}" type="slidenum">
              <a:rPr lang="sr-Latn-RS" smtClean="0"/>
              <a:t>51</a:t>
            </a:fld>
            <a:endParaRPr lang="sr-Latn-RS"/>
          </a:p>
        </p:txBody>
      </p:sp>
    </p:spTree>
    <p:extLst>
      <p:ext uri="{BB962C8B-B14F-4D97-AF65-F5344CB8AC3E}">
        <p14:creationId xmlns:p14="http://schemas.microsoft.com/office/powerpoint/2010/main" val="4011799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3"/>
                                        </p:tgtEl>
                                        <p:attrNameLst>
                                          <p:attrName>ppt_x</p:attrName>
                                        </p:attrNameLst>
                                      </p:cBhvr>
                                      <p:tavLst>
                                        <p:tav tm="0">
                                          <p:val>
                                            <p:strVal val="ppt_x"/>
                                          </p:val>
                                        </p:tav>
                                        <p:tav tm="100000">
                                          <p:val>
                                            <p:strVal val="ppt_x"/>
                                          </p:val>
                                        </p:tav>
                                      </p:tavLst>
                                    </p:anim>
                                    <p:anim calcmode="lin" valueType="num">
                                      <p:cBhvr additive="base">
                                        <p:cTn id="15" dur="500"/>
                                        <p:tgtEl>
                                          <p:spTgt spid="3"/>
                                        </p:tgtEl>
                                        <p:attrNameLst>
                                          <p:attrName>ppt_y</p:attrName>
                                        </p:attrNameLst>
                                      </p:cBhvr>
                                      <p:tavLst>
                                        <p:tav tm="0">
                                          <p:val>
                                            <p:strVal val="ppt_y"/>
                                          </p:val>
                                        </p:tav>
                                        <p:tav tm="100000">
                                          <p:val>
                                            <p:strVal val="1+ppt_h/2"/>
                                          </p:val>
                                        </p:tav>
                                      </p:tavLst>
                                    </p:anim>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grpId="1" nodeType="clickEffect">
                                  <p:stCondLst>
                                    <p:cond delay="0"/>
                                  </p:stCondLst>
                                  <p:childTnLst>
                                    <p:animEffect transition="out" filter="fade">
                                      <p:cBhvr>
                                        <p:cTn id="28" dur="1000"/>
                                        <p:tgtEl>
                                          <p:spTgt spid="4"/>
                                        </p:tgtEl>
                                      </p:cBhvr>
                                    </p:animEffect>
                                    <p:anim calcmode="lin" valueType="num">
                                      <p:cBhvr>
                                        <p:cTn id="29" dur="1000"/>
                                        <p:tgtEl>
                                          <p:spTgt spid="4"/>
                                        </p:tgtEl>
                                        <p:attrNameLst>
                                          <p:attrName>ppt_x</p:attrName>
                                        </p:attrNameLst>
                                      </p:cBhvr>
                                      <p:tavLst>
                                        <p:tav tm="0">
                                          <p:val>
                                            <p:strVal val="ppt_x"/>
                                          </p:val>
                                        </p:tav>
                                        <p:tav tm="100000">
                                          <p:val>
                                            <p:strVal val="ppt_x"/>
                                          </p:val>
                                        </p:tav>
                                      </p:tavLst>
                                    </p:anim>
                                    <p:anim calcmode="lin" valueType="num">
                                      <p:cBhvr>
                                        <p:cTn id="30" dur="1000"/>
                                        <p:tgtEl>
                                          <p:spTgt spid="4"/>
                                        </p:tgtEl>
                                        <p:attrNameLst>
                                          <p:attrName>ppt_y</p:attrName>
                                        </p:attrNameLst>
                                      </p:cBhvr>
                                      <p:tavLst>
                                        <p:tav tm="0">
                                          <p:val>
                                            <p:strVal val="ppt_y"/>
                                          </p:val>
                                        </p:tav>
                                        <p:tav tm="100000">
                                          <p:val>
                                            <p:strVal val="ppt_y+.1"/>
                                          </p:val>
                                        </p:tav>
                                      </p:tavLst>
                                    </p:anim>
                                    <p:set>
                                      <p:cBhvr>
                                        <p:cTn id="31" dur="1" fill="hold">
                                          <p:stCondLst>
                                            <p:cond delay="999"/>
                                          </p:stCondLst>
                                        </p:cTn>
                                        <p:tgtEl>
                                          <p:spTgt spid="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FEBE61-C754-4E6E-BD65-606ED3B838AC}"/>
              </a:ext>
            </a:extLst>
          </p:cNvPr>
          <p:cNvSpPr>
            <a:spLocks noGrp="1"/>
          </p:cNvSpPr>
          <p:nvPr>
            <p:ph type="sldNum" sz="quarter" idx="12"/>
          </p:nvPr>
        </p:nvSpPr>
        <p:spPr/>
        <p:txBody>
          <a:bodyPr/>
          <a:lstStyle/>
          <a:p>
            <a:fld id="{BA310B1E-A42C-2349-B58E-C0BBFE6FE9E8}" type="slidenum">
              <a:rPr lang="sr-Latn-RS" smtClean="0"/>
              <a:t>52</a:t>
            </a:fld>
            <a:endParaRPr lang="sr-Latn-RS"/>
          </a:p>
        </p:txBody>
      </p:sp>
      <p:sp>
        <p:nvSpPr>
          <p:cNvPr id="3" name="Rectangle 2">
            <a:extLst>
              <a:ext uri="{FF2B5EF4-FFF2-40B4-BE49-F238E27FC236}">
                <a16:creationId xmlns:a16="http://schemas.microsoft.com/office/drawing/2014/main" id="{BA3B7B2B-841B-435A-B581-282A778BAF2E}"/>
              </a:ext>
            </a:extLst>
          </p:cNvPr>
          <p:cNvSpPr/>
          <p:nvPr/>
        </p:nvSpPr>
        <p:spPr>
          <a:xfrm>
            <a:off x="727587" y="667435"/>
            <a:ext cx="10982632" cy="5605509"/>
          </a:xfrm>
          <a:prstGeom prst="rect">
            <a:avLst/>
          </a:prstGeom>
        </p:spPr>
        <p:txBody>
          <a:bodyPr wrap="square">
            <a:spAutoFit/>
          </a:bodyPr>
          <a:lstStyle/>
          <a:p>
            <a:r>
              <a:rPr lang="hr-HR" sz="2800" dirty="0"/>
              <a:t>Precizno prenošenje suosjećanja</a:t>
            </a:r>
          </a:p>
          <a:p>
            <a:endParaRPr lang="hr-HR" sz="2800" dirty="0"/>
          </a:p>
          <a:p>
            <a:pPr>
              <a:lnSpc>
                <a:spcPts val="4600"/>
              </a:lnSpc>
            </a:pPr>
            <a:r>
              <a:rPr lang="hr-HR" sz="2800" dirty="0"/>
              <a:t>Empatsko reagiranje je temeljna, ali složena vještina</a:t>
            </a:r>
          </a:p>
          <a:p>
            <a:pPr>
              <a:lnSpc>
                <a:spcPts val="4600"/>
              </a:lnSpc>
            </a:pPr>
            <a:r>
              <a:rPr lang="hr-HR" sz="2800" dirty="0"/>
              <a:t>koja zahtijeva sustavnu praksu i opsežne napore za</a:t>
            </a:r>
          </a:p>
          <a:p>
            <a:pPr>
              <a:lnSpc>
                <a:spcPts val="4600"/>
              </a:lnSpc>
            </a:pPr>
            <a:r>
              <a:rPr lang="hr-HR" sz="2800" dirty="0"/>
              <a:t>dosizanje kompetentnosti. </a:t>
            </a:r>
          </a:p>
          <a:p>
            <a:pPr>
              <a:lnSpc>
                <a:spcPts val="4600"/>
              </a:lnSpc>
            </a:pPr>
            <a:endParaRPr lang="hr-HR" sz="2800" dirty="0"/>
          </a:p>
          <a:p>
            <a:pPr>
              <a:lnSpc>
                <a:spcPts val="4600"/>
              </a:lnSpc>
            </a:pPr>
            <a:r>
              <a:rPr lang="hr-HR" sz="2800" dirty="0"/>
              <a:t>Vještina u empatičkoj komunikaciji nema „granica niti stropa”. Ta vještina je uvijek u proces „prisustva".</a:t>
            </a:r>
          </a:p>
          <a:p>
            <a:pPr>
              <a:lnSpc>
                <a:spcPts val="4600"/>
              </a:lnSpc>
            </a:pPr>
            <a:r>
              <a:rPr lang="hr-HR" sz="2800" dirty="0"/>
              <a:t>Slušajući svoje snimljene susrete sa klijentima, čak i visoko kvalificirani profesionalci otkrivaju osjećaje koje su previdjeli.</a:t>
            </a:r>
          </a:p>
        </p:txBody>
      </p:sp>
    </p:spTree>
    <p:extLst>
      <p:ext uri="{BB962C8B-B14F-4D97-AF65-F5344CB8AC3E}">
        <p14:creationId xmlns:p14="http://schemas.microsoft.com/office/powerpoint/2010/main" val="1521581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0A5A8F-2668-48AA-90EC-D4F0CD4DBDE8}"/>
              </a:ext>
            </a:extLst>
          </p:cNvPr>
          <p:cNvSpPr>
            <a:spLocks noGrp="1"/>
          </p:cNvSpPr>
          <p:nvPr>
            <p:ph type="sldNum" sz="quarter" idx="12"/>
          </p:nvPr>
        </p:nvSpPr>
        <p:spPr/>
        <p:txBody>
          <a:bodyPr/>
          <a:lstStyle/>
          <a:p>
            <a:fld id="{BA310B1E-A42C-2349-B58E-C0BBFE6FE9E8}" type="slidenum">
              <a:rPr lang="sr-Latn-RS" smtClean="0"/>
              <a:t>53</a:t>
            </a:fld>
            <a:endParaRPr lang="sr-Latn-RS"/>
          </a:p>
        </p:txBody>
      </p:sp>
      <p:sp>
        <p:nvSpPr>
          <p:cNvPr id="3" name="Rectangle 2">
            <a:extLst>
              <a:ext uri="{FF2B5EF4-FFF2-40B4-BE49-F238E27FC236}">
                <a16:creationId xmlns:a16="http://schemas.microsoft.com/office/drawing/2014/main" id="{628B54F6-E667-400B-A56A-C0B8008AB427}"/>
              </a:ext>
            </a:extLst>
          </p:cNvPr>
          <p:cNvSpPr/>
          <p:nvPr/>
        </p:nvSpPr>
        <p:spPr>
          <a:xfrm>
            <a:off x="737419" y="471948"/>
            <a:ext cx="10776155" cy="5488810"/>
          </a:xfrm>
          <a:prstGeom prst="rect">
            <a:avLst/>
          </a:prstGeom>
        </p:spPr>
        <p:txBody>
          <a:bodyPr wrap="square">
            <a:spAutoFit/>
          </a:bodyPr>
          <a:lstStyle/>
          <a:p>
            <a:pPr>
              <a:lnSpc>
                <a:spcPct val="150000"/>
              </a:lnSpc>
            </a:pPr>
            <a:r>
              <a:rPr lang="hr-HR" sz="2800" dirty="0"/>
              <a:t>Mnogi socijalni radnici, međutim, ne koriste empatički odgovor u svakom susretu sa korisnikom. </a:t>
            </a:r>
          </a:p>
          <a:p>
            <a:pPr>
              <a:lnSpc>
                <a:spcPct val="150000"/>
              </a:lnSpc>
              <a:spcBef>
                <a:spcPts val="1200"/>
              </a:spcBef>
            </a:pPr>
            <a:r>
              <a:rPr lang="hr-HR" sz="2800" dirty="0"/>
              <a:t>Oni često ne shvaćaju svestranost ove vještine i njenu potentnost u utjecanju na klijente i poticanje rasta u trenutačnim transakcijama.</a:t>
            </a:r>
          </a:p>
          <a:p>
            <a:pPr>
              <a:lnSpc>
                <a:spcPct val="150000"/>
              </a:lnSpc>
              <a:spcBef>
                <a:spcPts val="1200"/>
              </a:spcBef>
            </a:pPr>
            <a:r>
              <a:rPr lang="hr-HR" sz="2800" dirty="0"/>
              <a:t>Zapravo, neki socijalni radnici odbacuju potrebu za vježbom u empatičnom reagiranju, pogrešno vjerujući da ta sposobnost trajno ostaje i da ju klijenti stalno prepoznaju.</a:t>
            </a:r>
          </a:p>
        </p:txBody>
      </p:sp>
    </p:spTree>
    <p:extLst>
      <p:ext uri="{BB962C8B-B14F-4D97-AF65-F5344CB8AC3E}">
        <p14:creationId xmlns:p14="http://schemas.microsoft.com/office/powerpoint/2010/main" val="1096212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3E4A7C-C520-448A-BCC7-A3D4CC7D22F1}"/>
              </a:ext>
            </a:extLst>
          </p:cNvPr>
          <p:cNvSpPr>
            <a:spLocks noGrp="1"/>
          </p:cNvSpPr>
          <p:nvPr>
            <p:ph type="sldNum" sz="quarter" idx="12"/>
          </p:nvPr>
        </p:nvSpPr>
        <p:spPr/>
        <p:txBody>
          <a:bodyPr/>
          <a:lstStyle/>
          <a:p>
            <a:fld id="{BA310B1E-A42C-2349-B58E-C0BBFE6FE9E8}" type="slidenum">
              <a:rPr lang="sr-Latn-RS" smtClean="0"/>
              <a:t>54</a:t>
            </a:fld>
            <a:endParaRPr lang="sr-Latn-RS"/>
          </a:p>
        </p:txBody>
      </p:sp>
      <p:sp>
        <p:nvSpPr>
          <p:cNvPr id="3" name="Rectangle 2">
            <a:extLst>
              <a:ext uri="{FF2B5EF4-FFF2-40B4-BE49-F238E27FC236}">
                <a16:creationId xmlns:a16="http://schemas.microsoft.com/office/drawing/2014/main" id="{234F7432-8DD1-4DF8-80D6-1D5D54CB5BAE}"/>
              </a:ext>
            </a:extLst>
          </p:cNvPr>
          <p:cNvSpPr/>
          <p:nvPr/>
        </p:nvSpPr>
        <p:spPr>
          <a:xfrm>
            <a:off x="806247" y="873262"/>
            <a:ext cx="10992464" cy="5192575"/>
          </a:xfrm>
          <a:prstGeom prst="rect">
            <a:avLst/>
          </a:prstGeom>
        </p:spPr>
        <p:txBody>
          <a:bodyPr wrap="square">
            <a:spAutoFit/>
          </a:bodyPr>
          <a:lstStyle/>
          <a:p>
            <a:pPr>
              <a:lnSpc>
                <a:spcPts val="4200"/>
              </a:lnSpc>
            </a:pPr>
            <a:r>
              <a:rPr lang="hr-HR" sz="2800" dirty="0"/>
              <a:t>Malo se ljudi povezuje s drugim ljudima prirodno s visokim intenzitetom i razinom. </a:t>
            </a:r>
          </a:p>
          <a:p>
            <a:pPr>
              <a:lnSpc>
                <a:spcPts val="4200"/>
              </a:lnSpc>
              <a:spcBef>
                <a:spcPts val="1200"/>
              </a:spcBef>
            </a:pPr>
            <a:r>
              <a:rPr lang="hr-HR" sz="2800" dirty="0"/>
              <a:t>Iako ljudi postižu različite stupnjeve empatije, poštovanja i istinitosti kroz svoje životno iskustvo, postizanje visokih razina tih vještina zahtijeva intenzivnu obuku.</a:t>
            </a:r>
          </a:p>
          <a:p>
            <a:pPr>
              <a:lnSpc>
                <a:spcPts val="4200"/>
              </a:lnSpc>
              <a:spcBef>
                <a:spcPts val="1200"/>
              </a:spcBef>
            </a:pPr>
            <a:r>
              <a:rPr lang="hr-HR" sz="2800" dirty="0"/>
              <a:t>Razvijen je niz istraživačkih ljestvica koje operacionaliziraju koncept  empatije u opsežnim istraživanjima, a koriste se i u svakodnevnom radu radi informacija koje koriste socijalni radnici o svojim vlastitim vještinama.</a:t>
            </a:r>
          </a:p>
        </p:txBody>
      </p:sp>
    </p:spTree>
    <p:extLst>
      <p:ext uri="{BB962C8B-B14F-4D97-AF65-F5344CB8AC3E}">
        <p14:creationId xmlns:p14="http://schemas.microsoft.com/office/powerpoint/2010/main" val="2463463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55</a:t>
            </a:fld>
            <a:endParaRPr lang="sr-Latn-RS"/>
          </a:p>
        </p:txBody>
      </p:sp>
      <p:sp>
        <p:nvSpPr>
          <p:cNvPr id="3" name="Rectangle 2">
            <a:extLst>
              <a:ext uri="{FF2B5EF4-FFF2-40B4-BE49-F238E27FC236}">
                <a16:creationId xmlns:a16="http://schemas.microsoft.com/office/drawing/2014/main" id="{F5EC7362-1CDB-4272-9D2A-2219B410394C}"/>
              </a:ext>
            </a:extLst>
          </p:cNvPr>
          <p:cNvSpPr/>
          <p:nvPr/>
        </p:nvSpPr>
        <p:spPr>
          <a:xfrm>
            <a:off x="717755" y="609600"/>
            <a:ext cx="10599175" cy="5991256"/>
          </a:xfrm>
          <a:prstGeom prst="rect">
            <a:avLst/>
          </a:prstGeom>
        </p:spPr>
        <p:txBody>
          <a:bodyPr wrap="square">
            <a:spAutoFit/>
          </a:bodyPr>
          <a:lstStyle/>
          <a:p>
            <a:pPr>
              <a:lnSpc>
                <a:spcPts val="4000"/>
              </a:lnSpc>
              <a:spcBef>
                <a:spcPts val="1200"/>
              </a:spcBef>
            </a:pPr>
            <a:r>
              <a:rPr lang="hr-HR" sz="2700" dirty="0"/>
              <a:t>Ove ljestvice, koje ispituju razine empatije na kontinuumu, od vrhunskih do niske razine empatijskih vještina, predstavljale su značajan napredak ne samo u operacionalizaciji osnovnih vještina socijalnih radnika, već i uspostavljanju odnosa između tih vještina i uspješnih ishoda u praksi.</a:t>
            </a:r>
          </a:p>
          <a:p>
            <a:pPr>
              <a:lnSpc>
                <a:spcPts val="4000"/>
              </a:lnSpc>
              <a:spcBef>
                <a:spcPts val="1200"/>
              </a:spcBef>
            </a:pPr>
            <a:r>
              <a:rPr lang="hr-HR" sz="2700" dirty="0"/>
              <a:t>Empatijska komunikacijska ljestvica služi kako bi pomogla studentima da razlikuju empatičke odgovore na visokoj i niskoj razini, instruktori ih koriste u grupnom obrazovanju kako bi procijenili razine odgovora studenata. </a:t>
            </a:r>
          </a:p>
          <a:p>
            <a:pPr>
              <a:lnSpc>
                <a:spcPts val="4000"/>
              </a:lnSpc>
              <a:spcBef>
                <a:spcPts val="1200"/>
              </a:spcBef>
            </a:pPr>
            <a:r>
              <a:rPr lang="hr-HR" sz="2700" dirty="0"/>
              <a:t>Studenti zatim dobivaju smjernice u reformuliranju odgovora niske razini empatije kako bi ih doveli na višu razinu.</a:t>
            </a:r>
            <a:endParaRPr lang="hr-HR" sz="2800" dirty="0"/>
          </a:p>
        </p:txBody>
      </p:sp>
    </p:spTree>
    <p:extLst>
      <p:ext uri="{BB962C8B-B14F-4D97-AF65-F5344CB8AC3E}">
        <p14:creationId xmlns:p14="http://schemas.microsoft.com/office/powerpoint/2010/main" val="609298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56</a:t>
            </a:fld>
            <a:endParaRPr lang="sr-Latn-RS"/>
          </a:p>
        </p:txBody>
      </p:sp>
      <p:sp>
        <p:nvSpPr>
          <p:cNvPr id="3" name="Rectangle 2">
            <a:extLst>
              <a:ext uri="{FF2B5EF4-FFF2-40B4-BE49-F238E27FC236}">
                <a16:creationId xmlns:a16="http://schemas.microsoft.com/office/drawing/2014/main" id="{6F6A8D11-675B-4A4C-B3C9-C8B5C6AF0B8B}"/>
              </a:ext>
            </a:extLst>
          </p:cNvPr>
          <p:cNvSpPr/>
          <p:nvPr/>
        </p:nvSpPr>
        <p:spPr>
          <a:xfrm>
            <a:off x="791496" y="1306532"/>
            <a:ext cx="10609007" cy="3888372"/>
          </a:xfrm>
          <a:prstGeom prst="rect">
            <a:avLst/>
          </a:prstGeom>
        </p:spPr>
        <p:txBody>
          <a:bodyPr wrap="square">
            <a:spAutoFit/>
          </a:bodyPr>
          <a:lstStyle/>
          <a:p>
            <a:r>
              <a:rPr lang="hr-HR" sz="2800" dirty="0"/>
              <a:t>Empatska komunikacijska ljestvica</a:t>
            </a:r>
          </a:p>
          <a:p>
            <a:endParaRPr lang="hr-HR" sz="2800" dirty="0"/>
          </a:p>
          <a:p>
            <a:r>
              <a:rPr lang="hr-HR" sz="2800" dirty="0"/>
              <a:t>Razina 1: niska razina empatičke reakcije</a:t>
            </a:r>
          </a:p>
          <a:p>
            <a:pPr>
              <a:lnSpc>
                <a:spcPts val="4400"/>
              </a:lnSpc>
              <a:spcBef>
                <a:spcPts val="1200"/>
              </a:spcBef>
            </a:pPr>
            <a:r>
              <a:rPr lang="hr-HR" sz="2800" dirty="0"/>
              <a:t>Na razini 1, socijalni radnik komunicira malo s ili nimalo svijesti ili razumijevanja čak ni najvidljivijih osjećaja klijenta;</a:t>
            </a:r>
          </a:p>
          <a:p>
            <a:pPr>
              <a:lnSpc>
                <a:spcPts val="4400"/>
              </a:lnSpc>
              <a:spcBef>
                <a:spcPts val="1200"/>
              </a:spcBef>
            </a:pPr>
            <a:r>
              <a:rPr lang="hr-HR" sz="2800" dirty="0"/>
              <a:t>Odgovori socijalnog radnika su irelevantni i često su grubi,više ometaju nego olakšavaju komunikaciju.</a:t>
            </a:r>
          </a:p>
        </p:txBody>
      </p:sp>
    </p:spTree>
    <p:extLst>
      <p:ext uri="{BB962C8B-B14F-4D97-AF65-F5344CB8AC3E}">
        <p14:creationId xmlns:p14="http://schemas.microsoft.com/office/powerpoint/2010/main" val="37286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57</a:t>
            </a:fld>
            <a:endParaRPr lang="sr-Latn-RS"/>
          </a:p>
        </p:txBody>
      </p:sp>
      <p:sp>
        <p:nvSpPr>
          <p:cNvPr id="3" name="Rectangle 2">
            <a:extLst>
              <a:ext uri="{FF2B5EF4-FFF2-40B4-BE49-F238E27FC236}">
                <a16:creationId xmlns:a16="http://schemas.microsoft.com/office/drawing/2014/main" id="{00FC0B7F-2AA1-45E8-86F2-D993112C9DF8}"/>
              </a:ext>
            </a:extLst>
          </p:cNvPr>
          <p:cNvSpPr/>
          <p:nvPr/>
        </p:nvSpPr>
        <p:spPr>
          <a:xfrm>
            <a:off x="639097" y="422787"/>
            <a:ext cx="10638503" cy="5923545"/>
          </a:xfrm>
          <a:prstGeom prst="rect">
            <a:avLst/>
          </a:prstGeom>
        </p:spPr>
        <p:txBody>
          <a:bodyPr wrap="square">
            <a:spAutoFit/>
          </a:bodyPr>
          <a:lstStyle/>
          <a:p>
            <a:pPr>
              <a:lnSpc>
                <a:spcPts val="4600"/>
              </a:lnSpc>
            </a:pPr>
            <a:r>
              <a:rPr lang="hr-HR" sz="2800" dirty="0"/>
              <a:t>Na ovoj razini on djeluje </a:t>
            </a:r>
          </a:p>
          <a:p>
            <a:pPr marL="514350" indent="-514350">
              <a:lnSpc>
                <a:spcPts val="4600"/>
              </a:lnSpc>
              <a:buFont typeface="+mj-lt"/>
              <a:buAutoNum type="arabicPeriod"/>
            </a:pPr>
            <a:r>
              <a:rPr lang="hr-HR" sz="2800" dirty="0"/>
              <a:t>iz osobnog referentnog okvira, </a:t>
            </a:r>
          </a:p>
          <a:p>
            <a:pPr marL="514350" indent="-514350">
              <a:lnSpc>
                <a:spcPts val="4600"/>
              </a:lnSpc>
              <a:buFont typeface="+mj-lt"/>
              <a:buAutoNum type="arabicPeriod"/>
            </a:pPr>
            <a:r>
              <a:rPr lang="hr-HR" sz="2800" dirty="0"/>
              <a:t>često mijenja predmet razgovora, </a:t>
            </a:r>
          </a:p>
          <a:p>
            <a:pPr marL="514350" indent="-514350">
              <a:lnSpc>
                <a:spcPts val="4600"/>
              </a:lnSpc>
              <a:buFont typeface="+mj-lt"/>
              <a:buAutoNum type="arabicPeriod"/>
            </a:pPr>
            <a:r>
              <a:rPr lang="hr-HR" sz="2800" dirty="0"/>
              <a:t>iznosi svoje tvrdnje, </a:t>
            </a:r>
          </a:p>
          <a:p>
            <a:pPr marL="514350" indent="-514350">
              <a:lnSpc>
                <a:spcPts val="4600"/>
              </a:lnSpc>
              <a:buFont typeface="+mj-lt"/>
              <a:buAutoNum type="arabicPeriod"/>
            </a:pPr>
            <a:r>
              <a:rPr lang="hr-HR" sz="2800" dirty="0"/>
              <a:t>daje preporuke, </a:t>
            </a:r>
          </a:p>
          <a:p>
            <a:pPr marL="514350" indent="-514350">
              <a:lnSpc>
                <a:spcPts val="4600"/>
              </a:lnSpc>
              <a:buFont typeface="+mj-lt"/>
              <a:buAutoNum type="arabicPeriod"/>
            </a:pPr>
            <a:r>
              <a:rPr lang="hr-HR" sz="2800" dirty="0"/>
              <a:t>pokazuje ili koristi druge neučinkovite stilove koji blokiraju komunikaciju, često preusmjeravaju klijenta s njihovog problema i fragmentiraju proces pomaganja. </a:t>
            </a:r>
          </a:p>
          <a:p>
            <a:pPr>
              <a:lnSpc>
                <a:spcPts val="4600"/>
              </a:lnSpc>
            </a:pPr>
            <a:r>
              <a:rPr lang="hr-HR" sz="2800" dirty="0"/>
              <a:t>Nadalje, neverbalni odgovori socijalnog radnika nisu prikladni raspoloženju i sadržaju izjave klijenta.</a:t>
            </a:r>
          </a:p>
        </p:txBody>
      </p:sp>
    </p:spTree>
    <p:extLst>
      <p:ext uri="{BB962C8B-B14F-4D97-AF65-F5344CB8AC3E}">
        <p14:creationId xmlns:p14="http://schemas.microsoft.com/office/powerpoint/2010/main" val="2803046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58</a:t>
            </a:fld>
            <a:endParaRPr lang="sr-Latn-RS"/>
          </a:p>
        </p:txBody>
      </p:sp>
      <p:sp>
        <p:nvSpPr>
          <p:cNvPr id="3" name="Rectangle 2">
            <a:extLst>
              <a:ext uri="{FF2B5EF4-FFF2-40B4-BE49-F238E27FC236}">
                <a16:creationId xmlns:a16="http://schemas.microsoft.com/office/drawing/2014/main" id="{790AA122-8B64-4556-A80E-85822D5582DB}"/>
              </a:ext>
            </a:extLst>
          </p:cNvPr>
          <p:cNvSpPr/>
          <p:nvPr/>
        </p:nvSpPr>
        <p:spPr>
          <a:xfrm>
            <a:off x="555522" y="343909"/>
            <a:ext cx="11080955" cy="6048579"/>
          </a:xfrm>
          <a:prstGeom prst="rect">
            <a:avLst/>
          </a:prstGeom>
        </p:spPr>
        <p:txBody>
          <a:bodyPr wrap="square">
            <a:spAutoFit/>
          </a:bodyPr>
          <a:lstStyle/>
          <a:p>
            <a:pPr>
              <a:lnSpc>
                <a:spcPts val="3900"/>
              </a:lnSpc>
            </a:pPr>
            <a:r>
              <a:rPr lang="hr-HR" sz="2800" dirty="0"/>
              <a:t>Kada se socijalni radnici odnose na toj niskoj razini, klijenti često postaju zbunjeni ili upotrebljavaju obrambena ponašanja. </a:t>
            </a:r>
          </a:p>
          <a:p>
            <a:pPr>
              <a:lnSpc>
                <a:spcPts val="3900"/>
              </a:lnSpc>
            </a:pPr>
            <a:endParaRPr lang="hr-HR" sz="2800" dirty="0"/>
          </a:p>
          <a:p>
            <a:pPr>
              <a:lnSpc>
                <a:spcPts val="3900"/>
              </a:lnSpc>
            </a:pPr>
            <a:r>
              <a:rPr lang="hr-HR" sz="2800" dirty="0"/>
              <a:t>Oni mogu reagirati raspravljanjem na površnoj razini, neslaganjem, promjenom predmeta ili prekidom kontakta. </a:t>
            </a:r>
          </a:p>
          <a:p>
            <a:pPr>
              <a:lnSpc>
                <a:spcPts val="3900"/>
              </a:lnSpc>
            </a:pPr>
            <a:endParaRPr lang="hr-HR" sz="2800" dirty="0"/>
          </a:p>
          <a:p>
            <a:pPr>
              <a:lnSpc>
                <a:spcPts val="3900"/>
              </a:lnSpc>
            </a:pPr>
            <a:r>
              <a:rPr lang="hr-HR" sz="2800" dirty="0"/>
              <a:t>Stoga se energija klijenta preusmjerava iz istraživanja i / ili rada na problemima na sam komunikacijski proces.</a:t>
            </a:r>
          </a:p>
          <a:p>
            <a:pPr>
              <a:lnSpc>
                <a:spcPts val="3900"/>
              </a:lnSpc>
            </a:pPr>
            <a:endParaRPr lang="hr-HR" sz="2800" dirty="0"/>
          </a:p>
          <a:p>
            <a:pPr>
              <a:lnSpc>
                <a:spcPts val="3900"/>
              </a:lnSpc>
            </a:pPr>
            <a:r>
              <a:rPr lang="hr-HR" sz="2800" dirty="0"/>
              <a:t>Na ovoj razini djelovanja socijalnih radnika posebne su poteškoće sa nedobrovoljnim klijentima, koji se često osjećaju stigmatiziranima ili se doživljavaju devijantnima.</a:t>
            </a:r>
          </a:p>
        </p:txBody>
      </p:sp>
    </p:spTree>
    <p:extLst>
      <p:ext uri="{BB962C8B-B14F-4D97-AF65-F5344CB8AC3E}">
        <p14:creationId xmlns:p14="http://schemas.microsoft.com/office/powerpoint/2010/main" val="1079765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59</a:t>
            </a:fld>
            <a:endParaRPr lang="sr-Latn-RS"/>
          </a:p>
        </p:txBody>
      </p:sp>
      <p:sp>
        <p:nvSpPr>
          <p:cNvPr id="3" name="Rectangle 2">
            <a:extLst>
              <a:ext uri="{FF2B5EF4-FFF2-40B4-BE49-F238E27FC236}">
                <a16:creationId xmlns:a16="http://schemas.microsoft.com/office/drawing/2014/main" id="{419964A4-C1CE-49DA-AE3B-40EA18FD5F02}"/>
              </a:ext>
            </a:extLst>
          </p:cNvPr>
          <p:cNvSpPr/>
          <p:nvPr/>
        </p:nvSpPr>
        <p:spPr>
          <a:xfrm>
            <a:off x="599769" y="451632"/>
            <a:ext cx="10962966" cy="6196440"/>
          </a:xfrm>
          <a:prstGeom prst="rect">
            <a:avLst/>
          </a:prstGeom>
        </p:spPr>
        <p:txBody>
          <a:bodyPr wrap="square">
            <a:spAutoFit/>
          </a:bodyPr>
          <a:lstStyle/>
          <a:p>
            <a:pPr>
              <a:lnSpc>
                <a:spcPts val="4000"/>
              </a:lnSpc>
            </a:pPr>
            <a:r>
              <a:rPr lang="hr-HR" sz="2700" dirty="0"/>
              <a:t>Takvi odgovori mogu izazvati ljutnju klijenta, ali mogu biti i neugodna posljedica za socijalnog radnika, osim ako postoje norme po kojima klijenti moraju postupati poštujući ih u svim okolnostima. </a:t>
            </a:r>
          </a:p>
          <a:p>
            <a:pPr>
              <a:lnSpc>
                <a:spcPts val="4000"/>
              </a:lnSpc>
            </a:pPr>
            <a:endParaRPr lang="hr-HR" sz="2700" dirty="0"/>
          </a:p>
          <a:p>
            <a:pPr>
              <a:lnSpc>
                <a:spcPts val="4000"/>
              </a:lnSpc>
            </a:pPr>
            <a:r>
              <a:rPr lang="hr-HR" sz="2700" dirty="0"/>
              <a:t>Odgovori klijenata upozoravaju socijalnog radnika da se događaju iako ih ne vidi ili vam javljaju, signaliziraju probleme sa socijalnim radnikom ili ustanovom u kojoj djeluje. </a:t>
            </a:r>
          </a:p>
          <a:p>
            <a:pPr>
              <a:lnSpc>
                <a:spcPts val="4000"/>
              </a:lnSpc>
            </a:pPr>
            <a:endParaRPr lang="hr-HR" sz="2700" dirty="0"/>
          </a:p>
          <a:p>
            <a:pPr>
              <a:lnSpc>
                <a:spcPts val="4000"/>
              </a:lnSpc>
            </a:pPr>
            <a:r>
              <a:rPr lang="hr-HR" sz="2700" dirty="0"/>
              <a:t>To može biti ako socijalna radnica ima loš dan; ali još gore ako je takav način komunikacije postao standard prakse koja prolazi neopaženo.</a:t>
            </a:r>
          </a:p>
        </p:txBody>
      </p:sp>
    </p:spTree>
    <p:extLst>
      <p:ext uri="{BB962C8B-B14F-4D97-AF65-F5344CB8AC3E}">
        <p14:creationId xmlns:p14="http://schemas.microsoft.com/office/powerpoint/2010/main" val="1654720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CFBC9A-7E6C-4A5E-8748-63DC827DBC4D}"/>
              </a:ext>
            </a:extLst>
          </p:cNvPr>
          <p:cNvSpPr/>
          <p:nvPr/>
        </p:nvSpPr>
        <p:spPr>
          <a:xfrm>
            <a:off x="816077" y="500286"/>
            <a:ext cx="10776155" cy="6473695"/>
          </a:xfrm>
          <a:prstGeom prst="rect">
            <a:avLst/>
          </a:prstGeom>
        </p:spPr>
        <p:txBody>
          <a:bodyPr wrap="square">
            <a:spAutoFit/>
          </a:bodyPr>
          <a:lstStyle/>
          <a:p>
            <a:pPr>
              <a:lnSpc>
                <a:spcPct val="150000"/>
              </a:lnSpc>
            </a:pPr>
            <a:r>
              <a:rPr lang="hr-HR" sz="2800" dirty="0"/>
              <a:t>Kada klijenti izraze svoje očekivanja spontano, socijalni radnik ima priliku poraditi na nerealnim očekivanjima.</a:t>
            </a:r>
          </a:p>
          <a:p>
            <a:pPr>
              <a:lnSpc>
                <a:spcPct val="150000"/>
              </a:lnSpc>
            </a:pPr>
            <a:endParaRPr lang="hr-HR" sz="2800" dirty="0"/>
          </a:p>
          <a:p>
            <a:pPr>
              <a:lnSpc>
                <a:spcPct val="150000"/>
              </a:lnSpc>
            </a:pPr>
            <a:r>
              <a:rPr lang="hr-HR" sz="2800" dirty="0"/>
              <a:t>Vrlo često, korisnici ne izražavaju otvoreno svoja očekivanja i socijalni radnik treba do njih stići „okolnim putem”.</a:t>
            </a:r>
          </a:p>
          <a:p>
            <a:pPr>
              <a:lnSpc>
                <a:spcPct val="150000"/>
              </a:lnSpc>
            </a:pPr>
            <a:endParaRPr lang="hr-HR" sz="2800" dirty="0"/>
          </a:p>
          <a:p>
            <a:pPr>
              <a:lnSpc>
                <a:spcPct val="150000"/>
              </a:lnSpc>
            </a:pPr>
            <a:r>
              <a:rPr lang="hr-HR" sz="2800" dirty="0"/>
              <a:t>U ovom procesu traganja za očekivanjima, socijalni radnik mora biti jako pažljiv da ne traži izražavanje očekivanja prerano, jer klijent može zauzeti obrambenu poziciju.</a:t>
            </a:r>
          </a:p>
          <a:p>
            <a:pPr>
              <a:lnSpc>
                <a:spcPct val="150000"/>
              </a:lnSpc>
            </a:pPr>
            <a:endParaRPr lang="hr-HR" sz="2800" dirty="0"/>
          </a:p>
        </p:txBody>
      </p:sp>
      <p:pic>
        <p:nvPicPr>
          <p:cNvPr id="3" name="Picture 2">
            <a:extLst>
              <a:ext uri="{FF2B5EF4-FFF2-40B4-BE49-F238E27FC236}">
                <a16:creationId xmlns:a16="http://schemas.microsoft.com/office/drawing/2014/main" id="{75979D35-53E0-4990-836E-467D276CFFB1}"/>
              </a:ext>
            </a:extLst>
          </p:cNvPr>
          <p:cNvPicPr>
            <a:picLocks noChangeAspect="1"/>
          </p:cNvPicPr>
          <p:nvPr/>
        </p:nvPicPr>
        <p:blipFill>
          <a:blip r:embed="rId2"/>
          <a:stretch>
            <a:fillRect/>
          </a:stretch>
        </p:blipFill>
        <p:spPr>
          <a:xfrm>
            <a:off x="1185211" y="2880258"/>
            <a:ext cx="10626249" cy="2359356"/>
          </a:xfrm>
          <a:prstGeom prst="rect">
            <a:avLst/>
          </a:prstGeom>
        </p:spPr>
      </p:pic>
      <p:sp>
        <p:nvSpPr>
          <p:cNvPr id="4" name="Slide Number Placeholder 3">
            <a:extLst>
              <a:ext uri="{FF2B5EF4-FFF2-40B4-BE49-F238E27FC236}">
                <a16:creationId xmlns:a16="http://schemas.microsoft.com/office/drawing/2014/main" id="{D98CC593-B4DE-4BF6-A991-407533DFED42}"/>
              </a:ext>
            </a:extLst>
          </p:cNvPr>
          <p:cNvSpPr>
            <a:spLocks noGrp="1"/>
          </p:cNvSpPr>
          <p:nvPr>
            <p:ph type="sldNum" sz="quarter" idx="12"/>
          </p:nvPr>
        </p:nvSpPr>
        <p:spPr/>
        <p:txBody>
          <a:bodyPr/>
          <a:lstStyle/>
          <a:p>
            <a:fld id="{BA310B1E-A42C-2349-B58E-C0BBFE6FE9E8}" type="slidenum">
              <a:rPr lang="sr-Latn-RS" smtClean="0"/>
              <a:t>6</a:t>
            </a:fld>
            <a:endParaRPr lang="sr-Latn-RS"/>
          </a:p>
        </p:txBody>
      </p:sp>
    </p:spTree>
    <p:extLst>
      <p:ext uri="{BB962C8B-B14F-4D97-AF65-F5344CB8AC3E}">
        <p14:creationId xmlns:p14="http://schemas.microsoft.com/office/powerpoint/2010/main" val="165988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3"/>
                                        </p:tgtEl>
                                        <p:attrNameLst>
                                          <p:attrName>ppt_x</p:attrName>
                                        </p:attrNameLst>
                                      </p:cBhvr>
                                      <p:tavLst>
                                        <p:tav tm="0">
                                          <p:val>
                                            <p:strVal val="ppt_x"/>
                                          </p:val>
                                        </p:tav>
                                        <p:tav tm="100000">
                                          <p:val>
                                            <p:strVal val="ppt_x"/>
                                          </p:val>
                                        </p:tav>
                                      </p:tavLst>
                                    </p:anim>
                                    <p:anim calcmode="lin" valueType="num">
                                      <p:cBhvr additive="base">
                                        <p:cTn id="15" dur="500"/>
                                        <p:tgtEl>
                                          <p:spTgt spid="3"/>
                                        </p:tgtEl>
                                        <p:attrNameLst>
                                          <p:attrName>ppt_y</p:attrName>
                                        </p:attrNameLst>
                                      </p:cBhvr>
                                      <p:tavLst>
                                        <p:tav tm="0">
                                          <p:val>
                                            <p:strVal val="ppt_y"/>
                                          </p:val>
                                        </p:tav>
                                        <p:tav tm="100000">
                                          <p:val>
                                            <p:strVal val="1+ppt_h/2"/>
                                          </p:val>
                                        </p:tav>
                                      </p:tavLst>
                                    </p:anim>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60</a:t>
            </a:fld>
            <a:endParaRPr lang="sr-Latn-RS"/>
          </a:p>
        </p:txBody>
      </p:sp>
      <p:sp>
        <p:nvSpPr>
          <p:cNvPr id="3" name="Rectangle 2">
            <a:extLst>
              <a:ext uri="{FF2B5EF4-FFF2-40B4-BE49-F238E27FC236}">
                <a16:creationId xmlns:a16="http://schemas.microsoft.com/office/drawing/2014/main" id="{CE39CDA9-02EF-45F6-BDF0-BE24ACD30B59}"/>
              </a:ext>
            </a:extLst>
          </p:cNvPr>
          <p:cNvSpPr/>
          <p:nvPr/>
        </p:nvSpPr>
        <p:spPr>
          <a:xfrm>
            <a:off x="698088" y="609600"/>
            <a:ext cx="10677833" cy="4929042"/>
          </a:xfrm>
          <a:prstGeom prst="rect">
            <a:avLst/>
          </a:prstGeom>
        </p:spPr>
        <p:txBody>
          <a:bodyPr wrap="square">
            <a:spAutoFit/>
          </a:bodyPr>
          <a:lstStyle/>
          <a:p>
            <a:r>
              <a:rPr lang="pl-PL" sz="2800" dirty="0"/>
              <a:t>Razina 2: umjereno niska razina empatijske reakcije</a:t>
            </a:r>
          </a:p>
          <a:p>
            <a:endParaRPr lang="pl-PL" sz="2800" dirty="0"/>
          </a:p>
          <a:p>
            <a:pPr>
              <a:lnSpc>
                <a:spcPts val="4500"/>
              </a:lnSpc>
            </a:pPr>
            <a:r>
              <a:rPr lang="pl-PL" sz="2800" dirty="0"/>
              <a:t>Na razini 2, socijalni radnik odgovara na poruku klijenta, ali izostavlja praćenje osjećaja ili činjeničnih aspekata poruke, pa korisnik stječe dojam da ne prati ono što mu komunicira.</a:t>
            </a:r>
          </a:p>
          <a:p>
            <a:pPr>
              <a:lnSpc>
                <a:spcPts val="4500"/>
              </a:lnSpc>
            </a:pPr>
            <a:endParaRPr lang="pl-PL" sz="2800" dirty="0"/>
          </a:p>
          <a:p>
            <a:pPr>
              <a:lnSpc>
                <a:spcPts val="4500"/>
              </a:lnSpc>
            </a:pPr>
            <a:r>
              <a:rPr lang="pl-PL" sz="2800" dirty="0"/>
              <a:t>Socijalni radnik također može neprimjereno protumačiti osjećaje (npr. „nešto", "malo") ili može netočno tumačiti osjećaje (npr. „ljut" za „povrijeđen", "napet" za "prestrašen”)</a:t>
            </a:r>
          </a:p>
        </p:txBody>
      </p:sp>
    </p:spTree>
    <p:extLst>
      <p:ext uri="{BB962C8B-B14F-4D97-AF65-F5344CB8AC3E}">
        <p14:creationId xmlns:p14="http://schemas.microsoft.com/office/powerpoint/2010/main" val="2710224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61</a:t>
            </a:fld>
            <a:endParaRPr lang="sr-Latn-RS"/>
          </a:p>
        </p:txBody>
      </p:sp>
      <p:sp>
        <p:nvSpPr>
          <p:cNvPr id="3" name="Rectangle 2">
            <a:extLst>
              <a:ext uri="{FF2B5EF4-FFF2-40B4-BE49-F238E27FC236}">
                <a16:creationId xmlns:a16="http://schemas.microsoft.com/office/drawing/2014/main" id="{A168B414-59F5-4156-BA15-04C2ACFEECA7}"/>
              </a:ext>
            </a:extLst>
          </p:cNvPr>
          <p:cNvSpPr/>
          <p:nvPr/>
        </p:nvSpPr>
        <p:spPr>
          <a:xfrm>
            <a:off x="732503" y="714901"/>
            <a:ext cx="10726994" cy="5798510"/>
          </a:xfrm>
          <a:prstGeom prst="rect">
            <a:avLst/>
          </a:prstGeom>
        </p:spPr>
        <p:txBody>
          <a:bodyPr wrap="square">
            <a:spAutoFit/>
          </a:bodyPr>
          <a:lstStyle/>
          <a:p>
            <a:pPr>
              <a:lnSpc>
                <a:spcPts val="4500"/>
              </a:lnSpc>
            </a:pPr>
            <a:r>
              <a:rPr lang="hr-HR" sz="2800" dirty="0"/>
              <a:t>Odgovori također mogu proizlaziti iz vlastitih konceptualnih formulacija socijalnog radnika, koji mogu biti točni u smislu opservacije problema ili procjene nekog stanja u kojemu se nalazi korisnik, ali ne i empatički usklađeni s potrebama klijenta.</a:t>
            </a:r>
          </a:p>
          <a:p>
            <a:pPr>
              <a:lnSpc>
                <a:spcPts val="4500"/>
              </a:lnSpc>
            </a:pPr>
            <a:endParaRPr lang="hr-HR" sz="2800" dirty="0"/>
          </a:p>
          <a:p>
            <a:pPr>
              <a:lnSpc>
                <a:spcPts val="4500"/>
              </a:lnSpc>
            </a:pPr>
            <a:r>
              <a:rPr lang="hr-HR" sz="2800" dirty="0"/>
              <a:t>Iako su komunikacije socijalne radnice na razini 2 samo djelomično odgovarajuće, one ipak prenose napor da se  razumiju problemi korisnika i zbog toga blokiraju ne u potpunosti komunikaciju klijenta ili rad na problemima.</a:t>
            </a:r>
          </a:p>
        </p:txBody>
      </p:sp>
    </p:spTree>
    <p:extLst>
      <p:ext uri="{BB962C8B-B14F-4D97-AF65-F5344CB8AC3E}">
        <p14:creationId xmlns:p14="http://schemas.microsoft.com/office/powerpoint/2010/main" val="2178644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62</a:t>
            </a:fld>
            <a:endParaRPr lang="sr-Latn-RS"/>
          </a:p>
        </p:txBody>
      </p:sp>
      <p:sp>
        <p:nvSpPr>
          <p:cNvPr id="3" name="Rectangle 2">
            <a:extLst>
              <a:ext uri="{FF2B5EF4-FFF2-40B4-BE49-F238E27FC236}">
                <a16:creationId xmlns:a16="http://schemas.microsoft.com/office/drawing/2014/main" id="{32056B89-D295-40BE-8236-21461B2889C5}"/>
              </a:ext>
            </a:extLst>
          </p:cNvPr>
          <p:cNvSpPr/>
          <p:nvPr/>
        </p:nvSpPr>
        <p:spPr>
          <a:xfrm>
            <a:off x="668589" y="238473"/>
            <a:ext cx="10903979" cy="6473695"/>
          </a:xfrm>
          <a:prstGeom prst="rect">
            <a:avLst/>
          </a:prstGeom>
        </p:spPr>
        <p:txBody>
          <a:bodyPr wrap="square">
            <a:spAutoFit/>
          </a:bodyPr>
          <a:lstStyle/>
          <a:p>
            <a:pPr>
              <a:lnSpc>
                <a:spcPct val="150000"/>
              </a:lnSpc>
            </a:pPr>
            <a:r>
              <a:rPr lang="hr-HR" sz="2700" dirty="0"/>
              <a:t>Razina 3: razmjenjiva ili recipročna razina empatijske suradnje socijalnog radnika</a:t>
            </a:r>
          </a:p>
          <a:p>
            <a:pPr>
              <a:lnSpc>
                <a:spcPct val="150000"/>
              </a:lnSpc>
            </a:pPr>
            <a:endParaRPr lang="hr-HR" sz="2700" dirty="0"/>
          </a:p>
          <a:p>
            <a:pPr>
              <a:lnSpc>
                <a:spcPct val="150000"/>
              </a:lnSpc>
            </a:pPr>
            <a:r>
              <a:rPr lang="hr-HR" sz="2700" dirty="0"/>
              <a:t>Verbalni i neverbalni odgovori socijalnog radnika na razini 3 komuniciraju korisniku razumijevanje i međusobno su izmjenjivi s jasnim porukama klijentu, što točno odražava činjenične aspekte klijentovih poruka i vanjskog odraza osjećaja ili stanja u kojem se nalazi korisnik.</a:t>
            </a:r>
          </a:p>
          <a:p>
            <a:pPr>
              <a:lnSpc>
                <a:spcPct val="150000"/>
              </a:lnSpc>
            </a:pPr>
            <a:r>
              <a:rPr lang="hr-HR" sz="2700" dirty="0"/>
              <a:t>Recipročni odgovori međutim ne idu dalje od površinskih osjećaja. Oni ne ublažavaju teškoće koje se komuniciraju.</a:t>
            </a:r>
          </a:p>
        </p:txBody>
      </p:sp>
    </p:spTree>
    <p:extLst>
      <p:ext uri="{BB962C8B-B14F-4D97-AF65-F5344CB8AC3E}">
        <p14:creationId xmlns:p14="http://schemas.microsoft.com/office/powerpoint/2010/main" val="2716469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63</a:t>
            </a:fld>
            <a:endParaRPr lang="sr-Latn-RS"/>
          </a:p>
        </p:txBody>
      </p:sp>
      <p:sp>
        <p:nvSpPr>
          <p:cNvPr id="3" name="Rectangle 2">
            <a:extLst>
              <a:ext uri="{FF2B5EF4-FFF2-40B4-BE49-F238E27FC236}">
                <a16:creationId xmlns:a16="http://schemas.microsoft.com/office/drawing/2014/main" id="{62101C3E-8B90-49A2-9B8F-63BF4A788083}"/>
              </a:ext>
            </a:extLst>
          </p:cNvPr>
          <p:cNvSpPr/>
          <p:nvPr/>
        </p:nvSpPr>
        <p:spPr>
          <a:xfrm>
            <a:off x="737419" y="384305"/>
            <a:ext cx="10668000" cy="5923545"/>
          </a:xfrm>
          <a:prstGeom prst="rect">
            <a:avLst/>
          </a:prstGeom>
        </p:spPr>
        <p:txBody>
          <a:bodyPr wrap="square">
            <a:spAutoFit/>
          </a:bodyPr>
          <a:lstStyle/>
          <a:p>
            <a:pPr>
              <a:lnSpc>
                <a:spcPts val="4600"/>
              </a:lnSpc>
            </a:pPr>
            <a:r>
              <a:rPr lang="hr-HR" sz="2800" dirty="0"/>
              <a:t>Prihvaćanje činjeničnog sadržaja poruke klijenta, iako poželjno, nije najvažnije u komunikacijskom kanalu. Ako je uključen, taj aspekt poruke mora biti točan. </a:t>
            </a:r>
          </a:p>
          <a:p>
            <a:pPr>
              <a:lnSpc>
                <a:spcPts val="4600"/>
              </a:lnSpc>
            </a:pPr>
            <a:endParaRPr lang="hr-HR" sz="2800" dirty="0"/>
          </a:p>
          <a:p>
            <a:pPr>
              <a:lnSpc>
                <a:spcPts val="4600"/>
              </a:lnSpc>
            </a:pPr>
            <a:r>
              <a:rPr lang="hr-HR" sz="2800" dirty="0"/>
              <a:t>Razina 3 olakšava daljnje napore na analizi problema klijenta i problemski fokusirane odgovore od strane klijenta. </a:t>
            </a:r>
          </a:p>
          <a:p>
            <a:pPr>
              <a:lnSpc>
                <a:spcPts val="4600"/>
              </a:lnSpc>
            </a:pPr>
            <a:endParaRPr lang="hr-HR" sz="2800" dirty="0"/>
          </a:p>
          <a:p>
            <a:pPr>
              <a:lnSpc>
                <a:spcPts val="4600"/>
              </a:lnSpc>
            </a:pPr>
            <a:r>
              <a:rPr lang="hr-HR" sz="2800" dirty="0"/>
              <a:t>Socijalni radnik dobro pokazuje vještineu u međusobnom empatičkom poštivanju, što je važna i  učinkovita radna razina.</a:t>
            </a:r>
          </a:p>
        </p:txBody>
      </p:sp>
    </p:spTree>
    <p:extLst>
      <p:ext uri="{BB962C8B-B14F-4D97-AF65-F5344CB8AC3E}">
        <p14:creationId xmlns:p14="http://schemas.microsoft.com/office/powerpoint/2010/main" val="1822850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64</a:t>
            </a:fld>
            <a:endParaRPr lang="sr-Latn-RS"/>
          </a:p>
        </p:txBody>
      </p:sp>
      <p:sp>
        <p:nvSpPr>
          <p:cNvPr id="3" name="Rectangle 2">
            <a:extLst>
              <a:ext uri="{FF2B5EF4-FFF2-40B4-BE49-F238E27FC236}">
                <a16:creationId xmlns:a16="http://schemas.microsoft.com/office/drawing/2014/main" id="{2C64EC5E-BA9F-4CF6-846E-24F1CF7BA091}"/>
              </a:ext>
            </a:extLst>
          </p:cNvPr>
          <p:cNvSpPr/>
          <p:nvPr/>
        </p:nvSpPr>
        <p:spPr>
          <a:xfrm>
            <a:off x="757082" y="609600"/>
            <a:ext cx="10756492" cy="5262979"/>
          </a:xfrm>
          <a:prstGeom prst="rect">
            <a:avLst/>
          </a:prstGeom>
        </p:spPr>
        <p:txBody>
          <a:bodyPr wrap="square">
            <a:spAutoFit/>
          </a:bodyPr>
          <a:lstStyle/>
          <a:p>
            <a:r>
              <a:rPr lang="hr-HR" sz="2800" dirty="0"/>
              <a:t>Ova razina komunikacije sa klijentom prije svega odražava međusobno irazumijevanje klijenta i socijalnog radnika, izričito odražava neposredno vidljive emocije u poruci klijenta. </a:t>
            </a:r>
          </a:p>
          <a:p>
            <a:endParaRPr lang="hr-HR" sz="2800" dirty="0"/>
          </a:p>
          <a:p>
            <a:r>
              <a:rPr lang="hr-HR" sz="2800" dirty="0"/>
              <a:t>Sadržaj odgovora također je točan, ali dublji osjećaji i značenja nisu vidljivi na ovoj komunikacijskoj razini. </a:t>
            </a:r>
          </a:p>
          <a:p>
            <a:endParaRPr lang="hr-HR" sz="2800" dirty="0"/>
          </a:p>
          <a:p>
            <a:r>
              <a:rPr lang="hr-HR" sz="2800" dirty="0"/>
              <a:t>Ova razina komunikacije omogućava takve empatijske odgovore koji uključuje promjenu refleksije od trećeg prema prvom licu, i odražava takvu razinu razumijevanja da se stvara dojam kao da je socijalni radnik korisnik. </a:t>
            </a:r>
          </a:p>
        </p:txBody>
      </p:sp>
      <p:sp>
        <p:nvSpPr>
          <p:cNvPr id="4" name="Rectangle: Rounded Corners 3">
            <a:extLst>
              <a:ext uri="{FF2B5EF4-FFF2-40B4-BE49-F238E27FC236}">
                <a16:creationId xmlns:a16="http://schemas.microsoft.com/office/drawing/2014/main" id="{AC19DD75-741E-48BE-8F7F-5C135395B068}"/>
              </a:ext>
            </a:extLst>
          </p:cNvPr>
          <p:cNvSpPr/>
          <p:nvPr/>
        </p:nvSpPr>
        <p:spPr>
          <a:xfrm>
            <a:off x="2497394" y="3923071"/>
            <a:ext cx="6902245" cy="232532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scene3d>
              <a:camera prst="orthographicFront"/>
              <a:lightRig rig="threePt" dir="t"/>
            </a:scene3d>
            <a:sp3d extrusionH="57150">
              <a:bevelT w="38100" h="38100"/>
            </a:sp3d>
          </a:bodyPr>
          <a:lstStyle/>
          <a:p>
            <a:pPr algn="ctr"/>
            <a:r>
              <a:rPr lang="hr-HR" sz="2800" dirty="0">
                <a:ln>
                  <a:solidFill>
                    <a:schemeClr val="bg1"/>
                  </a:solidFill>
                </a:ln>
                <a:solidFill>
                  <a:schemeClr val="bg1"/>
                </a:solidFill>
              </a:rPr>
              <a:t>Ovo je naravno metaforičko značenje rečenice</a:t>
            </a:r>
            <a:r>
              <a:rPr lang="hr-HR" sz="2800" dirty="0"/>
              <a:t>.</a:t>
            </a:r>
          </a:p>
        </p:txBody>
      </p:sp>
    </p:spTree>
    <p:extLst>
      <p:ext uri="{BB962C8B-B14F-4D97-AF65-F5344CB8AC3E}">
        <p14:creationId xmlns:p14="http://schemas.microsoft.com/office/powerpoint/2010/main" val="3697337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65</a:t>
            </a:fld>
            <a:endParaRPr lang="sr-Latn-RS"/>
          </a:p>
        </p:txBody>
      </p:sp>
      <p:sp>
        <p:nvSpPr>
          <p:cNvPr id="3" name="Rectangle 2">
            <a:extLst>
              <a:ext uri="{FF2B5EF4-FFF2-40B4-BE49-F238E27FC236}">
                <a16:creationId xmlns:a16="http://schemas.microsoft.com/office/drawing/2014/main" id="{C51071EA-768C-40AD-97B3-4253E8F033D4}"/>
              </a:ext>
            </a:extLst>
          </p:cNvPr>
          <p:cNvSpPr/>
          <p:nvPr/>
        </p:nvSpPr>
        <p:spPr>
          <a:xfrm>
            <a:off x="698090" y="582067"/>
            <a:ext cx="10795819" cy="5693866"/>
          </a:xfrm>
          <a:prstGeom prst="rect">
            <a:avLst/>
          </a:prstGeom>
        </p:spPr>
        <p:txBody>
          <a:bodyPr wrap="square">
            <a:spAutoFit/>
          </a:bodyPr>
          <a:lstStyle/>
          <a:p>
            <a:r>
              <a:rPr lang="hr-HR" sz="2800" dirty="0"/>
              <a:t>Razina 4: umjereno visoka razina empatičke reakcije</a:t>
            </a:r>
          </a:p>
          <a:p>
            <a:endParaRPr lang="hr-HR" sz="2800" dirty="0"/>
          </a:p>
          <a:p>
            <a:r>
              <a:rPr lang="hr-HR" sz="2800" dirty="0"/>
              <a:t>Odgovori na razini 4 donekle su dodatni ranijim sadržajima komunikacije, točno identificirajući implicitne temeljne osjećaje klijenta i / ili aspekte problema. </a:t>
            </a:r>
          </a:p>
          <a:p>
            <a:endParaRPr lang="hr-HR" sz="2800" dirty="0"/>
          </a:p>
          <a:p>
            <a:r>
              <a:rPr lang="hr-HR" sz="2800" dirty="0"/>
              <a:t>Odgovor socijalnog radnika osvjetljava suptilne ili prikrivene aspekte klijentove poruke, omogućujući klijentu da stupi u dodir s nešto dubljim osjećajima i neizraženim značenjima i svrhama ponašanja. </a:t>
            </a:r>
          </a:p>
          <a:p>
            <a:endParaRPr lang="hr-HR" sz="2800" dirty="0"/>
          </a:p>
          <a:p>
            <a:r>
              <a:rPr lang="hr-HR" sz="2800" dirty="0"/>
              <a:t>Razina 4 odgovora na taj način ima za cilj poboljšanje samosvijesti.</a:t>
            </a:r>
          </a:p>
        </p:txBody>
      </p:sp>
    </p:spTree>
    <p:extLst>
      <p:ext uri="{BB962C8B-B14F-4D97-AF65-F5344CB8AC3E}">
        <p14:creationId xmlns:p14="http://schemas.microsoft.com/office/powerpoint/2010/main" val="3508496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66</a:t>
            </a:fld>
            <a:endParaRPr lang="sr-Latn-RS"/>
          </a:p>
        </p:txBody>
      </p:sp>
      <p:sp>
        <p:nvSpPr>
          <p:cNvPr id="4" name="Rectangle 3">
            <a:extLst>
              <a:ext uri="{FF2B5EF4-FFF2-40B4-BE49-F238E27FC236}">
                <a16:creationId xmlns:a16="http://schemas.microsoft.com/office/drawing/2014/main" id="{879560B4-C509-4865-84B6-EC3B6F3FFD94}"/>
              </a:ext>
            </a:extLst>
          </p:cNvPr>
          <p:cNvSpPr/>
          <p:nvPr/>
        </p:nvSpPr>
        <p:spPr>
          <a:xfrm>
            <a:off x="732503" y="331293"/>
            <a:ext cx="10726994" cy="6195414"/>
          </a:xfrm>
          <a:prstGeom prst="rect">
            <a:avLst/>
          </a:prstGeom>
        </p:spPr>
        <p:txBody>
          <a:bodyPr wrap="square">
            <a:spAutoFit/>
          </a:bodyPr>
          <a:lstStyle/>
          <a:p>
            <a:r>
              <a:rPr lang="hr-HR" sz="2800" dirty="0"/>
              <a:t>Razina 5: visoka razina empatičke reakcije</a:t>
            </a:r>
          </a:p>
          <a:p>
            <a:endParaRPr lang="hr-HR" sz="2800" dirty="0"/>
          </a:p>
          <a:p>
            <a:pPr>
              <a:lnSpc>
                <a:spcPts val="4600"/>
              </a:lnSpc>
            </a:pPr>
            <a:r>
              <a:rPr lang="hr-HR" sz="2800" dirty="0"/>
              <a:t>Razmišljajući o svakoj emocionalnoj nijansi i korištenju glasa i intenziteta izraza usko povezanih s trenutnim stanjem klijenta, socijalni radnik točno odgovara na cijeli raspon i intenzitet vanjskih ali  i dubljih, temeljnih osjećaja i značenja na razini 5.</a:t>
            </a:r>
          </a:p>
          <a:p>
            <a:pPr>
              <a:lnSpc>
                <a:spcPts val="4600"/>
              </a:lnSpc>
            </a:pPr>
            <a:endParaRPr lang="hr-HR" sz="2800" dirty="0"/>
          </a:p>
          <a:p>
            <a:pPr>
              <a:lnSpc>
                <a:spcPts val="4600"/>
              </a:lnSpc>
            </a:pPr>
            <a:r>
              <a:rPr lang="hr-HR" sz="2800" dirty="0"/>
              <a:t>Socijalni radnik može povezati trenutne osjećaje i doživljavanje prethodno iskazanih iskustava ili osjećaja, ili može precizno identificirati implicitne modele, teme ili ciljeve koji stoje u pozadini komunikacije klijenta.</a:t>
            </a:r>
          </a:p>
        </p:txBody>
      </p:sp>
    </p:spTree>
    <p:extLst>
      <p:ext uri="{BB962C8B-B14F-4D97-AF65-F5344CB8AC3E}">
        <p14:creationId xmlns:p14="http://schemas.microsoft.com/office/powerpoint/2010/main" val="2840948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67</a:t>
            </a:fld>
            <a:endParaRPr lang="sr-Latn-RS"/>
          </a:p>
        </p:txBody>
      </p:sp>
      <p:sp>
        <p:nvSpPr>
          <p:cNvPr id="3" name="Rectangle 2">
            <a:extLst>
              <a:ext uri="{FF2B5EF4-FFF2-40B4-BE49-F238E27FC236}">
                <a16:creationId xmlns:a16="http://schemas.microsoft.com/office/drawing/2014/main" id="{ABA2F540-27CC-41F6-85EB-760FD3C8B4B9}"/>
              </a:ext>
            </a:extLst>
          </p:cNvPr>
          <p:cNvSpPr/>
          <p:nvPr/>
        </p:nvSpPr>
        <p:spPr>
          <a:xfrm>
            <a:off x="698090" y="684665"/>
            <a:ext cx="10559845" cy="5827364"/>
          </a:xfrm>
          <a:prstGeom prst="rect">
            <a:avLst/>
          </a:prstGeom>
        </p:spPr>
        <p:txBody>
          <a:bodyPr wrap="square">
            <a:spAutoFit/>
          </a:bodyPr>
          <a:lstStyle/>
          <a:p>
            <a:pPr>
              <a:lnSpc>
                <a:spcPct val="150000"/>
              </a:lnSpc>
            </a:pPr>
            <a:r>
              <a:rPr lang="hr-HR" sz="2800" dirty="0"/>
              <a:t>Odgovori socijalnog radnika mogu identificirati implicitne ciljeve komunicirane u poruci klijenta, koji ukazuju na obećavajuće smjernice za osobni rast i otvaraju put za zajedničko djelovanje i napredak korisnika. </a:t>
            </a:r>
          </a:p>
          <a:p>
            <a:pPr>
              <a:lnSpc>
                <a:spcPct val="150000"/>
              </a:lnSpc>
            </a:pPr>
            <a:endParaRPr lang="hr-HR" sz="2800" dirty="0"/>
          </a:p>
          <a:p>
            <a:pPr>
              <a:lnSpc>
                <a:spcPct val="150000"/>
              </a:lnSpc>
            </a:pPr>
            <a:r>
              <a:rPr lang="hr-HR" sz="2800" dirty="0"/>
              <a:t>Empatički odgovor na ovoj visokoj razini olakšava klijentu istraživanje vlastitih osjećaja i problema u mnogo većoj širini i dubini od reagiranja na nižim razinama.</a:t>
            </a:r>
          </a:p>
          <a:p>
            <a:pPr>
              <a:lnSpc>
                <a:spcPct val="150000"/>
              </a:lnSpc>
            </a:pPr>
            <a:endParaRPr lang="hr-HR" sz="2800" dirty="0"/>
          </a:p>
        </p:txBody>
      </p:sp>
    </p:spTree>
    <p:extLst>
      <p:ext uri="{BB962C8B-B14F-4D97-AF65-F5344CB8AC3E}">
        <p14:creationId xmlns:p14="http://schemas.microsoft.com/office/powerpoint/2010/main" val="2259415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68</a:t>
            </a:fld>
            <a:endParaRPr lang="sr-Latn-RS"/>
          </a:p>
        </p:txBody>
      </p:sp>
      <p:sp>
        <p:nvSpPr>
          <p:cNvPr id="3" name="Rectangle 2">
            <a:extLst>
              <a:ext uri="{FF2B5EF4-FFF2-40B4-BE49-F238E27FC236}">
                <a16:creationId xmlns:a16="http://schemas.microsoft.com/office/drawing/2014/main" id="{E019DA22-DB1C-4841-9B42-69CB95785274}"/>
              </a:ext>
            </a:extLst>
          </p:cNvPr>
          <p:cNvSpPr/>
          <p:nvPr/>
        </p:nvSpPr>
        <p:spPr>
          <a:xfrm>
            <a:off x="860322" y="966300"/>
            <a:ext cx="10471355" cy="4534703"/>
          </a:xfrm>
          <a:prstGeom prst="rect">
            <a:avLst/>
          </a:prstGeom>
        </p:spPr>
        <p:txBody>
          <a:bodyPr wrap="square">
            <a:spAutoFit/>
          </a:bodyPr>
          <a:lstStyle/>
          <a:p>
            <a:pPr>
              <a:lnSpc>
                <a:spcPct val="150000"/>
              </a:lnSpc>
            </a:pPr>
            <a:r>
              <a:rPr lang="hr-HR" sz="2800" dirty="0"/>
              <a:t>Ovu razinu empatije se rijetko vidi kod neiskusnih socijalnih radnika i samo nešto češće kod vrlo iskusnih. </a:t>
            </a:r>
          </a:p>
          <a:p>
            <a:pPr>
              <a:lnSpc>
                <a:spcPct val="150000"/>
              </a:lnSpc>
            </a:pPr>
            <a:endParaRPr lang="hr-HR" sz="2800" dirty="0"/>
          </a:p>
          <a:p>
            <a:pPr>
              <a:lnSpc>
                <a:spcPct val="150000"/>
              </a:lnSpc>
            </a:pPr>
            <a:r>
              <a:rPr lang="hr-HR" sz="2800" dirty="0"/>
              <a:t>Mogućnost odgovora na takvoj razini kada je riječ o korisnicima, vjerojatno će se dogoditi pri kraju procesa i kod klijenata koji su postali dobrovoljniji, odnosno koji dosegnu razvoj prema dobrovoljnoj suradnji.</a:t>
            </a:r>
          </a:p>
        </p:txBody>
      </p:sp>
    </p:spTree>
    <p:extLst>
      <p:ext uri="{BB962C8B-B14F-4D97-AF65-F5344CB8AC3E}">
        <p14:creationId xmlns:p14="http://schemas.microsoft.com/office/powerpoint/2010/main" val="1346863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69</a:t>
            </a:fld>
            <a:endParaRPr lang="sr-Latn-RS"/>
          </a:p>
        </p:txBody>
      </p:sp>
      <p:sp>
        <p:nvSpPr>
          <p:cNvPr id="3" name="Rectangle 2">
            <a:extLst>
              <a:ext uri="{FF2B5EF4-FFF2-40B4-BE49-F238E27FC236}">
                <a16:creationId xmlns:a16="http://schemas.microsoft.com/office/drawing/2014/main" id="{257866AD-9E37-4870-ADE3-D9098C5E4989}"/>
              </a:ext>
            </a:extLst>
          </p:cNvPr>
          <p:cNvSpPr/>
          <p:nvPr/>
        </p:nvSpPr>
        <p:spPr>
          <a:xfrm>
            <a:off x="806245" y="609600"/>
            <a:ext cx="10579509" cy="5827364"/>
          </a:xfrm>
          <a:prstGeom prst="rect">
            <a:avLst/>
          </a:prstGeom>
        </p:spPr>
        <p:txBody>
          <a:bodyPr wrap="square">
            <a:spAutoFit/>
          </a:bodyPr>
          <a:lstStyle/>
          <a:p>
            <a:pPr>
              <a:lnSpc>
                <a:spcPct val="150000"/>
              </a:lnSpc>
            </a:pPr>
            <a:r>
              <a:rPr lang="hr-HR" sz="2800" dirty="0"/>
              <a:t>5. Autentičnost</a:t>
            </a:r>
          </a:p>
          <a:p>
            <a:pPr>
              <a:lnSpc>
                <a:spcPct val="150000"/>
              </a:lnSpc>
            </a:pPr>
            <a:endParaRPr lang="hr-HR" sz="2800" dirty="0"/>
          </a:p>
          <a:p>
            <a:pPr>
              <a:lnSpc>
                <a:spcPct val="150000"/>
              </a:lnSpc>
            </a:pPr>
            <a:r>
              <a:rPr lang="hr-HR" sz="2800" dirty="0"/>
              <a:t>Autentičnost (nazvana i izvornost), uz ostale uvjete i oblike pomoći još se uvijek smatra središnjom ulogom u procesu pomoći.</a:t>
            </a:r>
          </a:p>
          <a:p>
            <a:pPr>
              <a:lnSpc>
                <a:spcPct val="150000"/>
              </a:lnSpc>
            </a:pPr>
            <a:endParaRPr lang="hr-HR" sz="2800" dirty="0"/>
          </a:p>
          <a:p>
            <a:pPr>
              <a:lnSpc>
                <a:spcPct val="150000"/>
              </a:lnSpc>
            </a:pPr>
            <a:r>
              <a:rPr lang="hr-HR" sz="2800" dirty="0"/>
              <a:t>Autentičnost se definira kao dijeljenje sebstva povezivanjem prirodnim, iskrenim, spontanim, otvorenim i istinskim načinom.</a:t>
            </a:r>
          </a:p>
        </p:txBody>
      </p:sp>
      <p:sp>
        <p:nvSpPr>
          <p:cNvPr id="4" name="Rectangle 3">
            <a:extLst>
              <a:ext uri="{FF2B5EF4-FFF2-40B4-BE49-F238E27FC236}">
                <a16:creationId xmlns:a16="http://schemas.microsoft.com/office/drawing/2014/main" id="{68722AF4-42E7-4DD0-9226-7A6AEE5CDFDF}"/>
              </a:ext>
            </a:extLst>
          </p:cNvPr>
          <p:cNvSpPr/>
          <p:nvPr/>
        </p:nvSpPr>
        <p:spPr>
          <a:xfrm>
            <a:off x="3923070" y="609600"/>
            <a:ext cx="6794091" cy="138634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hr-HR" sz="2800" dirty="0"/>
              <a:t>Autentičnost, iz grčkog jezika, authéntēs, početnik, uzročnik, istinit, izvoran, vjerodosatojan</a:t>
            </a:r>
          </a:p>
        </p:txBody>
      </p:sp>
    </p:spTree>
    <p:extLst>
      <p:ext uri="{BB962C8B-B14F-4D97-AF65-F5344CB8AC3E}">
        <p14:creationId xmlns:p14="http://schemas.microsoft.com/office/powerpoint/2010/main" val="2996865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D651FF-BFF7-4B24-9EFF-5BCF064FAA0D}"/>
              </a:ext>
            </a:extLst>
          </p:cNvPr>
          <p:cNvSpPr/>
          <p:nvPr/>
        </p:nvSpPr>
        <p:spPr>
          <a:xfrm>
            <a:off x="825909" y="587082"/>
            <a:ext cx="10766323" cy="4534703"/>
          </a:xfrm>
          <a:prstGeom prst="rect">
            <a:avLst/>
          </a:prstGeom>
        </p:spPr>
        <p:txBody>
          <a:bodyPr wrap="square">
            <a:spAutoFit/>
          </a:bodyPr>
          <a:lstStyle/>
          <a:p>
            <a:pPr>
              <a:lnSpc>
                <a:spcPct val="150000"/>
              </a:lnSpc>
            </a:pPr>
            <a:r>
              <a:rPr lang="hr-HR" sz="2800" dirty="0"/>
              <a:t>U slučajevima nedobrovoljnih korisnika, socijalni radnici najčešće će opisati sadržaj prihvaćanja ponude, jer potencijalni klijenti nisu tražili uslugu.</a:t>
            </a:r>
          </a:p>
          <a:p>
            <a:pPr>
              <a:lnSpc>
                <a:spcPct val="150000"/>
              </a:lnSpc>
            </a:pPr>
            <a:endParaRPr lang="hr-HR" sz="2800" dirty="0"/>
          </a:p>
          <a:p>
            <a:pPr>
              <a:lnSpc>
                <a:spcPct val="150000"/>
              </a:lnSpc>
            </a:pPr>
            <a:r>
              <a:rPr lang="hr-HR" sz="2800" dirty="0"/>
              <a:t>Na taj način socijalni radnik signalizira od početka da surađuje s potencijalnim klijentom, a ne djeluje kao suradnik agencije koja je klijenta uputila u proces.</a:t>
            </a:r>
          </a:p>
        </p:txBody>
      </p:sp>
      <p:sp>
        <p:nvSpPr>
          <p:cNvPr id="6" name="Rectangle: Rounded Corners 5">
            <a:extLst>
              <a:ext uri="{FF2B5EF4-FFF2-40B4-BE49-F238E27FC236}">
                <a16:creationId xmlns:a16="http://schemas.microsoft.com/office/drawing/2014/main" id="{19EDB6F1-0EBA-487B-BDA0-9714867C9D22}"/>
              </a:ext>
            </a:extLst>
          </p:cNvPr>
          <p:cNvSpPr/>
          <p:nvPr/>
        </p:nvSpPr>
        <p:spPr>
          <a:xfrm>
            <a:off x="1258529" y="3507658"/>
            <a:ext cx="9153832" cy="2853813"/>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hr-HR" sz="2800" b="1" dirty="0">
                <a:solidFill>
                  <a:schemeClr val="bg1"/>
                </a:solidFill>
              </a:rPr>
              <a:t>Socijali radnik će ukratko objasniti prirodu postupka pomoći i definirati odnos klijent-socijalni radnik kao partnera koji traže rješenje problema klijenta.</a:t>
            </a:r>
          </a:p>
        </p:txBody>
      </p:sp>
      <p:sp>
        <p:nvSpPr>
          <p:cNvPr id="2" name="Slide Number Placeholder 1">
            <a:extLst>
              <a:ext uri="{FF2B5EF4-FFF2-40B4-BE49-F238E27FC236}">
                <a16:creationId xmlns:a16="http://schemas.microsoft.com/office/drawing/2014/main" id="{42383353-CB06-42E9-A04F-CC48AA039ADD}"/>
              </a:ext>
            </a:extLst>
          </p:cNvPr>
          <p:cNvSpPr>
            <a:spLocks noGrp="1"/>
          </p:cNvSpPr>
          <p:nvPr>
            <p:ph type="sldNum" sz="quarter" idx="12"/>
          </p:nvPr>
        </p:nvSpPr>
        <p:spPr/>
        <p:txBody>
          <a:bodyPr/>
          <a:lstStyle/>
          <a:p>
            <a:fld id="{BA310B1E-A42C-2349-B58E-C0BBFE6FE9E8}" type="slidenum">
              <a:rPr lang="sr-Latn-RS" smtClean="0"/>
              <a:t>7</a:t>
            </a:fld>
            <a:endParaRPr lang="sr-Latn-RS"/>
          </a:p>
        </p:txBody>
      </p:sp>
    </p:spTree>
    <p:extLst>
      <p:ext uri="{BB962C8B-B14F-4D97-AF65-F5344CB8AC3E}">
        <p14:creationId xmlns:p14="http://schemas.microsoft.com/office/powerpoint/2010/main" val="3282921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6"/>
                                        </p:tgtEl>
                                        <p:attrNameLst>
                                          <p:attrName>ppt_x</p:attrName>
                                        </p:attrNameLst>
                                      </p:cBhvr>
                                      <p:tavLst>
                                        <p:tav tm="0">
                                          <p:val>
                                            <p:strVal val="ppt_x"/>
                                          </p:val>
                                        </p:tav>
                                        <p:tav tm="100000">
                                          <p:val>
                                            <p:strVal val="ppt_x"/>
                                          </p:val>
                                        </p:tav>
                                      </p:tavLst>
                                    </p:anim>
                                    <p:anim calcmode="lin" valueType="num">
                                      <p:cBhvr additive="base">
                                        <p:cTn id="15" dur="500"/>
                                        <p:tgtEl>
                                          <p:spTgt spid="6"/>
                                        </p:tgtEl>
                                        <p:attrNameLst>
                                          <p:attrName>ppt_y</p:attrName>
                                        </p:attrNameLst>
                                      </p:cBhvr>
                                      <p:tavLst>
                                        <p:tav tm="0">
                                          <p:val>
                                            <p:strVal val="ppt_y"/>
                                          </p:val>
                                        </p:tav>
                                        <p:tav tm="100000">
                                          <p:val>
                                            <p:strVal val="1+ppt_h/2"/>
                                          </p:val>
                                        </p:tav>
                                      </p:tavLst>
                                    </p:anim>
                                    <p:set>
                                      <p:cBhvr>
                                        <p:cTn id="1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70</a:t>
            </a:fld>
            <a:endParaRPr lang="sr-Latn-RS"/>
          </a:p>
        </p:txBody>
      </p:sp>
      <p:sp>
        <p:nvSpPr>
          <p:cNvPr id="3" name="Rectangle 2">
            <a:extLst>
              <a:ext uri="{FF2B5EF4-FFF2-40B4-BE49-F238E27FC236}">
                <a16:creationId xmlns:a16="http://schemas.microsoft.com/office/drawing/2014/main" id="{5FFCED12-B2FF-4F35-AB76-8B2440C58289}"/>
              </a:ext>
            </a:extLst>
          </p:cNvPr>
          <p:cNvSpPr/>
          <p:nvPr/>
        </p:nvSpPr>
        <p:spPr>
          <a:xfrm>
            <a:off x="796412" y="310133"/>
            <a:ext cx="10638503" cy="6237733"/>
          </a:xfrm>
          <a:prstGeom prst="rect">
            <a:avLst/>
          </a:prstGeom>
        </p:spPr>
        <p:txBody>
          <a:bodyPr wrap="square">
            <a:spAutoFit/>
          </a:bodyPr>
          <a:lstStyle/>
          <a:p>
            <a:pPr>
              <a:lnSpc>
                <a:spcPts val="4400"/>
              </a:lnSpc>
            </a:pPr>
            <a:r>
              <a:rPr lang="hr-HR" sz="2800" dirty="0"/>
              <a:t>Biti autentičan ili originalan, uključuje povezivanje sa samim sobom, unutarnju i vanjsku konzistenciju,  tako da su izrazi spontani, a ne izmišljeni. </a:t>
            </a:r>
          </a:p>
          <a:p>
            <a:pPr>
              <a:lnSpc>
                <a:spcPts val="4400"/>
              </a:lnSpc>
            </a:pPr>
            <a:endParaRPr lang="hr-HR" sz="2800" dirty="0"/>
          </a:p>
          <a:p>
            <a:pPr>
              <a:lnSpc>
                <a:spcPts val="4400"/>
              </a:lnSpc>
            </a:pPr>
            <a:r>
              <a:rPr lang="hr-HR" sz="2800" dirty="0"/>
              <a:t>Osim toga, to znači da su verbalizacije socijalnih radnika sukladne njihovim stvarnim osjećajima i mislima.</a:t>
            </a:r>
          </a:p>
          <a:p>
            <a:pPr>
              <a:lnSpc>
                <a:spcPts val="4400"/>
              </a:lnSpc>
            </a:pPr>
            <a:endParaRPr lang="hr-HR" sz="2800" dirty="0"/>
          </a:p>
          <a:p>
            <a:pPr>
              <a:lnSpc>
                <a:spcPts val="4400"/>
              </a:lnSpc>
            </a:pPr>
            <a:r>
              <a:rPr lang="hr-HR" sz="2800" dirty="0"/>
              <a:t>Autentični socijalni radnici povezuju se s drugim ljudima, pa onda i klijentima, kao stvarni ljudi, izražavaju svoje osjećaje i preuzimaju odgovornost za njih, a ne negiraju osjećaje ili okrivljuju klijenta da ih uzrokuju.</a:t>
            </a:r>
          </a:p>
        </p:txBody>
      </p:sp>
      <p:sp>
        <p:nvSpPr>
          <p:cNvPr id="4" name="Rectangle: Rounded Corners 3">
            <a:extLst>
              <a:ext uri="{FF2B5EF4-FFF2-40B4-BE49-F238E27FC236}">
                <a16:creationId xmlns:a16="http://schemas.microsoft.com/office/drawing/2014/main" id="{CD63AAA4-DA94-4BB4-BED5-801682937566}"/>
              </a:ext>
            </a:extLst>
          </p:cNvPr>
          <p:cNvSpPr/>
          <p:nvPr/>
        </p:nvSpPr>
        <p:spPr>
          <a:xfrm>
            <a:off x="4149213" y="1051633"/>
            <a:ext cx="7443019" cy="160757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r-HR" sz="2800" b="1" dirty="0">
                <a:solidFill>
                  <a:schemeClr val="bg1"/>
                </a:solidFill>
              </a:rPr>
              <a:t>Konzistencija</a:t>
            </a:r>
            <a:r>
              <a:rPr lang="hr-HR" sz="2800" dirty="0">
                <a:solidFill>
                  <a:schemeClr val="bg1"/>
                </a:solidFill>
              </a:rPr>
              <a:t> od latinske riječi </a:t>
            </a:r>
            <a:r>
              <a:rPr lang="hr-HR" sz="2800" i="1" dirty="0">
                <a:solidFill>
                  <a:schemeClr val="bg1"/>
                </a:solidFill>
              </a:rPr>
              <a:t>consistentia</a:t>
            </a:r>
            <a:r>
              <a:rPr lang="hr-HR" sz="2800" dirty="0">
                <a:solidFill>
                  <a:schemeClr val="bg1"/>
                </a:solidFill>
              </a:rPr>
              <a:t>, čvrstoća, gustoća, sažetost, jedrina; postojanost, trajnost, izdržljivost; građa nekoga tijela.</a:t>
            </a:r>
          </a:p>
        </p:txBody>
      </p:sp>
    </p:spTree>
    <p:extLst>
      <p:ext uri="{BB962C8B-B14F-4D97-AF65-F5344CB8AC3E}">
        <p14:creationId xmlns:p14="http://schemas.microsoft.com/office/powerpoint/2010/main" val="811920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71</a:t>
            </a:fld>
            <a:endParaRPr lang="sr-Latn-RS"/>
          </a:p>
        </p:txBody>
      </p:sp>
      <p:sp>
        <p:nvSpPr>
          <p:cNvPr id="3" name="Rectangle 2">
            <a:extLst>
              <a:ext uri="{FF2B5EF4-FFF2-40B4-BE49-F238E27FC236}">
                <a16:creationId xmlns:a16="http://schemas.microsoft.com/office/drawing/2014/main" id="{643192D4-F7B9-4434-B11B-A431B66FF201}"/>
              </a:ext>
            </a:extLst>
          </p:cNvPr>
          <p:cNvSpPr/>
          <p:nvPr/>
        </p:nvSpPr>
        <p:spPr>
          <a:xfrm>
            <a:off x="619432" y="462367"/>
            <a:ext cx="10815484" cy="6124754"/>
          </a:xfrm>
          <a:prstGeom prst="rect">
            <a:avLst/>
          </a:prstGeom>
        </p:spPr>
        <p:txBody>
          <a:bodyPr wrap="square">
            <a:spAutoFit/>
          </a:bodyPr>
          <a:lstStyle/>
          <a:p>
            <a:r>
              <a:rPr lang="hr-HR" sz="2800" dirty="0"/>
              <a:t>Autentičnost također uključuje nedefanzivnost i snagu i sposobnost da prizna svoje pogreške klijentima. </a:t>
            </a:r>
          </a:p>
          <a:p>
            <a:endParaRPr lang="hr-HR" sz="2800" dirty="0"/>
          </a:p>
          <a:p>
            <a:r>
              <a:rPr lang="hr-HR" sz="2800" dirty="0"/>
              <a:t>U očekivanju da klijenti ublaže svoju obranu i otvoreno se odnose (čime se povećava njihova ranjivost), sami socijalni radnici moraju modelirati čovječnost i otvorenost i izbjegavati skrivanje iza maske "profesionalizma".</a:t>
            </a:r>
          </a:p>
          <a:p>
            <a:endParaRPr lang="hr-HR" sz="2800" dirty="0"/>
          </a:p>
          <a:p>
            <a:r>
              <a:rPr lang="hr-HR" sz="2800" dirty="0"/>
              <a:t>Vezivanje autentično ne znači da socijalni radnici razotkrivaju svoje osjećaje. Doista, autentični izrazi mogu biti izazivački i destruktivni.  </a:t>
            </a:r>
          </a:p>
          <a:p>
            <a:endParaRPr lang="hr-HR" sz="2800" dirty="0"/>
          </a:p>
          <a:p>
            <a:r>
              <a:rPr lang="hr-HR" sz="2800" dirty="0"/>
              <a:t>Socijalni radnici bi se stoga trebali odnositi autentično samo ako to učini vjerojatnim postizanje višeg cilja.</a:t>
            </a:r>
          </a:p>
        </p:txBody>
      </p:sp>
    </p:spTree>
    <p:extLst>
      <p:ext uri="{BB962C8B-B14F-4D97-AF65-F5344CB8AC3E}">
        <p14:creationId xmlns:p14="http://schemas.microsoft.com/office/powerpoint/2010/main" val="1274073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72</a:t>
            </a:fld>
            <a:endParaRPr lang="sr-Latn-RS"/>
          </a:p>
        </p:txBody>
      </p:sp>
      <p:sp>
        <p:nvSpPr>
          <p:cNvPr id="3" name="Rectangle 2">
            <a:extLst>
              <a:ext uri="{FF2B5EF4-FFF2-40B4-BE49-F238E27FC236}">
                <a16:creationId xmlns:a16="http://schemas.microsoft.com/office/drawing/2014/main" id="{91EA49A9-D1F1-4008-ACF1-50238DC0AB3C}"/>
              </a:ext>
            </a:extLst>
          </p:cNvPr>
          <p:cNvSpPr/>
          <p:nvPr/>
        </p:nvSpPr>
        <p:spPr>
          <a:xfrm>
            <a:off x="727587" y="439597"/>
            <a:ext cx="10736825" cy="6124754"/>
          </a:xfrm>
          <a:prstGeom prst="rect">
            <a:avLst/>
          </a:prstGeom>
        </p:spPr>
        <p:txBody>
          <a:bodyPr wrap="square">
            <a:spAutoFit/>
          </a:bodyPr>
          <a:lstStyle/>
          <a:p>
            <a:r>
              <a:rPr lang="hr-HR" sz="2800" dirty="0"/>
              <a:t>U skladu sa tim, socijalni radnici moraju izbjegavati pogrešno shvaćanje autentičnosti kao dodjeljivanje neograničene dozvole da učine sve što žele, posebno u pogledu izražavanja neprijateljstva.</a:t>
            </a:r>
          </a:p>
          <a:p>
            <a:endParaRPr lang="hr-HR" sz="2800" dirty="0"/>
          </a:p>
          <a:p>
            <a:r>
              <a:rPr lang="hr-HR" sz="2800" dirty="0"/>
              <a:t>Autentičnost znači da socijalni radnik reagira na potrebe klijenata, a ne na svoje osobne. </a:t>
            </a:r>
          </a:p>
          <a:p>
            <a:endParaRPr lang="hr-HR" sz="2800" dirty="0"/>
          </a:p>
          <a:p>
            <a:r>
              <a:rPr lang="hr-HR" sz="2800" dirty="0"/>
              <a:t>Štoviše, kada socijalni radnici dijele svoje osjećaje ili iskustva u cilju napretka klijenta, usmjeravaju  se na klijenta. </a:t>
            </a:r>
          </a:p>
          <a:p>
            <a:endParaRPr lang="hr-HR" sz="2800" dirty="0"/>
          </a:p>
          <a:p>
            <a:r>
              <a:rPr lang="hr-HR" sz="2800" dirty="0"/>
              <a:t>Svrha autentičnog povezivanja - bilo s pojedincima, obiteljima ili skupinama – je olakšati rast klijenata, a ne pokazati vlastitu iskrenost ili autentičnost.</a:t>
            </a:r>
          </a:p>
        </p:txBody>
      </p:sp>
    </p:spTree>
    <p:extLst>
      <p:ext uri="{BB962C8B-B14F-4D97-AF65-F5344CB8AC3E}">
        <p14:creationId xmlns:p14="http://schemas.microsoft.com/office/powerpoint/2010/main" val="123003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73</a:t>
            </a:fld>
            <a:endParaRPr lang="sr-Latn-RS"/>
          </a:p>
        </p:txBody>
      </p:sp>
      <p:sp>
        <p:nvSpPr>
          <p:cNvPr id="3" name="Rectangle 2">
            <a:extLst>
              <a:ext uri="{FF2B5EF4-FFF2-40B4-BE49-F238E27FC236}">
                <a16:creationId xmlns:a16="http://schemas.microsoft.com/office/drawing/2014/main" id="{DD302D64-B0A4-4E48-8628-356E39B7A281}"/>
              </a:ext>
            </a:extLst>
          </p:cNvPr>
          <p:cNvSpPr/>
          <p:nvPr/>
        </p:nvSpPr>
        <p:spPr>
          <a:xfrm>
            <a:off x="863625" y="375461"/>
            <a:ext cx="10747465" cy="6050502"/>
          </a:xfrm>
          <a:prstGeom prst="rect">
            <a:avLst/>
          </a:prstGeom>
        </p:spPr>
        <p:txBody>
          <a:bodyPr wrap="square">
            <a:spAutoFit/>
          </a:bodyPr>
          <a:lstStyle/>
          <a:p>
            <a:pPr algn="ctr"/>
            <a:r>
              <a:rPr lang="hr-HR" sz="2800" dirty="0"/>
              <a:t>Smjernice za  autentičan odgovor</a:t>
            </a:r>
          </a:p>
          <a:p>
            <a:endParaRPr lang="hr-HR" sz="2800" dirty="0"/>
          </a:p>
          <a:p>
            <a:pPr marL="514350" indent="-514350">
              <a:spcAft>
                <a:spcPts val="1800"/>
              </a:spcAft>
              <a:buAutoNum type="arabicPeriod"/>
            </a:pPr>
            <a:r>
              <a:rPr lang="hr-HR" sz="2800" dirty="0"/>
              <a:t>Personalizirajte poruke pomoću zamjenice „JA” (Ja. poruke)</a:t>
            </a:r>
          </a:p>
          <a:p>
            <a:pPr>
              <a:lnSpc>
                <a:spcPts val="4000"/>
              </a:lnSpc>
              <a:spcAft>
                <a:spcPts val="1800"/>
              </a:spcAft>
            </a:pPr>
            <a:r>
              <a:rPr lang="hr-HR" sz="2800" dirty="0"/>
              <a:t>Kada pokušavaju odgovoriti autentično, i socijalni radnici</a:t>
            </a:r>
          </a:p>
          <a:p>
            <a:pPr>
              <a:lnSpc>
                <a:spcPts val="4000"/>
              </a:lnSpc>
              <a:spcAft>
                <a:spcPts val="1800"/>
              </a:spcAft>
            </a:pPr>
            <a:r>
              <a:rPr lang="hr-HR" sz="2800" dirty="0"/>
              <a:t>i klijenti obično čine pogrešku započinjanjem svojih izjava s "Vi” („Ti”). </a:t>
            </a:r>
          </a:p>
          <a:p>
            <a:pPr>
              <a:lnSpc>
                <a:spcPts val="4000"/>
              </a:lnSpc>
              <a:spcAft>
                <a:spcPts val="1800"/>
              </a:spcAft>
            </a:pPr>
            <a:r>
              <a:rPr lang="hr-HR" sz="2800" dirty="0"/>
              <a:t>Ovaj uvod nastoji usredotočiti odgovor na drugu osobu umjesto na iskustvo pošiljatelja. Nasuprot tome, početak poruka s "ja" potiče pošiljatelje da preuzmu odgovornost za svoje osjećaje i personaliziraju svoje izjave.</a:t>
            </a:r>
          </a:p>
        </p:txBody>
      </p:sp>
    </p:spTree>
    <p:extLst>
      <p:ext uri="{BB962C8B-B14F-4D97-AF65-F5344CB8AC3E}">
        <p14:creationId xmlns:p14="http://schemas.microsoft.com/office/powerpoint/2010/main" val="771260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74</a:t>
            </a:fld>
            <a:endParaRPr lang="sr-Latn-RS"/>
          </a:p>
        </p:txBody>
      </p:sp>
      <p:sp>
        <p:nvSpPr>
          <p:cNvPr id="3" name="Rectangle 2">
            <a:extLst>
              <a:ext uri="{FF2B5EF4-FFF2-40B4-BE49-F238E27FC236}">
                <a16:creationId xmlns:a16="http://schemas.microsoft.com/office/drawing/2014/main" id="{E025995A-5916-4BE7-A695-9A64E6477D58}"/>
              </a:ext>
            </a:extLst>
          </p:cNvPr>
          <p:cNvSpPr/>
          <p:nvPr/>
        </p:nvSpPr>
        <p:spPr>
          <a:xfrm>
            <a:off x="662650" y="609600"/>
            <a:ext cx="10373032" cy="6709529"/>
          </a:xfrm>
          <a:prstGeom prst="rect">
            <a:avLst/>
          </a:prstGeom>
        </p:spPr>
        <p:txBody>
          <a:bodyPr wrap="square">
            <a:spAutoFit/>
          </a:bodyPr>
          <a:lstStyle/>
          <a:p>
            <a:r>
              <a:rPr lang="hr-HR" sz="2800" dirty="0"/>
              <a:t>Napori socijalnih radnika da koriste „Ja" izjave kada reagiraju mogu duboko utjecati na kvalitetu grupnih procesa, povećavajući i specifičnost komunikacije i učestalost kojom klijenti koriste izjave "ja". </a:t>
            </a:r>
          </a:p>
          <a:p>
            <a:endParaRPr lang="hr-HR" sz="2800" dirty="0"/>
          </a:p>
          <a:p>
            <a:r>
              <a:rPr lang="hr-HR" sz="2800" dirty="0"/>
              <a:t>Kao opće pravilo, grupe (uključujući parove i obitelji) vjerojatno će pratiti stil komunikacije socijalnog radnika.</a:t>
            </a:r>
          </a:p>
          <a:p>
            <a:endParaRPr lang="hr-HR" sz="2800" dirty="0"/>
          </a:p>
          <a:p>
            <a:pPr>
              <a:spcAft>
                <a:spcPts val="1200"/>
              </a:spcAft>
            </a:pPr>
            <a:r>
              <a:rPr lang="hr-HR" sz="2800" dirty="0"/>
              <a:t>Socijalni radnici moraju biti pažljivi pri modeliranju vještinea koje žele da klijenti steknu. </a:t>
            </a:r>
          </a:p>
          <a:p>
            <a:pPr>
              <a:spcAft>
                <a:spcPts val="1200"/>
              </a:spcAft>
            </a:pPr>
            <a:r>
              <a:rPr lang="hr-HR" sz="2800" dirty="0"/>
              <a:t>Oni trebaju svladati autentično povezivanje u onoj mjeri u kojoj oni automatski personaliziraju svoje poruke i konstruktivno dijele svoje unutarnje iskustvo s klijentima. </a:t>
            </a:r>
          </a:p>
          <a:p>
            <a:endParaRPr lang="hr-HR" sz="2800" dirty="0"/>
          </a:p>
          <a:p>
            <a:endParaRPr lang="hr-HR" dirty="0"/>
          </a:p>
        </p:txBody>
      </p:sp>
    </p:spTree>
    <p:extLst>
      <p:ext uri="{BB962C8B-B14F-4D97-AF65-F5344CB8AC3E}">
        <p14:creationId xmlns:p14="http://schemas.microsoft.com/office/powerpoint/2010/main" val="3185771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75</a:t>
            </a:fld>
            <a:endParaRPr lang="sr-Latn-RS"/>
          </a:p>
        </p:txBody>
      </p:sp>
      <p:sp>
        <p:nvSpPr>
          <p:cNvPr id="3" name="Rectangle 2">
            <a:extLst>
              <a:ext uri="{FF2B5EF4-FFF2-40B4-BE49-F238E27FC236}">
                <a16:creationId xmlns:a16="http://schemas.microsoft.com/office/drawing/2014/main" id="{F28A7B61-896C-4D09-A1E3-221DCE7B7D52}"/>
              </a:ext>
            </a:extLst>
          </p:cNvPr>
          <p:cNvSpPr/>
          <p:nvPr/>
        </p:nvSpPr>
        <p:spPr>
          <a:xfrm>
            <a:off x="747251" y="702241"/>
            <a:ext cx="10697497" cy="5181034"/>
          </a:xfrm>
          <a:prstGeom prst="rect">
            <a:avLst/>
          </a:prstGeom>
        </p:spPr>
        <p:txBody>
          <a:bodyPr wrap="square">
            <a:spAutoFit/>
          </a:bodyPr>
          <a:lstStyle/>
          <a:p>
            <a:pPr>
              <a:lnSpc>
                <a:spcPct val="150000"/>
              </a:lnSpc>
            </a:pPr>
            <a:r>
              <a:rPr lang="hr-HR" sz="2800" dirty="0"/>
              <a:t>Kako bi se olakšala prilagodba poruka, socijalni radnici mogu dogovoriti sporazum s pojedincima ili grupama, navodeći da će klijenti nastojati uključiti upotrebu „Ja" izjava u svoj konverzacijski repertoar. </a:t>
            </a:r>
          </a:p>
          <a:p>
            <a:pPr>
              <a:lnSpc>
                <a:spcPct val="150000"/>
              </a:lnSpc>
            </a:pPr>
            <a:endParaRPr lang="hr-HR" sz="2800" dirty="0"/>
          </a:p>
          <a:p>
            <a:pPr>
              <a:lnSpc>
                <a:spcPct val="150000"/>
              </a:lnSpc>
            </a:pPr>
            <a:r>
              <a:rPr lang="hr-HR" sz="2800" dirty="0"/>
              <a:t>Nakon toga, od ključne je važnosti dosljedno intervenirati kako bi se klijentima olakšalo personaliziranje njihove poruke kad to nisu učinili.</a:t>
            </a:r>
          </a:p>
        </p:txBody>
      </p:sp>
    </p:spTree>
    <p:extLst>
      <p:ext uri="{BB962C8B-B14F-4D97-AF65-F5344CB8AC3E}">
        <p14:creationId xmlns:p14="http://schemas.microsoft.com/office/powerpoint/2010/main" val="1161015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a:xfrm>
            <a:off x="10514012" y="5883275"/>
            <a:ext cx="551167" cy="365125"/>
          </a:xfrm>
        </p:spPr>
        <p:txBody>
          <a:bodyPr/>
          <a:lstStyle/>
          <a:p>
            <a:fld id="{BA310B1E-A42C-2349-B58E-C0BBFE6FE9E8}" type="slidenum">
              <a:rPr lang="sr-Latn-RS" smtClean="0"/>
              <a:t>76</a:t>
            </a:fld>
            <a:endParaRPr lang="sr-Latn-RS" dirty="0"/>
          </a:p>
        </p:txBody>
      </p:sp>
      <p:sp>
        <p:nvSpPr>
          <p:cNvPr id="3" name="Rectangle 2">
            <a:extLst>
              <a:ext uri="{FF2B5EF4-FFF2-40B4-BE49-F238E27FC236}">
                <a16:creationId xmlns:a16="http://schemas.microsoft.com/office/drawing/2014/main" id="{14C38645-9106-474A-9C7C-AE576D7F9373}"/>
              </a:ext>
            </a:extLst>
          </p:cNvPr>
          <p:cNvSpPr/>
          <p:nvPr/>
        </p:nvSpPr>
        <p:spPr>
          <a:xfrm>
            <a:off x="862738" y="616464"/>
            <a:ext cx="10440000" cy="5955476"/>
          </a:xfrm>
          <a:prstGeom prst="rect">
            <a:avLst/>
          </a:prstGeom>
        </p:spPr>
        <p:txBody>
          <a:bodyPr wrap="square">
            <a:spAutoFit/>
          </a:bodyPr>
          <a:lstStyle/>
          <a:p>
            <a:pPr>
              <a:spcAft>
                <a:spcPts val="1800"/>
              </a:spcAft>
            </a:pPr>
            <a:r>
              <a:rPr lang="hr-HR" sz="2800" dirty="0"/>
              <a:t>2. Dijeljenje osjećaja koji leže u različitim dubinama</a:t>
            </a:r>
          </a:p>
          <a:p>
            <a:pPr>
              <a:spcAft>
                <a:spcPts val="1800"/>
              </a:spcAft>
            </a:pPr>
            <a:r>
              <a:rPr lang="hr-HR" sz="2800" dirty="0"/>
              <a:t>Socijalni radnici moraju biti svjesni onih osjećaja koji su temelj njihovog neposrednog doživljavanja. </a:t>
            </a:r>
          </a:p>
          <a:p>
            <a:pPr>
              <a:spcAft>
                <a:spcPts val="1800"/>
              </a:spcAft>
            </a:pPr>
            <a:r>
              <a:rPr lang="hr-HR" sz="2800" dirty="0"/>
              <a:t>To je osobito važno kada socijalni radnici doživljavaju snažne negativne osjećaje (npr., osjećaj da nekoga ne volite, ljutnju, odbojnost, odvratnost, dosadu) prema klijentu jer pregled dubljih aspekata osjećaja često otkriva više pozitivnih osjećaja prema klijentu.</a:t>
            </a:r>
          </a:p>
          <a:p>
            <a:pPr>
              <a:spcAft>
                <a:spcPts val="1800"/>
              </a:spcAft>
            </a:pPr>
            <a:r>
              <a:rPr lang="hr-HR" sz="2800" dirty="0"/>
              <a:t>Socijalni radnici moraju biti svjesni svojih pozitivnih i negativnih osjećaja i znati kada i kako podjeliti takve emocije na odgovarajući način kako bi mogle biti korisne klijentima.</a:t>
            </a:r>
          </a:p>
        </p:txBody>
      </p:sp>
    </p:spTree>
    <p:extLst>
      <p:ext uri="{BB962C8B-B14F-4D97-AF65-F5344CB8AC3E}">
        <p14:creationId xmlns:p14="http://schemas.microsoft.com/office/powerpoint/2010/main" val="3986067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77</a:t>
            </a:fld>
            <a:endParaRPr lang="sr-Latn-RS"/>
          </a:p>
        </p:txBody>
      </p:sp>
      <p:sp>
        <p:nvSpPr>
          <p:cNvPr id="3" name="Rectangle 2">
            <a:extLst>
              <a:ext uri="{FF2B5EF4-FFF2-40B4-BE49-F238E27FC236}">
                <a16:creationId xmlns:a16="http://schemas.microsoft.com/office/drawing/2014/main" id="{515E7C9C-C786-4297-AFFB-E275B67E4736}"/>
              </a:ext>
            </a:extLst>
          </p:cNvPr>
          <p:cNvSpPr/>
          <p:nvPr/>
        </p:nvSpPr>
        <p:spPr>
          <a:xfrm>
            <a:off x="796413" y="659012"/>
            <a:ext cx="10510684" cy="5346464"/>
          </a:xfrm>
          <a:prstGeom prst="rect">
            <a:avLst/>
          </a:prstGeom>
        </p:spPr>
        <p:txBody>
          <a:bodyPr wrap="square">
            <a:spAutoFit/>
          </a:bodyPr>
          <a:lstStyle/>
          <a:p>
            <a:pPr>
              <a:lnSpc>
                <a:spcPts val="4200"/>
              </a:lnSpc>
              <a:spcAft>
                <a:spcPts val="1800"/>
              </a:spcAft>
            </a:pPr>
            <a:r>
              <a:rPr lang="hr-HR" sz="2800" dirty="0"/>
              <a:t>Na primjer, kada socijalna radnica  osjeća ljutnju (a možda i razočaranje) prema klijentu koji je kasno na susret, socijalni radnik može prvo povezati svoje osjećaje ljutnje sa osjećajem nelagode. </a:t>
            </a:r>
          </a:p>
          <a:p>
            <a:pPr>
              <a:lnSpc>
                <a:spcPts val="4200"/>
              </a:lnSpc>
              <a:spcAft>
                <a:spcPts val="1800"/>
              </a:spcAft>
            </a:pPr>
            <a:r>
              <a:rPr lang="hr-HR" sz="2800" dirty="0"/>
              <a:t>Međutim, pri dosizanju svojih dubljih osjećaja, socijalna radnica može otkriti da smetnja proizlazi iz brige da klijent ne smatra susrete s njom korisnima.</a:t>
            </a:r>
          </a:p>
          <a:p>
            <a:pPr>
              <a:lnSpc>
                <a:spcPts val="4200"/>
              </a:lnSpc>
              <a:spcAft>
                <a:spcPts val="1800"/>
              </a:spcAft>
            </a:pPr>
            <a:r>
              <a:rPr lang="hr-HR" sz="2800" dirty="0"/>
              <a:t>Na još dubljim razinama mogu biti još kompleksniji osjećaji, koji možda nisu od neke velike važnosti za klijenta. </a:t>
            </a:r>
          </a:p>
        </p:txBody>
      </p:sp>
    </p:spTree>
    <p:extLst>
      <p:ext uri="{BB962C8B-B14F-4D97-AF65-F5344CB8AC3E}">
        <p14:creationId xmlns:p14="http://schemas.microsoft.com/office/powerpoint/2010/main" val="376564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78</a:t>
            </a:fld>
            <a:endParaRPr lang="sr-Latn-RS"/>
          </a:p>
        </p:txBody>
      </p:sp>
      <p:sp>
        <p:nvSpPr>
          <p:cNvPr id="3" name="Rectangle 2">
            <a:extLst>
              <a:ext uri="{FF2B5EF4-FFF2-40B4-BE49-F238E27FC236}">
                <a16:creationId xmlns:a16="http://schemas.microsoft.com/office/drawing/2014/main" id="{9E88E48B-4B2F-48DB-9131-B61DF9F9F138}"/>
              </a:ext>
            </a:extLst>
          </p:cNvPr>
          <p:cNvSpPr/>
          <p:nvPr/>
        </p:nvSpPr>
        <p:spPr>
          <a:xfrm>
            <a:off x="766916" y="609600"/>
            <a:ext cx="10471355" cy="5897897"/>
          </a:xfrm>
          <a:prstGeom prst="rect">
            <a:avLst/>
          </a:prstGeom>
        </p:spPr>
        <p:txBody>
          <a:bodyPr wrap="square">
            <a:spAutoFit/>
          </a:bodyPr>
          <a:lstStyle/>
          <a:p>
            <a:pPr>
              <a:lnSpc>
                <a:spcPts val="3800"/>
              </a:lnSpc>
            </a:pPr>
            <a:r>
              <a:rPr lang="hr-HR" sz="2800" dirty="0"/>
              <a:t>Daljnja introspekcija također može otkriti zabrinutost da se klijent slično ponaša u drugim aspektima života što bi moglo negativno utjecati na njegove ili njezine odnose s drugima.</a:t>
            </a:r>
          </a:p>
          <a:p>
            <a:pPr>
              <a:lnSpc>
                <a:spcPts val="3800"/>
              </a:lnSpc>
            </a:pPr>
            <a:endParaRPr lang="hr-HR" sz="2800" dirty="0"/>
          </a:p>
          <a:p>
            <a:pPr>
              <a:lnSpc>
                <a:spcPts val="3800"/>
              </a:lnSpc>
            </a:pPr>
            <a:r>
              <a:rPr lang="hr-HR" sz="2800" dirty="0"/>
              <a:t> Činjenica je da socijalni radnik ne zna zašto klijent kasni na dogovorene susrete i otvoreno istraživanje tih prepreka može voditi socijalnu radnicu i klijenta u produktivniji razgovor o tome kako riješiti problem.</a:t>
            </a:r>
          </a:p>
          <a:p>
            <a:pPr>
              <a:lnSpc>
                <a:spcPts val="3800"/>
              </a:lnSpc>
            </a:pPr>
            <a:endParaRPr lang="hr-HR" sz="2800" dirty="0"/>
          </a:p>
          <a:p>
            <a:pPr>
              <a:lnSpc>
                <a:spcPts val="3800"/>
              </a:lnSpc>
            </a:pPr>
            <a:r>
              <a:rPr lang="hr-HR" sz="2800" dirty="0"/>
              <a:t>Socijalna radnica može otkriti više (i ponekad proturječne) osjećaje koji mogu biti korisno podijeljeni s klijentom.</a:t>
            </a:r>
          </a:p>
        </p:txBody>
      </p:sp>
    </p:spTree>
    <p:extLst>
      <p:ext uri="{BB962C8B-B14F-4D97-AF65-F5344CB8AC3E}">
        <p14:creationId xmlns:p14="http://schemas.microsoft.com/office/powerpoint/2010/main" val="702785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79</a:t>
            </a:fld>
            <a:endParaRPr lang="sr-Latn-RS"/>
          </a:p>
        </p:txBody>
      </p:sp>
      <p:sp>
        <p:nvSpPr>
          <p:cNvPr id="3" name="Rectangle 2">
            <a:extLst>
              <a:ext uri="{FF2B5EF4-FFF2-40B4-BE49-F238E27FC236}">
                <a16:creationId xmlns:a16="http://schemas.microsoft.com/office/drawing/2014/main" id="{902A71B1-C70D-4A82-87C9-38A4E9EAA904}"/>
              </a:ext>
            </a:extLst>
          </p:cNvPr>
          <p:cNvSpPr/>
          <p:nvPr/>
        </p:nvSpPr>
        <p:spPr>
          <a:xfrm>
            <a:off x="564328" y="366623"/>
            <a:ext cx="10520516" cy="5693866"/>
          </a:xfrm>
          <a:prstGeom prst="rect">
            <a:avLst/>
          </a:prstGeom>
        </p:spPr>
        <p:txBody>
          <a:bodyPr wrap="square">
            <a:spAutoFit/>
          </a:bodyPr>
          <a:lstStyle/>
          <a:p>
            <a:r>
              <a:rPr lang="hr-HR" sz="2800" dirty="0"/>
              <a:t>3. Opišite situaciju ili ponašanje o kojmu želite porazgovarati sa klijentom u neutralnom ili opisnom smislu. </a:t>
            </a:r>
          </a:p>
          <a:p>
            <a:endParaRPr lang="hr-HR" sz="2800" dirty="0"/>
          </a:p>
          <a:p>
            <a:r>
              <a:rPr lang="hr-HR" sz="2800" dirty="0"/>
              <a:t>U svojim porukama klijenti često izostavljaju osvrt o tome na što se nešto odnosi ili se samo nejasno osvrću  na situacije koje su potaknule njihove odgovore.</a:t>
            </a:r>
          </a:p>
          <a:p>
            <a:endParaRPr lang="hr-HR" sz="2800" dirty="0"/>
          </a:p>
          <a:p>
            <a:r>
              <a:rPr lang="hr-HR" sz="2800" dirty="0"/>
              <a:t>Štoviše, oni mogu prenijeti svoje poruke na krivi način, u želji da se obrane, a ta želja zasjenjuje druge aspekte njihovog samo-otkrivanja.</a:t>
            </a:r>
          </a:p>
          <a:p>
            <a:endParaRPr lang="hr-HR" sz="2800" dirty="0"/>
          </a:p>
          <a:p>
            <a:r>
              <a:rPr lang="hr-HR" sz="2800" dirty="0"/>
              <a:t>U oba slučaja, otvaranje emocija je minimalno, a ispitanici ne primaju informacije koje bi za njih bile značajne.</a:t>
            </a:r>
          </a:p>
        </p:txBody>
      </p:sp>
    </p:spTree>
    <p:extLst>
      <p:ext uri="{BB962C8B-B14F-4D97-AF65-F5344CB8AC3E}">
        <p14:creationId xmlns:p14="http://schemas.microsoft.com/office/powerpoint/2010/main" val="3613569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9CA495-5371-424F-9372-BB4B1AB909F0}"/>
              </a:ext>
            </a:extLst>
          </p:cNvPr>
          <p:cNvSpPr/>
          <p:nvPr/>
        </p:nvSpPr>
        <p:spPr>
          <a:xfrm>
            <a:off x="963561" y="436206"/>
            <a:ext cx="10707329" cy="5827364"/>
          </a:xfrm>
          <a:prstGeom prst="rect">
            <a:avLst/>
          </a:prstGeom>
        </p:spPr>
        <p:txBody>
          <a:bodyPr wrap="square">
            <a:spAutoFit/>
          </a:bodyPr>
          <a:lstStyle/>
          <a:p>
            <a:pPr>
              <a:lnSpc>
                <a:spcPct val="150000"/>
              </a:lnSpc>
            </a:pPr>
            <a:r>
              <a:rPr lang="hr-HR" sz="2800" dirty="0"/>
              <a:t>Klijenti se često nadaju da će im socijalni radnici dati savjet koji odmah mogu iskoristiti, kako bi se istovremeno riješili njihovi problemi. </a:t>
            </a:r>
          </a:p>
          <a:p>
            <a:pPr>
              <a:lnSpc>
                <a:spcPct val="150000"/>
              </a:lnSpc>
            </a:pPr>
            <a:endParaRPr lang="hr-HR" sz="2800" dirty="0"/>
          </a:p>
          <a:p>
            <a:pPr>
              <a:lnSpc>
                <a:spcPct val="150000"/>
              </a:lnSpc>
            </a:pPr>
            <a:r>
              <a:rPr lang="hr-HR" sz="2800" dirty="0"/>
              <a:t>Oni će odustati od svojih nerealnih očekivanja s manje razočaranja u korist realističnijeg razumijevanja ako im socijalni radnik razjasni na koji način može biti od pomoći i zašto bi bilo manje korisno pristupiti problemima  strategijom "čarobnog štapića".</a:t>
            </a:r>
          </a:p>
        </p:txBody>
      </p:sp>
      <p:sp>
        <p:nvSpPr>
          <p:cNvPr id="3" name="Slide Number Placeholder 2">
            <a:extLst>
              <a:ext uri="{FF2B5EF4-FFF2-40B4-BE49-F238E27FC236}">
                <a16:creationId xmlns:a16="http://schemas.microsoft.com/office/drawing/2014/main" id="{3360F4AD-B7BE-4D2F-9E15-20F994CB73E1}"/>
              </a:ext>
            </a:extLst>
          </p:cNvPr>
          <p:cNvSpPr>
            <a:spLocks noGrp="1"/>
          </p:cNvSpPr>
          <p:nvPr>
            <p:ph type="sldNum" sz="quarter" idx="12"/>
          </p:nvPr>
        </p:nvSpPr>
        <p:spPr/>
        <p:txBody>
          <a:bodyPr/>
          <a:lstStyle/>
          <a:p>
            <a:fld id="{BA310B1E-A42C-2349-B58E-C0BBFE6FE9E8}" type="slidenum">
              <a:rPr lang="sr-Latn-RS" smtClean="0"/>
              <a:t>8</a:t>
            </a:fld>
            <a:endParaRPr lang="sr-Latn-RS"/>
          </a:p>
        </p:txBody>
      </p:sp>
    </p:spTree>
    <p:extLst>
      <p:ext uri="{BB962C8B-B14F-4D97-AF65-F5344CB8AC3E}">
        <p14:creationId xmlns:p14="http://schemas.microsoft.com/office/powerpoint/2010/main" val="15519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80</a:t>
            </a:fld>
            <a:endParaRPr lang="sr-Latn-RS"/>
          </a:p>
        </p:txBody>
      </p:sp>
      <p:sp>
        <p:nvSpPr>
          <p:cNvPr id="3" name="Rectangle 2">
            <a:extLst>
              <a:ext uri="{FF2B5EF4-FFF2-40B4-BE49-F238E27FC236}">
                <a16:creationId xmlns:a16="http://schemas.microsoft.com/office/drawing/2014/main" id="{8D2E2DB2-392A-4544-A541-1F16E04E3CF5}"/>
              </a:ext>
            </a:extLst>
          </p:cNvPr>
          <p:cNvSpPr/>
          <p:nvPr/>
        </p:nvSpPr>
        <p:spPr>
          <a:xfrm>
            <a:off x="688259" y="562100"/>
            <a:ext cx="10717160" cy="5686300"/>
          </a:xfrm>
          <a:prstGeom prst="rect">
            <a:avLst/>
          </a:prstGeom>
        </p:spPr>
        <p:txBody>
          <a:bodyPr wrap="square">
            <a:spAutoFit/>
          </a:bodyPr>
          <a:lstStyle/>
          <a:p>
            <a:pPr>
              <a:lnSpc>
                <a:spcPts val="4000"/>
              </a:lnSpc>
            </a:pPr>
            <a:r>
              <a:rPr lang="hr-HR" sz="2800" dirty="0"/>
              <a:t>4. Utvrdite specifičan utjecaj situacije ili ponašanja u problemu na druge. </a:t>
            </a:r>
          </a:p>
          <a:p>
            <a:pPr>
              <a:lnSpc>
                <a:spcPts val="4000"/>
              </a:lnSpc>
            </a:pPr>
            <a:endParaRPr lang="hr-HR" sz="2800" dirty="0"/>
          </a:p>
          <a:p>
            <a:pPr>
              <a:lnSpc>
                <a:spcPts val="4000"/>
              </a:lnSpc>
            </a:pPr>
            <a:r>
              <a:rPr lang="hr-HR" sz="2800" dirty="0"/>
              <a:t>Autentične poruke ponekad ne prepoznaju specifične učinke situacije na pošiljatelja ili na druge, iako bi takve informacije bile vrlo prikladne i korisne.</a:t>
            </a:r>
          </a:p>
          <a:p>
            <a:pPr>
              <a:lnSpc>
                <a:spcPts val="4000"/>
              </a:lnSpc>
            </a:pPr>
            <a:endParaRPr lang="hr-HR" sz="2800" dirty="0"/>
          </a:p>
          <a:p>
            <a:pPr>
              <a:lnSpc>
                <a:spcPts val="4000"/>
              </a:lnSpc>
            </a:pPr>
            <a:r>
              <a:rPr lang="hr-HR" sz="2800" dirty="0"/>
              <a:t>U svakom slučaju taj element „Ja” poruke također povećava vjerojatnost da će se onaj kojemu je upućena prilagoditi ili izvršiti promjene, osobito ako pošiljatelj pokazuje da ponašanje prijemnika ima opipljivi učinak na njega.</a:t>
            </a:r>
          </a:p>
        </p:txBody>
      </p:sp>
    </p:spTree>
    <p:extLst>
      <p:ext uri="{BB962C8B-B14F-4D97-AF65-F5344CB8AC3E}">
        <p14:creationId xmlns:p14="http://schemas.microsoft.com/office/powerpoint/2010/main" val="1903113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81</a:t>
            </a:fld>
            <a:endParaRPr lang="sr-Latn-RS"/>
          </a:p>
        </p:txBody>
      </p:sp>
      <p:sp>
        <p:nvSpPr>
          <p:cNvPr id="3" name="Rectangle 2">
            <a:extLst>
              <a:ext uri="{FF2B5EF4-FFF2-40B4-BE49-F238E27FC236}">
                <a16:creationId xmlns:a16="http://schemas.microsoft.com/office/drawing/2014/main" id="{8449B1E2-BBDE-4850-BF7E-1DC81FD0FE6E}"/>
              </a:ext>
            </a:extLst>
          </p:cNvPr>
          <p:cNvSpPr/>
          <p:nvPr/>
        </p:nvSpPr>
        <p:spPr>
          <a:xfrm>
            <a:off x="771832" y="421036"/>
            <a:ext cx="10648336" cy="5827364"/>
          </a:xfrm>
          <a:prstGeom prst="rect">
            <a:avLst/>
          </a:prstGeom>
        </p:spPr>
        <p:txBody>
          <a:bodyPr wrap="square">
            <a:spAutoFit/>
          </a:bodyPr>
          <a:lstStyle/>
          <a:p>
            <a:pPr>
              <a:lnSpc>
                <a:spcPct val="150000"/>
              </a:lnSpc>
            </a:pPr>
            <a:r>
              <a:rPr lang="hr-HR" sz="2800" dirty="0"/>
              <a:t>Socijalne radnice mogu prepoznati kako određeni oblici  ponašnja klijenta negativno utječu ne samo na socijalnu radnicu, već i na same korisnike (npr. "Brine me [neko ponašanje] jer vas čuva od postizanja cilja"). </a:t>
            </a:r>
          </a:p>
          <a:p>
            <a:pPr>
              <a:lnSpc>
                <a:spcPct val="150000"/>
              </a:lnSpc>
            </a:pPr>
            <a:endParaRPr lang="hr-HR" sz="2800" dirty="0"/>
          </a:p>
          <a:p>
            <a:pPr>
              <a:lnSpc>
                <a:spcPct val="150000"/>
              </a:lnSpc>
            </a:pPr>
            <a:r>
              <a:rPr lang="hr-HR" sz="2800" dirty="0"/>
              <a:t>Nadalje, mogu primijetiti kako ponašanje klijenta utječe na druge (na primjer, njegovu suprugu) ili odnos između klijenta i druge osobe (npr., "Čini se da vaše ponašanje stvara udaljenost između vas i vašeg sina").</a:t>
            </a:r>
          </a:p>
        </p:txBody>
      </p:sp>
    </p:spTree>
    <p:extLst>
      <p:ext uri="{BB962C8B-B14F-4D97-AF65-F5344CB8AC3E}">
        <p14:creationId xmlns:p14="http://schemas.microsoft.com/office/powerpoint/2010/main" val="2558808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82</a:t>
            </a:fld>
            <a:endParaRPr lang="sr-Latn-RS"/>
          </a:p>
        </p:txBody>
      </p:sp>
      <p:sp>
        <p:nvSpPr>
          <p:cNvPr id="3" name="Rectangle 2">
            <a:extLst>
              <a:ext uri="{FF2B5EF4-FFF2-40B4-BE49-F238E27FC236}">
                <a16:creationId xmlns:a16="http://schemas.microsoft.com/office/drawing/2014/main" id="{2316B1BB-7562-4FE0-ABDD-B404BCA1616E}"/>
              </a:ext>
            </a:extLst>
          </p:cNvPr>
          <p:cNvSpPr/>
          <p:nvPr/>
        </p:nvSpPr>
        <p:spPr>
          <a:xfrm>
            <a:off x="835741" y="609600"/>
            <a:ext cx="10308095" cy="4534703"/>
          </a:xfrm>
          <a:prstGeom prst="rect">
            <a:avLst/>
          </a:prstGeom>
        </p:spPr>
        <p:txBody>
          <a:bodyPr wrap="square">
            <a:spAutoFit/>
          </a:bodyPr>
          <a:lstStyle/>
          <a:p>
            <a:pPr>
              <a:lnSpc>
                <a:spcPct val="150000"/>
              </a:lnSpc>
            </a:pPr>
            <a:r>
              <a:rPr lang="hr-HR" sz="2800" dirty="0"/>
              <a:t>Ljudi često imaju poteškoća u utvrđivanju utjecaja ponašanja drugih na sebe. Zato je dobro  klijentu pojasniti kako na njih utječe svojim ponašanjem.</a:t>
            </a:r>
          </a:p>
          <a:p>
            <a:pPr>
              <a:lnSpc>
                <a:spcPct val="150000"/>
              </a:lnSpc>
            </a:pPr>
            <a:endParaRPr lang="hr-HR" sz="2800" dirty="0"/>
          </a:p>
          <a:p>
            <a:pPr>
              <a:lnSpc>
                <a:spcPct val="150000"/>
              </a:lnSpc>
            </a:pPr>
            <a:r>
              <a:rPr lang="hr-HR" sz="2800" dirty="0"/>
              <a:t>Kad im se pojasni da njihovi zahtjevi ne bi trebali izgledati proizvoljni nego uvjerljivi, klijent će se  vjerojatno potruditi na odgovarajući način prilagoditi svoju mokunikaciju.</a:t>
            </a:r>
          </a:p>
        </p:txBody>
      </p:sp>
    </p:spTree>
    <p:extLst>
      <p:ext uri="{BB962C8B-B14F-4D97-AF65-F5344CB8AC3E}">
        <p14:creationId xmlns:p14="http://schemas.microsoft.com/office/powerpoint/2010/main" val="2088408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83</a:t>
            </a:fld>
            <a:endParaRPr lang="sr-Latn-RS"/>
          </a:p>
        </p:txBody>
      </p:sp>
      <p:sp>
        <p:nvSpPr>
          <p:cNvPr id="3" name="Rectangle 2">
            <a:extLst>
              <a:ext uri="{FF2B5EF4-FFF2-40B4-BE49-F238E27FC236}">
                <a16:creationId xmlns:a16="http://schemas.microsoft.com/office/drawing/2014/main" id="{CDE14B17-2B0C-4783-9D36-BC4CA7A65960}"/>
              </a:ext>
            </a:extLst>
          </p:cNvPr>
          <p:cNvSpPr/>
          <p:nvPr/>
        </p:nvSpPr>
        <p:spPr>
          <a:xfrm>
            <a:off x="2150327" y="3814294"/>
            <a:ext cx="9087944" cy="1323439"/>
          </a:xfrm>
          <a:prstGeom prst="rect">
            <a:avLst/>
          </a:prstGeom>
        </p:spPr>
        <p:txBody>
          <a:bodyPr wrap="square">
            <a:spAutoFit/>
          </a:bodyPr>
          <a:lstStyle/>
          <a:p>
            <a:pPr algn="r"/>
            <a:r>
              <a:rPr lang="hr-HR" sz="4000" dirty="0"/>
              <a:t>Replike za autentičan odgovor na pitanja klijenta</a:t>
            </a:r>
          </a:p>
        </p:txBody>
      </p:sp>
    </p:spTree>
    <p:extLst>
      <p:ext uri="{BB962C8B-B14F-4D97-AF65-F5344CB8AC3E}">
        <p14:creationId xmlns:p14="http://schemas.microsoft.com/office/powerpoint/2010/main" val="438997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84</a:t>
            </a:fld>
            <a:endParaRPr lang="sr-Latn-RS"/>
          </a:p>
        </p:txBody>
      </p:sp>
      <p:sp>
        <p:nvSpPr>
          <p:cNvPr id="3" name="Rectangle 2">
            <a:extLst>
              <a:ext uri="{FF2B5EF4-FFF2-40B4-BE49-F238E27FC236}">
                <a16:creationId xmlns:a16="http://schemas.microsoft.com/office/drawing/2014/main" id="{A2865CB9-55EA-48DA-972B-2B0C128096B7}"/>
              </a:ext>
            </a:extLst>
          </p:cNvPr>
          <p:cNvSpPr/>
          <p:nvPr/>
        </p:nvSpPr>
        <p:spPr>
          <a:xfrm>
            <a:off x="934065" y="824752"/>
            <a:ext cx="10609006" cy="5508688"/>
          </a:xfrm>
          <a:prstGeom prst="rect">
            <a:avLst/>
          </a:prstGeom>
        </p:spPr>
        <p:txBody>
          <a:bodyPr wrap="square">
            <a:spAutoFit/>
          </a:bodyPr>
          <a:lstStyle/>
          <a:p>
            <a:r>
              <a:rPr lang="hr-HR" sz="2800" dirty="0"/>
              <a:t>Autentična reakcija potaknuta porukama klijenata</a:t>
            </a:r>
          </a:p>
          <a:p>
            <a:endParaRPr lang="hr-HR" sz="2800" dirty="0"/>
          </a:p>
          <a:p>
            <a:r>
              <a:rPr lang="hr-HR" sz="2800" dirty="0"/>
              <a:t>Zahtjevi klijenta za osobnim podacima.</a:t>
            </a:r>
          </a:p>
          <a:p>
            <a:endParaRPr lang="hr-HR" sz="2800" dirty="0"/>
          </a:p>
          <a:p>
            <a:pPr>
              <a:lnSpc>
                <a:spcPts val="4900"/>
              </a:lnSpc>
            </a:pPr>
            <a:r>
              <a:rPr lang="hr-HR" sz="2800" dirty="0"/>
              <a:t>Klijenti često suočavaju studente i socijalne radnike s pitanjima koja imaju za cilj prikupljanje osobnih podataka, poput "Koliko vam je godina?", "Imate li djecu?", "Koje ste vjere?", "Jeste li oženjeni?" "Jeste li student?„</a:t>
            </a:r>
          </a:p>
          <a:p>
            <a:pPr>
              <a:lnSpc>
                <a:spcPts val="4900"/>
              </a:lnSpc>
            </a:pPr>
            <a:endParaRPr lang="hr-HR" sz="2800" dirty="0"/>
          </a:p>
          <a:p>
            <a:pPr>
              <a:lnSpc>
                <a:spcPts val="4900"/>
              </a:lnSpc>
            </a:pPr>
            <a:r>
              <a:rPr lang="hr-HR" sz="2800" dirty="0"/>
              <a:t>Ponekad su takva pitanja dobrodošla </a:t>
            </a:r>
          </a:p>
        </p:txBody>
      </p:sp>
    </p:spTree>
    <p:extLst>
      <p:ext uri="{BB962C8B-B14F-4D97-AF65-F5344CB8AC3E}">
        <p14:creationId xmlns:p14="http://schemas.microsoft.com/office/powerpoint/2010/main" val="1831126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85</a:t>
            </a:fld>
            <a:endParaRPr lang="sr-Latn-RS"/>
          </a:p>
        </p:txBody>
      </p:sp>
      <p:sp>
        <p:nvSpPr>
          <p:cNvPr id="3" name="Rectangle 2">
            <a:extLst>
              <a:ext uri="{FF2B5EF4-FFF2-40B4-BE49-F238E27FC236}">
                <a16:creationId xmlns:a16="http://schemas.microsoft.com/office/drawing/2014/main" id="{7920C411-824C-4C55-8300-8404794A4C92}"/>
              </a:ext>
            </a:extLst>
          </p:cNvPr>
          <p:cNvSpPr/>
          <p:nvPr/>
        </p:nvSpPr>
        <p:spPr>
          <a:xfrm>
            <a:off x="745307" y="669061"/>
            <a:ext cx="10414306" cy="5693866"/>
          </a:xfrm>
          <a:prstGeom prst="rect">
            <a:avLst/>
          </a:prstGeom>
        </p:spPr>
        <p:txBody>
          <a:bodyPr wrap="square">
            <a:spAutoFit/>
          </a:bodyPr>
          <a:lstStyle/>
          <a:p>
            <a:r>
              <a:rPr lang="hr-HR" sz="2800" dirty="0"/>
              <a:t>Pitanja kojima se traži pozornost  socijalnih radnika</a:t>
            </a:r>
          </a:p>
          <a:p>
            <a:endParaRPr lang="hr-HR" sz="2800" dirty="0"/>
          </a:p>
          <a:p>
            <a:r>
              <a:rPr lang="hr-HR" sz="2800" dirty="0"/>
              <a:t>Klijenti također mogu postavljati pitanja koja trebaju potaknuti  socijalnog radnika na  razmišljanja, izražavanje stava ili osjećaja. </a:t>
            </a:r>
          </a:p>
          <a:p>
            <a:endParaRPr lang="hr-HR" sz="2800" dirty="0"/>
          </a:p>
          <a:p>
            <a:r>
              <a:rPr lang="hr-HR" sz="2800" dirty="0"/>
              <a:t>Uobičajena pitanja uključuju "Kakav sam ja prema  drugim klijentima?", "Mislite li da mi treba pomoć?", "Jesam li lud?" "Mislite da postoji nada za mene?" </a:t>
            </a:r>
          </a:p>
          <a:p>
            <a:r>
              <a:rPr lang="hr-HR" sz="2800" dirty="0"/>
              <a:t>Takva pitanja mogu predstavljati izazov za socijalne radnike koji moraju potražiti obzir motivaciju iza pitanja i prosuditi hoće li odmah otkriti svoje stavove ili osjećaje ili upotrijebiti  ili empatički ili otvoren odgovor.</a:t>
            </a:r>
          </a:p>
        </p:txBody>
      </p:sp>
    </p:spTree>
    <p:extLst>
      <p:ext uri="{BB962C8B-B14F-4D97-AF65-F5344CB8AC3E}">
        <p14:creationId xmlns:p14="http://schemas.microsoft.com/office/powerpoint/2010/main" val="1078920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86</a:t>
            </a:fld>
            <a:endParaRPr lang="sr-Latn-RS" dirty="0"/>
          </a:p>
        </p:txBody>
      </p:sp>
      <p:sp>
        <p:nvSpPr>
          <p:cNvPr id="3" name="Rectangle 2">
            <a:extLst>
              <a:ext uri="{FF2B5EF4-FFF2-40B4-BE49-F238E27FC236}">
                <a16:creationId xmlns:a16="http://schemas.microsoft.com/office/drawing/2014/main" id="{97402FAF-A070-484F-AD48-4A3512591496}"/>
              </a:ext>
            </a:extLst>
          </p:cNvPr>
          <p:cNvSpPr/>
          <p:nvPr/>
        </p:nvSpPr>
        <p:spPr>
          <a:xfrm>
            <a:off x="2150327" y="3814294"/>
            <a:ext cx="9087944" cy="1323439"/>
          </a:xfrm>
          <a:prstGeom prst="rect">
            <a:avLst/>
          </a:prstGeom>
        </p:spPr>
        <p:txBody>
          <a:bodyPr wrap="square">
            <a:spAutoFit/>
          </a:bodyPr>
          <a:lstStyle/>
          <a:p>
            <a:pPr algn="r"/>
            <a:r>
              <a:rPr lang="hr-HR" sz="4000" dirty="0"/>
              <a:t>Replike za autentičan odgovor na pitanja socijalne radnice</a:t>
            </a:r>
          </a:p>
        </p:txBody>
      </p:sp>
    </p:spTree>
    <p:extLst>
      <p:ext uri="{BB962C8B-B14F-4D97-AF65-F5344CB8AC3E}">
        <p14:creationId xmlns:p14="http://schemas.microsoft.com/office/powerpoint/2010/main" val="590122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87</a:t>
            </a:fld>
            <a:endParaRPr lang="sr-Latn-RS"/>
          </a:p>
        </p:txBody>
      </p:sp>
      <p:sp>
        <p:nvSpPr>
          <p:cNvPr id="3" name="Rectangle 2">
            <a:extLst>
              <a:ext uri="{FF2B5EF4-FFF2-40B4-BE49-F238E27FC236}">
                <a16:creationId xmlns:a16="http://schemas.microsoft.com/office/drawing/2014/main" id="{43F5258C-9340-4CCB-93AD-E27B55A8EA98}"/>
              </a:ext>
            </a:extLst>
          </p:cNvPr>
          <p:cNvSpPr/>
          <p:nvPr/>
        </p:nvSpPr>
        <p:spPr>
          <a:xfrm>
            <a:off x="727587" y="515318"/>
            <a:ext cx="10736825" cy="5181034"/>
          </a:xfrm>
          <a:prstGeom prst="rect">
            <a:avLst/>
          </a:prstGeom>
        </p:spPr>
        <p:txBody>
          <a:bodyPr wrap="square">
            <a:spAutoFit/>
          </a:bodyPr>
          <a:lstStyle/>
          <a:p>
            <a:pPr marL="342900" indent="-342900">
              <a:lnSpc>
                <a:spcPct val="150000"/>
              </a:lnSpc>
              <a:buAutoNum type="arabicPeriod"/>
            </a:pPr>
            <a:r>
              <a:rPr lang="hr-HR" sz="2800" dirty="0"/>
              <a:t>Otkrivanje svojih prošlih iskustava</a:t>
            </a:r>
          </a:p>
          <a:p>
            <a:pPr>
              <a:lnSpc>
                <a:spcPct val="150000"/>
              </a:lnSpc>
            </a:pPr>
            <a:r>
              <a:rPr lang="hr-HR" sz="2800" dirty="0"/>
              <a:t>Kao što je već ranije navedeno, osobna iskustva bi trebala biti rijetko korištena, kratko, relevantno za teškoće klijenta i dobro vremenski određeno. </a:t>
            </a:r>
          </a:p>
          <a:p>
            <a:pPr>
              <a:lnSpc>
                <a:spcPct val="150000"/>
              </a:lnSpc>
            </a:pPr>
            <a:endParaRPr lang="hr-HR" sz="2800" dirty="0"/>
          </a:p>
          <a:p>
            <a:pPr>
              <a:lnSpc>
                <a:spcPct val="150000"/>
              </a:lnSpc>
            </a:pPr>
            <a:r>
              <a:rPr lang="hr-HR" sz="2800" dirty="0"/>
              <a:t>Temeljna smjernica koja se odnosi na takve situacije je da socijalni radnici moraju biti sigurni da se fokusiraju na sebe kako bi zadovoljili potreberazvoja  svojih klijenata.</a:t>
            </a:r>
          </a:p>
        </p:txBody>
      </p:sp>
    </p:spTree>
    <p:extLst>
      <p:ext uri="{BB962C8B-B14F-4D97-AF65-F5344CB8AC3E}">
        <p14:creationId xmlns:p14="http://schemas.microsoft.com/office/powerpoint/2010/main" val="1666200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88</a:t>
            </a:fld>
            <a:endParaRPr lang="sr-Latn-RS"/>
          </a:p>
        </p:txBody>
      </p:sp>
      <p:sp>
        <p:nvSpPr>
          <p:cNvPr id="3" name="Rectangle 2">
            <a:extLst>
              <a:ext uri="{FF2B5EF4-FFF2-40B4-BE49-F238E27FC236}">
                <a16:creationId xmlns:a16="http://schemas.microsoft.com/office/drawing/2014/main" id="{BDEDD9A2-5C54-42F0-9F11-DF7BD38A8A43}"/>
              </a:ext>
            </a:extLst>
          </p:cNvPr>
          <p:cNvSpPr/>
          <p:nvPr/>
        </p:nvSpPr>
        <p:spPr>
          <a:xfrm>
            <a:off x="1025047" y="697779"/>
            <a:ext cx="10400038" cy="4401205"/>
          </a:xfrm>
          <a:prstGeom prst="rect">
            <a:avLst/>
          </a:prstGeom>
        </p:spPr>
        <p:txBody>
          <a:bodyPr wrap="square">
            <a:spAutoFit/>
          </a:bodyPr>
          <a:lstStyle/>
          <a:p>
            <a:r>
              <a:rPr lang="pl-PL" sz="2800" dirty="0"/>
              <a:t>2 Dijeljenje percepcija, ideja, reakcija i formulacije toga</a:t>
            </a:r>
          </a:p>
          <a:p>
            <a:endParaRPr lang="pl-PL" sz="2800" dirty="0"/>
          </a:p>
          <a:p>
            <a:pPr marL="514350" indent="-514350">
              <a:buFont typeface="+mj-lt"/>
              <a:buAutoNum type="arabicPeriod"/>
            </a:pPr>
            <a:r>
              <a:rPr lang="pl-PL" sz="2800" dirty="0"/>
              <a:t>Ključna uloga socijalnog radnika u procesu pomoći je da djeluje kao "sustav iskrenog povratka" otkrivajući osobne misli i percepcije relevantne za probleme klijenta.</a:t>
            </a:r>
          </a:p>
          <a:p>
            <a:pPr marL="514350" indent="-514350">
              <a:buFont typeface="+mj-lt"/>
              <a:buAutoNum type="arabicPeriod"/>
            </a:pPr>
            <a:endParaRPr lang="pl-PL" sz="2800" dirty="0"/>
          </a:p>
          <a:p>
            <a:pPr marL="514350" indent="-514350">
              <a:buFont typeface="+mj-lt"/>
              <a:buAutoNum type="arabicPeriod"/>
            </a:pPr>
            <a:r>
              <a:rPr lang="pl-PL" sz="2800" dirty="0"/>
              <a:t>Takvo reagiranje je namijenjeno kako bi se proces promjene usmjerio prema  jednom ili više sljedećih načina:</a:t>
            </a:r>
            <a:endParaRPr lang="hr-HR" sz="2800" dirty="0"/>
          </a:p>
        </p:txBody>
      </p:sp>
    </p:spTree>
    <p:extLst>
      <p:ext uri="{BB962C8B-B14F-4D97-AF65-F5344CB8AC3E}">
        <p14:creationId xmlns:p14="http://schemas.microsoft.com/office/powerpoint/2010/main" val="3804596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89</a:t>
            </a:fld>
            <a:endParaRPr lang="sr-Latn-RS"/>
          </a:p>
        </p:txBody>
      </p:sp>
      <p:sp>
        <p:nvSpPr>
          <p:cNvPr id="3" name="Rectangle 2">
            <a:extLst>
              <a:ext uri="{FF2B5EF4-FFF2-40B4-BE49-F238E27FC236}">
                <a16:creationId xmlns:a16="http://schemas.microsoft.com/office/drawing/2014/main" id="{6CFF62CC-9720-4AE9-BDD3-230F52DCE652}"/>
              </a:ext>
            </a:extLst>
          </p:cNvPr>
          <p:cNvSpPr/>
          <p:nvPr/>
        </p:nvSpPr>
        <p:spPr>
          <a:xfrm>
            <a:off x="825908" y="577745"/>
            <a:ext cx="10540181" cy="5670655"/>
          </a:xfrm>
          <a:prstGeom prst="rect">
            <a:avLst/>
          </a:prstGeom>
        </p:spPr>
        <p:txBody>
          <a:bodyPr wrap="square">
            <a:spAutoFit/>
          </a:bodyPr>
          <a:lstStyle/>
          <a:p>
            <a:pPr marL="514350" indent="-514350">
              <a:lnSpc>
                <a:spcPts val="4400"/>
              </a:lnSpc>
              <a:buAutoNum type="arabicPeriod"/>
            </a:pPr>
            <a:r>
              <a:rPr lang="hr-HR" sz="2700" dirty="0"/>
              <a:t>Povećati svijest klijenata o dinamici procesa koja može igrati važnu ulogu urazvoju razrješavanja problema</a:t>
            </a:r>
          </a:p>
          <a:p>
            <a:pPr marL="514350" indent="-514350">
              <a:lnSpc>
                <a:spcPts val="4400"/>
              </a:lnSpc>
              <a:buAutoNum type="arabicPeriod"/>
            </a:pPr>
            <a:endParaRPr lang="hr-HR" sz="2700" dirty="0"/>
          </a:p>
          <a:p>
            <a:pPr>
              <a:lnSpc>
                <a:spcPts val="4400"/>
              </a:lnSpc>
            </a:pPr>
            <a:r>
              <a:rPr lang="hr-HR" sz="2700" dirty="0"/>
              <a:t>2. Ponuditi drugačiju perspektivu glede pitanja i događaja</a:t>
            </a:r>
          </a:p>
          <a:p>
            <a:pPr>
              <a:lnSpc>
                <a:spcPts val="4400"/>
              </a:lnSpc>
            </a:pPr>
            <a:endParaRPr lang="hr-HR" sz="2700" dirty="0"/>
          </a:p>
          <a:p>
            <a:pPr>
              <a:lnSpc>
                <a:spcPts val="4400"/>
              </a:lnSpc>
            </a:pPr>
            <a:r>
              <a:rPr lang="hr-HR" sz="2700" dirty="0"/>
              <a:t>3. Pomoći klijentima u konceptualiziranju svrhe njihovog ponašanja i osjećaja</a:t>
            </a:r>
          </a:p>
          <a:p>
            <a:pPr>
              <a:lnSpc>
                <a:spcPts val="4400"/>
              </a:lnSpc>
            </a:pPr>
            <a:endParaRPr lang="hr-HR" sz="2700" dirty="0"/>
          </a:p>
          <a:p>
            <a:pPr>
              <a:lnSpc>
                <a:spcPts val="4400"/>
              </a:lnSpc>
            </a:pPr>
            <a:r>
              <a:rPr lang="hr-HR" sz="2700" dirty="0"/>
              <a:t>4. Osvijestiti klijente o tome kako oni utječu na druge (uključujući i socijalniog radnika)</a:t>
            </a:r>
          </a:p>
        </p:txBody>
      </p:sp>
    </p:spTree>
    <p:extLst>
      <p:ext uri="{BB962C8B-B14F-4D97-AF65-F5344CB8AC3E}">
        <p14:creationId xmlns:p14="http://schemas.microsoft.com/office/powerpoint/2010/main" val="4242491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C1F7B8-D5B1-4795-A8DE-31174027AA4D}"/>
              </a:ext>
            </a:extLst>
          </p:cNvPr>
          <p:cNvSpPr/>
          <p:nvPr/>
        </p:nvSpPr>
        <p:spPr>
          <a:xfrm>
            <a:off x="747251" y="384501"/>
            <a:ext cx="10894141" cy="6048579"/>
          </a:xfrm>
          <a:prstGeom prst="rect">
            <a:avLst/>
          </a:prstGeom>
        </p:spPr>
        <p:txBody>
          <a:bodyPr wrap="square">
            <a:spAutoFit/>
          </a:bodyPr>
          <a:lstStyle/>
          <a:p>
            <a:pPr>
              <a:lnSpc>
                <a:spcPts val="4700"/>
              </a:lnSpc>
            </a:pPr>
            <a:r>
              <a:rPr lang="hr-HR" sz="2800" dirty="0"/>
              <a:t>Prethodna razjašnjenja uloga sadržavaju slijedeće elemente</a:t>
            </a:r>
          </a:p>
          <a:p>
            <a:pPr>
              <a:lnSpc>
                <a:spcPts val="4700"/>
              </a:lnSpc>
            </a:pPr>
            <a:r>
              <a:rPr lang="hr-HR" sz="2800" dirty="0"/>
              <a:t>(1) prihvaćanje i razumijevanje nerealnih očekivanja korisnika </a:t>
            </a:r>
          </a:p>
          <a:p>
            <a:pPr>
              <a:lnSpc>
                <a:spcPts val="4700"/>
              </a:lnSpc>
            </a:pPr>
            <a:r>
              <a:rPr lang="hr-HR" sz="2800" dirty="0"/>
              <a:t>(2) pomažuća namjera socijalnog radnika; </a:t>
            </a:r>
          </a:p>
          <a:p>
            <a:pPr>
              <a:lnSpc>
                <a:spcPts val="4700"/>
              </a:lnSpc>
            </a:pPr>
            <a:r>
              <a:rPr lang="hr-HR" sz="2800" dirty="0"/>
              <a:t>(3) objašnjenje zašto nerealna očekivanja klijenta ne mogu biti ispunjena; i </a:t>
            </a:r>
          </a:p>
          <a:p>
            <a:pPr>
              <a:lnSpc>
                <a:spcPts val="4700"/>
              </a:lnSpc>
            </a:pPr>
            <a:r>
              <a:rPr lang="hr-HR" sz="2800" dirty="0"/>
              <a:t>(4) kao dio stručnosti socijalnog radnika, razjašnjenje procesa pomoći i definiranje suradnog procesa koji stavlja naglasak na odgovornost klijenta za aktivno sudjelovanje i na kraju</a:t>
            </a:r>
          </a:p>
          <a:p>
            <a:pPr>
              <a:lnSpc>
                <a:spcPts val="4700"/>
              </a:lnSpc>
            </a:pPr>
            <a:r>
              <a:rPr lang="hr-HR" sz="2800" dirty="0"/>
              <a:t>(5) donošenje odluke o načinima djelovanja koje treba poduzeti.</a:t>
            </a:r>
          </a:p>
        </p:txBody>
      </p:sp>
      <p:sp>
        <p:nvSpPr>
          <p:cNvPr id="3" name="Slide Number Placeholder 2">
            <a:extLst>
              <a:ext uri="{FF2B5EF4-FFF2-40B4-BE49-F238E27FC236}">
                <a16:creationId xmlns:a16="http://schemas.microsoft.com/office/drawing/2014/main" id="{847C3D0B-2AB4-4036-B5B9-067B1E285D49}"/>
              </a:ext>
            </a:extLst>
          </p:cNvPr>
          <p:cNvSpPr>
            <a:spLocks noGrp="1"/>
          </p:cNvSpPr>
          <p:nvPr>
            <p:ph type="sldNum" sz="quarter" idx="12"/>
          </p:nvPr>
        </p:nvSpPr>
        <p:spPr/>
        <p:txBody>
          <a:bodyPr/>
          <a:lstStyle/>
          <a:p>
            <a:fld id="{BA310B1E-A42C-2349-B58E-C0BBFE6FE9E8}" type="slidenum">
              <a:rPr lang="sr-Latn-RS" smtClean="0"/>
              <a:t>9</a:t>
            </a:fld>
            <a:endParaRPr lang="sr-Latn-RS"/>
          </a:p>
        </p:txBody>
      </p:sp>
    </p:spTree>
    <p:extLst>
      <p:ext uri="{BB962C8B-B14F-4D97-AF65-F5344CB8AC3E}">
        <p14:creationId xmlns:p14="http://schemas.microsoft.com/office/powerpoint/2010/main" val="38639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90</a:t>
            </a:fld>
            <a:endParaRPr lang="sr-Latn-RS"/>
          </a:p>
        </p:txBody>
      </p:sp>
      <p:sp>
        <p:nvSpPr>
          <p:cNvPr id="3" name="Rectangle 2">
            <a:extLst>
              <a:ext uri="{FF2B5EF4-FFF2-40B4-BE49-F238E27FC236}">
                <a16:creationId xmlns:a16="http://schemas.microsoft.com/office/drawing/2014/main" id="{8E60F716-8688-434D-9D9F-817394FA2474}"/>
              </a:ext>
            </a:extLst>
          </p:cNvPr>
          <p:cNvSpPr/>
          <p:nvPr/>
        </p:nvSpPr>
        <p:spPr>
          <a:xfrm>
            <a:off x="796413" y="609600"/>
            <a:ext cx="10687664" cy="5423408"/>
          </a:xfrm>
          <a:prstGeom prst="rect">
            <a:avLst/>
          </a:prstGeom>
        </p:spPr>
        <p:txBody>
          <a:bodyPr wrap="square">
            <a:spAutoFit/>
          </a:bodyPr>
          <a:lstStyle/>
          <a:p>
            <a:pPr>
              <a:lnSpc>
                <a:spcPts val="4200"/>
              </a:lnSpc>
            </a:pPr>
            <a:r>
              <a:rPr lang="hr-HR" sz="2800" dirty="0"/>
              <a:t>5. Usmjeriti pozornost klijenata na kognitivne i obrasce i obrasce ponašajnja (funkcionalne i disfunkcionalne) koji djeluju na razini pojedinca ili grupe</a:t>
            </a:r>
          </a:p>
          <a:p>
            <a:pPr>
              <a:lnSpc>
                <a:spcPts val="4200"/>
              </a:lnSpc>
            </a:pPr>
            <a:endParaRPr lang="hr-HR" sz="2800" dirty="0"/>
          </a:p>
          <a:p>
            <a:pPr>
              <a:lnSpc>
                <a:spcPts val="4200"/>
              </a:lnSpc>
            </a:pPr>
            <a:r>
              <a:rPr lang="hr-HR" sz="2800" dirty="0"/>
              <a:t>6. Podijeliti sadašnje i sada i ovdje afektivne i fizičke reakcije socijalnog radnika na ponašanje klijenata ili procese koji se javljaju u pomaganju</a:t>
            </a:r>
          </a:p>
          <a:p>
            <a:pPr>
              <a:lnSpc>
                <a:spcPts val="4200"/>
              </a:lnSpc>
            </a:pPr>
            <a:endParaRPr lang="hr-HR" sz="2800" dirty="0"/>
          </a:p>
          <a:p>
            <a:pPr>
              <a:lnSpc>
                <a:spcPts val="4200"/>
              </a:lnSpc>
            </a:pPr>
            <a:r>
              <a:rPr lang="hr-HR" sz="2800" dirty="0"/>
              <a:t>7. Podijeliti pozitivne povratne informacije o klijentovim snagama i njegovim pozitivnim  promjenama</a:t>
            </a:r>
          </a:p>
        </p:txBody>
      </p:sp>
    </p:spTree>
    <p:extLst>
      <p:ext uri="{BB962C8B-B14F-4D97-AF65-F5344CB8AC3E}">
        <p14:creationId xmlns:p14="http://schemas.microsoft.com/office/powerpoint/2010/main" val="921020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91</a:t>
            </a:fld>
            <a:endParaRPr lang="sr-Latn-RS"/>
          </a:p>
        </p:txBody>
      </p:sp>
      <p:sp>
        <p:nvSpPr>
          <p:cNvPr id="3" name="Rectangle 2">
            <a:extLst>
              <a:ext uri="{FF2B5EF4-FFF2-40B4-BE49-F238E27FC236}">
                <a16:creationId xmlns:a16="http://schemas.microsoft.com/office/drawing/2014/main" id="{83A526BF-2238-4C8B-B845-70DF16B2EE27}"/>
              </a:ext>
            </a:extLst>
          </p:cNvPr>
          <p:cNvSpPr/>
          <p:nvPr/>
        </p:nvSpPr>
        <p:spPr>
          <a:xfrm>
            <a:off x="683342" y="746093"/>
            <a:ext cx="10825316" cy="5638851"/>
          </a:xfrm>
          <a:prstGeom prst="rect">
            <a:avLst/>
          </a:prstGeom>
        </p:spPr>
        <p:txBody>
          <a:bodyPr wrap="square">
            <a:spAutoFit/>
          </a:bodyPr>
          <a:lstStyle/>
          <a:p>
            <a:r>
              <a:rPr lang="hr-HR" sz="2800" dirty="0"/>
              <a:t>3 Otvoreno (i taktično) opisivanje reakcija kada se pojave u procesu.</a:t>
            </a:r>
          </a:p>
          <a:p>
            <a:endParaRPr lang="hr-HR" sz="2800" dirty="0"/>
          </a:p>
          <a:p>
            <a:pPr>
              <a:lnSpc>
                <a:spcPts val="4200"/>
              </a:lnSpc>
            </a:pPr>
            <a:r>
              <a:rPr lang="hr-HR" sz="2800" dirty="0"/>
              <a:t>Klijenti ponekad stvaraju situacije u kojima se socijalni radnici nalaze pod velikim pritiskom da odgovore na poruke kojese  izravno odnose na odnos, kao kad optužuju socijalne radnice da su nezainteresirane, neugodne, razdražene, nezadovoljne, kritične, neodgovarajuće ili nesposobne.</a:t>
            </a:r>
          </a:p>
          <a:p>
            <a:pPr>
              <a:lnSpc>
                <a:spcPts val="4200"/>
              </a:lnSpc>
            </a:pPr>
            <a:endParaRPr lang="hr-HR" sz="2800" dirty="0"/>
          </a:p>
          <a:p>
            <a:pPr>
              <a:lnSpc>
                <a:spcPts val="4200"/>
              </a:lnSpc>
            </a:pPr>
            <a:r>
              <a:rPr lang="hr-HR" sz="2800" dirty="0"/>
              <a:t>Klijenti također mogu postavljati istaknuta pitanja koja zahtijevaju promptne odgovore.</a:t>
            </a:r>
          </a:p>
        </p:txBody>
      </p:sp>
    </p:spTree>
    <p:extLst>
      <p:ext uri="{BB962C8B-B14F-4D97-AF65-F5344CB8AC3E}">
        <p14:creationId xmlns:p14="http://schemas.microsoft.com/office/powerpoint/2010/main" val="2408432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92</a:t>
            </a:fld>
            <a:endParaRPr lang="sr-Latn-RS"/>
          </a:p>
        </p:txBody>
      </p:sp>
      <p:sp>
        <p:nvSpPr>
          <p:cNvPr id="3" name="Rectangle 2">
            <a:extLst>
              <a:ext uri="{FF2B5EF4-FFF2-40B4-BE49-F238E27FC236}">
                <a16:creationId xmlns:a16="http://schemas.microsoft.com/office/drawing/2014/main" id="{12213A2E-3060-4211-826F-24507471C591}"/>
              </a:ext>
            </a:extLst>
          </p:cNvPr>
          <p:cNvSpPr/>
          <p:nvPr/>
        </p:nvSpPr>
        <p:spPr>
          <a:xfrm>
            <a:off x="786581" y="609600"/>
            <a:ext cx="10687664" cy="5181034"/>
          </a:xfrm>
          <a:prstGeom prst="rect">
            <a:avLst/>
          </a:prstGeom>
        </p:spPr>
        <p:txBody>
          <a:bodyPr wrap="square">
            <a:spAutoFit/>
          </a:bodyPr>
          <a:lstStyle/>
          <a:p>
            <a:pPr>
              <a:lnSpc>
                <a:spcPct val="150000"/>
              </a:lnSpc>
            </a:pPr>
            <a:r>
              <a:rPr lang="hr-HR" sz="2800" dirty="0"/>
              <a:t>Kroz svoju praksu, socijalni radnici su doživjeli brojne takve situacije koje su ozbiljno testirale njihovu sposobnost odgovaranja na odgovarajući način.</a:t>
            </a:r>
          </a:p>
          <a:p>
            <a:pPr>
              <a:lnSpc>
                <a:spcPct val="150000"/>
              </a:lnSpc>
            </a:pPr>
            <a:endParaRPr lang="hr-HR" sz="2800" dirty="0"/>
          </a:p>
          <a:p>
            <a:pPr>
              <a:lnSpc>
                <a:spcPct val="150000"/>
              </a:lnSpc>
            </a:pPr>
            <a:r>
              <a:rPr lang="hr-HR" sz="2800" dirty="0"/>
              <a:t>Ovo nisu situacije u kojima klijenti traže neke odgovore kako bi postigli rješenja nekih situacija, već su samo testiranja socijalnih radnika u njihovoj profesionalnosti, ali i osobnoj izdržljivosti i u tom smjeru treba biti jasan i otvoren.</a:t>
            </a:r>
          </a:p>
        </p:txBody>
      </p:sp>
    </p:spTree>
    <p:extLst>
      <p:ext uri="{BB962C8B-B14F-4D97-AF65-F5344CB8AC3E}">
        <p14:creationId xmlns:p14="http://schemas.microsoft.com/office/powerpoint/2010/main" val="2463614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93</a:t>
            </a:fld>
            <a:endParaRPr lang="sr-Latn-RS"/>
          </a:p>
        </p:txBody>
      </p:sp>
      <p:sp>
        <p:nvSpPr>
          <p:cNvPr id="4" name="Rectangle 3">
            <a:extLst>
              <a:ext uri="{FF2B5EF4-FFF2-40B4-BE49-F238E27FC236}">
                <a16:creationId xmlns:a16="http://schemas.microsoft.com/office/drawing/2014/main" id="{82BD4BFA-DB0E-4787-998D-5A03C3E3BAB4}"/>
              </a:ext>
            </a:extLst>
          </p:cNvPr>
          <p:cNvSpPr/>
          <p:nvPr/>
        </p:nvSpPr>
        <p:spPr>
          <a:xfrm>
            <a:off x="757084" y="422476"/>
            <a:ext cx="10736825" cy="7040389"/>
          </a:xfrm>
          <a:prstGeom prst="rect">
            <a:avLst/>
          </a:prstGeom>
        </p:spPr>
        <p:txBody>
          <a:bodyPr wrap="square">
            <a:spAutoFit/>
          </a:bodyPr>
          <a:lstStyle/>
          <a:p>
            <a:pPr>
              <a:spcAft>
                <a:spcPts val="1800"/>
              </a:spcAft>
            </a:pPr>
            <a:r>
              <a:rPr lang="hr-HR" sz="2800" dirty="0"/>
              <a:t>4. Osjećaj  nelagode tijekom susreta sa klijentom</a:t>
            </a:r>
          </a:p>
          <a:p>
            <a:pPr>
              <a:lnSpc>
                <a:spcPts val="4500"/>
              </a:lnSpc>
              <a:spcAft>
                <a:spcPts val="1800"/>
              </a:spcAft>
            </a:pPr>
            <a:r>
              <a:rPr lang="hr-HR" sz="2800" dirty="0"/>
              <a:t>Ponekad intenzivan osjećaj nelagode može ukazivati na to da nešto prilikom susreta ide na pogrešan način i treba biti riješeno. </a:t>
            </a:r>
          </a:p>
          <a:p>
            <a:pPr>
              <a:lnSpc>
                <a:spcPts val="4500"/>
              </a:lnSpc>
            </a:pPr>
            <a:endParaRPr lang="hr-HR" sz="2800" dirty="0"/>
          </a:p>
          <a:p>
            <a:pPr>
              <a:lnSpc>
                <a:spcPts val="4500"/>
              </a:lnSpc>
            </a:pPr>
            <a:r>
              <a:rPr lang="hr-HR" sz="2800" dirty="0"/>
              <a:t>Važno je razmišljati o vašoj nelagodi, tražeći prepoznavanje uzroka ili pogoršavanja (npr. "Osjećam se vrlo neugodno jer ne znam kako odgovoriti kada moj klijent kaže stvari poput:</a:t>
            </a:r>
          </a:p>
          <a:p>
            <a:pPr>
              <a:lnSpc>
                <a:spcPts val="4500"/>
              </a:lnSpc>
            </a:pPr>
            <a:r>
              <a:rPr lang="hr-HR" sz="2800" dirty="0"/>
              <a:t>"Čini se da ste previše zauzet i nemate vremena za mene‘’ili „Nisam siguran da sam vrijedan vašeg truda ''</a:t>
            </a:r>
          </a:p>
          <a:p>
            <a:endParaRPr lang="hr-HR" sz="2800" dirty="0"/>
          </a:p>
          <a:p>
            <a:endParaRPr lang="hr-HR" sz="2800" dirty="0"/>
          </a:p>
        </p:txBody>
      </p:sp>
    </p:spTree>
    <p:extLst>
      <p:ext uri="{BB962C8B-B14F-4D97-AF65-F5344CB8AC3E}">
        <p14:creationId xmlns:p14="http://schemas.microsoft.com/office/powerpoint/2010/main" val="3447087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94</a:t>
            </a:fld>
            <a:endParaRPr lang="sr-Latn-RS"/>
          </a:p>
        </p:txBody>
      </p:sp>
      <p:sp>
        <p:nvSpPr>
          <p:cNvPr id="3" name="Rectangle 2">
            <a:extLst>
              <a:ext uri="{FF2B5EF4-FFF2-40B4-BE49-F238E27FC236}">
                <a16:creationId xmlns:a16="http://schemas.microsoft.com/office/drawing/2014/main" id="{6EE30CA4-5B74-4B8E-A8B6-7AF0584509EB}"/>
              </a:ext>
            </a:extLst>
          </p:cNvPr>
          <p:cNvSpPr/>
          <p:nvPr/>
        </p:nvSpPr>
        <p:spPr>
          <a:xfrm>
            <a:off x="648929" y="609600"/>
            <a:ext cx="10416249" cy="6232475"/>
          </a:xfrm>
          <a:prstGeom prst="rect">
            <a:avLst/>
          </a:prstGeom>
        </p:spPr>
        <p:txBody>
          <a:bodyPr wrap="square">
            <a:spAutoFit/>
          </a:bodyPr>
          <a:lstStyle/>
          <a:p>
            <a:pPr>
              <a:spcAft>
                <a:spcPts val="1800"/>
              </a:spcAft>
            </a:pPr>
            <a:r>
              <a:rPr lang="hr-HR" sz="2800" dirty="0"/>
              <a:t>5. Dijeljenje osjećaja kada je ponašanje klijenta nerazumno ili uznemirujuće</a:t>
            </a:r>
          </a:p>
          <a:p>
            <a:pPr>
              <a:lnSpc>
                <a:spcPts val="4500"/>
              </a:lnSpc>
            </a:pPr>
            <a:r>
              <a:rPr lang="hr-HR" sz="2800" dirty="0"/>
              <a:t>Iako bi socijalni radnici trebali biti u stanju podnijeti klijentova neugodna ponašanja, ponekad mogu doživjeti opravdane osjećaje frustracije, ljutnje ili se čak osjećati povrijeđenima.</a:t>
            </a:r>
          </a:p>
          <a:p>
            <a:pPr>
              <a:lnSpc>
                <a:spcPts val="4500"/>
              </a:lnSpc>
            </a:pPr>
            <a:endParaRPr lang="hr-HR" sz="2800" dirty="0"/>
          </a:p>
          <a:p>
            <a:pPr>
              <a:lnSpc>
                <a:spcPts val="4500"/>
              </a:lnSpc>
            </a:pPr>
            <a:r>
              <a:rPr lang="hr-HR" sz="2800" dirty="0"/>
              <a:t>U takvim situacijama, socijalni radnici trebaju podijeliti svoje osjećaje s klijentima - ako vjeruju da to mogu učiniti konstruktivno.</a:t>
            </a:r>
          </a:p>
          <a:p>
            <a:endParaRPr lang="hr-HR" sz="2800" dirty="0"/>
          </a:p>
        </p:txBody>
      </p:sp>
    </p:spTree>
    <p:extLst>
      <p:ext uri="{BB962C8B-B14F-4D97-AF65-F5344CB8AC3E}">
        <p14:creationId xmlns:p14="http://schemas.microsoft.com/office/powerpoint/2010/main" val="4131937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8000">
              <a:schemeClr val="bg1"/>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3D9D4-8686-4467-A406-9C6E127D52D7}"/>
              </a:ext>
            </a:extLst>
          </p:cNvPr>
          <p:cNvSpPr>
            <a:spLocks noGrp="1"/>
          </p:cNvSpPr>
          <p:nvPr>
            <p:ph type="sldNum" sz="quarter" idx="12"/>
          </p:nvPr>
        </p:nvSpPr>
        <p:spPr/>
        <p:txBody>
          <a:bodyPr/>
          <a:lstStyle/>
          <a:p>
            <a:fld id="{BA310B1E-A42C-2349-B58E-C0BBFE6FE9E8}" type="slidenum">
              <a:rPr lang="sr-Latn-RS" smtClean="0"/>
              <a:t>95</a:t>
            </a:fld>
            <a:endParaRPr lang="sr-Latn-RS"/>
          </a:p>
        </p:txBody>
      </p:sp>
      <p:sp>
        <p:nvSpPr>
          <p:cNvPr id="3" name="Rectangle 2">
            <a:extLst>
              <a:ext uri="{FF2B5EF4-FFF2-40B4-BE49-F238E27FC236}">
                <a16:creationId xmlns:a16="http://schemas.microsoft.com/office/drawing/2014/main" id="{86E965E0-D86E-47A5-896A-7B72424DC31E}"/>
              </a:ext>
            </a:extLst>
          </p:cNvPr>
          <p:cNvSpPr/>
          <p:nvPr/>
        </p:nvSpPr>
        <p:spPr>
          <a:xfrm>
            <a:off x="648927" y="839328"/>
            <a:ext cx="10717161" cy="4401205"/>
          </a:xfrm>
          <a:prstGeom prst="rect">
            <a:avLst/>
          </a:prstGeom>
        </p:spPr>
        <p:txBody>
          <a:bodyPr wrap="square">
            <a:spAutoFit/>
          </a:bodyPr>
          <a:lstStyle/>
          <a:p>
            <a:r>
              <a:rPr lang="hr-HR" sz="2800" dirty="0"/>
              <a:t>6. Dijeljenje osjećaja kada klijenti daju pozitivnu povratnu informaciju.</a:t>
            </a:r>
          </a:p>
          <a:p>
            <a:endParaRPr lang="hr-HR" sz="2800" dirty="0"/>
          </a:p>
          <a:p>
            <a:r>
              <a:rPr lang="hr-HR" sz="2800" dirty="0"/>
              <a:t>Socijalni radnici ponekad imaju poteškoće reagirati pozitivno na pozitivne povratne informacije klijenata o vlastitim sposobnostima, karakteristikama i / ili načinima rada. </a:t>
            </a:r>
          </a:p>
          <a:p>
            <a:endParaRPr lang="hr-HR" sz="2800" dirty="0"/>
          </a:p>
          <a:p>
            <a:r>
              <a:rPr lang="hr-HR" sz="2800" dirty="0"/>
              <a:t>Socijalni radnici trebaju upotrijebiti isti model odgovora na pozitivnu povratnu informaciju koju traže od klijenata da pokažu u vlastitom životu.</a:t>
            </a:r>
          </a:p>
        </p:txBody>
      </p:sp>
    </p:spTree>
    <p:extLst>
      <p:ext uri="{BB962C8B-B14F-4D97-AF65-F5344CB8AC3E}">
        <p14:creationId xmlns:p14="http://schemas.microsoft.com/office/powerpoint/2010/main" val="3079072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{636CEEA5-FD97-C94B-862D-4DD56CC25D19}tf10001063</Template>
  <TotalTime>2401</TotalTime>
  <Words>6288</Words>
  <Application>Microsoft Office PowerPoint</Application>
  <PresentationFormat>Widescreen</PresentationFormat>
  <Paragraphs>552</Paragraphs>
  <Slides>95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95</vt:i4>
      </vt:variant>
    </vt:vector>
  </HeadingPairs>
  <TitlesOfParts>
    <vt:vector size="99" baseType="lpstr">
      <vt:lpstr>Arial</vt:lpstr>
      <vt:lpstr>Calibri</vt:lpstr>
      <vt:lpstr>Century Gothic</vt:lpstr>
      <vt:lpstr>Mesh</vt:lpstr>
      <vt:lpstr>Upoznavanje s teškoćama, angažman, procjena i planiranje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kompetencije potrebne za ostvarenje prakse istraživanja, procjene i planiranja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Mladen Knežević</dc:creator>
  <cp:lastModifiedBy>Mladen Knežević</cp:lastModifiedBy>
  <cp:revision>113</cp:revision>
  <dcterms:created xsi:type="dcterms:W3CDTF">2018-11-21T07:28:39Z</dcterms:created>
  <dcterms:modified xsi:type="dcterms:W3CDTF">2018-12-03T12:05:03Z</dcterms:modified>
</cp:coreProperties>
</file>