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5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12/16/2018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5D12D-DE15-45B5-AC8A-1A0458E6A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581" y="667748"/>
            <a:ext cx="8825658" cy="2677648"/>
          </a:xfrm>
        </p:spPr>
        <p:txBody>
          <a:bodyPr/>
          <a:lstStyle/>
          <a:p>
            <a:r>
              <a:rPr lang="hr-HR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Socijalni rad s pojedincem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66FD6-7BEB-43FC-A1D4-DD3B51680DC0}"/>
              </a:ext>
            </a:extLst>
          </p:cNvPr>
          <p:cNvSpPr/>
          <p:nvPr/>
        </p:nvSpPr>
        <p:spPr>
          <a:xfrm>
            <a:off x="1578058" y="5021377"/>
            <a:ext cx="9241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Pripremljeno prema: Colin Turbett: Doing Radical Social Work</a:t>
            </a:r>
          </a:p>
        </p:txBody>
      </p:sp>
    </p:spTree>
    <p:extLst>
      <p:ext uri="{BB962C8B-B14F-4D97-AF65-F5344CB8AC3E}">
        <p14:creationId xmlns:p14="http://schemas.microsoft.com/office/powerpoint/2010/main" val="858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EAB131-07F1-4C55-9683-88DD964200C4}"/>
              </a:ext>
            </a:extLst>
          </p:cNvPr>
          <p:cNvSpPr/>
          <p:nvPr/>
        </p:nvSpPr>
        <p:spPr>
          <a:xfrm>
            <a:off x="639792" y="694297"/>
            <a:ext cx="10912415" cy="533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Mary Pat Sullivan je (2009) ustvrdila da socijalni radnici koji rade poslove procjene i skrbi za starije ljude to  rade rutinski prema implicitnim očekivanjima službi i dostupnosti resursa. </a:t>
            </a:r>
          </a:p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Ne obraćaju pozornost na temeljne vrijednosti socijalnog rada koje se tiču socijalne pravde i, učinkovito razlikuju između onih koji su u stanju potrebe i onih koji to možda i nisu. </a:t>
            </a:r>
          </a:p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Zaključila je da se to dogodilo jer su vještine i vrijednosti socijalnog rada nepriznate i nepoštovane u svijetu svakodnevne prakse.</a:t>
            </a:r>
          </a:p>
        </p:txBody>
      </p:sp>
    </p:spTree>
    <p:extLst>
      <p:ext uri="{BB962C8B-B14F-4D97-AF65-F5344CB8AC3E}">
        <p14:creationId xmlns:p14="http://schemas.microsoft.com/office/powerpoint/2010/main" val="1564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705323-E387-4D58-8989-8CCBF4DA25B4}"/>
              </a:ext>
            </a:extLst>
          </p:cNvPr>
          <p:cNvSpPr/>
          <p:nvPr/>
        </p:nvSpPr>
        <p:spPr>
          <a:xfrm>
            <a:off x="646980" y="1024008"/>
            <a:ext cx="1073126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Individualizacija ili personalizacija je trebala biti velika ideja ranog dvadeset prvog stoljeća. </a:t>
            </a:r>
          </a:p>
          <a:p>
            <a:endParaRPr lang="hr-HR" sz="2400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Porijeklo je ideje u pokretu „izravnih plaćanja” posebno podupirane od strane radikaliziranih američkih branitelja s invaliditetom iz Vijetnamskog rata koji su nastojali povećati snagu i mogućnosti izbora. </a:t>
            </a:r>
          </a:p>
          <a:p>
            <a:endParaRPr lang="hr-HR" sz="2400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U riječima svojih glavnih britanskih arhitekata politika „izravnih plaćanja”</a:t>
            </a:r>
          </a:p>
          <a:p>
            <a:endParaRPr lang="hr-HR" sz="2400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„nije skup politika, nego opći pristup javnim uslugama i socijalnoj skrbi koji stavlja osobu u središte kao sudionika u oblikovanju usluga koje oni dobivaju, upravljanja rizikom i pružanja financijskih  sredstava, u smislu ojačavanja vlastitih snaga”.</a:t>
            </a:r>
          </a:p>
        </p:txBody>
      </p:sp>
    </p:spTree>
    <p:extLst>
      <p:ext uri="{BB962C8B-B14F-4D97-AF65-F5344CB8AC3E}">
        <p14:creationId xmlns:p14="http://schemas.microsoft.com/office/powerpoint/2010/main" val="29883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E2AB70-DD3D-42E2-94A3-22CD001B3F1D}"/>
              </a:ext>
            </a:extLst>
          </p:cNvPr>
          <p:cNvSpPr/>
          <p:nvPr/>
        </p:nvSpPr>
        <p:spPr>
          <a:xfrm>
            <a:off x="802256" y="645400"/>
            <a:ext cx="10774392" cy="533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Ovaj citat pokazuje jasnu namjeru u smislu razlike u  odgovornosti. </a:t>
            </a:r>
          </a:p>
          <a:p>
            <a:pPr>
              <a:lnSpc>
                <a:spcPts val="46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Personalizacija predstavlja zapravo  most između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bg1"/>
                </a:solidFill>
              </a:rPr>
              <a:t>  desničarskih neoliberalnih percepcija koje odbacuju koncept države kao „dadilje”’ i 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bg1"/>
                </a:solidFill>
              </a:rPr>
              <a:t>orijentacije tzv.”lijevog centra” koja se je nazvala „Trećim putem” [britanski premijer Tony Blair ] čija je težnja bila da se državna pomoć trebala osigurati preko „tržišta”.</a:t>
            </a:r>
          </a:p>
        </p:txBody>
      </p:sp>
    </p:spTree>
    <p:extLst>
      <p:ext uri="{BB962C8B-B14F-4D97-AF65-F5344CB8AC3E}">
        <p14:creationId xmlns:p14="http://schemas.microsoft.com/office/powerpoint/2010/main" val="25657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007CC1-DD88-481B-BD92-616FC477E46C}"/>
              </a:ext>
            </a:extLst>
          </p:cNvPr>
          <p:cNvSpPr/>
          <p:nvPr/>
        </p:nvSpPr>
        <p:spPr>
          <a:xfrm>
            <a:off x="657045" y="885509"/>
            <a:ext cx="10877909" cy="533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Unatoč rječniku koji odbacuju paternalizam, personalizacija je u skladu s reformom socijalne podrške nekoliko (različitih) vlada u njihovoj provedbi neoliberalnog plana, jer uključuje "individualizaciju, odgovornost i privatizaciju rizika". </a:t>
            </a:r>
          </a:p>
          <a:p>
            <a:pPr>
              <a:lnSpc>
                <a:spcPts val="46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Zapravo, korisnike usluga se potiče da prihvate poduzetnički pristup pružanju usluga koji proizlazi iz političkog i gospodarskog sustava koji je odgovoran za mnoge njihove probleme.</a:t>
            </a:r>
          </a:p>
        </p:txBody>
      </p:sp>
    </p:spTree>
    <p:extLst>
      <p:ext uri="{BB962C8B-B14F-4D97-AF65-F5344CB8AC3E}">
        <p14:creationId xmlns:p14="http://schemas.microsoft.com/office/powerpoint/2010/main" val="232841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A74D1403-63A7-4CBB-BBDC-ADB6D8149937}"/>
              </a:ext>
            </a:extLst>
          </p:cNvPr>
          <p:cNvSpPr/>
          <p:nvPr/>
        </p:nvSpPr>
        <p:spPr>
          <a:xfrm>
            <a:off x="743309" y="869686"/>
            <a:ext cx="10705381" cy="4534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bg1"/>
                </a:solidFill>
              </a:rPr>
              <a:t>Oni koji nemaju sposobnosti ili volje da se bave organizacijom vlastitih usluga, u opasnosti su od marginalizacije, jer državne službe nestaju, a broj odraslih kojima prijeti zlostavljanje od strane  nekontroliranih i nereguliranih nositelja usluga, privatnih ili članova obitelji, znatno se povećao (slučajevi npr. domova za stare u RH, doživotnog uzdržavanja i slično).</a:t>
            </a:r>
          </a:p>
        </p:txBody>
      </p:sp>
    </p:spTree>
    <p:extLst>
      <p:ext uri="{BB962C8B-B14F-4D97-AF65-F5344CB8AC3E}">
        <p14:creationId xmlns:p14="http://schemas.microsoft.com/office/powerpoint/2010/main" val="23248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BE5B822-2139-42B4-93E2-7392EEDBA3F9}"/>
              </a:ext>
            </a:extLst>
          </p:cNvPr>
          <p:cNvSpPr/>
          <p:nvPr/>
        </p:nvSpPr>
        <p:spPr>
          <a:xfrm>
            <a:off x="764875" y="1111702"/>
            <a:ext cx="10662249" cy="518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bg1"/>
                </a:solidFill>
              </a:rPr>
              <a:t>U međuvremenu, sigurni i razumno plaćeni poslovi u javnom sektoru povezani s pružanjem usluga nestaju jer lokalne vlasti imaju jeftiniji put potpore, a posljedični je učinak na moral i motivaciju osoblja koje pruža usluge vrlo negativan. 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bg1"/>
                </a:solidFill>
              </a:rPr>
              <a:t>Fragmentacija usluga također ima negativan učinak u ruralnim područjima: nositelji privatnih poslova bore se protiv pružanja usluga onima koji žele organizirani kolektivni resurs koji se bavi i zemljopisno izoliranima.</a:t>
            </a:r>
          </a:p>
        </p:txBody>
      </p:sp>
    </p:spTree>
    <p:extLst>
      <p:ext uri="{BB962C8B-B14F-4D97-AF65-F5344CB8AC3E}">
        <p14:creationId xmlns:p14="http://schemas.microsoft.com/office/powerpoint/2010/main" val="17367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50F84A58-B60F-492D-BC4B-6EEE7651D7A8}"/>
              </a:ext>
            </a:extLst>
          </p:cNvPr>
          <p:cNvSpPr/>
          <p:nvPr/>
        </p:nvSpPr>
        <p:spPr>
          <a:xfrm>
            <a:off x="635479" y="937743"/>
            <a:ext cx="10921041" cy="5192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hr-HR" sz="2800" dirty="0">
                <a:solidFill>
                  <a:schemeClr val="bg1"/>
                </a:solidFill>
              </a:rPr>
              <a:t>Tržišna orijentacije koju donosi koncept „personalizacije” prijetnja je socijalnoj pomoći klijentima zbog tržišne raspodjele niza usluga koje su u prošlosti, koje čak i ako nisu uvijek u potpunosti bile uspješne, pružane preko državnih struktura, najčešće od strane državnih službenika. </a:t>
            </a:r>
          </a:p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hr-HR" sz="2800" dirty="0">
                <a:solidFill>
                  <a:schemeClr val="bg1"/>
                </a:solidFill>
              </a:rPr>
              <a:t>Ona potencijalno stvara mogućnosti za dobru i inovativnu praksu privatnih servisa. </a:t>
            </a:r>
          </a:p>
          <a:p>
            <a:pPr>
              <a:lnSpc>
                <a:spcPts val="4200"/>
              </a:lnSpc>
              <a:spcBef>
                <a:spcPts val="1200"/>
              </a:spcBef>
            </a:pPr>
            <a:r>
              <a:rPr lang="hr-HR" sz="2800" dirty="0">
                <a:solidFill>
                  <a:schemeClr val="bg1"/>
                </a:solidFill>
              </a:rPr>
              <a:t>Ali je to malo vjerojatno u uvjetima neprestanih proračunskih smanjenja i proračunske štednje.</a:t>
            </a:r>
          </a:p>
        </p:txBody>
      </p:sp>
    </p:spTree>
    <p:extLst>
      <p:ext uri="{BB962C8B-B14F-4D97-AF65-F5344CB8AC3E}">
        <p14:creationId xmlns:p14="http://schemas.microsoft.com/office/powerpoint/2010/main" val="29901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1D37AB12-0B27-48AC-87D3-E7CFC31ADAB1}"/>
              </a:ext>
            </a:extLst>
          </p:cNvPr>
          <p:cNvSpPr/>
          <p:nvPr/>
        </p:nvSpPr>
        <p:spPr>
          <a:xfrm>
            <a:off x="575094" y="467227"/>
            <a:ext cx="10834777" cy="59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Radikalni socijalni rad ukazuje da „personalizacija” znači diskriminaciju određenih marginaliziranih skupina u društvu.  Radikalni socijalni rad želi omogućiti da pripadnici tih skupina upravljaju svojim životima. </a:t>
            </a:r>
          </a:p>
          <a:p>
            <a:pPr>
              <a:lnSpc>
                <a:spcPts val="46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Za razliku od modela upravljanja skrbi, koji je u socijalnim radnicima vidio nešto malo više od skretničara usluga i izvršitelja kriterija za odobravanje zahtjeva, humanistički orijentiran socijalni rad ima potencijal za praksu koja se temelji na osnaživanju, što omogućuje ostvarivanje stvarnog izbora.</a:t>
            </a:r>
          </a:p>
        </p:txBody>
      </p:sp>
    </p:spTree>
    <p:extLst>
      <p:ext uri="{BB962C8B-B14F-4D97-AF65-F5344CB8AC3E}">
        <p14:creationId xmlns:p14="http://schemas.microsoft.com/office/powerpoint/2010/main" val="28579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6EE62A57-6DD3-4685-8958-850525940BC0}"/>
              </a:ext>
            </a:extLst>
          </p:cNvPr>
          <p:cNvSpPr/>
          <p:nvPr/>
        </p:nvSpPr>
        <p:spPr>
          <a:xfrm>
            <a:off x="715992" y="1006755"/>
            <a:ext cx="10972800" cy="4884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hr-HR" sz="2800" dirty="0">
                <a:solidFill>
                  <a:schemeClr val="bg1"/>
                </a:solidFill>
              </a:rPr>
              <a:t>Kada je riječ o osobama s invaliditetom, radikalni socijalni rad predstavlja pomak prema cilju postizanja promjene u društvu u smislu prepoznavanja da je invalidnost društveni konstrukt. </a:t>
            </a:r>
          </a:p>
          <a:p>
            <a:pPr>
              <a:lnSpc>
                <a:spcPts val="42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hr-HR" sz="2800" dirty="0">
                <a:solidFill>
                  <a:schemeClr val="bg1"/>
                </a:solidFill>
              </a:rPr>
              <a:t>Ovaj model razlikuje smanjenje sposobnosti (uzrokovane nekim događajem ili biološkim faktorima) koja može rezultirati ograničenjem i invaliditetom, od nedostatka sposobnosti ili ograničavanja aktivnosti koje društvo nameće zbog ekonomskih, kulturnih i političkih normi. </a:t>
            </a:r>
          </a:p>
        </p:txBody>
      </p:sp>
    </p:spTree>
    <p:extLst>
      <p:ext uri="{BB962C8B-B14F-4D97-AF65-F5344CB8AC3E}">
        <p14:creationId xmlns:p14="http://schemas.microsoft.com/office/powerpoint/2010/main" val="13738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506D07E-90A4-4DE9-81B8-25F03E54C7D6}"/>
              </a:ext>
            </a:extLst>
          </p:cNvPr>
          <p:cNvSpPr/>
          <p:nvPr/>
        </p:nvSpPr>
        <p:spPr>
          <a:xfrm>
            <a:off x="695864" y="826078"/>
            <a:ext cx="108002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700" dirty="0">
                <a:solidFill>
                  <a:schemeClr val="bg1"/>
                </a:solidFill>
              </a:rPr>
              <a:t>Aktivisti za zaštitu osoba s invaliditetom koji traže oslobođenje od tih društvenih  ograničenja vide socijalne radnike kao sastavnicu društva koja sudjeluje u procesu uskrate prava. </a:t>
            </a:r>
          </a:p>
          <a:p>
            <a:endParaRPr lang="hr-HR" sz="2700" dirty="0">
              <a:solidFill>
                <a:schemeClr val="bg1"/>
              </a:solidFill>
            </a:endParaRPr>
          </a:p>
          <a:p>
            <a:r>
              <a:rPr lang="hr-HR" sz="2700" dirty="0">
                <a:solidFill>
                  <a:schemeClr val="bg1"/>
                </a:solidFill>
              </a:rPr>
              <a:t>Ovo gledište vidi „personalizirane” pristupe kao moguću priliku za osobnu  slobodu osoba s invaliditetom. </a:t>
            </a:r>
          </a:p>
          <a:p>
            <a:endParaRPr lang="hr-HR" sz="2700" dirty="0">
              <a:solidFill>
                <a:schemeClr val="bg1"/>
              </a:solidFill>
            </a:endParaRPr>
          </a:p>
          <a:p>
            <a:r>
              <a:rPr lang="hr-HR" sz="2700" dirty="0">
                <a:solidFill>
                  <a:schemeClr val="bg1"/>
                </a:solidFill>
              </a:rPr>
              <a:t>Unapređenje prava, naravno, ovisi o raspoloživosti resursa za zadovoljavanje potreba dogovorenih između korisnika usluga i socijalnih radnika.</a:t>
            </a:r>
          </a:p>
          <a:p>
            <a:endParaRPr lang="hr-HR" sz="2700" dirty="0">
              <a:solidFill>
                <a:schemeClr val="bg1"/>
              </a:solidFill>
            </a:endParaRPr>
          </a:p>
          <a:p>
            <a:r>
              <a:rPr lang="hr-HR" sz="2700" dirty="0">
                <a:solidFill>
                  <a:schemeClr val="bg1"/>
                </a:solidFill>
              </a:rPr>
              <a:t>Na žalost, opseg ovih resursa ustrajno se smanjuje u većini socijalnih sustava.</a:t>
            </a:r>
          </a:p>
        </p:txBody>
      </p:sp>
    </p:spTree>
    <p:extLst>
      <p:ext uri="{BB962C8B-B14F-4D97-AF65-F5344CB8AC3E}">
        <p14:creationId xmlns:p14="http://schemas.microsoft.com/office/powerpoint/2010/main" val="35467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EE777C-FA79-48A9-880E-695595A144ED}"/>
              </a:ext>
            </a:extLst>
          </p:cNvPr>
          <p:cNvSpPr/>
          <p:nvPr/>
        </p:nvSpPr>
        <p:spPr>
          <a:xfrm>
            <a:off x="1009289" y="1094927"/>
            <a:ext cx="10368951" cy="4534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bg1"/>
                </a:solidFill>
              </a:rPr>
              <a:t>Sve do pojave tehnika usmjerenih na osobe, pojedinca, ljudi su bili prisiljeni prihvatiti izravne usluge koje su bile više u skladu s potrebama pružatelja usluga od onih koje su navodno služile.</a:t>
            </a:r>
          </a:p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bg1"/>
                </a:solidFill>
              </a:rPr>
              <a:t>Iako se pretpostavlja da je takvo razmišljanje povezano s zagovornicima "modernizacije" i "promjene", istina je, kao i uvijek, daleko složenija.</a:t>
            </a:r>
          </a:p>
        </p:txBody>
      </p:sp>
    </p:spTree>
    <p:extLst>
      <p:ext uri="{BB962C8B-B14F-4D97-AF65-F5344CB8AC3E}">
        <p14:creationId xmlns:p14="http://schemas.microsoft.com/office/powerpoint/2010/main" val="35666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48FD13F-4085-4118-9050-86B954D21EC3}"/>
              </a:ext>
            </a:extLst>
          </p:cNvPr>
          <p:cNvSpPr/>
          <p:nvPr/>
        </p:nvSpPr>
        <p:spPr>
          <a:xfrm>
            <a:off x="726056" y="935532"/>
            <a:ext cx="10895162" cy="540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r-HR" sz="2700" dirty="0" err="1">
                <a:solidFill>
                  <a:schemeClr val="bg1"/>
                </a:solidFill>
              </a:rPr>
              <a:t>Leadbeater</a:t>
            </a:r>
            <a:r>
              <a:rPr lang="hr-HR" sz="2700" dirty="0">
                <a:solidFill>
                  <a:schemeClr val="bg1"/>
                </a:solidFill>
              </a:rPr>
              <a:t> i </a:t>
            </a:r>
            <a:r>
              <a:rPr lang="hr-HR" sz="2700" dirty="0" err="1">
                <a:solidFill>
                  <a:schemeClr val="bg1"/>
                </a:solidFill>
              </a:rPr>
              <a:t>Lownsborough</a:t>
            </a:r>
            <a:r>
              <a:rPr lang="hr-HR" sz="2700" dirty="0">
                <a:solidFill>
                  <a:schemeClr val="bg1"/>
                </a:solidFill>
              </a:rPr>
              <a:t> (2004.) naglašavaju sudjelovanje korisnika usluga u procesima pomoći i ulogu socijalnog radnika kao angažiranog zastupnika u kontinuiranom odnosu s njima. </a:t>
            </a:r>
          </a:p>
          <a:p>
            <a:pPr>
              <a:lnSpc>
                <a:spcPts val="3800"/>
              </a:lnSpc>
            </a:pPr>
            <a:endParaRPr lang="hr-HR" sz="2700" dirty="0">
              <a:solidFill>
                <a:schemeClr val="bg1"/>
              </a:solidFill>
            </a:endParaRPr>
          </a:p>
          <a:p>
            <a:pPr>
              <a:lnSpc>
                <a:spcPts val="3800"/>
              </a:lnSpc>
            </a:pPr>
            <a:r>
              <a:rPr lang="hr-HR" sz="2700" dirty="0">
                <a:solidFill>
                  <a:schemeClr val="bg1"/>
                </a:solidFill>
              </a:rPr>
              <a:t>To pruža priliku za praksu  socijalnog rada koja je ignorirana u modelima „</a:t>
            </a:r>
            <a:r>
              <a:rPr lang="hr-HR" sz="2700" dirty="0" err="1">
                <a:solidFill>
                  <a:schemeClr val="bg1"/>
                </a:solidFill>
              </a:rPr>
              <a:t>case</a:t>
            </a:r>
            <a:r>
              <a:rPr lang="hr-HR" sz="2700" dirty="0">
                <a:solidFill>
                  <a:schemeClr val="bg1"/>
                </a:solidFill>
              </a:rPr>
              <a:t> managementa.”</a:t>
            </a:r>
          </a:p>
          <a:p>
            <a:pPr>
              <a:lnSpc>
                <a:spcPts val="3800"/>
              </a:lnSpc>
            </a:pPr>
            <a:r>
              <a:rPr lang="hr-HR" sz="2700" dirty="0">
                <a:solidFill>
                  <a:schemeClr val="bg1"/>
                </a:solidFill>
              </a:rPr>
              <a:t>Taj je oblik socijalnog rada proces koji ističe važnost održivog odnosa profesije socijalnog rada s korisnicima usluga i unutar toga ulogu profesionalaca u </a:t>
            </a:r>
            <a:r>
              <a:rPr lang="hr-HR" sz="2700" dirty="0" err="1">
                <a:solidFill>
                  <a:schemeClr val="bg1"/>
                </a:solidFill>
              </a:rPr>
              <a:t>osiguravanjau</a:t>
            </a:r>
            <a:r>
              <a:rPr lang="hr-HR" sz="2700" dirty="0">
                <a:solidFill>
                  <a:schemeClr val="bg1"/>
                </a:solidFill>
              </a:rPr>
              <a:t> oblika pomoći koji zadovoljavaju potrebe koje korisnici identificiraju, podržani postupcima osnaživanja od strane socijalnih radnika.</a:t>
            </a:r>
          </a:p>
        </p:txBody>
      </p:sp>
    </p:spTree>
    <p:extLst>
      <p:ext uri="{BB962C8B-B14F-4D97-AF65-F5344CB8AC3E}">
        <p14:creationId xmlns:p14="http://schemas.microsoft.com/office/powerpoint/2010/main" val="295581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086AD19-58A2-4270-BF42-86237AF05878}"/>
              </a:ext>
            </a:extLst>
          </p:cNvPr>
          <p:cNvSpPr/>
          <p:nvPr/>
        </p:nvSpPr>
        <p:spPr>
          <a:xfrm>
            <a:off x="812321" y="447991"/>
            <a:ext cx="10567358" cy="5962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hr-HR" sz="2700" dirty="0">
                <a:solidFill>
                  <a:schemeClr val="bg1"/>
                </a:solidFill>
              </a:rPr>
              <a:t>Ovo je u skladu s društvenim modelom invaliditeta. </a:t>
            </a:r>
          </a:p>
          <a:p>
            <a:pPr>
              <a:lnSpc>
                <a:spcPts val="4200"/>
              </a:lnSpc>
            </a:pPr>
            <a:endParaRPr lang="hr-HR" sz="27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hr-HR" sz="2700" dirty="0">
                <a:solidFill>
                  <a:schemeClr val="bg1"/>
                </a:solidFill>
              </a:rPr>
              <a:t>Međutim, čini se da postoji neusklađenost u činjenici da neoliberalno društvo, utemeljeno na konkurenciji dovodi do rastuće socijalne nejednakosti.</a:t>
            </a:r>
          </a:p>
          <a:p>
            <a:pPr>
              <a:lnSpc>
                <a:spcPts val="4200"/>
              </a:lnSpc>
            </a:pPr>
            <a:endParaRPr lang="hr-HR" sz="27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hr-HR" sz="2700" dirty="0">
                <a:solidFill>
                  <a:schemeClr val="bg1"/>
                </a:solidFill>
              </a:rPr>
              <a:t>Zapošljavanje je ključni cilj osoba s invaliditetom i podrška osobama sa invaliditetom prema </a:t>
            </a:r>
            <a:r>
              <a:rPr lang="hr-HR" sz="2700" dirty="0" err="1">
                <a:solidFill>
                  <a:schemeClr val="bg1"/>
                </a:solidFill>
              </a:rPr>
              <a:t>samoaktualizaciji</a:t>
            </a:r>
            <a:r>
              <a:rPr lang="hr-HR" sz="2700" dirty="0">
                <a:solidFill>
                  <a:schemeClr val="bg1"/>
                </a:solidFill>
              </a:rPr>
              <a:t> ima potencijal da omogući pristup radu za one koji bi u suprotnom slučaju  mogli invaliditet smatrati nečim što preplavljuje  osobnost. </a:t>
            </a:r>
          </a:p>
        </p:txBody>
      </p:sp>
    </p:spTree>
    <p:extLst>
      <p:ext uri="{BB962C8B-B14F-4D97-AF65-F5344CB8AC3E}">
        <p14:creationId xmlns:p14="http://schemas.microsoft.com/office/powerpoint/2010/main" val="4155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34DBB24C-A317-4E9E-B335-4A7623AED2C5}"/>
              </a:ext>
            </a:extLst>
          </p:cNvPr>
          <p:cNvSpPr/>
          <p:nvPr/>
        </p:nvSpPr>
        <p:spPr>
          <a:xfrm>
            <a:off x="759125" y="885985"/>
            <a:ext cx="103516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Možda je smjer progresivne prakse socijalnog rada uloga koju socijalni radnici trebaju ispuniti unutar procesa personalizacije: uloga brokera i zastupnika.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Međutim, to je u konfliktu sa ulogom dobrovoljnog (ili trećeg) sektora, onog neprofitnih organizacija koji tu ulogu želi zadržati za sebe zbog njihove neovisnosti.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Zbog toga postoji da bi obučeni socijalni radnici mogli biti istisnuti iz ovog koncepta personalizacije kako je on zamišljen. </a:t>
            </a:r>
          </a:p>
        </p:txBody>
      </p:sp>
    </p:spTree>
    <p:extLst>
      <p:ext uri="{BB962C8B-B14F-4D97-AF65-F5344CB8AC3E}">
        <p14:creationId xmlns:p14="http://schemas.microsoft.com/office/powerpoint/2010/main" val="101355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2417DE6A-C4C4-4B09-99A0-2C080D8041FD}"/>
              </a:ext>
            </a:extLst>
          </p:cNvPr>
          <p:cNvSpPr/>
          <p:nvPr/>
        </p:nvSpPr>
        <p:spPr>
          <a:xfrm>
            <a:off x="603849" y="722084"/>
            <a:ext cx="11076317" cy="5683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hr-HR" sz="2700" dirty="0">
                <a:solidFill>
                  <a:schemeClr val="bg1"/>
                </a:solidFill>
              </a:rPr>
              <a:t>Radikalni socijalni rad je uvijek bio provođen na načelima ljudskih prava, a uočena kršenja treba rješavati dostupnim sredstvima. </a:t>
            </a:r>
          </a:p>
          <a:p>
            <a:pPr>
              <a:lnSpc>
                <a:spcPts val="4000"/>
              </a:lnSpc>
            </a:pPr>
            <a:endParaRPr lang="hr-HR" sz="27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hr-HR" sz="2700" dirty="0">
                <a:solidFill>
                  <a:schemeClr val="bg1"/>
                </a:solidFill>
              </a:rPr>
              <a:t>To uključuje pozivanje na zakone zaštite odraslih, budući da postoje legitimne zabrinutosti zbog mogućnosti zlostavljanja i iskorištavanja u okviru samo-organizirane pomoći koju pružaju članovi obitelji ili susjedi. </a:t>
            </a:r>
          </a:p>
          <a:p>
            <a:pPr>
              <a:lnSpc>
                <a:spcPts val="4000"/>
              </a:lnSpc>
            </a:pPr>
            <a:endParaRPr lang="hr-HR" sz="27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hr-HR" sz="2700" dirty="0">
                <a:solidFill>
                  <a:schemeClr val="bg1"/>
                </a:solidFill>
              </a:rPr>
              <a:t>Rizici povezani s nereguliranim uslugama pomoći važan su sadržaj za socijalne radnike koji promiču samoorganiziranu pomoć. </a:t>
            </a:r>
          </a:p>
        </p:txBody>
      </p:sp>
    </p:spTree>
    <p:extLst>
      <p:ext uri="{BB962C8B-B14F-4D97-AF65-F5344CB8AC3E}">
        <p14:creationId xmlns:p14="http://schemas.microsoft.com/office/powerpoint/2010/main" val="27040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9661D0C6-61DE-446A-AE41-A1EFAEF9C336}"/>
              </a:ext>
            </a:extLst>
          </p:cNvPr>
          <p:cNvSpPr/>
          <p:nvPr/>
        </p:nvSpPr>
        <p:spPr>
          <a:xfrm>
            <a:off x="750497" y="905145"/>
            <a:ext cx="10869283" cy="542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hr-HR" sz="2800" dirty="0">
                <a:solidFill>
                  <a:schemeClr val="bg1"/>
                </a:solidFill>
              </a:rPr>
              <a:t>Jedan od glavnih problema u personalizaciji odnosi se na one vrlo osjetljive pojedince koji samo žele osnovnu uslugu, kao što je njega na domu.</a:t>
            </a:r>
          </a:p>
          <a:p>
            <a:pPr>
              <a:lnSpc>
                <a:spcPts val="42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hr-HR" sz="2800" dirty="0">
                <a:solidFill>
                  <a:schemeClr val="bg1"/>
                </a:solidFill>
              </a:rPr>
              <a:t>Ovo je slučaj kod starijih osoba; ako je izbor između privatnih nezaposlenih pojedinaca ili pružatelja usluga provodio rođak ili netko drugi u ime starije osobe, ponekad se može postaviti pitanje je li to je bolje od državne službe koja je pravilno regulirana i u kojoj pruža usluge osoblje s pristojnim plaćama i uvjetima rada. </a:t>
            </a:r>
          </a:p>
        </p:txBody>
      </p:sp>
    </p:spTree>
    <p:extLst>
      <p:ext uri="{BB962C8B-B14F-4D97-AF65-F5344CB8AC3E}">
        <p14:creationId xmlns:p14="http://schemas.microsoft.com/office/powerpoint/2010/main" val="33458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F90A2DDE-F42E-4438-8DFC-1F80F0FDA3EE}"/>
              </a:ext>
            </a:extLst>
          </p:cNvPr>
          <p:cNvSpPr/>
          <p:nvPr/>
        </p:nvSpPr>
        <p:spPr>
          <a:xfrm>
            <a:off x="655607" y="877836"/>
            <a:ext cx="10696754" cy="5420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hr-HR" sz="2700" dirty="0" err="1">
                <a:solidFill>
                  <a:schemeClr val="bg1"/>
                </a:solidFill>
              </a:rPr>
              <a:t>Antidiskriminacijska</a:t>
            </a:r>
            <a:r>
              <a:rPr lang="hr-HR" sz="2700" dirty="0">
                <a:solidFill>
                  <a:schemeClr val="bg1"/>
                </a:solidFill>
              </a:rPr>
              <a:t> praksa se definira kao sredstvo razumijevanja položaja marginaliziranih skupina u društvu.</a:t>
            </a:r>
          </a:p>
          <a:p>
            <a:pPr>
              <a:lnSpc>
                <a:spcPts val="4200"/>
              </a:lnSpc>
            </a:pPr>
            <a:r>
              <a:rPr lang="hr-HR" sz="2700" dirty="0">
                <a:solidFill>
                  <a:schemeClr val="bg1"/>
                </a:solidFill>
              </a:rPr>
              <a:t>Naglašava se da je potrebna </a:t>
            </a:r>
            <a:r>
              <a:rPr lang="hr-HR" sz="2700" dirty="0" err="1">
                <a:solidFill>
                  <a:schemeClr val="bg1"/>
                </a:solidFill>
              </a:rPr>
              <a:t>rekonceptualizacija</a:t>
            </a:r>
            <a:r>
              <a:rPr lang="hr-HR" sz="2700" dirty="0">
                <a:solidFill>
                  <a:schemeClr val="bg1"/>
                </a:solidFill>
              </a:rPr>
              <a:t> kako bi se shvatilo da je društveni položaj društveno konstruiran i povezan s moći i klasom.</a:t>
            </a:r>
          </a:p>
          <a:p>
            <a:pPr>
              <a:lnSpc>
                <a:spcPts val="4200"/>
              </a:lnSpc>
            </a:pPr>
            <a:r>
              <a:rPr lang="hr-HR" sz="2700" dirty="0">
                <a:solidFill>
                  <a:schemeClr val="bg1"/>
                </a:solidFill>
              </a:rPr>
              <a:t>Ovakav način gledanja na pitanja se odnosi se i na starije ljude u zapadnom društvu.</a:t>
            </a:r>
          </a:p>
          <a:p>
            <a:pPr>
              <a:lnSpc>
                <a:spcPts val="4200"/>
              </a:lnSpc>
            </a:pPr>
            <a:r>
              <a:rPr lang="hr-HR" sz="2700" dirty="0">
                <a:solidFill>
                  <a:schemeClr val="bg1"/>
                </a:solidFill>
              </a:rPr>
              <a:t>Starenje se vidi kao neizbježnost koja bi se trebala odgoditi proizvodima poput losiona protiv starenja, boja za kosu ili čak i estetske kirurgije.</a:t>
            </a:r>
          </a:p>
        </p:txBody>
      </p:sp>
    </p:spTree>
    <p:extLst>
      <p:ext uri="{BB962C8B-B14F-4D97-AF65-F5344CB8AC3E}">
        <p14:creationId xmlns:p14="http://schemas.microsoft.com/office/powerpoint/2010/main" val="26536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361A9C12-2569-43D3-9F53-8C303F56625F}"/>
              </a:ext>
            </a:extLst>
          </p:cNvPr>
          <p:cNvSpPr/>
          <p:nvPr/>
        </p:nvSpPr>
        <p:spPr>
          <a:xfrm>
            <a:off x="734683" y="447991"/>
            <a:ext cx="10912415" cy="5962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hr-HR" sz="2800" dirty="0">
                <a:solidFill>
                  <a:schemeClr val="bg1"/>
                </a:solidFill>
              </a:rPr>
              <a:t>Socijalna politika u visoko razvijenim društvima često ima za cilj širenje aktivnosti u srednjoj životnoj dobi (kao što je sport) ili radne aktivnosti (poput volontiranja) i sve više sam rad (umirovljenje sa 67 godina, mogućnosti rada umirovljenika). </a:t>
            </a:r>
          </a:p>
          <a:p>
            <a:pPr>
              <a:lnSpc>
                <a:spcPts val="42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hr-HR" sz="2800" dirty="0">
                <a:solidFill>
                  <a:schemeClr val="bg1"/>
                </a:solidFill>
              </a:rPr>
              <a:t>Ova vrsta pristupa može se činiti </a:t>
            </a:r>
            <a:r>
              <a:rPr lang="hr-HR" sz="2800" dirty="0" err="1">
                <a:solidFill>
                  <a:schemeClr val="bg1"/>
                </a:solidFill>
              </a:rPr>
              <a:t>osnažujućim</a:t>
            </a:r>
            <a:r>
              <a:rPr lang="hr-HR" sz="2800" dirty="0">
                <a:solidFill>
                  <a:schemeClr val="bg1"/>
                </a:solidFill>
              </a:rPr>
              <a:t>, ali u stvarnosti zanemaruje fizičke realitete kasnijeg života u „zamagljivanju životnog puta”. </a:t>
            </a:r>
          </a:p>
          <a:p>
            <a:pPr>
              <a:lnSpc>
                <a:spcPts val="42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hr-HR" sz="2800" dirty="0">
                <a:solidFill>
                  <a:schemeClr val="bg1"/>
                </a:solidFill>
              </a:rPr>
              <a:t>Odbacuje se "posebne osobine i atribute" starenja, koje se može vidjeti u štovanju starijih ljudi u drugim društvima.</a:t>
            </a:r>
          </a:p>
        </p:txBody>
      </p:sp>
    </p:spTree>
    <p:extLst>
      <p:ext uri="{BB962C8B-B14F-4D97-AF65-F5344CB8AC3E}">
        <p14:creationId xmlns:p14="http://schemas.microsoft.com/office/powerpoint/2010/main" val="35682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4D8239AC-B781-424E-98C7-36AA6ED26258}"/>
              </a:ext>
            </a:extLst>
          </p:cNvPr>
          <p:cNvSpPr/>
          <p:nvPr/>
        </p:nvSpPr>
        <p:spPr>
          <a:xfrm>
            <a:off x="596660" y="1057084"/>
            <a:ext cx="10998679" cy="533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Starenje neizbježno rezultira tjelesnim slabljenjem, a to rezultira fragmentacijom starijih ljudi u osobe  'treće dobi' koji su aktivni i nezavisni i 'četvrte dobi' koji su slabi i ovisni, a time i isključeni i ugroženi. </a:t>
            </a:r>
          </a:p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Starije osobe koje stignu u ovu četvrtu fazu u kojoj im je potrebna potpora za postizanje kvalitete života su "problem" zbog resursa koji su im potrebni, osobito ako se ti resursi, kao što su zdravstvena i socijalna skrb, moraju dobiti iz dragocjenih javnih sredstava.</a:t>
            </a:r>
          </a:p>
        </p:txBody>
      </p:sp>
    </p:spTree>
    <p:extLst>
      <p:ext uri="{BB962C8B-B14F-4D97-AF65-F5344CB8AC3E}">
        <p14:creationId xmlns:p14="http://schemas.microsoft.com/office/powerpoint/2010/main" val="10976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8C67DA-B847-C747-8327-751FC9B5AF45}"/>
              </a:ext>
            </a:extLst>
          </p:cNvPr>
          <p:cNvSpPr/>
          <p:nvPr/>
        </p:nvSpPr>
        <p:spPr>
          <a:xfrm>
            <a:off x="914402" y="1012095"/>
            <a:ext cx="10776856" cy="48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sr-Latn-RS" sz="2600" dirty="0" err="1">
                <a:solidFill>
                  <a:schemeClr val="bg1"/>
                </a:solidFill>
              </a:rPr>
              <a:t>Phillipson</a:t>
            </a:r>
            <a:r>
              <a:rPr lang="sr-Latn-RS" sz="2600" dirty="0">
                <a:solidFill>
                  <a:schemeClr val="bg1"/>
                </a:solidFill>
              </a:rPr>
              <a:t> već dugi niz godina piše o starenju i društvu iz perspektive radikalnog </a:t>
            </a:r>
            <a:r>
              <a:rPr lang="sr-Latn-RS" sz="2600" dirty="0" err="1">
                <a:solidFill>
                  <a:schemeClr val="bg1"/>
                </a:solidFill>
              </a:rPr>
              <a:t>socijalnig</a:t>
            </a:r>
            <a:r>
              <a:rPr lang="sr-Latn-RS" sz="2600" dirty="0">
                <a:solidFill>
                  <a:schemeClr val="bg1"/>
                </a:solidFill>
              </a:rPr>
              <a:t> rada. Usred recesije ranih osamdesetih godina pisao je o pojavi "odlaska u mirovinu" kao fenomenu povezan s razvojem kapitalizma i intenzivnim radnim procesima koje je stvorio. </a:t>
            </a:r>
          </a:p>
          <a:p>
            <a:pPr>
              <a:lnSpc>
                <a:spcPts val="4200"/>
              </a:lnSpc>
            </a:pPr>
            <a:endParaRPr lang="sr-Latn-RS" sz="26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sr-Latn-RS" sz="2600" dirty="0">
                <a:solidFill>
                  <a:schemeClr val="bg1"/>
                </a:solidFill>
              </a:rPr>
              <a:t>Tako organiziran i provođen rad ostavio je malo prostora za produktivno iskorištavanje radnika čije bi fizičke sposobnosti bile ograničene.</a:t>
            </a:r>
          </a:p>
        </p:txBody>
      </p:sp>
    </p:spTree>
    <p:extLst>
      <p:ext uri="{BB962C8B-B14F-4D97-AF65-F5344CB8AC3E}">
        <p14:creationId xmlns:p14="http://schemas.microsoft.com/office/powerpoint/2010/main" val="287667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C60A73-600C-8E4D-A27C-812A398DE29C}"/>
              </a:ext>
            </a:extLst>
          </p:cNvPr>
          <p:cNvSpPr/>
          <p:nvPr/>
        </p:nvSpPr>
        <p:spPr>
          <a:xfrm>
            <a:off x="722671" y="758975"/>
            <a:ext cx="10869562" cy="5827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r-Latn-RS" sz="2700" dirty="0">
                <a:solidFill>
                  <a:schemeClr val="bg1"/>
                </a:solidFill>
              </a:rPr>
              <a:t>Ova su pitanja u velikoj </a:t>
            </a:r>
            <a:r>
              <a:rPr lang="sr-Latn-RS" sz="2700" dirty="0" err="1">
                <a:solidFill>
                  <a:schemeClr val="bg1"/>
                </a:solidFill>
              </a:rPr>
              <a:t>mjeri</a:t>
            </a:r>
            <a:r>
              <a:rPr lang="sr-Latn-RS" sz="2700" dirty="0">
                <a:solidFill>
                  <a:schemeClr val="bg1"/>
                </a:solidFill>
              </a:rPr>
              <a:t> aktualna u suvremenim </a:t>
            </a:r>
            <a:r>
              <a:rPr lang="sr-Latn-RS" sz="2700" dirty="0" err="1">
                <a:solidFill>
                  <a:schemeClr val="bg1"/>
                </a:solidFill>
              </a:rPr>
              <a:t>neoliberalnim</a:t>
            </a:r>
            <a:r>
              <a:rPr lang="sr-Latn-RS" sz="2700" dirty="0">
                <a:solidFill>
                  <a:schemeClr val="bg1"/>
                </a:solidFill>
              </a:rPr>
              <a:t> gospodarstvima u 21.  </a:t>
            </a:r>
            <a:r>
              <a:rPr lang="sr-Latn-RS" sz="2700" dirty="0" err="1">
                <a:solidFill>
                  <a:schemeClr val="bg1"/>
                </a:solidFill>
              </a:rPr>
              <a:t>stoljeću</a:t>
            </a:r>
            <a:r>
              <a:rPr lang="sr-Latn-RS" sz="27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sr-Latn-RS" sz="2700" dirty="0" err="1">
                <a:solidFill>
                  <a:schemeClr val="bg1"/>
                </a:solidFill>
              </a:rPr>
              <a:t>Phillipson</a:t>
            </a:r>
            <a:r>
              <a:rPr lang="sr-Latn-RS" sz="2700" dirty="0">
                <a:solidFill>
                  <a:schemeClr val="bg1"/>
                </a:solidFill>
              </a:rPr>
              <a:t> u razvoju kritičke gerontologije ukazuje kako se socijalna politika prilagodila potrebama </a:t>
            </a:r>
            <a:r>
              <a:rPr lang="sr-Latn-RS" sz="2700" dirty="0" err="1">
                <a:solidFill>
                  <a:schemeClr val="bg1"/>
                </a:solidFill>
              </a:rPr>
              <a:t>globaliziranog</a:t>
            </a:r>
            <a:r>
              <a:rPr lang="sr-Latn-RS" sz="2700" dirty="0">
                <a:solidFill>
                  <a:schemeClr val="bg1"/>
                </a:solidFill>
              </a:rPr>
              <a:t> kapitalizma: </a:t>
            </a:r>
          </a:p>
          <a:p>
            <a:pPr>
              <a:lnSpc>
                <a:spcPct val="150000"/>
              </a:lnSpc>
            </a:pPr>
            <a:r>
              <a:rPr lang="sr-Latn-RS" sz="2700" dirty="0">
                <a:solidFill>
                  <a:schemeClr val="bg1"/>
                </a:solidFill>
              </a:rPr>
              <a:t>unatoč površno </a:t>
            </a:r>
            <a:r>
              <a:rPr lang="sr-Latn-RS" sz="2700" dirty="0" err="1">
                <a:solidFill>
                  <a:schemeClr val="bg1"/>
                </a:solidFill>
              </a:rPr>
              <a:t>antidiskriminacijskim</a:t>
            </a:r>
            <a:r>
              <a:rPr lang="sr-Latn-RS" sz="2700" dirty="0">
                <a:solidFill>
                  <a:schemeClr val="bg1"/>
                </a:solidFill>
              </a:rPr>
              <a:t> politikama (na </a:t>
            </a:r>
            <a:r>
              <a:rPr lang="sr-Latn-RS" sz="2700" dirty="0" err="1">
                <a:solidFill>
                  <a:schemeClr val="bg1"/>
                </a:solidFill>
              </a:rPr>
              <a:t>primjer</a:t>
            </a:r>
            <a:r>
              <a:rPr lang="sr-Latn-RS" sz="2700" dirty="0">
                <a:solidFill>
                  <a:schemeClr val="bg1"/>
                </a:solidFill>
              </a:rPr>
              <a:t>, zabrana eksplicitnog </a:t>
            </a:r>
            <a:r>
              <a:rPr lang="sr-Latn-RS" sz="2700" dirty="0" err="1">
                <a:solidFill>
                  <a:schemeClr val="bg1"/>
                </a:solidFill>
              </a:rPr>
              <a:t>ageizma</a:t>
            </a:r>
            <a:r>
              <a:rPr lang="sr-Latn-RS" sz="2700" dirty="0">
                <a:solidFill>
                  <a:schemeClr val="bg1"/>
                </a:solidFill>
              </a:rPr>
              <a:t> u Ujedinjenom Kraljevstvu u zapošljavanju), dob se koristi politički i birokratski kao princip društvene organizacije i kontrole."</a:t>
            </a:r>
          </a:p>
        </p:txBody>
      </p:sp>
    </p:spTree>
    <p:extLst>
      <p:ext uri="{BB962C8B-B14F-4D97-AF65-F5344CB8AC3E}">
        <p14:creationId xmlns:p14="http://schemas.microsoft.com/office/powerpoint/2010/main" val="299637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D6217F-F5C5-4BD0-8810-08E1FB21A85B}"/>
              </a:ext>
            </a:extLst>
          </p:cNvPr>
          <p:cNvSpPr/>
          <p:nvPr/>
        </p:nvSpPr>
        <p:spPr>
          <a:xfrm>
            <a:off x="799381" y="1240146"/>
            <a:ext cx="10593238" cy="3888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800" dirty="0">
                <a:solidFill>
                  <a:schemeClr val="bg1"/>
                </a:solidFill>
              </a:rPr>
              <a:t>Baš kao što je "skrb za zajednicu" bila rezultat neoliberalnih reformi Margaret Thatcher i više je nastojanje za smanjenje javne potrošnje nego pružanja boljih usluga u zajednici tako da se proces individualizacije vjerojatno odnosi na prijenos odgovornosti od države do pojedinca, kao i za smanjenje troškova  javnih usluga.</a:t>
            </a:r>
          </a:p>
        </p:txBody>
      </p:sp>
    </p:spTree>
    <p:extLst>
      <p:ext uri="{BB962C8B-B14F-4D97-AF65-F5344CB8AC3E}">
        <p14:creationId xmlns:p14="http://schemas.microsoft.com/office/powerpoint/2010/main" val="77185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F227D6-27A2-C045-A7BC-EEF12D417328}"/>
              </a:ext>
            </a:extLst>
          </p:cNvPr>
          <p:cNvSpPr/>
          <p:nvPr/>
        </p:nvSpPr>
        <p:spPr>
          <a:xfrm>
            <a:off x="575186" y="369752"/>
            <a:ext cx="11002297" cy="619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sr-Latn-RS" sz="2700" dirty="0" err="1">
                <a:solidFill>
                  <a:schemeClr val="bg1"/>
                </a:solidFill>
              </a:rPr>
              <a:t>Stephen</a:t>
            </a:r>
            <a:r>
              <a:rPr lang="sr-Latn-RS" sz="2700" dirty="0">
                <a:solidFill>
                  <a:schemeClr val="bg1"/>
                </a:solidFill>
              </a:rPr>
              <a:t> </a:t>
            </a:r>
            <a:r>
              <a:rPr lang="sr-Latn-RS" sz="2700" dirty="0" err="1">
                <a:solidFill>
                  <a:schemeClr val="bg1"/>
                </a:solidFill>
              </a:rPr>
              <a:t>Crystal</a:t>
            </a:r>
            <a:r>
              <a:rPr lang="sr-Latn-RS" sz="2700" dirty="0">
                <a:solidFill>
                  <a:schemeClr val="bg1"/>
                </a:solidFill>
              </a:rPr>
              <a:t> u svojim istraživanjima pokazuje kako je  situacija u kasnijem životu </a:t>
            </a:r>
            <a:r>
              <a:rPr lang="sr-Latn-RS" sz="2700" dirty="0" err="1">
                <a:solidFill>
                  <a:schemeClr val="bg1"/>
                </a:solidFill>
              </a:rPr>
              <a:t>uvjetovana</a:t>
            </a:r>
            <a:r>
              <a:rPr lang="sr-Latn-RS" sz="2700" dirty="0">
                <a:solidFill>
                  <a:schemeClr val="bg1"/>
                </a:solidFill>
              </a:rPr>
              <a:t> </a:t>
            </a:r>
            <a:r>
              <a:rPr lang="sr-Latn-RS" sz="2700" dirty="0" err="1">
                <a:solidFill>
                  <a:schemeClr val="bg1"/>
                </a:solidFill>
              </a:rPr>
              <a:t>razdobljam</a:t>
            </a:r>
            <a:r>
              <a:rPr lang="sr-Latn-RS" sz="2700" dirty="0">
                <a:solidFill>
                  <a:schemeClr val="bg1"/>
                </a:solidFill>
              </a:rPr>
              <a:t> srednje životne dobi zbog </a:t>
            </a:r>
            <a:r>
              <a:rPr lang="sr-Latn-RS" sz="2700" dirty="0" err="1">
                <a:solidFill>
                  <a:schemeClr val="bg1"/>
                </a:solidFill>
              </a:rPr>
              <a:t>socio</a:t>
            </a:r>
            <a:r>
              <a:rPr lang="sr-Latn-RS" sz="2700" dirty="0">
                <a:solidFill>
                  <a:schemeClr val="bg1"/>
                </a:solidFill>
              </a:rPr>
              <a:t>-ekonomskog statusa i lošeg zdravlja zbog izloženosti stresu i  drugim rizicima (</a:t>
            </a:r>
            <a:r>
              <a:rPr lang="sr-Latn-RS" sz="2700" dirty="0" err="1">
                <a:solidFill>
                  <a:schemeClr val="bg1"/>
                </a:solidFill>
              </a:rPr>
              <a:t>Crystal</a:t>
            </a:r>
            <a:r>
              <a:rPr lang="sr-Latn-RS" sz="2700" dirty="0">
                <a:solidFill>
                  <a:schemeClr val="bg1"/>
                </a:solidFill>
              </a:rPr>
              <a:t> 2006). </a:t>
            </a:r>
          </a:p>
          <a:p>
            <a:pPr>
              <a:lnSpc>
                <a:spcPts val="4000"/>
              </a:lnSpc>
            </a:pPr>
            <a:endParaRPr lang="sr-Latn-RS" sz="27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sr-Latn-RS" sz="2700" dirty="0">
                <a:solidFill>
                  <a:schemeClr val="bg1"/>
                </a:solidFill>
              </a:rPr>
              <a:t>Učinci su u nizu nejednakosti, uključujući ranu smrt, o čemu su pisali </a:t>
            </a:r>
            <a:r>
              <a:rPr lang="sr-Latn-RS" sz="2700" dirty="0" err="1">
                <a:solidFill>
                  <a:schemeClr val="bg1"/>
                </a:solidFill>
              </a:rPr>
              <a:t>Wilkinson</a:t>
            </a:r>
            <a:r>
              <a:rPr lang="sr-Latn-RS" sz="2700" dirty="0">
                <a:solidFill>
                  <a:schemeClr val="bg1"/>
                </a:solidFill>
              </a:rPr>
              <a:t> i </a:t>
            </a:r>
            <a:r>
              <a:rPr lang="sr-Latn-RS" sz="2700" dirty="0" err="1">
                <a:solidFill>
                  <a:schemeClr val="bg1"/>
                </a:solidFill>
              </a:rPr>
              <a:t>Pickett</a:t>
            </a:r>
            <a:r>
              <a:rPr lang="sr-Latn-RS" sz="2700" dirty="0">
                <a:solidFill>
                  <a:schemeClr val="bg1"/>
                </a:solidFill>
              </a:rPr>
              <a:t> (2010).</a:t>
            </a:r>
          </a:p>
          <a:p>
            <a:pPr>
              <a:lnSpc>
                <a:spcPts val="4000"/>
              </a:lnSpc>
            </a:pPr>
            <a:r>
              <a:rPr lang="sr-Latn-RS" sz="27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ts val="3800"/>
              </a:lnSpc>
            </a:pPr>
            <a:r>
              <a:rPr lang="sr-Latn-RS" sz="2700" dirty="0">
                <a:solidFill>
                  <a:schemeClr val="bg1"/>
                </a:solidFill>
              </a:rPr>
              <a:t>Drugim </a:t>
            </a:r>
            <a:r>
              <a:rPr lang="sr-Latn-RS" sz="2700" dirty="0" err="1">
                <a:solidFill>
                  <a:schemeClr val="bg1"/>
                </a:solidFill>
              </a:rPr>
              <a:t>riječima</a:t>
            </a:r>
            <a:r>
              <a:rPr lang="sr-Latn-RS" sz="2700" dirty="0">
                <a:solidFill>
                  <a:schemeClr val="bg1"/>
                </a:solidFill>
              </a:rPr>
              <a:t>, prilika za uživanje u "mirovini" društveno je konstruirana od strane socijalne pozicije, mnogi su osuđeni na loše zdravstveno stanje (ako ne i raniju smrt) i oslanjanje na usluge socijalne države.</a:t>
            </a:r>
          </a:p>
        </p:txBody>
      </p:sp>
    </p:spTree>
    <p:extLst>
      <p:ext uri="{BB962C8B-B14F-4D97-AF65-F5344CB8AC3E}">
        <p14:creationId xmlns:p14="http://schemas.microsoft.com/office/powerpoint/2010/main" val="19676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500EC1-3C02-C044-9C31-E9C64DCC7AE5}"/>
              </a:ext>
            </a:extLst>
          </p:cNvPr>
          <p:cNvSpPr/>
          <p:nvPr/>
        </p:nvSpPr>
        <p:spPr>
          <a:xfrm>
            <a:off x="700643" y="326550"/>
            <a:ext cx="10913806" cy="59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sr-Latn-RS" sz="2800" dirty="0">
                <a:solidFill>
                  <a:schemeClr val="bg1"/>
                </a:solidFill>
              </a:rPr>
              <a:t>"Problem" starosti raste u opsegu jer  stanovništvo stari: sl</a:t>
            </a:r>
            <a:r>
              <a:rPr lang="sr-Latn-RS" sz="2800" dirty="0"/>
              <a:t>abi i</a:t>
            </a:r>
            <a:r>
              <a:rPr lang="sr-Latn-RS" sz="2800" dirty="0">
                <a:solidFill>
                  <a:schemeClr val="bg1"/>
                </a:solidFill>
              </a:rPr>
              <a:t> starije osobe se ponekad opisuju u zdravstvu i socijalnom radu kao ’</a:t>
            </a:r>
            <a:r>
              <a:rPr lang="sr-Latn-RS" sz="2800" dirty="0" err="1">
                <a:solidFill>
                  <a:schemeClr val="bg1"/>
                </a:solidFill>
              </a:rPr>
              <a:t>zadrživači</a:t>
            </a:r>
            <a:r>
              <a:rPr lang="sr-Latn-RS" sz="2800" dirty="0">
                <a:solidFill>
                  <a:schemeClr val="bg1"/>
                </a:solidFill>
              </a:rPr>
              <a:t> kreveta' kada su primljeni u bolnicu, a potom trebaju podršku kako bi se vratili u svoje domove.</a:t>
            </a:r>
          </a:p>
          <a:p>
            <a:pPr>
              <a:lnSpc>
                <a:spcPts val="4600"/>
              </a:lnSpc>
            </a:pPr>
            <a:endParaRPr lang="sr-Latn-RS" sz="2800" dirty="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</a:pPr>
            <a:r>
              <a:rPr lang="sr-Latn-RS" sz="2800" dirty="0">
                <a:solidFill>
                  <a:schemeClr val="bg1"/>
                </a:solidFill>
              </a:rPr>
              <a:t> U Velikoj Britaniji upravljanje skrbi koje proizlaze iz reforme skrbi u zajednici od 1980-ih i 1990-ih tražilo je </a:t>
            </a:r>
            <a:r>
              <a:rPr lang="sr-Latn-RS" sz="2800" dirty="0" err="1">
                <a:solidFill>
                  <a:schemeClr val="bg1"/>
                </a:solidFill>
              </a:rPr>
              <a:t>rješavanje</a:t>
            </a:r>
            <a:r>
              <a:rPr lang="sr-Latn-RS" sz="2800" dirty="0">
                <a:solidFill>
                  <a:schemeClr val="bg1"/>
                </a:solidFill>
              </a:rPr>
              <a:t> takvih problema, a personalizacija je najnoviji odgovor, premda on izaziva neke aspekte ugnjetavanja kroz praktične </a:t>
            </a:r>
            <a:r>
              <a:rPr lang="sr-Latn-RS" sz="2800" dirty="0" err="1">
                <a:solidFill>
                  <a:schemeClr val="bg1"/>
                </a:solidFill>
              </a:rPr>
              <a:t>mjere</a:t>
            </a:r>
            <a:r>
              <a:rPr lang="sr-Latn-RS" sz="2800" dirty="0">
                <a:solidFill>
                  <a:schemeClr val="bg1"/>
                </a:solidFill>
              </a:rPr>
              <a:t> kako bi se osiguralo osnaživanje i izbor.</a:t>
            </a:r>
          </a:p>
        </p:txBody>
      </p:sp>
    </p:spTree>
    <p:extLst>
      <p:ext uri="{BB962C8B-B14F-4D97-AF65-F5344CB8AC3E}">
        <p14:creationId xmlns:p14="http://schemas.microsoft.com/office/powerpoint/2010/main" val="36814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6E6447-ECAC-334D-A3D6-95CE934BB9DC}"/>
              </a:ext>
            </a:extLst>
          </p:cNvPr>
          <p:cNvSpPr/>
          <p:nvPr/>
        </p:nvSpPr>
        <p:spPr>
          <a:xfrm>
            <a:off x="560439" y="368564"/>
            <a:ext cx="10515600" cy="440120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sr-Latn-RS" sz="2800" dirty="0">
                <a:solidFill>
                  <a:schemeClr val="bg1"/>
                </a:solidFill>
              </a:rPr>
              <a:t>Socijalni rad mora  potražiti prostor za podršku starijim građanima koji se pruža kroz vladinu politiku i </a:t>
            </a:r>
            <a:r>
              <a:rPr lang="sr-Latn-RS" sz="2800" dirty="0" err="1">
                <a:solidFill>
                  <a:schemeClr val="bg1"/>
                </a:solidFill>
              </a:rPr>
              <a:t>smjernice</a:t>
            </a:r>
            <a:r>
              <a:rPr lang="sr-Latn-RS" sz="2800" dirty="0">
                <a:solidFill>
                  <a:schemeClr val="bg1"/>
                </a:solidFill>
              </a:rPr>
              <a:t>. U vremenu recesije naglasak mora biti na dostupnosti zbog rastuće potražnje zbog starenja stanovništva. </a:t>
            </a:r>
            <a:r>
              <a:rPr lang="sr-Latn-RS" sz="2800" dirty="0" err="1">
                <a:solidFill>
                  <a:schemeClr val="bg1"/>
                </a:solidFill>
              </a:rPr>
              <a:t>Smjernice</a:t>
            </a:r>
            <a:r>
              <a:rPr lang="sr-Latn-RS" sz="2800" dirty="0">
                <a:solidFill>
                  <a:schemeClr val="bg1"/>
                </a:solidFill>
              </a:rPr>
              <a:t> također jasno upućuju na </a:t>
            </a:r>
            <a:r>
              <a:rPr lang="sr-Latn-RS" sz="2800" dirty="0" err="1">
                <a:solidFill>
                  <a:schemeClr val="bg1"/>
                </a:solidFill>
              </a:rPr>
              <a:t>zahtjeve</a:t>
            </a:r>
            <a:r>
              <a:rPr lang="sr-Latn-RS" sz="2800" dirty="0">
                <a:solidFill>
                  <a:schemeClr val="bg1"/>
                </a:solidFill>
              </a:rPr>
              <a:t> za  očuvanje  ljudskih prava koja proizlaze iz načela UN-a. </a:t>
            </a:r>
          </a:p>
          <a:p>
            <a:endParaRPr lang="sr-Latn-RS" sz="2800" dirty="0">
              <a:solidFill>
                <a:schemeClr val="bg1"/>
              </a:solidFill>
            </a:endParaRPr>
          </a:p>
          <a:p>
            <a:r>
              <a:rPr lang="sr-Latn-RS" sz="2800" dirty="0">
                <a:solidFill>
                  <a:schemeClr val="bg1"/>
                </a:solidFill>
              </a:rPr>
              <a:t>Navode se </a:t>
            </a:r>
            <a:r>
              <a:rPr lang="sr-Latn-RS" sz="2800" dirty="0" err="1">
                <a:solidFill>
                  <a:schemeClr val="bg1"/>
                </a:solidFill>
              </a:rPr>
              <a:t>slijedeći</a:t>
            </a:r>
            <a:r>
              <a:rPr lang="sr-Latn-RS" sz="2800" dirty="0">
                <a:solidFill>
                  <a:schemeClr val="bg1"/>
                </a:solidFill>
              </a:rPr>
              <a:t> glavni principi za rad sa starijim osobama: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RS" sz="2800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EDF3EE8-173A-1241-B793-5D9F4266B0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787524"/>
              </p:ext>
            </p:extLst>
          </p:nvPr>
        </p:nvGraphicFramePr>
        <p:xfrm>
          <a:off x="2713703" y="4008556"/>
          <a:ext cx="8362336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1168">
                  <a:extLst>
                    <a:ext uri="{9D8B030D-6E8A-4147-A177-3AD203B41FA5}">
                      <a16:colId xmlns:a16="http://schemas.microsoft.com/office/drawing/2014/main" val="1318098870"/>
                    </a:ext>
                  </a:extLst>
                </a:gridCol>
                <a:gridCol w="4181168">
                  <a:extLst>
                    <a:ext uri="{9D8B030D-6E8A-4147-A177-3AD203B41FA5}">
                      <a16:colId xmlns:a16="http://schemas.microsoft.com/office/drawing/2014/main" val="6795899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2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dostojanstvo,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2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privatnost,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2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pravo na  izbor,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2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sigurnost,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2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ostvarivanje potencijala,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2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jednakost i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2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raznolikost</a:t>
                      </a:r>
                      <a:endParaRPr kumimoji="0" lang="sr-Latn-R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sr-Latn-R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entury Gothic" panose="020B0502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774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9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B15A65-8ABC-5C40-9005-EA11F4F461BF}"/>
              </a:ext>
            </a:extLst>
          </p:cNvPr>
          <p:cNvSpPr/>
          <p:nvPr/>
        </p:nvSpPr>
        <p:spPr>
          <a:xfrm>
            <a:off x="766916" y="533852"/>
            <a:ext cx="107515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800" dirty="0">
                <a:solidFill>
                  <a:schemeClr val="bg1"/>
                </a:solidFill>
              </a:rPr>
              <a:t>Sve gore navedeno odnosi  se na državno reguliranu praksu a ne na one koji su osobno ugovorili pomoć ili neke agencije za pomoć u kući, koje su isto tako </a:t>
            </a:r>
            <a:r>
              <a:rPr lang="sr-Latn-RS" sz="2800" dirty="0" err="1">
                <a:solidFill>
                  <a:schemeClr val="bg1"/>
                </a:solidFill>
              </a:rPr>
              <a:t>personalizirane</a:t>
            </a:r>
            <a:r>
              <a:rPr lang="sr-Latn-RS" sz="2800" dirty="0">
                <a:solidFill>
                  <a:schemeClr val="bg1"/>
                </a:solidFill>
              </a:rPr>
              <a:t>.</a:t>
            </a:r>
          </a:p>
          <a:p>
            <a:endParaRPr lang="sr-Latn-RS" sz="2800" dirty="0">
              <a:solidFill>
                <a:schemeClr val="bg1"/>
              </a:solidFill>
            </a:endParaRPr>
          </a:p>
          <a:p>
            <a:r>
              <a:rPr lang="sr-Latn-RS" sz="2800" dirty="0">
                <a:solidFill>
                  <a:schemeClr val="bg1"/>
                </a:solidFill>
              </a:rPr>
              <a:t>Koncept "međusobne ovisnosti" ili "uzajamnosti" pruža priliku udaljavanja od stereotipne prakse koja stare smatra kao teret društva.</a:t>
            </a:r>
          </a:p>
          <a:p>
            <a:endParaRPr lang="sr-Latn-RS" sz="2800" dirty="0">
              <a:solidFill>
                <a:schemeClr val="bg1"/>
              </a:solidFill>
            </a:endParaRPr>
          </a:p>
          <a:p>
            <a:r>
              <a:rPr lang="sr-Latn-RS" sz="2800" dirty="0">
                <a:solidFill>
                  <a:schemeClr val="bg1"/>
                </a:solidFill>
              </a:rPr>
              <a:t>Time se usredotočuje na suprotstavljene koncepte neovisnosti i ovisnosti, "što </a:t>
            </a:r>
            <a:r>
              <a:rPr lang="sr-Latn-RS" sz="2800" dirty="0" err="1">
                <a:solidFill>
                  <a:schemeClr val="bg1"/>
                </a:solidFill>
              </a:rPr>
              <a:t>podrazumijeva</a:t>
            </a:r>
            <a:r>
              <a:rPr lang="sr-Latn-RS" sz="2800" dirty="0">
                <a:solidFill>
                  <a:schemeClr val="bg1"/>
                </a:solidFill>
              </a:rPr>
              <a:t> ravnopravnu razmjenu ravnoteže i moći i prepoznaje uzajamnu prirodu skrbničkih aranžmana“.</a:t>
            </a:r>
          </a:p>
        </p:txBody>
      </p:sp>
    </p:spTree>
    <p:extLst>
      <p:ext uri="{BB962C8B-B14F-4D97-AF65-F5344CB8AC3E}">
        <p14:creationId xmlns:p14="http://schemas.microsoft.com/office/powerpoint/2010/main" val="15035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9DFE2B-C7EC-BC48-B2B0-006347DA6449}"/>
              </a:ext>
            </a:extLst>
          </p:cNvPr>
          <p:cNvSpPr/>
          <p:nvPr/>
        </p:nvSpPr>
        <p:spPr>
          <a:xfrm>
            <a:off x="796413" y="510796"/>
            <a:ext cx="10751574" cy="518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r-Latn-RS" sz="2800" dirty="0">
                <a:solidFill>
                  <a:schemeClr val="bg1"/>
                </a:solidFill>
              </a:rPr>
              <a:t>U ovom je odnosu zaposlenik  izravno zaposlen od korisnika, tako da su zaposlenici ovisni o korisnicima za svoj prihod. </a:t>
            </a:r>
          </a:p>
          <a:p>
            <a:pPr>
              <a:lnSpc>
                <a:spcPct val="150000"/>
              </a:lnSpc>
            </a:pPr>
            <a:r>
              <a:rPr lang="sr-Latn-RS" sz="2800" dirty="0">
                <a:solidFill>
                  <a:schemeClr val="bg1"/>
                </a:solidFill>
              </a:rPr>
              <a:t>To se može </a:t>
            </a:r>
            <a:r>
              <a:rPr lang="sr-Latn-RS" sz="2800" dirty="0" err="1">
                <a:solidFill>
                  <a:schemeClr val="bg1"/>
                </a:solidFill>
              </a:rPr>
              <a:t>primijeniti</a:t>
            </a:r>
            <a:r>
              <a:rPr lang="sr-Latn-RS" sz="2800" dirty="0">
                <a:solidFill>
                  <a:schemeClr val="bg1"/>
                </a:solidFill>
              </a:rPr>
              <a:t> i na druge situacije socijalne skrbi: od pružanja nekih fizičkih usluga do korisničkih grupa unutar stambenih ili grupnih stambenih situacija, do same društvene uloge.</a:t>
            </a:r>
          </a:p>
          <a:p>
            <a:pPr>
              <a:lnSpc>
                <a:spcPct val="150000"/>
              </a:lnSpc>
            </a:pPr>
            <a:r>
              <a:rPr lang="sr-Latn-RS" sz="2800" dirty="0" err="1">
                <a:solidFill>
                  <a:schemeClr val="bg1"/>
                </a:solidFill>
              </a:rPr>
              <a:t>Ovdje</a:t>
            </a:r>
            <a:r>
              <a:rPr lang="sr-Latn-RS" sz="2800" dirty="0">
                <a:solidFill>
                  <a:schemeClr val="bg1"/>
                </a:solidFill>
              </a:rPr>
              <a:t> je posebno važna uloga profesionalnog socijalnog rada.</a:t>
            </a:r>
          </a:p>
        </p:txBody>
      </p:sp>
    </p:spTree>
    <p:extLst>
      <p:ext uri="{BB962C8B-B14F-4D97-AF65-F5344CB8AC3E}">
        <p14:creationId xmlns:p14="http://schemas.microsoft.com/office/powerpoint/2010/main" val="17702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6AE1CD-67EB-0042-803D-2B32EE03B6EA}"/>
              </a:ext>
            </a:extLst>
          </p:cNvPr>
          <p:cNvSpPr/>
          <p:nvPr/>
        </p:nvSpPr>
        <p:spPr>
          <a:xfrm>
            <a:off x="602699" y="412103"/>
            <a:ext cx="10722077" cy="579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sr-Latn-RS" sz="2800" dirty="0">
                <a:solidFill>
                  <a:schemeClr val="bg1"/>
                </a:solidFill>
              </a:rPr>
              <a:t>  Na temelju svog profesionalnog statusa, socijalni radnik </a:t>
            </a:r>
            <a:r>
              <a:rPr lang="sr-Latn-RS" sz="2800" b="1" dirty="0"/>
              <a:t>ima</a:t>
            </a:r>
            <a:r>
              <a:rPr lang="sr-Latn-RS" sz="2800" dirty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lnSpc>
                <a:spcPts val="4500"/>
              </a:lnSpc>
              <a:buFont typeface="+mj-lt"/>
              <a:buAutoNum type="arabicPeriod"/>
            </a:pPr>
            <a:r>
              <a:rPr lang="sr-Latn-RS" sz="2800" dirty="0">
                <a:solidFill>
                  <a:schemeClr val="bg1"/>
                </a:solidFill>
              </a:rPr>
              <a:t>moć znanja, </a:t>
            </a:r>
          </a:p>
          <a:p>
            <a:pPr marL="514350" indent="-514350">
              <a:lnSpc>
                <a:spcPts val="4500"/>
              </a:lnSpc>
              <a:buFont typeface="+mj-lt"/>
              <a:buAutoNum type="arabicPeriod"/>
            </a:pPr>
            <a:r>
              <a:rPr lang="sr-Latn-RS" sz="2800" dirty="0">
                <a:solidFill>
                  <a:schemeClr val="bg1"/>
                </a:solidFill>
              </a:rPr>
              <a:t>i moć nad resursima </a:t>
            </a:r>
          </a:p>
          <a:p>
            <a:pPr marL="514350" indent="-514350">
              <a:lnSpc>
                <a:spcPts val="4500"/>
              </a:lnSpc>
              <a:buFont typeface="+mj-lt"/>
              <a:buAutoNum type="arabicPeriod"/>
            </a:pPr>
            <a:r>
              <a:rPr lang="sr-Latn-RS" sz="2800" dirty="0">
                <a:solidFill>
                  <a:schemeClr val="bg1"/>
                </a:solidFill>
              </a:rPr>
              <a:t>i pristup zakonskim </a:t>
            </a:r>
            <a:r>
              <a:rPr lang="sr-Latn-RS" sz="2800" dirty="0" err="1">
                <a:solidFill>
                  <a:schemeClr val="bg1"/>
                </a:solidFill>
              </a:rPr>
              <a:t>mjerama</a:t>
            </a:r>
            <a:r>
              <a:rPr lang="sr-Latn-RS" sz="2800" dirty="0">
                <a:solidFill>
                  <a:schemeClr val="bg1"/>
                </a:solidFill>
              </a:rPr>
              <a:t>, ali bi trebao osigurati da to što je više moguće </a:t>
            </a:r>
            <a:r>
              <a:rPr lang="sr-Latn-RS" sz="2800" dirty="0" err="1">
                <a:solidFill>
                  <a:schemeClr val="bg1"/>
                </a:solidFill>
              </a:rPr>
              <a:t>podijeli</a:t>
            </a:r>
            <a:r>
              <a:rPr lang="sr-Latn-RS" sz="2800" dirty="0">
                <a:solidFill>
                  <a:schemeClr val="bg1"/>
                </a:solidFill>
              </a:rPr>
              <a:t> s korisnicima usluga, tako da oni uistinu mogu iskoristiti vlast i izbor nad onim što se događa u njihovim životima. </a:t>
            </a:r>
          </a:p>
          <a:p>
            <a:pPr>
              <a:lnSpc>
                <a:spcPts val="4500"/>
              </a:lnSpc>
            </a:pPr>
            <a:r>
              <a:rPr lang="sr-Latn-RS" sz="2800" dirty="0" err="1">
                <a:solidFill>
                  <a:schemeClr val="bg1"/>
                </a:solidFill>
              </a:rPr>
              <a:t>Qubain</a:t>
            </a:r>
            <a:r>
              <a:rPr lang="sr-Latn-RS" sz="2800" dirty="0">
                <a:solidFill>
                  <a:schemeClr val="bg1"/>
                </a:solidFill>
              </a:rPr>
              <a:t> raspravlja o tome kako u multidisciplinarnim timskim nastojanjima starijim ljudima treba dati moć da odrede svoju budućnost i kroz intenzivnu kratkoročnu intervencijsku skrb.</a:t>
            </a:r>
          </a:p>
        </p:txBody>
      </p:sp>
    </p:spTree>
    <p:extLst>
      <p:ext uri="{BB962C8B-B14F-4D97-AF65-F5344CB8AC3E}">
        <p14:creationId xmlns:p14="http://schemas.microsoft.com/office/powerpoint/2010/main" val="37737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C795D-1CE7-8545-A33F-A6F689B8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34553D-A23B-8546-941A-B4EEB03D7A23}"/>
              </a:ext>
            </a:extLst>
          </p:cNvPr>
          <p:cNvSpPr/>
          <p:nvPr/>
        </p:nvSpPr>
        <p:spPr>
          <a:xfrm>
            <a:off x="705465" y="980200"/>
            <a:ext cx="10781070" cy="518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r-Latn-RS" sz="2800" dirty="0">
                <a:solidFill>
                  <a:schemeClr val="bg1"/>
                </a:solidFill>
              </a:rPr>
              <a:t>Timski model se oslanja na socijalni model starenja i povezane invalidnosti, a ne medicinski model. </a:t>
            </a:r>
          </a:p>
          <a:p>
            <a:pPr>
              <a:lnSpc>
                <a:spcPct val="150000"/>
              </a:lnSpc>
            </a:pPr>
            <a:endParaRPr lang="sr-Latn-RS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sr-Latn-RS" sz="2800" dirty="0">
                <a:solidFill>
                  <a:schemeClr val="bg1"/>
                </a:solidFill>
              </a:rPr>
              <a:t>Pri  upotrebi ovog modela moć nije u rukama medicinskog osoblja, već članova tima (na </a:t>
            </a:r>
            <a:r>
              <a:rPr lang="sr-Latn-RS" sz="2800" dirty="0" err="1">
                <a:solidFill>
                  <a:schemeClr val="bg1"/>
                </a:solidFill>
              </a:rPr>
              <a:t>primjer</a:t>
            </a:r>
            <a:r>
              <a:rPr lang="sr-Latn-RS" sz="2800" dirty="0">
                <a:solidFill>
                  <a:schemeClr val="bg1"/>
                </a:solidFill>
              </a:rPr>
              <a:t>, medicinske sestre, profesionalnih terapeuta, pomoćnika u socijalnoj skrbi i socijalnih radnika) koji imaju "slobodu u praksi bliske suradnje sa starijim osobama“.</a:t>
            </a:r>
          </a:p>
        </p:txBody>
      </p:sp>
    </p:spTree>
    <p:extLst>
      <p:ext uri="{BB962C8B-B14F-4D97-AF65-F5344CB8AC3E}">
        <p14:creationId xmlns:p14="http://schemas.microsoft.com/office/powerpoint/2010/main" val="7029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E79F77-54BE-9140-AFF1-BC033E3B8470}"/>
              </a:ext>
            </a:extLst>
          </p:cNvPr>
          <p:cNvSpPr/>
          <p:nvPr/>
        </p:nvSpPr>
        <p:spPr>
          <a:xfrm>
            <a:off x="738326" y="455750"/>
            <a:ext cx="10712775" cy="5423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sr-Latn-RS" sz="2800" dirty="0">
                <a:solidFill>
                  <a:schemeClr val="bg1"/>
                </a:solidFill>
              </a:rPr>
              <a:t>Konačni pristup u ovom </a:t>
            </a:r>
            <a:r>
              <a:rPr lang="sr-Latn-RS" sz="2800" dirty="0" err="1">
                <a:solidFill>
                  <a:schemeClr val="bg1"/>
                </a:solidFill>
              </a:rPr>
              <a:t>odjeljku</a:t>
            </a:r>
            <a:r>
              <a:rPr lang="sr-Latn-RS" sz="2800" dirty="0">
                <a:solidFill>
                  <a:schemeClr val="bg1"/>
                </a:solidFill>
              </a:rPr>
              <a:t> o starijim osobama jest perspektiva "životnoga </a:t>
            </a:r>
            <a:r>
              <a:rPr lang="sr-Latn-RS" sz="2800" dirty="0" err="1">
                <a:solidFill>
                  <a:schemeClr val="bg1"/>
                </a:solidFill>
              </a:rPr>
              <a:t>tijeka</a:t>
            </a:r>
            <a:r>
              <a:rPr lang="sr-Latn-RS" sz="2800" dirty="0">
                <a:solidFill>
                  <a:schemeClr val="bg1"/>
                </a:solidFill>
              </a:rPr>
              <a:t>" </a:t>
            </a:r>
            <a:r>
              <a:rPr lang="sr-Latn-RS" sz="2800" dirty="0" err="1">
                <a:solidFill>
                  <a:schemeClr val="bg1"/>
                </a:solidFill>
              </a:rPr>
              <a:t>Diane</a:t>
            </a:r>
            <a:r>
              <a:rPr lang="sr-Latn-RS" sz="2800" dirty="0">
                <a:solidFill>
                  <a:schemeClr val="bg1"/>
                </a:solidFill>
              </a:rPr>
              <a:t> </a:t>
            </a:r>
            <a:r>
              <a:rPr lang="sr-Latn-RS" sz="2800" dirty="0" err="1">
                <a:solidFill>
                  <a:schemeClr val="bg1"/>
                </a:solidFill>
              </a:rPr>
              <a:t>Galpina</a:t>
            </a:r>
            <a:r>
              <a:rPr lang="sr-Latn-RS" sz="2800" dirty="0">
                <a:solidFill>
                  <a:schemeClr val="bg1"/>
                </a:solidFill>
              </a:rPr>
              <a:t> i </a:t>
            </a:r>
            <a:r>
              <a:rPr lang="sr-Latn-RS" sz="2800" dirty="0" err="1">
                <a:solidFill>
                  <a:schemeClr val="bg1"/>
                </a:solidFill>
              </a:rPr>
              <a:t>Natalie</a:t>
            </a:r>
            <a:r>
              <a:rPr lang="sr-Latn-RS" sz="2800" dirty="0">
                <a:solidFill>
                  <a:schemeClr val="bg1"/>
                </a:solidFill>
              </a:rPr>
              <a:t> </a:t>
            </a:r>
            <a:r>
              <a:rPr lang="sr-Latn-RS" sz="2800" dirty="0" err="1">
                <a:solidFill>
                  <a:schemeClr val="bg1"/>
                </a:solidFill>
              </a:rPr>
              <a:t>Bates</a:t>
            </a:r>
            <a:r>
              <a:rPr lang="sr-Latn-RS" sz="2800" dirty="0">
                <a:solidFill>
                  <a:schemeClr val="bg1"/>
                </a:solidFill>
              </a:rPr>
              <a:t> , 2009. </a:t>
            </a:r>
          </a:p>
          <a:p>
            <a:pPr>
              <a:lnSpc>
                <a:spcPts val="4200"/>
              </a:lnSpc>
            </a:pPr>
            <a:endParaRPr lang="sr-Latn-RS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sr-Latn-RS" sz="2800" dirty="0" err="1">
                <a:solidFill>
                  <a:schemeClr val="bg1"/>
                </a:solidFill>
              </a:rPr>
              <a:t>Riječ</a:t>
            </a:r>
            <a:r>
              <a:rPr lang="sr-Latn-RS" sz="2800" dirty="0">
                <a:solidFill>
                  <a:schemeClr val="bg1"/>
                </a:solidFill>
              </a:rPr>
              <a:t> je o postupku </a:t>
            </a:r>
            <a:r>
              <a:rPr lang="sr-Latn-RS" sz="2800" dirty="0" err="1">
                <a:solidFill>
                  <a:schemeClr val="bg1"/>
                </a:solidFill>
              </a:rPr>
              <a:t>procjena</a:t>
            </a:r>
            <a:r>
              <a:rPr lang="sr-Latn-RS" sz="2800" dirty="0">
                <a:solidFill>
                  <a:schemeClr val="bg1"/>
                </a:solidFill>
              </a:rPr>
              <a:t> koji obuhvaćaju kulturne i strukturne snage koje oblikuju živote ljudi. </a:t>
            </a:r>
          </a:p>
          <a:p>
            <a:pPr>
              <a:lnSpc>
                <a:spcPts val="4200"/>
              </a:lnSpc>
            </a:pPr>
            <a:endParaRPr lang="sr-Latn-RS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sr-Latn-RS" sz="2800" dirty="0">
                <a:solidFill>
                  <a:schemeClr val="bg1"/>
                </a:solidFill>
              </a:rPr>
              <a:t>Vidi starenje ne kao nešto odvojeno (kao problem koji proizlazi iz ranijih produktivnih životnih faza), nego kao </a:t>
            </a:r>
            <a:r>
              <a:rPr lang="sr-Latn-RS" sz="2800" dirty="0" err="1">
                <a:solidFill>
                  <a:schemeClr val="bg1"/>
                </a:solidFill>
              </a:rPr>
              <a:t>dio</a:t>
            </a:r>
            <a:r>
              <a:rPr lang="sr-Latn-RS" sz="2800" dirty="0">
                <a:solidFill>
                  <a:schemeClr val="bg1"/>
                </a:solidFill>
              </a:rPr>
              <a:t> kontinuuma koji ima smisla samo ako se promatra holistički.</a:t>
            </a:r>
          </a:p>
        </p:txBody>
      </p:sp>
    </p:spTree>
    <p:extLst>
      <p:ext uri="{BB962C8B-B14F-4D97-AF65-F5344CB8AC3E}">
        <p14:creationId xmlns:p14="http://schemas.microsoft.com/office/powerpoint/2010/main" val="22291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F61E08-8A25-CB49-9A5C-21071261781F}"/>
              </a:ext>
            </a:extLst>
          </p:cNvPr>
          <p:cNvSpPr/>
          <p:nvPr/>
        </p:nvSpPr>
        <p:spPr>
          <a:xfrm>
            <a:off x="872198" y="462284"/>
            <a:ext cx="10550769" cy="5962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sr-Latn-RS" sz="2800" dirty="0">
                <a:solidFill>
                  <a:schemeClr val="bg1"/>
                </a:solidFill>
              </a:rPr>
              <a:t>Taj pristup vidi intervencije socijalnog rada kao prilike za razmišljanje o prošlim iskustvima i možda i preoblikovanju tih iskustava, i iz te vizure pogledu na sadašnju situaciju, a zatim težnje za budućnošću. </a:t>
            </a:r>
          </a:p>
          <a:p>
            <a:pPr>
              <a:lnSpc>
                <a:spcPts val="4200"/>
              </a:lnSpc>
            </a:pPr>
            <a:endParaRPr lang="sr-Latn-RS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sr-Latn-RS" sz="2800" dirty="0">
                <a:solidFill>
                  <a:schemeClr val="bg1"/>
                </a:solidFill>
              </a:rPr>
              <a:t>Ovaj pristup dovodi do dobrih rezultata za starije ljude u smislu uvažavanja pitanja koja ih okružuju kao što su raznolikost ali i ugnjetavanje. To potiče  rast </a:t>
            </a:r>
            <a:r>
              <a:rPr lang="sr-Latn-RS" sz="2800" dirty="0" err="1">
                <a:solidFill>
                  <a:schemeClr val="bg1"/>
                </a:solidFill>
              </a:rPr>
              <a:t>povjerenja</a:t>
            </a:r>
            <a:r>
              <a:rPr lang="sr-Latn-RS" sz="2800" dirty="0">
                <a:solidFill>
                  <a:schemeClr val="bg1"/>
                </a:solidFill>
              </a:rPr>
              <a:t> između korisnika i socijalnog radnika te smanjenje neravnoteže moći - što sve dovodi do boljih odluka o budućem pružanju usluga.</a:t>
            </a:r>
          </a:p>
        </p:txBody>
      </p:sp>
    </p:spTree>
    <p:extLst>
      <p:ext uri="{BB962C8B-B14F-4D97-AF65-F5344CB8AC3E}">
        <p14:creationId xmlns:p14="http://schemas.microsoft.com/office/powerpoint/2010/main" val="26987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E1C73-C358-B941-B3EE-BF1236816455}"/>
              </a:ext>
            </a:extLst>
          </p:cNvPr>
          <p:cNvSpPr/>
          <p:nvPr/>
        </p:nvSpPr>
        <p:spPr>
          <a:xfrm>
            <a:off x="618978" y="494774"/>
            <a:ext cx="10958733" cy="5746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800" dirty="0">
                <a:solidFill>
                  <a:schemeClr val="bg1"/>
                </a:solidFill>
              </a:rPr>
              <a:t>Ljudi sa  intelektualnim poteškoćama</a:t>
            </a:r>
          </a:p>
          <a:p>
            <a:endParaRPr lang="sr-Latn-RS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sr-Latn-RS" sz="2800" dirty="0">
                <a:solidFill>
                  <a:schemeClr val="bg1"/>
                </a:solidFill>
              </a:rPr>
              <a:t>Veći </a:t>
            </a:r>
            <a:r>
              <a:rPr lang="sr-Latn-RS" sz="2800" dirty="0" err="1">
                <a:solidFill>
                  <a:schemeClr val="bg1"/>
                </a:solidFill>
              </a:rPr>
              <a:t>dio</a:t>
            </a:r>
            <a:r>
              <a:rPr lang="sr-Latn-RS" sz="2800" dirty="0">
                <a:solidFill>
                  <a:schemeClr val="bg1"/>
                </a:solidFill>
              </a:rPr>
              <a:t> onoga što je već rečeno odnosi se na odrasle koji, iz bilo kojeg razloga, imaju poteškoće intelekta. </a:t>
            </a:r>
          </a:p>
          <a:p>
            <a:pPr>
              <a:lnSpc>
                <a:spcPts val="4200"/>
              </a:lnSpc>
            </a:pPr>
            <a:endParaRPr lang="sr-Latn-RS" sz="2800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sr-Latn-RS" sz="2800" dirty="0">
                <a:solidFill>
                  <a:schemeClr val="bg1"/>
                </a:solidFill>
              </a:rPr>
              <a:t>Najčešće se susreću grupne etikete.  </a:t>
            </a:r>
          </a:p>
          <a:p>
            <a:pPr>
              <a:lnSpc>
                <a:spcPts val="4200"/>
              </a:lnSpc>
            </a:pPr>
            <a:r>
              <a:rPr lang="sr-Latn-RS" sz="2800" dirty="0">
                <a:solidFill>
                  <a:schemeClr val="bg1"/>
                </a:solidFill>
              </a:rPr>
              <a:t>U engleskoj kulturi  upotrebljava se pojam "teškoće učenja" kao bolji izraz (</a:t>
            </a:r>
            <a:r>
              <a:rPr lang="sr-Latn-RS" sz="2800" dirty="0" err="1">
                <a:solidFill>
                  <a:schemeClr val="bg1"/>
                </a:solidFill>
              </a:rPr>
              <a:t>Willets</a:t>
            </a:r>
            <a:r>
              <a:rPr lang="sr-Latn-RS" sz="2800" dirty="0">
                <a:solidFill>
                  <a:schemeClr val="bg1"/>
                </a:solidFill>
              </a:rPr>
              <a:t> 2010) od drugih, kao što su “nemogućnost učenja", koji su preuzeli u posljednjih nekoliko godina koji se upotrebljavaju umjesto pejorativnih izraza kao što su "mentalna retardacija" i "mentalni hendikep".</a:t>
            </a:r>
          </a:p>
        </p:txBody>
      </p:sp>
    </p:spTree>
    <p:extLst>
      <p:ext uri="{BB962C8B-B14F-4D97-AF65-F5344CB8AC3E}">
        <p14:creationId xmlns:p14="http://schemas.microsoft.com/office/powerpoint/2010/main" val="324322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C5E2A6-EBBA-4848-9CA8-0F3BC7000A66}"/>
              </a:ext>
            </a:extLst>
          </p:cNvPr>
          <p:cNvSpPr/>
          <p:nvPr/>
        </p:nvSpPr>
        <p:spPr>
          <a:xfrm>
            <a:off x="803694" y="730233"/>
            <a:ext cx="105846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Ne treba, naravno, zaboraviti rad ranijih generacija socijalnih radnika i njihove borbe za osnovne vrijednosti socijalnog rada kao što su potpora neovisnosti i sloboda izbora u zajednici.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Konačno, kao i prije, i sada možemo pružiti samo ono što je dostupno i izvedivo.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Nema sumnje da je danas naglasak na pravu na izbor i samoodluku o obliku potpore, za razliku od inzistiranja na propisanim uslugama. Takav pristup pruža priliku za progresivnu praksu.</a:t>
            </a:r>
          </a:p>
        </p:txBody>
      </p:sp>
    </p:spTree>
    <p:extLst>
      <p:ext uri="{BB962C8B-B14F-4D97-AF65-F5344CB8AC3E}">
        <p14:creationId xmlns:p14="http://schemas.microsoft.com/office/powerpoint/2010/main" val="25360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9A5BBC-4DB9-44B4-BEC2-C08D5F537409}"/>
              </a:ext>
            </a:extLst>
          </p:cNvPr>
          <p:cNvSpPr txBox="1"/>
          <p:nvPr/>
        </p:nvSpPr>
        <p:spPr>
          <a:xfrm>
            <a:off x="4270787" y="2506532"/>
            <a:ext cx="2194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0" dirty="0">
                <a:solidFill>
                  <a:schemeClr val="bg1"/>
                </a:solidFill>
              </a:rPr>
              <a:t>slika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C58DE-5A82-4CA0-A723-A4C90FCDA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99" y="0"/>
            <a:ext cx="1142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FF3B67-A12D-41AF-9AB8-1492FFBFA7E9}"/>
              </a:ext>
            </a:extLst>
          </p:cNvPr>
          <p:cNvSpPr/>
          <p:nvPr/>
        </p:nvSpPr>
        <p:spPr>
          <a:xfrm>
            <a:off x="516367" y="329369"/>
            <a:ext cx="10908253" cy="5865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Ova grupa tradicionalno uživa nešto malo prava,  gotovo da nema prilike reći što se događa u njihovim životima, uključujući temeljna pitanja poput onoga gdje bi mogli živjeti. </a:t>
            </a:r>
          </a:p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To je, također, i zbog društvenog konstrukta koji stvara hijerarhiju unutar društva koje, kao što smo vidjeli na slici. </a:t>
            </a:r>
          </a:p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One koji imaju poteškoće u učenju kao tretira se kao </a:t>
            </a:r>
            <a:r>
              <a:rPr lang="hr-HR" sz="2800" dirty="0" err="1">
                <a:solidFill>
                  <a:schemeClr val="bg1"/>
                </a:solidFill>
              </a:rPr>
              <a:t>jednaom</a:t>
            </a:r>
            <a:r>
              <a:rPr lang="hr-HR" sz="2800" dirty="0">
                <a:solidFill>
                  <a:schemeClr val="bg1"/>
                </a:solidFill>
              </a:rPr>
              <a:t> od </a:t>
            </a:r>
            <a:r>
              <a:rPr lang="hr-HR" sz="2800" dirty="0" err="1">
                <a:solidFill>
                  <a:schemeClr val="bg1"/>
                </a:solidFill>
              </a:rPr>
              <a:t>najneprisutnijih</a:t>
            </a:r>
            <a:r>
              <a:rPr lang="hr-HR" sz="2800" dirty="0">
                <a:solidFill>
                  <a:schemeClr val="bg1"/>
                </a:solidFill>
              </a:rPr>
              <a:t> skupina u pogledu njihove udaljenosti od moći i bogatstva.</a:t>
            </a:r>
          </a:p>
          <a:p>
            <a:pPr>
              <a:lnSpc>
                <a:spcPts val="4000"/>
              </a:lnSpc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Njihov položaj ih čini i jednom od najozbiljnije društveno ugroženih grupa, čak i do razine opasnosti po život.</a:t>
            </a:r>
          </a:p>
        </p:txBody>
      </p:sp>
    </p:spTree>
    <p:extLst>
      <p:ext uri="{BB962C8B-B14F-4D97-AF65-F5344CB8AC3E}">
        <p14:creationId xmlns:p14="http://schemas.microsoft.com/office/powerpoint/2010/main" val="390244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E59112-5987-4D23-BE61-50A383733691}"/>
              </a:ext>
            </a:extLst>
          </p:cNvPr>
          <p:cNvSpPr/>
          <p:nvPr/>
        </p:nvSpPr>
        <p:spPr>
          <a:xfrm>
            <a:off x="484094" y="614110"/>
            <a:ext cx="10919012" cy="5604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hr-HR" sz="2800" dirty="0">
                <a:solidFill>
                  <a:schemeClr val="bg1"/>
                </a:solidFill>
              </a:rPr>
              <a:t>One proizlaze iz čimbenika kao što su pretjerana poslušnost  i ovisnost o drugima, strah od odmazde od pritužbe, odsutnost mreža za podršku, socijalna izolacija, nemogućnost komuniciranja i (nažalost) nizak status onih  koji  pružaju skrb.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hr-HR" sz="2800" dirty="0">
                <a:solidFill>
                  <a:schemeClr val="bg1"/>
                </a:solidFill>
              </a:rPr>
              <a:t> Stoga se kreativna i radikalna praksa mora odnositi na otvaranje životnih mogućnosti koje uključuju izbor, kao i na pitanja koja se tiču sigurnosti i zaštite od zlostavljanja. </a:t>
            </a:r>
          </a:p>
          <a:p>
            <a:pPr>
              <a:lnSpc>
                <a:spcPts val="40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hr-HR" sz="2800" dirty="0">
                <a:solidFill>
                  <a:schemeClr val="bg1"/>
                </a:solidFill>
              </a:rPr>
              <a:t>To uključuje pravilno razmatranje rizika za pojedinca, a ne samo na organizaciju.</a:t>
            </a:r>
          </a:p>
        </p:txBody>
      </p:sp>
    </p:spTree>
    <p:extLst>
      <p:ext uri="{BB962C8B-B14F-4D97-AF65-F5344CB8AC3E}">
        <p14:creationId xmlns:p14="http://schemas.microsoft.com/office/powerpoint/2010/main" val="12256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643C9A-EE34-4BF8-A3C6-AC8EC38CA53C}"/>
              </a:ext>
            </a:extLst>
          </p:cNvPr>
          <p:cNvSpPr/>
          <p:nvPr/>
        </p:nvSpPr>
        <p:spPr>
          <a:xfrm>
            <a:off x="614978" y="675999"/>
            <a:ext cx="10962043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Personalizacija svakako pruža prilike ovim osobama, ali istovremeno sadrži i opasnosti osobama sa intelektualnim deficitom: </a:t>
            </a:r>
          </a:p>
          <a:p>
            <a:pPr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Tako na primjer: dnevni centri u cijeloj Velikoj Britaniji su zatvoreni kao izravni rezultat politike personalizacije. </a:t>
            </a:r>
          </a:p>
          <a:p>
            <a:pPr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Sigurno je progresivno dok se sredstva koriste za promicanje izbora; </a:t>
            </a:r>
          </a:p>
          <a:p>
            <a:pPr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Međutim, za mnoge to sada može značiti dane provedene u trgovačkim centrima u društvu osobnih asistenata, što je posebno slučaj kada drugi resursi zajednice, kao što su javne knjižnice, bazeni, imaju „intenzivne sate” ili se zatvaraju.</a:t>
            </a:r>
          </a:p>
        </p:txBody>
      </p:sp>
    </p:spTree>
    <p:extLst>
      <p:ext uri="{BB962C8B-B14F-4D97-AF65-F5344CB8AC3E}">
        <p14:creationId xmlns:p14="http://schemas.microsoft.com/office/powerpoint/2010/main" val="13376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DFE87F-53CE-43FD-AD65-A90A8B86C70E}"/>
              </a:ext>
            </a:extLst>
          </p:cNvPr>
          <p:cNvSpPr/>
          <p:nvPr/>
        </p:nvSpPr>
        <p:spPr>
          <a:xfrm>
            <a:off x="695661" y="588587"/>
            <a:ext cx="10800677" cy="549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Dnevni centri bili su mjesta koja su nudila aktivnost, obuku i podršku, kao i toplinu, druženje i sigurnost. </a:t>
            </a:r>
          </a:p>
          <a:p>
            <a:pPr>
              <a:lnSpc>
                <a:spcPts val="3700"/>
              </a:lnSpc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Njihovo zatvaranje zbog gospodarskih razloga ne uklapa se u širenje izbora i mogućnosti obećanih personalizacijom. </a:t>
            </a:r>
          </a:p>
          <a:p>
            <a:pPr>
              <a:lnSpc>
                <a:spcPts val="3700"/>
              </a:lnSpc>
              <a:spcAft>
                <a:spcPts val="1800"/>
              </a:spcAft>
            </a:pPr>
            <a:r>
              <a:rPr lang="hr-HR" sz="2800" dirty="0">
                <a:solidFill>
                  <a:schemeClr val="bg1"/>
                </a:solidFill>
              </a:rPr>
              <a:t>Kada se osobe s intelektualnim poteškoćama pitalo (imajući na umu da ovo pokriva kontinuum od blagih do težih)da  kažu što žele jest </a:t>
            </a:r>
          </a:p>
          <a:p>
            <a:pPr marL="342900" indent="-342900">
              <a:lnSpc>
                <a:spcPts val="37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bg1"/>
                </a:solidFill>
              </a:rPr>
              <a:t>imati vlastiti dom, </a:t>
            </a:r>
          </a:p>
          <a:p>
            <a:pPr marL="342900" indent="-342900">
              <a:lnSpc>
                <a:spcPts val="37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bg1"/>
                </a:solidFill>
              </a:rPr>
              <a:t>imati prijatelje i </a:t>
            </a:r>
          </a:p>
          <a:p>
            <a:pPr marL="342900" indent="-342900">
              <a:lnSpc>
                <a:spcPts val="3700"/>
              </a:lnSpc>
              <a:buFont typeface="+mj-lt"/>
              <a:buAutoNum type="arabicPeriod"/>
            </a:pPr>
            <a:r>
              <a:rPr lang="hr-HR" sz="2800" dirty="0">
                <a:solidFill>
                  <a:schemeClr val="bg1"/>
                </a:solidFill>
              </a:rPr>
              <a:t>biti u mogućnosti češće izlaziti.</a:t>
            </a:r>
          </a:p>
        </p:txBody>
      </p:sp>
    </p:spTree>
    <p:extLst>
      <p:ext uri="{BB962C8B-B14F-4D97-AF65-F5344CB8AC3E}">
        <p14:creationId xmlns:p14="http://schemas.microsoft.com/office/powerpoint/2010/main" val="204522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55109A-6921-4EFA-88BE-608769B73AE6}"/>
              </a:ext>
            </a:extLst>
          </p:cNvPr>
          <p:cNvSpPr/>
          <p:nvPr/>
        </p:nvSpPr>
        <p:spPr>
          <a:xfrm>
            <a:off x="738692" y="717679"/>
            <a:ext cx="10714616" cy="5522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hr-HR" sz="2800" dirty="0">
                <a:solidFill>
                  <a:schemeClr val="bg1"/>
                </a:solidFill>
              </a:rPr>
              <a:t>Progresivna praksa socijalnog rada trebala bi osigurati da pružanje pomoći doista bude demokratski proces i da sredstva nisu usmjerena samo na one skrbnike koji su u stanju učinkovito artikulirati, (stupanj obrazovanja)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hr-HR" sz="2800" dirty="0">
                <a:solidFill>
                  <a:schemeClr val="bg1"/>
                </a:solidFill>
              </a:rPr>
              <a:t>Potonji mogu </a:t>
            </a:r>
            <a:r>
              <a:rPr lang="hr-HR" sz="2800" dirty="0" err="1">
                <a:solidFill>
                  <a:schemeClr val="bg1"/>
                </a:solidFill>
              </a:rPr>
              <a:t>previšsoko</a:t>
            </a:r>
            <a:r>
              <a:rPr lang="hr-HR" sz="2800" dirty="0">
                <a:solidFill>
                  <a:schemeClr val="bg1"/>
                </a:solidFill>
              </a:rPr>
              <a:t> procijeniti potrebu, a obrnuto, korisnici iz radničkih obitelji  koji imaju niža očekivanja, nedovoljno će procijeniti potrebu.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hr-HR" sz="2800" dirty="0">
                <a:solidFill>
                  <a:schemeClr val="bg1"/>
                </a:solidFill>
              </a:rPr>
              <a:t>Iako klasno podrijetlo može značiti malo za korisnike, to će utjecati na usluge koje će vjerojatno primiti.</a:t>
            </a:r>
          </a:p>
        </p:txBody>
      </p:sp>
    </p:spTree>
    <p:extLst>
      <p:ext uri="{BB962C8B-B14F-4D97-AF65-F5344CB8AC3E}">
        <p14:creationId xmlns:p14="http://schemas.microsoft.com/office/powerpoint/2010/main" val="23526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21F456-1D08-4CA4-B0B2-F51BAD9491C0}"/>
              </a:ext>
            </a:extLst>
          </p:cNvPr>
          <p:cNvSpPr/>
          <p:nvPr/>
        </p:nvSpPr>
        <p:spPr>
          <a:xfrm>
            <a:off x="473337" y="568422"/>
            <a:ext cx="108867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600" dirty="0">
                <a:solidFill>
                  <a:schemeClr val="bg1"/>
                </a:solidFill>
              </a:rPr>
              <a:t>Mnogo odraslih osoba s intelektualnim poteškoćama želi raditi i privređivati. U prošlosti, kada je bilo općenito dostupnije zapošljavanje, radna mjesta, bilo organizirana normalno ili neformalno, bila su mogućnost. </a:t>
            </a:r>
          </a:p>
          <a:p>
            <a:endParaRPr lang="hr-HR" sz="2600" dirty="0">
              <a:solidFill>
                <a:schemeClr val="bg1"/>
              </a:solidFill>
            </a:endParaRPr>
          </a:p>
          <a:p>
            <a:r>
              <a:rPr lang="hr-HR" sz="2600" dirty="0">
                <a:solidFill>
                  <a:schemeClr val="bg1"/>
                </a:solidFill>
              </a:rPr>
              <a:t>S obzirom da je nezaposlenost visoka u mnogim zapadnim demokracijama, takve mogućnosti su vrlo ograničene: vjerojatno nije pretjerivanje navesti da mnogi sveučilišni diplomanti popunjavaju radna mjesta koja su u prošlim vremenima zauzimali zaposlenici iz redova onih koji trebaju  podršku.</a:t>
            </a:r>
          </a:p>
          <a:p>
            <a:endParaRPr lang="hr-HR" sz="2600" dirty="0">
              <a:solidFill>
                <a:schemeClr val="bg1"/>
              </a:solidFill>
            </a:endParaRPr>
          </a:p>
          <a:p>
            <a:r>
              <a:rPr lang="hr-HR" sz="2600" dirty="0">
                <a:solidFill>
                  <a:schemeClr val="bg1"/>
                </a:solidFill>
              </a:rPr>
              <a:t>Za takve je osobe u UK donesen „Zakon o ravnopravnosti” koji otvara takve prilike i to je u suprotnosti s osnovnim neoliberalnim načelima koji se odnose na slobodna tržišta. </a:t>
            </a:r>
          </a:p>
        </p:txBody>
      </p:sp>
    </p:spTree>
    <p:extLst>
      <p:ext uri="{BB962C8B-B14F-4D97-AF65-F5344CB8AC3E}">
        <p14:creationId xmlns:p14="http://schemas.microsoft.com/office/powerpoint/2010/main" val="31763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7A2DAF-21AD-48D2-9FD4-829ED287558D}"/>
              </a:ext>
            </a:extLst>
          </p:cNvPr>
          <p:cNvSpPr/>
          <p:nvPr/>
        </p:nvSpPr>
        <p:spPr>
          <a:xfrm>
            <a:off x="862404" y="566678"/>
            <a:ext cx="104671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Mentalno zdravlje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Tijekom godina psihijatrija se afirmirala kao grana medicine.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Međutim,  bilo je mnogo stručnjaka u području, posebno, kritičkih i radikalnih usmjerenja, koji su osporili osnovne pojmove duševne bolesti.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Tu su radovi nekih od socijalnih radnika radikalnog usmjerenja  iz 1970-ih.  Popularna su djela škotskog psihijatra </a:t>
            </a:r>
            <a:r>
              <a:rPr lang="hr-HR" sz="2800" b="1" dirty="0">
                <a:solidFill>
                  <a:schemeClr val="bg1"/>
                </a:solidFill>
              </a:rPr>
              <a:t>Ronalda Davida </a:t>
            </a:r>
            <a:r>
              <a:rPr lang="hr-HR" sz="2800" b="1" dirty="0" err="1">
                <a:solidFill>
                  <a:schemeClr val="bg1"/>
                </a:solidFill>
              </a:rPr>
              <a:t>Lainga</a:t>
            </a:r>
            <a:r>
              <a:rPr lang="hr-HR" sz="2800" dirty="0">
                <a:solidFill>
                  <a:schemeClr val="bg1"/>
                </a:solidFill>
              </a:rPr>
              <a:t> (na primjer, </a:t>
            </a:r>
            <a:r>
              <a:rPr lang="hr-HR" sz="2800" dirty="0" err="1">
                <a:solidFill>
                  <a:schemeClr val="bg1"/>
                </a:solidFill>
              </a:rPr>
              <a:t>The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Divided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Self</a:t>
            </a:r>
            <a:r>
              <a:rPr lang="hr-HR" sz="2800" dirty="0">
                <a:solidFill>
                  <a:schemeClr val="bg1"/>
                </a:solidFill>
              </a:rPr>
              <a:t> 1969) i Kanadsko- američkog sociologa </a:t>
            </a:r>
            <a:r>
              <a:rPr lang="hr-HR" sz="2800" b="1" dirty="0" err="1">
                <a:solidFill>
                  <a:schemeClr val="bg1"/>
                </a:solidFill>
              </a:rPr>
              <a:t>Ervinga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hr-HR" sz="2800" b="1" dirty="0" err="1">
                <a:solidFill>
                  <a:schemeClr val="bg1"/>
                </a:solidFill>
              </a:rPr>
              <a:t>Goffmana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hr-HR" sz="2800" dirty="0">
                <a:solidFill>
                  <a:schemeClr val="bg1"/>
                </a:solidFill>
              </a:rPr>
              <a:t>(na, </a:t>
            </a:r>
            <a:r>
              <a:rPr lang="hr-HR" sz="2800" dirty="0" err="1">
                <a:solidFill>
                  <a:schemeClr val="bg1"/>
                </a:solidFill>
              </a:rPr>
              <a:t>Asylums</a:t>
            </a:r>
            <a:r>
              <a:rPr lang="hr-HR" sz="2800" dirty="0">
                <a:solidFill>
                  <a:schemeClr val="bg1"/>
                </a:solidFill>
              </a:rPr>
              <a:t> 1968).</a:t>
            </a:r>
          </a:p>
        </p:txBody>
      </p:sp>
    </p:spTree>
    <p:extLst>
      <p:ext uri="{BB962C8B-B14F-4D97-AF65-F5344CB8AC3E}">
        <p14:creationId xmlns:p14="http://schemas.microsoft.com/office/powerpoint/2010/main" val="178350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AEE6B2-08EE-488B-A020-8289595042F6}"/>
              </a:ext>
            </a:extLst>
          </p:cNvPr>
          <p:cNvSpPr/>
          <p:nvPr/>
        </p:nvSpPr>
        <p:spPr>
          <a:xfrm>
            <a:off x="518160" y="909968"/>
            <a:ext cx="11155680" cy="533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Samu psihijatriju, osnovu metoda liječenja onih koji pate od najtežih poremećaja, moglo bi se smatrati antitezom radikalnim pristupima s prekomjernim naglaskom na organski,</a:t>
            </a:r>
          </a:p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a ne društveni, uzrok poremećaja mentalnog zdravlja. </a:t>
            </a:r>
          </a:p>
          <a:p>
            <a:pPr>
              <a:lnSpc>
                <a:spcPts val="46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600"/>
              </a:lnSpc>
            </a:pPr>
            <a:r>
              <a:rPr lang="hr-HR" sz="2800" dirty="0">
                <a:solidFill>
                  <a:schemeClr val="bg1"/>
                </a:solidFill>
              </a:rPr>
              <a:t>Slično tome, psihoanaliza, glavni temelj psihijatrije, s naglaskom na napetosti unutar unutarnjeg svijeta pojedinca, također bi se mogla  smatrati disciplinom u nesuglasju s radikalnim socijalnim radom.</a:t>
            </a:r>
          </a:p>
        </p:txBody>
      </p:sp>
    </p:spTree>
    <p:extLst>
      <p:ext uri="{BB962C8B-B14F-4D97-AF65-F5344CB8AC3E}">
        <p14:creationId xmlns:p14="http://schemas.microsoft.com/office/powerpoint/2010/main" val="269918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BEC0A0-1FEC-46F6-BACE-D56E5B5EAC22}"/>
              </a:ext>
            </a:extLst>
          </p:cNvPr>
          <p:cNvSpPr/>
          <p:nvPr/>
        </p:nvSpPr>
        <p:spPr>
          <a:xfrm>
            <a:off x="699247" y="922075"/>
            <a:ext cx="10424160" cy="510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hr-HR" sz="2800" dirty="0">
                <a:solidFill>
                  <a:schemeClr val="bg1"/>
                </a:solidFill>
              </a:rPr>
              <a:t>Radikalne ideje osporavaju tretmane klasične psihijatrije. Radikalne alternative naglašavaju mjesto društvene klase u nejednakim društvima. </a:t>
            </a:r>
          </a:p>
          <a:p>
            <a:pPr>
              <a:lnSpc>
                <a:spcPts val="44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400"/>
              </a:lnSpc>
            </a:pPr>
            <a:r>
              <a:rPr lang="hr-HR" sz="2800" dirty="0">
                <a:solidFill>
                  <a:schemeClr val="bg1"/>
                </a:solidFill>
              </a:rPr>
              <a:t>Nije slučajno da istraživački programi u državama s jakim neoliberalnim pokretima imaju tendenciju da odražavaju prioritete globalnih farmaceutskih korporacija s naglaskom na kemijsku suzbijanje simptoma, a ne za liječenje problema koji su u temelju duševnih poremećaja. </a:t>
            </a:r>
          </a:p>
        </p:txBody>
      </p:sp>
    </p:spTree>
    <p:extLst>
      <p:ext uri="{BB962C8B-B14F-4D97-AF65-F5344CB8AC3E}">
        <p14:creationId xmlns:p14="http://schemas.microsoft.com/office/powerpoint/2010/main" val="30860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4FA53D-3677-4C9E-AFAB-CD4908D50A87}"/>
              </a:ext>
            </a:extLst>
          </p:cNvPr>
          <p:cNvSpPr/>
          <p:nvPr/>
        </p:nvSpPr>
        <p:spPr>
          <a:xfrm>
            <a:off x="808007" y="903714"/>
            <a:ext cx="10575985" cy="5420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hr-HR" sz="2700" dirty="0">
                <a:solidFill>
                  <a:schemeClr val="bg1"/>
                </a:solidFill>
              </a:rPr>
              <a:t>Neoliberalistički pristup „skrbi u zajednici” bio je usmjeren na promjenu prakse socijalnog rada iz profesije usmjerene na</a:t>
            </a:r>
          </a:p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hr-HR" sz="2700" dirty="0">
                <a:solidFill>
                  <a:schemeClr val="bg1"/>
                </a:solidFill>
              </a:rPr>
              <a:t> odnos prema korisniku </a:t>
            </a:r>
          </a:p>
          <a:p>
            <a:pPr marL="457200" indent="-457200">
              <a:lnSpc>
                <a:spcPts val="4200"/>
              </a:lnSpc>
              <a:buFont typeface="Arial" panose="020B0604020202020204" pitchFamily="34" charset="0"/>
              <a:buChar char="•"/>
            </a:pPr>
            <a:r>
              <a:rPr lang="hr-HR" sz="2700" dirty="0">
                <a:solidFill>
                  <a:schemeClr val="bg1"/>
                </a:solidFill>
              </a:rPr>
              <a:t>prema praksi koja je usmjerena na brzu procjenu, definiranje i organizaciju usluga (često nabavljenih na otvorenom tržištu ali i u nevladinom sektoru), a zatim daljinski model upravljanja tretmanom, u kojemu su se povremeno pregledavali podaci koji su stajali na raspolaganju i, ako je to potrebno, završila je ili bi se promijenilo uslugu. </a:t>
            </a:r>
          </a:p>
        </p:txBody>
      </p:sp>
    </p:spTree>
    <p:extLst>
      <p:ext uri="{BB962C8B-B14F-4D97-AF65-F5344CB8AC3E}">
        <p14:creationId xmlns:p14="http://schemas.microsoft.com/office/powerpoint/2010/main" val="18399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D7DC82-0B65-4484-9BDD-6E9004CC028A}"/>
              </a:ext>
            </a:extLst>
          </p:cNvPr>
          <p:cNvSpPr/>
          <p:nvPr/>
        </p:nvSpPr>
        <p:spPr>
          <a:xfrm>
            <a:off x="636494" y="582067"/>
            <a:ext cx="109190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Pokret „Preživjeli mentalno zdravlje”, koji je započeo u SAD-u sedamdesetih godina, a koji je sada globalno utjecajan počiva na neprihvaćanju medicinskog modela bolesti i vjeri u drugačiju vrstu društva.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Pokret inzistira na tome da su usluge kontrolirane od strane korisnika učinkovitije od tradicionalnih tretmana, temelj su radikalnih alternativa.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 err="1">
                <a:solidFill>
                  <a:schemeClr val="bg1"/>
                </a:solidFill>
              </a:rPr>
              <a:t>Martinez</a:t>
            </a:r>
            <a:r>
              <a:rPr lang="hr-HR" sz="2800" dirty="0">
                <a:solidFill>
                  <a:schemeClr val="bg1"/>
                </a:solidFill>
              </a:rPr>
              <a:t> (2005) predstavlja viziju za postkapitalističke oblike mentalnog zdravlja koje prihvaća Radikalna literatura kao izazov hijerarhijskim privilegijama povezanim s "profesionalizmom".</a:t>
            </a:r>
          </a:p>
        </p:txBody>
      </p:sp>
    </p:spTree>
    <p:extLst>
      <p:ext uri="{BB962C8B-B14F-4D97-AF65-F5344CB8AC3E}">
        <p14:creationId xmlns:p14="http://schemas.microsoft.com/office/powerpoint/2010/main" val="31349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FD990E-C4E1-4436-AEA1-03A8514A3912}"/>
              </a:ext>
            </a:extLst>
          </p:cNvPr>
          <p:cNvSpPr/>
          <p:nvPr/>
        </p:nvSpPr>
        <p:spPr>
          <a:xfrm>
            <a:off x="634701" y="588587"/>
            <a:ext cx="1073613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Duševna bolest je koncept definiran u zakonu koji ima široko opće prihvaćanje, uključujući one dijagnosticirane kao bolesnike.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Dakle, iako je važno prepoznati društvenu konstrukciju duševne bolesti i mentalnog poremećaja, ne bi trebalo na širokom frontu ( u potpunosti) odbijati ovaj koncept.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Kao i kod drugih aspekata socijalnog rada koji se provodi kroz državni aparat, socijalni radnici mogu se naći uključeni poslove zakonom definirane kod psihički bolesnih, a koji mogu biti doživljeni kao </a:t>
            </a:r>
            <a:r>
              <a:rPr lang="hr-HR" sz="2800" dirty="0" err="1">
                <a:solidFill>
                  <a:schemeClr val="bg1"/>
                </a:solidFill>
              </a:rPr>
              <a:t>diskriminarjući</a:t>
            </a:r>
            <a:r>
              <a:rPr lang="hr-HR" sz="2800" dirty="0">
                <a:solidFill>
                  <a:schemeClr val="bg1"/>
                </a:solidFill>
              </a:rPr>
              <a:t> i oni koji oduzimaju društvenu snagu pojedinaca.</a:t>
            </a:r>
          </a:p>
        </p:txBody>
      </p:sp>
    </p:spTree>
    <p:extLst>
      <p:ext uri="{BB962C8B-B14F-4D97-AF65-F5344CB8AC3E}">
        <p14:creationId xmlns:p14="http://schemas.microsoft.com/office/powerpoint/2010/main" val="131925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EFB3C3-3A2E-4A43-BFE6-21E60C91674D}"/>
              </a:ext>
            </a:extLst>
          </p:cNvPr>
          <p:cNvSpPr/>
          <p:nvPr/>
        </p:nvSpPr>
        <p:spPr>
          <a:xfrm>
            <a:off x="570153" y="543594"/>
            <a:ext cx="10886739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Socijalni radnici u ustanovama  mentalnog zdravlja nužno će biti uključeni u dovođenje društvenog konteksta korisnika usluga u okvir u kojem medicinski osposobljeni liječnici imaju ovlasti. </a:t>
            </a:r>
          </a:p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To može uključivati  izazove među uključenim akterima (psihijatar, socijalni radnik i pacijent) koji svi imaju različite razine moći. </a:t>
            </a:r>
          </a:p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Fokus na biološku "bolest" može odmaknuti fokus od rodnih, kulturoloških perspektiva, siromaštva, što sve utječe na mentalno zdravlje, uz rizik od potvrđivanja ugnjetavanja i diskriminacije.</a:t>
            </a:r>
          </a:p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Radikalna praksa u mentalnom zdravlju stoga uključuje vještine dovođena stvarnosti društvenih odnosa u centar  pozornost liječnika unatoč razlikama u statusu i autoritetu.</a:t>
            </a:r>
          </a:p>
        </p:txBody>
      </p:sp>
    </p:spTree>
    <p:extLst>
      <p:ext uri="{BB962C8B-B14F-4D97-AF65-F5344CB8AC3E}">
        <p14:creationId xmlns:p14="http://schemas.microsoft.com/office/powerpoint/2010/main" val="1351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420C28-0347-4764-A236-1210DD075776}"/>
              </a:ext>
            </a:extLst>
          </p:cNvPr>
          <p:cNvSpPr/>
          <p:nvPr/>
        </p:nvSpPr>
        <p:spPr>
          <a:xfrm>
            <a:off x="668767" y="577830"/>
            <a:ext cx="10854466" cy="5686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hr-HR" sz="2800" dirty="0" err="1">
                <a:solidFill>
                  <a:schemeClr val="bg1"/>
                </a:solidFill>
              </a:rPr>
              <a:t>Lymbery</a:t>
            </a:r>
            <a:r>
              <a:rPr lang="hr-HR" sz="2800" dirty="0">
                <a:solidFill>
                  <a:schemeClr val="bg1"/>
                </a:solidFill>
              </a:rPr>
              <a:t> i </a:t>
            </a:r>
            <a:r>
              <a:rPr lang="hr-HR" sz="2800" dirty="0" err="1">
                <a:solidFill>
                  <a:schemeClr val="bg1"/>
                </a:solidFill>
              </a:rPr>
              <a:t>Butler</a:t>
            </a:r>
            <a:r>
              <a:rPr lang="hr-HR" sz="2800" dirty="0">
                <a:solidFill>
                  <a:schemeClr val="bg1"/>
                </a:solidFill>
              </a:rPr>
              <a:t> (2004: 107) navode postojanje tradicije nepovjerenja među onima koji koriste usluge mentalnog zdravlja i onih koji ih pružaju. </a:t>
            </a:r>
          </a:p>
          <a:p>
            <a:pPr>
              <a:lnSpc>
                <a:spcPts val="40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hr-HR" sz="2800" dirty="0">
                <a:solidFill>
                  <a:schemeClr val="bg1"/>
                </a:solidFill>
              </a:rPr>
              <a:t>Radikalni pomak sedamdesetih nije pomogao time što je zasnovan na praktičarima i uglavnom je  ignorirao doprinos i iskustvo korisnika usluga (</a:t>
            </a:r>
            <a:r>
              <a:rPr lang="hr-HR" sz="2800" dirty="0" err="1">
                <a:solidFill>
                  <a:schemeClr val="bg1"/>
                </a:solidFill>
              </a:rPr>
              <a:t>Barnes</a:t>
            </a:r>
            <a:r>
              <a:rPr lang="hr-HR" sz="2800" dirty="0">
                <a:solidFill>
                  <a:schemeClr val="bg1"/>
                </a:solidFill>
              </a:rPr>
              <a:t> i </a:t>
            </a:r>
            <a:r>
              <a:rPr lang="hr-HR" sz="2800" dirty="0" err="1">
                <a:solidFill>
                  <a:schemeClr val="bg1"/>
                </a:solidFill>
              </a:rPr>
              <a:t>Bowl</a:t>
            </a:r>
            <a:r>
              <a:rPr lang="hr-HR" sz="2800" dirty="0">
                <a:solidFill>
                  <a:schemeClr val="bg1"/>
                </a:solidFill>
              </a:rPr>
              <a:t> 2001). </a:t>
            </a:r>
          </a:p>
          <a:p>
            <a:pPr>
              <a:lnSpc>
                <a:spcPts val="4000"/>
              </a:lnSpc>
            </a:pP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000"/>
              </a:lnSpc>
            </a:pPr>
            <a:r>
              <a:rPr lang="hr-HR" sz="2800" dirty="0">
                <a:solidFill>
                  <a:schemeClr val="bg1"/>
                </a:solidFill>
              </a:rPr>
              <a:t>To održava medicinsku hijerarhiju, kao i činjenicu da, naglasak koji </a:t>
            </a:r>
            <a:r>
              <a:rPr lang="hr-HR" sz="2800" dirty="0" err="1">
                <a:solidFill>
                  <a:schemeClr val="bg1"/>
                </a:solidFill>
              </a:rPr>
              <a:t>stručnjakci</a:t>
            </a:r>
            <a:r>
              <a:rPr lang="hr-HR" sz="2800" dirty="0">
                <a:solidFill>
                  <a:schemeClr val="bg1"/>
                </a:solidFill>
              </a:rPr>
              <a:t> za mentalno zdravlje oduvijek usmjeravaju na neposredno predstavljanje akutnih simptoma.</a:t>
            </a:r>
          </a:p>
        </p:txBody>
      </p:sp>
    </p:spTree>
    <p:extLst>
      <p:ext uri="{BB962C8B-B14F-4D97-AF65-F5344CB8AC3E}">
        <p14:creationId xmlns:p14="http://schemas.microsoft.com/office/powerpoint/2010/main" val="260912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EF0501-A4B0-4A8B-878D-088B8DA54A1E}"/>
              </a:ext>
            </a:extLst>
          </p:cNvPr>
          <p:cNvSpPr/>
          <p:nvPr/>
        </p:nvSpPr>
        <p:spPr>
          <a:xfrm>
            <a:off x="625736" y="390942"/>
            <a:ext cx="10940527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Od 1990-ih, fokus se usmjeren na javnu sigurnost kao posljedicu nekih slučajeva ubojstva koji počinjenih od malog broja osoba s akutnim problemima mentalnog zdravlja. Uključenost zajednice imala je manje važnosti.</a:t>
            </a:r>
          </a:p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Pomoć za osobe s mentalnim zdravljem koje se smatraju "stabilnim" je loša, čak lošija u usporedbi s osobama s intelektualnim teškoćama. Stoga nije neuobičajeno naići na pojedince koji žive u osiromašenim i duboko zanemarenim situacijama u zajednici, a ponekad ih karakterizira i spirala u beskućništvo u velikim gradovima. </a:t>
            </a:r>
          </a:p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To je samo djelomično izazivalo kolektivnu pozornost u pokretu korisnika sustava duševnog zdravlja (</a:t>
            </a:r>
            <a:r>
              <a:rPr lang="hr-HR" sz="2700" dirty="0" err="1">
                <a:solidFill>
                  <a:schemeClr val="bg1"/>
                </a:solidFill>
              </a:rPr>
              <a:t>Barnes</a:t>
            </a:r>
            <a:r>
              <a:rPr lang="hr-HR" sz="2700" dirty="0">
                <a:solidFill>
                  <a:schemeClr val="bg1"/>
                </a:solidFill>
              </a:rPr>
              <a:t> </a:t>
            </a:r>
            <a:r>
              <a:rPr lang="hr-HR" sz="2700" dirty="0" err="1">
                <a:solidFill>
                  <a:schemeClr val="bg1"/>
                </a:solidFill>
              </a:rPr>
              <a:t>and</a:t>
            </a:r>
            <a:r>
              <a:rPr lang="hr-HR" sz="2700" dirty="0">
                <a:solidFill>
                  <a:schemeClr val="bg1"/>
                </a:solidFill>
              </a:rPr>
              <a:t> </a:t>
            </a:r>
            <a:r>
              <a:rPr lang="hr-HR" sz="2700" dirty="0" err="1">
                <a:solidFill>
                  <a:schemeClr val="bg1"/>
                </a:solidFill>
              </a:rPr>
              <a:t>Bowl</a:t>
            </a:r>
            <a:r>
              <a:rPr lang="hr-HR" sz="2700" dirty="0">
                <a:solidFill>
                  <a:schemeClr val="bg1"/>
                </a:solidFill>
              </a:rPr>
              <a:t> 2001, </a:t>
            </a:r>
            <a:r>
              <a:rPr lang="hr-HR" sz="2700" dirty="0" err="1">
                <a:solidFill>
                  <a:schemeClr val="bg1"/>
                </a:solidFill>
              </a:rPr>
              <a:t>Bailey</a:t>
            </a:r>
            <a:r>
              <a:rPr lang="hr-HR" sz="2700" dirty="0">
                <a:solidFill>
                  <a:schemeClr val="bg1"/>
                </a:solidFill>
              </a:rPr>
              <a:t> 2002).</a:t>
            </a:r>
          </a:p>
        </p:txBody>
      </p:sp>
    </p:spTree>
    <p:extLst>
      <p:ext uri="{BB962C8B-B14F-4D97-AF65-F5344CB8AC3E}">
        <p14:creationId xmlns:p14="http://schemas.microsoft.com/office/powerpoint/2010/main" val="37519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17D33-0BE6-4C50-9B8E-C659A74A5934}"/>
              </a:ext>
            </a:extLst>
          </p:cNvPr>
          <p:cNvSpPr/>
          <p:nvPr/>
        </p:nvSpPr>
        <p:spPr>
          <a:xfrm>
            <a:off x="561191" y="582067"/>
            <a:ext cx="1106961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Razvojem kratkoročnih terapijskih intervencija i ipak se ne može pretpostaviti da će biti općeprihvaćena odgovornost za odrasle koji su socijalno izolirani i slabo funkcionalni.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Ponekad su zainteresirani i skrbni socijalni radnici jedini spremni </a:t>
            </a:r>
            <a:r>
              <a:rPr lang="hr-HR" sz="2800" dirty="0" err="1">
                <a:solidFill>
                  <a:schemeClr val="bg1"/>
                </a:solidFill>
              </a:rPr>
              <a:t>pokoniti</a:t>
            </a:r>
            <a:r>
              <a:rPr lang="hr-HR" sz="2800" dirty="0">
                <a:solidFill>
                  <a:schemeClr val="bg1"/>
                </a:solidFill>
              </a:rPr>
              <a:t> svoje vrijeme pružanjem podrške i to je radikalna praksa.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 err="1">
                <a:solidFill>
                  <a:schemeClr val="bg1"/>
                </a:solidFill>
              </a:rPr>
              <a:t>Lymbery</a:t>
            </a:r>
            <a:r>
              <a:rPr lang="hr-HR" sz="2800" dirty="0">
                <a:solidFill>
                  <a:schemeClr val="bg1"/>
                </a:solidFill>
              </a:rPr>
              <a:t> i </a:t>
            </a:r>
            <a:r>
              <a:rPr lang="hr-HR" sz="2800" dirty="0" err="1">
                <a:solidFill>
                  <a:schemeClr val="bg1"/>
                </a:solidFill>
              </a:rPr>
              <a:t>Butler</a:t>
            </a:r>
            <a:r>
              <a:rPr lang="hr-HR" sz="2800" dirty="0">
                <a:solidFill>
                  <a:schemeClr val="bg1"/>
                </a:solidFill>
              </a:rPr>
              <a:t> (2004: 124) naglašavaju ulogu "graditelja mosta" između korisnika usluga i zajednice u svim njegovim aspektima: to je neposredan zadatak koji nije nužno povezan s ulogom socijalnog radnika, ali ostaje pitanje tko drugi bi mogao realizirati takvu funkciju.</a:t>
            </a:r>
          </a:p>
        </p:txBody>
      </p:sp>
    </p:spTree>
    <p:extLst>
      <p:ext uri="{BB962C8B-B14F-4D97-AF65-F5344CB8AC3E}">
        <p14:creationId xmlns:p14="http://schemas.microsoft.com/office/powerpoint/2010/main" val="13882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88A3B3-C238-4330-9958-CB4E8E7D3F2A}"/>
              </a:ext>
            </a:extLst>
          </p:cNvPr>
          <p:cNvSpPr/>
          <p:nvPr/>
        </p:nvSpPr>
        <p:spPr>
          <a:xfrm>
            <a:off x="733313" y="376134"/>
            <a:ext cx="1072537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hr-HR" sz="2400" dirty="0">
                <a:solidFill>
                  <a:schemeClr val="bg1"/>
                </a:solidFill>
              </a:rPr>
              <a:t>Njegovatelji</a:t>
            </a:r>
          </a:p>
          <a:p>
            <a:pPr>
              <a:spcAft>
                <a:spcPts val="1800"/>
              </a:spcAft>
            </a:pPr>
            <a:r>
              <a:rPr lang="hr-HR" sz="2400" dirty="0">
                <a:solidFill>
                  <a:schemeClr val="bg1"/>
                </a:solidFill>
              </a:rPr>
              <a:t>Država blagostanja oduvijek je počivala na ideji da obitelji trebaju biti podržane od državnih službi kako bi se brinuli za svoje ranjive članove od rođenja do starosti. </a:t>
            </a:r>
          </a:p>
          <a:p>
            <a:pPr>
              <a:spcAft>
                <a:spcPts val="1800"/>
              </a:spcAft>
            </a:pPr>
            <a:r>
              <a:rPr lang="hr-HR" sz="2400" dirty="0">
                <a:solidFill>
                  <a:schemeClr val="bg1"/>
                </a:solidFill>
              </a:rPr>
              <a:t>Posljednjih godina fragmentacija zajednica kroz raspad klasičnih industrijskih sustava , kao i olakšavanje putovanja i preseljenja, rezultiralo je većim očekivanjem i zahtjevom da država treba pružiti više - različite generacije više ne mogu živjeti na lako dostupnim mjestima. </a:t>
            </a:r>
          </a:p>
          <a:p>
            <a:pPr>
              <a:spcAft>
                <a:spcPts val="1800"/>
              </a:spcAft>
            </a:pPr>
            <a:r>
              <a:rPr lang="hr-HR" sz="2400" dirty="0">
                <a:solidFill>
                  <a:schemeClr val="bg1"/>
                </a:solidFill>
              </a:rPr>
              <a:t>Drugi faktor je društvena promjena koja je donijela ravnopravnost ženama koje rade izvan doma. U vremenima ekonomskih poteškoća, financijski doprinos žena u obiteljskom dohotku postao je neophodan za mnoge, a posao je dodan njenoj tradicionalnoj ulozi domaćice i majke.</a:t>
            </a:r>
          </a:p>
        </p:txBody>
      </p:sp>
    </p:spTree>
    <p:extLst>
      <p:ext uri="{BB962C8B-B14F-4D97-AF65-F5344CB8AC3E}">
        <p14:creationId xmlns:p14="http://schemas.microsoft.com/office/powerpoint/2010/main" val="21316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2D3FAD-BD94-4A40-A3B1-14C9098DC967}"/>
              </a:ext>
            </a:extLst>
          </p:cNvPr>
          <p:cNvSpPr/>
          <p:nvPr/>
        </p:nvSpPr>
        <p:spPr>
          <a:xfrm>
            <a:off x="588084" y="450087"/>
            <a:ext cx="108437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Unatoč društvenim promjenama, teret odgovornosti za brigu i dalje pada na žene (</a:t>
            </a:r>
            <a:r>
              <a:rPr lang="hr-HR" sz="2400" dirty="0" err="1">
                <a:solidFill>
                  <a:schemeClr val="bg1"/>
                </a:solidFill>
              </a:rPr>
              <a:t>Carers</a:t>
            </a:r>
            <a:r>
              <a:rPr lang="hr-HR" sz="2400" dirty="0">
                <a:solidFill>
                  <a:schemeClr val="bg1"/>
                </a:solidFill>
              </a:rPr>
              <a:t> UK 2012), s očekivanjima da bi to trebalo biti, ako ne i besplatno, onda uz manje troškova za državu od pružene profesionalne skrbi. </a:t>
            </a:r>
          </a:p>
          <a:p>
            <a:r>
              <a:rPr lang="hr-HR" sz="2400" dirty="0">
                <a:solidFill>
                  <a:schemeClr val="bg1"/>
                </a:solidFill>
              </a:rPr>
              <a:t>U Velikoj Britaniji "Veliko društvo" podržava ideju da dobrovoljna neplaćena aktivnost može zamijeniti nedodirljive državne službe. Oni također naglašavaju ideju da je neplaćena briga za stare i bolesne od strane članova obitelji ili neformalnih mreža poželjna alternativa državnoj potpori. </a:t>
            </a:r>
          </a:p>
          <a:p>
            <a:r>
              <a:rPr lang="hr-HR" sz="2400" dirty="0">
                <a:solidFill>
                  <a:schemeClr val="bg1"/>
                </a:solidFill>
              </a:rPr>
              <a:t>Organizacija </a:t>
            </a:r>
            <a:r>
              <a:rPr lang="hr-HR" sz="2400" dirty="0" err="1">
                <a:solidFill>
                  <a:schemeClr val="bg1"/>
                </a:solidFill>
              </a:rPr>
              <a:t>Carers</a:t>
            </a:r>
            <a:r>
              <a:rPr lang="hr-HR" sz="2400" dirty="0">
                <a:solidFill>
                  <a:schemeClr val="bg1"/>
                </a:solidFill>
              </a:rPr>
              <a:t> UK naglašava da briga o nekome ostavlja određene posljedice na njegovateljima kada je preko 20 sati tjedno, utječe na zdravlje i sposobnost rada izvan kuće.</a:t>
            </a:r>
          </a:p>
          <a:p>
            <a:endParaRPr lang="hr-HR" sz="2400" dirty="0">
              <a:solidFill>
                <a:schemeClr val="bg1"/>
              </a:solidFill>
            </a:endParaRPr>
          </a:p>
          <a:p>
            <a:r>
              <a:rPr lang="hr-HR" sz="2400" dirty="0">
                <a:solidFill>
                  <a:schemeClr val="bg1"/>
                </a:solidFill>
              </a:rPr>
              <a:t>Stručnjaci udruge </a:t>
            </a:r>
            <a:r>
              <a:rPr lang="hr-HR" sz="2400" dirty="0" err="1">
                <a:solidFill>
                  <a:schemeClr val="bg1"/>
                </a:solidFill>
              </a:rPr>
              <a:t>Carers</a:t>
            </a:r>
            <a:r>
              <a:rPr lang="hr-HR" sz="2400" dirty="0">
                <a:solidFill>
                  <a:schemeClr val="bg1"/>
                </a:solidFill>
              </a:rPr>
              <a:t> UK su izračunali </a:t>
            </a:r>
            <a:r>
              <a:rPr lang="pl-PL" sz="2400" dirty="0">
                <a:solidFill>
                  <a:schemeClr val="bg1"/>
                </a:solidFill>
              </a:rPr>
              <a:t>da je osnovna naknada za skrbnike 58,45 funti tjedno ili 1,67 funti na sat - što je daleko od nacionalne najmanje plaće od 6,04 funti po satu.</a:t>
            </a: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7984DB-3D83-4683-8712-94BDA683764B}"/>
              </a:ext>
            </a:extLst>
          </p:cNvPr>
          <p:cNvSpPr/>
          <p:nvPr/>
        </p:nvSpPr>
        <p:spPr>
          <a:xfrm>
            <a:off x="634700" y="474302"/>
            <a:ext cx="10402645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Bez obzira je li riječ o starima, s invaliditetom ili bolesnima vjerojatno je skrb u obitelji najbolja varijanta.</a:t>
            </a:r>
          </a:p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Međutim, ovi njegovatelji često se tretiraju vrlo različito: kako ne mogu  očekivati dobivanje ekvivalentnog iznosa od prihoda od njege,  moraju odustati od toga.</a:t>
            </a:r>
          </a:p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Kako su naknade za njegu daleko ispod životnih potreba obitelji, njegovatelji u velikom broju slučajeva moraju i dalje ostajati u radnim odnosima u firmama u kojima rade.</a:t>
            </a:r>
          </a:p>
          <a:p>
            <a:pPr>
              <a:spcAft>
                <a:spcPts val="1800"/>
              </a:spcAft>
            </a:pPr>
            <a:r>
              <a:rPr lang="hr-HR" sz="2700" dirty="0">
                <a:solidFill>
                  <a:schemeClr val="bg1"/>
                </a:solidFill>
              </a:rPr>
              <a:t> Njegovatelji su velika i raznolika skupina uglavnom žena koje su na marginama društva, od kojih su mnoge u siromaštvu. Oni zauzimaju politički važnu ulogu zbog njihovog potencijalnog utjecaja na javnu potrošnju.</a:t>
            </a:r>
          </a:p>
        </p:txBody>
      </p:sp>
    </p:spTree>
    <p:extLst>
      <p:ext uri="{BB962C8B-B14F-4D97-AF65-F5344CB8AC3E}">
        <p14:creationId xmlns:p14="http://schemas.microsoft.com/office/powerpoint/2010/main" val="260678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8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26F6BE-4B02-4AE4-A152-986341C4D1D9}"/>
              </a:ext>
            </a:extLst>
          </p:cNvPr>
          <p:cNvSpPr/>
          <p:nvPr/>
        </p:nvSpPr>
        <p:spPr>
          <a:xfrm>
            <a:off x="652731" y="875801"/>
            <a:ext cx="10886537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hr-HR" sz="2700" dirty="0">
                <a:solidFill>
                  <a:schemeClr val="bg1"/>
                </a:solidFill>
              </a:rPr>
              <a:t>Takva praksa prožima socijalni rad za odrasle u svim skupinama korisnika i rezultirala je opsežnim razvojem administrativnog rada s odraslima. </a:t>
            </a:r>
          </a:p>
          <a:p>
            <a:pPr>
              <a:lnSpc>
                <a:spcPts val="4400"/>
              </a:lnSpc>
            </a:pPr>
            <a:r>
              <a:rPr lang="hr-HR" sz="2700" dirty="0">
                <a:solidFill>
                  <a:schemeClr val="bg1"/>
                </a:solidFill>
              </a:rPr>
              <a:t>U  službama za djecu i obitelji, bilo je nešto manje  birokratizacije. </a:t>
            </a:r>
          </a:p>
          <a:p>
            <a:pPr>
              <a:lnSpc>
                <a:spcPts val="4400"/>
              </a:lnSpc>
            </a:pPr>
            <a:r>
              <a:rPr lang="hr-HR" sz="2700" dirty="0">
                <a:solidFill>
                  <a:schemeClr val="bg1"/>
                </a:solidFill>
              </a:rPr>
              <a:t>Kao na području socijalnog rada u mentalnom zdravlju, institucionalizacija "cigle i žbuke" zamijenjena je "institucijom planiranja skrbi za pojedinca i ustrojavanjem </a:t>
            </a:r>
            <a:r>
              <a:rPr lang="hr-HR" sz="2700" i="1" u="sng" spc="600" dirty="0">
                <a:solidFill>
                  <a:schemeClr val="bg1"/>
                </a:solidFill>
              </a:rPr>
              <a:t>objedinjenog</a:t>
            </a:r>
            <a:r>
              <a:rPr lang="hr-HR" sz="2700" dirty="0">
                <a:solidFill>
                  <a:schemeClr val="bg1"/>
                </a:solidFill>
              </a:rPr>
              <a:t> sustava planiranja skrbi („case management”).</a:t>
            </a:r>
          </a:p>
        </p:txBody>
      </p:sp>
    </p:spTree>
    <p:extLst>
      <p:ext uri="{BB962C8B-B14F-4D97-AF65-F5344CB8AC3E}">
        <p14:creationId xmlns:p14="http://schemas.microsoft.com/office/powerpoint/2010/main" val="293281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68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0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C16F1F-D738-4B8E-BB5A-0F175CD29882}"/>
              </a:ext>
            </a:extLst>
          </p:cNvPr>
          <p:cNvSpPr/>
          <p:nvPr/>
        </p:nvSpPr>
        <p:spPr>
          <a:xfrm>
            <a:off x="648419" y="612188"/>
            <a:ext cx="10895162" cy="5545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300"/>
              </a:lnSpc>
            </a:pPr>
            <a:r>
              <a:rPr lang="hr-HR" sz="2700" dirty="0">
                <a:solidFill>
                  <a:schemeClr val="bg1"/>
                </a:solidFill>
              </a:rPr>
              <a:t>Izražavanje stručnih vještina postalo je ograničeno na procjenu situacije u prvom susretu („front office)i ponekad zagovaranje visokih razina pružanja usluga. </a:t>
            </a:r>
          </a:p>
          <a:p>
            <a:pPr>
              <a:lnSpc>
                <a:spcPts val="4300"/>
              </a:lnSpc>
            </a:pPr>
            <a:endParaRPr lang="hr-HR" sz="2700" dirty="0">
              <a:solidFill>
                <a:schemeClr val="bg1"/>
              </a:solidFill>
            </a:endParaRPr>
          </a:p>
          <a:p>
            <a:pPr>
              <a:lnSpc>
                <a:spcPts val="4300"/>
              </a:lnSpc>
            </a:pPr>
            <a:r>
              <a:rPr lang="hr-HR" sz="2700" dirty="0">
                <a:solidFill>
                  <a:schemeClr val="bg1"/>
                </a:solidFill>
              </a:rPr>
              <a:t>Nije bilo interesa da se socijalni rad percipira kao cijenjena profesija i skup cijenjenih vještina. </a:t>
            </a:r>
          </a:p>
          <a:p>
            <a:pPr>
              <a:lnSpc>
                <a:spcPts val="4300"/>
              </a:lnSpc>
            </a:pPr>
            <a:endParaRPr lang="hr-HR" sz="2700" dirty="0">
              <a:solidFill>
                <a:schemeClr val="bg1"/>
              </a:solidFill>
            </a:endParaRPr>
          </a:p>
          <a:p>
            <a:pPr>
              <a:lnSpc>
                <a:spcPts val="4300"/>
              </a:lnSpc>
            </a:pPr>
            <a:r>
              <a:rPr lang="hr-HR" sz="2700" dirty="0">
                <a:solidFill>
                  <a:schemeClr val="bg1"/>
                </a:solidFill>
              </a:rPr>
              <a:t>Naglasak je bio na rutinskim praksama što je rezultiralo gubitkom vještina kod socijalnih radnika i prelaskom iz skrbi i savjetovanja u administraciju. </a:t>
            </a:r>
          </a:p>
        </p:txBody>
      </p:sp>
    </p:spTree>
    <p:extLst>
      <p:ext uri="{BB962C8B-B14F-4D97-AF65-F5344CB8AC3E}">
        <p14:creationId xmlns:p14="http://schemas.microsoft.com/office/powerpoint/2010/main" val="26060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7D2D1E-CDFF-4E76-8B0E-1C461A5B9887}"/>
              </a:ext>
            </a:extLst>
          </p:cNvPr>
          <p:cNvSpPr/>
          <p:nvPr/>
        </p:nvSpPr>
        <p:spPr>
          <a:xfrm>
            <a:off x="657045" y="749393"/>
            <a:ext cx="10877910" cy="5445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700"/>
              </a:lnSpc>
            </a:pPr>
            <a:r>
              <a:rPr lang="hr-HR" sz="2800" dirty="0">
                <a:solidFill>
                  <a:schemeClr val="bg1"/>
                </a:solidFill>
              </a:rPr>
              <a:t>Pozornost upravljačkih struktura u socijalnom radu bila je </a:t>
            </a:r>
            <a:r>
              <a:rPr lang="en-US" sz="2800" dirty="0" err="1">
                <a:solidFill>
                  <a:schemeClr val="bg1"/>
                </a:solidFill>
              </a:rPr>
              <a:t>usmjerena</a:t>
            </a:r>
            <a:r>
              <a:rPr lang="en-US" sz="2800" dirty="0">
                <a:solidFill>
                  <a:schemeClr val="bg1"/>
                </a:solidFill>
              </a:rPr>
              <a:t> je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broj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hr-HR" sz="2800" dirty="0">
                <a:solidFill>
                  <a:schemeClr val="bg1"/>
                </a:solidFill>
              </a:rPr>
              <a:t>evidentiranih „slučajeva” </a:t>
            </a:r>
            <a:r>
              <a:rPr lang="en-US" sz="2800" dirty="0" err="1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hr-HR" sz="2800" dirty="0">
                <a:solidFill>
                  <a:schemeClr val="bg1"/>
                </a:solidFill>
              </a:rPr>
              <a:t>veči broj obrađenih slučajeva za manje investiranog novca, </a:t>
            </a:r>
            <a:r>
              <a:rPr lang="en-US" sz="2800" dirty="0" err="1">
                <a:solidFill>
                  <a:schemeClr val="bg1"/>
                </a:solidFill>
              </a:rPr>
              <a:t>kao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odgovor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sve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već</a:t>
            </a:r>
            <a:r>
              <a:rPr lang="hr-HR" sz="2800" dirty="0">
                <a:solidFill>
                  <a:schemeClr val="bg1"/>
                </a:solidFill>
              </a:rPr>
              <a:t>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hr-HR" sz="2800" dirty="0">
                <a:solidFill>
                  <a:schemeClr val="bg1"/>
                </a:solidFill>
              </a:rPr>
              <a:t>zahtjeve za intervencijama socijalnog rada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  <a:endParaRPr lang="hr-HR" sz="2800" dirty="0">
              <a:solidFill>
                <a:schemeClr val="bg1"/>
              </a:solidFill>
            </a:endParaRPr>
          </a:p>
          <a:p>
            <a:pPr>
              <a:lnSpc>
                <a:spcPts val="4700"/>
              </a:lnSpc>
            </a:pPr>
            <a:r>
              <a:rPr lang="hr-HR" sz="2800" dirty="0">
                <a:solidFill>
                  <a:schemeClr val="bg1"/>
                </a:solidFill>
              </a:rPr>
              <a:t>Unutar takvih ograničenja je teško provoditi neku progresivniju praksu, ali bi bilo pogrešno osuditi i sve socijalne radnike koji su (i još uvijek bili) opterećeni menadžmentom skrbi kao konformistične i neinventivni. </a:t>
            </a:r>
          </a:p>
        </p:txBody>
      </p:sp>
    </p:spTree>
    <p:extLst>
      <p:ext uri="{BB962C8B-B14F-4D97-AF65-F5344CB8AC3E}">
        <p14:creationId xmlns:p14="http://schemas.microsoft.com/office/powerpoint/2010/main" val="43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99B88F-F20E-41FE-8070-0E8F3F09E0EA}"/>
              </a:ext>
            </a:extLst>
          </p:cNvPr>
          <p:cNvSpPr/>
          <p:nvPr/>
        </p:nvSpPr>
        <p:spPr>
          <a:xfrm>
            <a:off x="569344" y="913772"/>
            <a:ext cx="108088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</a:rPr>
              <a:t>Možda je najbolji naziv za takvu praksu „birokrati na razini ulice”.   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Mnogi su socijalni radnici bili aktivni u skrbi u zajednici, pokušavajući poboljšati sudjelovanje korisnika usluga u službama i osigurati izbor najpšodesnijih tehnika i metoda u razrješavanju realnih socijalnih problema.</a:t>
            </a:r>
          </a:p>
          <a:p>
            <a:endParaRPr lang="hr-HR" sz="2800" dirty="0">
              <a:solidFill>
                <a:schemeClr val="bg1"/>
              </a:solidFill>
            </a:endParaRPr>
          </a:p>
          <a:p>
            <a:r>
              <a:rPr lang="hr-HR" sz="2800" dirty="0">
                <a:solidFill>
                  <a:schemeClr val="bg1"/>
                </a:solidFill>
              </a:rPr>
              <a:t>Ovakva je praksa vrlo često dovela socijalne radnike u konflikte sa predstavnicima snažnih društvenih grupa, kao što je medicinski lobby, poslodavački, predstavnici različitih političkih skupina, ponekad institucija crkve.</a:t>
            </a:r>
          </a:p>
        </p:txBody>
      </p:sp>
    </p:spTree>
    <p:extLst>
      <p:ext uri="{BB962C8B-B14F-4D97-AF65-F5344CB8AC3E}">
        <p14:creationId xmlns:p14="http://schemas.microsoft.com/office/powerpoint/2010/main" val="41334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1299</TotalTime>
  <Words>4463</Words>
  <Application>Microsoft Office PowerPoint</Application>
  <PresentationFormat>Widescreen</PresentationFormat>
  <Paragraphs>236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Century Gothic</vt:lpstr>
      <vt:lpstr>Tahoma</vt:lpstr>
      <vt:lpstr>Wingdings 3</vt:lpstr>
      <vt:lpstr>Ion Boardroom</vt:lpstr>
      <vt:lpstr>Socijalni rad s pojedincem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Socijalni rad s pojedincem</dc:title>
  <dc:creator>Mladen Knežević</dc:creator>
  <cp:lastModifiedBy>Mladen Knežević</cp:lastModifiedBy>
  <cp:revision>76</cp:revision>
  <dcterms:created xsi:type="dcterms:W3CDTF">2018-12-08T16:48:34Z</dcterms:created>
  <dcterms:modified xsi:type="dcterms:W3CDTF">2018-12-16T16:49:49Z</dcterms:modified>
</cp:coreProperties>
</file>