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5"/>
  </p:notesMasterIdLst>
  <p:sldIdLst>
    <p:sldId id="292" r:id="rId2"/>
    <p:sldId id="256" r:id="rId3"/>
    <p:sldId id="257" r:id="rId4"/>
    <p:sldId id="260" r:id="rId5"/>
    <p:sldId id="258" r:id="rId6"/>
    <p:sldId id="259" r:id="rId7"/>
    <p:sldId id="321" r:id="rId8"/>
    <p:sldId id="322" r:id="rId9"/>
    <p:sldId id="319" r:id="rId10"/>
    <p:sldId id="354" r:id="rId11"/>
    <p:sldId id="320" r:id="rId12"/>
    <p:sldId id="355"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356" r:id="rId38"/>
    <p:sldId id="285" r:id="rId39"/>
    <p:sldId id="287" r:id="rId40"/>
    <p:sldId id="288" r:id="rId41"/>
    <p:sldId id="289" r:id="rId42"/>
    <p:sldId id="290" r:id="rId43"/>
    <p:sldId id="358" r:id="rId44"/>
    <p:sldId id="293" r:id="rId45"/>
    <p:sldId id="291" r:id="rId46"/>
    <p:sldId id="298" r:id="rId47"/>
    <p:sldId id="294" r:id="rId48"/>
    <p:sldId id="295" r:id="rId49"/>
    <p:sldId id="296" r:id="rId50"/>
    <p:sldId id="297" r:id="rId51"/>
    <p:sldId id="299" r:id="rId52"/>
    <p:sldId id="300" r:id="rId53"/>
    <p:sldId id="301" r:id="rId54"/>
    <p:sldId id="302" r:id="rId55"/>
    <p:sldId id="303" r:id="rId56"/>
    <p:sldId id="304" r:id="rId57"/>
    <p:sldId id="305" r:id="rId58"/>
    <p:sldId id="306" r:id="rId59"/>
    <p:sldId id="307" r:id="rId60"/>
    <p:sldId id="357" r:id="rId61"/>
    <p:sldId id="308" r:id="rId62"/>
    <p:sldId id="309" r:id="rId63"/>
    <p:sldId id="310" r:id="rId64"/>
    <p:sldId id="311" r:id="rId65"/>
    <p:sldId id="312" r:id="rId66"/>
    <p:sldId id="313" r:id="rId67"/>
    <p:sldId id="314" r:id="rId68"/>
    <p:sldId id="315" r:id="rId69"/>
    <p:sldId id="318" r:id="rId70"/>
    <p:sldId id="317" r:id="rId71"/>
    <p:sldId id="359" r:id="rId72"/>
    <p:sldId id="323" r:id="rId73"/>
    <p:sldId id="324" r:id="rId74"/>
    <p:sldId id="325" r:id="rId75"/>
    <p:sldId id="326" r:id="rId76"/>
    <p:sldId id="327" r:id="rId77"/>
    <p:sldId id="328" r:id="rId78"/>
    <p:sldId id="329" r:id="rId79"/>
    <p:sldId id="330" r:id="rId80"/>
    <p:sldId id="331" r:id="rId81"/>
    <p:sldId id="332" r:id="rId82"/>
    <p:sldId id="333" r:id="rId83"/>
    <p:sldId id="360"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60"/>
  </p:normalViewPr>
  <p:slideViewPr>
    <p:cSldViewPr snapToGrid="0">
      <p:cViewPr varScale="1">
        <p:scale>
          <a:sx n="94" d="100"/>
          <a:sy n="94" d="100"/>
        </p:scale>
        <p:origin x="114"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9000F-9D08-49FA-8AEA-94977DF41558}" type="datetimeFigureOut">
              <a:rPr lang="hr-HR" smtClean="0"/>
              <a:t>7.1.2019.</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1F744-1E21-4F38-9DDC-3F9A3A1C7292}" type="slidenum">
              <a:rPr lang="hr-HR" smtClean="0"/>
              <a:t>‹#›</a:t>
            </a:fld>
            <a:endParaRPr lang="hr-HR"/>
          </a:p>
        </p:txBody>
      </p:sp>
    </p:spTree>
    <p:extLst>
      <p:ext uri="{BB962C8B-B14F-4D97-AF65-F5344CB8AC3E}">
        <p14:creationId xmlns:p14="http://schemas.microsoft.com/office/powerpoint/2010/main" val="7439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87B70CAF-BEE6-45F1-83ED-4BE1E3748150}" type="datetime1">
              <a:rPr lang="en-US" smtClean="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7B6EB027-ED97-4CB7-A7B2-A95DCBB5E267}" type="datetime1">
              <a:rPr lang="en-US" smtClean="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3B877920-9D3A-4506-8866-2C4007D13EAD}" type="datetime1">
              <a:rPr lang="en-US" smtClean="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392FBC76-50CB-431B-B6C4-B6CD212C4037}" type="datetime1">
              <a:rPr lang="en-US" smtClean="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hr-HR"/>
              <a:t>Kliknite da biste uredili stil naslova matrice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251F09B-E0C5-4F37-A1AD-1D0CF0A9F694}" type="datetime1">
              <a:rPr lang="en-US" smtClean="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0406535-AFC8-429C-828B-EEFB8A9C7DDF}" type="datetime1">
              <a:rPr lang="en-US" smtClean="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2609285" y="2851331"/>
            <a:ext cx="3893623" cy="307143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666635" y="2851331"/>
            <a:ext cx="3899798" cy="307143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22FF70B-31FB-45CC-81EF-D1465CAF8E37}" type="datetime1">
              <a:rPr lang="en-US" smtClean="0"/>
              <a:t>1/7/2019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77C033EF-87D9-45DE-86BA-A016D8D50E83}" type="datetime1">
              <a:rPr lang="en-US" smtClean="0"/>
              <a:t>1/7/2019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323996B-D43B-4869-ADB3-C85D27EFCFD2}" type="datetime1">
              <a:rPr lang="en-US" smtClean="0"/>
              <a:t>1/7/2019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hr-HR"/>
              <a:t>Kliknite da biste uredili stil naslova matrice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5BFA8B9-8975-4F12-9B77-CCD3821F79E5}" type="datetime1">
              <a:rPr lang="en-US" smtClean="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1B8D0E08-1D49-4B08-AB32-5FD538876149}" type="datetime1">
              <a:rPr lang="en-US" smtClean="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267CBD58-4430-4C63-BD9A-1688551A63BA}" type="datetime1">
              <a:rPr lang="en-US" smtClean="0"/>
              <a:t>1/7/2019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258C74E3-1F5C-48ED-9B65-BDC3BF761816}"/>
              </a:ext>
            </a:extLst>
          </p:cNvPr>
          <p:cNvPicPr>
            <a:picLocks noChangeAspect="1"/>
          </p:cNvPicPr>
          <p:nvPr/>
        </p:nvPicPr>
        <p:blipFill>
          <a:blip r:embed="rId2"/>
          <a:stretch>
            <a:fillRect/>
          </a:stretch>
        </p:blipFill>
        <p:spPr>
          <a:xfrm>
            <a:off x="1039091" y="0"/>
            <a:ext cx="10113818" cy="6858000"/>
          </a:xfrm>
          <a:prstGeom prst="rect">
            <a:avLst/>
          </a:prstGeom>
        </p:spPr>
      </p:pic>
      <p:sp>
        <p:nvSpPr>
          <p:cNvPr id="2" name="Rezervirano mjesto broja slajda 1">
            <a:extLst>
              <a:ext uri="{FF2B5EF4-FFF2-40B4-BE49-F238E27FC236}">
                <a16:creationId xmlns:a16="http://schemas.microsoft.com/office/drawing/2014/main" id="{766D1D48-FB46-42B2-9DA8-DBC9AECA4615}"/>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40421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A9A0E202-BB29-4FB4-9830-2719B71F30EF}"/>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Pravokutnik 4">
            <a:extLst>
              <a:ext uri="{FF2B5EF4-FFF2-40B4-BE49-F238E27FC236}">
                <a16:creationId xmlns:a16="http://schemas.microsoft.com/office/drawing/2014/main" id="{C0E74E93-B641-4670-8A6F-7DAF8425A515}"/>
              </a:ext>
            </a:extLst>
          </p:cNvPr>
          <p:cNvSpPr/>
          <p:nvPr/>
        </p:nvSpPr>
        <p:spPr>
          <a:xfrm>
            <a:off x="1062445" y="416562"/>
            <a:ext cx="10302240" cy="6124754"/>
          </a:xfrm>
          <a:prstGeom prst="rect">
            <a:avLst/>
          </a:prstGeom>
        </p:spPr>
        <p:txBody>
          <a:bodyPr wrap="square">
            <a:spAutoFit/>
          </a:bodyPr>
          <a:lstStyle/>
          <a:p>
            <a:pPr>
              <a:lnSpc>
                <a:spcPct val="150000"/>
              </a:lnSpc>
            </a:pPr>
            <a:r>
              <a:rPr lang="hr-HR" sz="2800" dirty="0"/>
              <a:t>2. Analiziranje najboljih dokaza za odgovor na to pitanje  (relevantne stručne knjige i časopisi, svi relevantni znanstveni izvori o problemu s kojim se suočava korisnik, najprimjereniji oblici i poznati primjeri dobre prakse)</a:t>
            </a:r>
          </a:p>
          <a:p>
            <a:pPr>
              <a:lnSpc>
                <a:spcPct val="150000"/>
              </a:lnSpc>
            </a:pPr>
            <a:endParaRPr lang="hr-HR" sz="2800" dirty="0"/>
          </a:p>
          <a:p>
            <a:pPr>
              <a:lnSpc>
                <a:spcPct val="150000"/>
              </a:lnSpc>
            </a:pPr>
            <a:r>
              <a:rPr lang="hr-HR" sz="2800" dirty="0"/>
              <a:t>3. Kritički procijeniti te dokaze i  njihovu valjanost (bliskost istini),  utjecaj (veličina učinka) i primjenjivost (korisnost u našim postupcima u praksi).</a:t>
            </a:r>
          </a:p>
          <a:p>
            <a:endParaRPr lang="hr-HR" sz="2800" dirty="0"/>
          </a:p>
          <a:p>
            <a:endParaRPr lang="hr-HR" sz="2800" dirty="0"/>
          </a:p>
        </p:txBody>
      </p:sp>
    </p:spTree>
    <p:extLst>
      <p:ext uri="{BB962C8B-B14F-4D97-AF65-F5344CB8AC3E}">
        <p14:creationId xmlns:p14="http://schemas.microsoft.com/office/powerpoint/2010/main" val="30930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08D82A39-D499-41C1-A2C4-CBE225ACE378}"/>
              </a:ext>
            </a:extLst>
          </p:cNvPr>
          <p:cNvSpPr>
            <a:spLocks noGrp="1"/>
          </p:cNvSpPr>
          <p:nvPr>
            <p:ph type="sldNum" sz="quarter" idx="12"/>
          </p:nvPr>
        </p:nvSpPr>
        <p:spPr/>
        <p:txBody>
          <a:bodyPr/>
          <a:lstStyle/>
          <a:p>
            <a:fld id="{6D22F896-40B5-4ADD-8801-0D06FADFA095}" type="slidenum">
              <a:rPr lang="en-US" smtClean="0"/>
              <a:t>100</a:t>
            </a:fld>
            <a:endParaRPr lang="en-US" dirty="0"/>
          </a:p>
        </p:txBody>
      </p:sp>
      <p:sp>
        <p:nvSpPr>
          <p:cNvPr id="2" name="Pravokutnik 1">
            <a:extLst>
              <a:ext uri="{FF2B5EF4-FFF2-40B4-BE49-F238E27FC236}">
                <a16:creationId xmlns:a16="http://schemas.microsoft.com/office/drawing/2014/main" id="{B4821F8B-B5F1-4CD7-8C04-E7195C673A30}"/>
              </a:ext>
            </a:extLst>
          </p:cNvPr>
          <p:cNvSpPr/>
          <p:nvPr/>
        </p:nvSpPr>
        <p:spPr>
          <a:xfrm>
            <a:off x="1045029" y="-113212"/>
            <a:ext cx="10371908" cy="6894195"/>
          </a:xfrm>
          <a:prstGeom prst="rect">
            <a:avLst/>
          </a:prstGeom>
        </p:spPr>
        <p:txBody>
          <a:bodyPr wrap="square">
            <a:spAutoFit/>
          </a:bodyPr>
          <a:lstStyle/>
          <a:p>
            <a:r>
              <a:rPr lang="hr-HR" sz="2600" i="1" u="sng" dirty="0"/>
              <a:t>Pregled resursa zajednice: </a:t>
            </a:r>
            <a:r>
              <a:rPr lang="hr-HR" sz="2600" dirty="0"/>
              <a:t>Na temelju pristupa zasnovanih na prednostima (</a:t>
            </a:r>
            <a:r>
              <a:rPr lang="hr-HR" sz="2600" dirty="0" err="1"/>
              <a:t>Kretzman</a:t>
            </a:r>
            <a:r>
              <a:rPr lang="hr-HR" sz="2600" dirty="0"/>
              <a:t> &amp; </a:t>
            </a:r>
            <a:r>
              <a:rPr lang="hr-HR" sz="2600" dirty="0" err="1"/>
              <a:t>McKnight</a:t>
            </a:r>
            <a:r>
              <a:rPr lang="hr-HR" sz="2600" dirty="0"/>
              <a:t>, 1997.), ova analiza omogućuje socijalnim radnicima procjenu resursa, kapaciteta i snaga zajednice. </a:t>
            </a:r>
          </a:p>
          <a:p>
            <a:endParaRPr lang="hr-HR" sz="2600" dirty="0"/>
          </a:p>
          <a:p>
            <a:r>
              <a:rPr lang="hr-HR" sz="2600" dirty="0"/>
              <a:t>Te se informacije zatim koriste za identifikaciju interventnih strategija koje koriste kapacitete zajednice i sposobnost za rješavanje pitanja u kojima sudjeluje zajednica. Pregled resursa omogućuje socijalnim radnicima da utvrde što u zajednici stoji na raspolaganju za rješavanje problema obitelji ili pojedinaca.</a:t>
            </a:r>
          </a:p>
          <a:p>
            <a:endParaRPr lang="hr-HR" sz="2600" dirty="0"/>
          </a:p>
          <a:p>
            <a:r>
              <a:rPr lang="hr-HR" sz="2600" dirty="0"/>
              <a:t>Na primjer, kao dio inicijative za rješavanje potreba mladih ljudi u zajednici koji žive na marginama života u zajednici, može se sastaviti inventar koji pokazuje resurse koji su dostupni mladima i također razmatra raspoloživost  tih resursa za određene podskupine. </a:t>
            </a:r>
          </a:p>
          <a:p>
            <a:r>
              <a:rPr lang="hr-HR" sz="2600" dirty="0"/>
              <a:t>Takav se inventar može se koristiti kao instrument kojim se podržava lobiranje za promjene postojećih usluga ili razvoj novih ciljanih aktivnosti.</a:t>
            </a:r>
          </a:p>
        </p:txBody>
      </p:sp>
    </p:spTree>
    <p:extLst>
      <p:ext uri="{BB962C8B-B14F-4D97-AF65-F5344CB8AC3E}">
        <p14:creationId xmlns:p14="http://schemas.microsoft.com/office/powerpoint/2010/main" val="40140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BA724288-ADBC-46A2-AFF9-BAF1CC9AC074}"/>
              </a:ext>
            </a:extLst>
          </p:cNvPr>
          <p:cNvSpPr>
            <a:spLocks noGrp="1"/>
          </p:cNvSpPr>
          <p:nvPr>
            <p:ph type="sldNum" sz="quarter" idx="12"/>
          </p:nvPr>
        </p:nvSpPr>
        <p:spPr/>
        <p:txBody>
          <a:bodyPr/>
          <a:lstStyle/>
          <a:p>
            <a:fld id="{6D22F896-40B5-4ADD-8801-0D06FADFA095}" type="slidenum">
              <a:rPr lang="en-US" smtClean="0"/>
              <a:t>101</a:t>
            </a:fld>
            <a:endParaRPr lang="en-US" dirty="0"/>
          </a:p>
        </p:txBody>
      </p:sp>
      <p:sp>
        <p:nvSpPr>
          <p:cNvPr id="2" name="Pravokutnik 1">
            <a:extLst>
              <a:ext uri="{FF2B5EF4-FFF2-40B4-BE49-F238E27FC236}">
                <a16:creationId xmlns:a16="http://schemas.microsoft.com/office/drawing/2014/main" id="{9A2C86A3-EBDB-482B-9AFE-6A05848F0365}"/>
              </a:ext>
            </a:extLst>
          </p:cNvPr>
          <p:cNvSpPr/>
          <p:nvPr/>
        </p:nvSpPr>
        <p:spPr>
          <a:xfrm>
            <a:off x="931817" y="-91676"/>
            <a:ext cx="10328366" cy="7041351"/>
          </a:xfrm>
          <a:prstGeom prst="rect">
            <a:avLst/>
          </a:prstGeom>
        </p:spPr>
        <p:txBody>
          <a:bodyPr wrap="square">
            <a:spAutoFit/>
          </a:bodyPr>
          <a:lstStyle/>
          <a:p>
            <a:pPr>
              <a:lnSpc>
                <a:spcPts val="4200"/>
              </a:lnSpc>
            </a:pPr>
            <a:r>
              <a:rPr lang="hr-HR" sz="2800" i="1" u="sng" dirty="0"/>
              <a:t>Pristup strukturalne analize: </a:t>
            </a:r>
            <a:r>
              <a:rPr lang="hr-HR" sz="2800" dirty="0"/>
              <a:t>Socijalni radnici koriste strukturirani proces za angažiranje grupa u zajednici radi rada na projektu društvene promjene. </a:t>
            </a:r>
          </a:p>
          <a:p>
            <a:pPr>
              <a:lnSpc>
                <a:spcPts val="4200"/>
              </a:lnSpc>
            </a:pPr>
            <a:r>
              <a:rPr lang="hr-HR" sz="2800" dirty="0"/>
              <a:t>Procjena se traje tijekom cijelog projekta kontinuiranim povratnim informacijama (</a:t>
            </a:r>
            <a:r>
              <a:rPr lang="hr-HR" sz="2800" dirty="0" err="1"/>
              <a:t>feedback</a:t>
            </a:r>
            <a:r>
              <a:rPr lang="hr-HR" sz="2800" dirty="0"/>
              <a:t>) i naizmjeničnim djelovanjem i promišljanjem (</a:t>
            </a:r>
            <a:r>
              <a:rPr lang="hr-HR" sz="2800" dirty="0" err="1"/>
              <a:t>Munford</a:t>
            </a:r>
            <a:r>
              <a:rPr lang="hr-HR" sz="2800" dirty="0"/>
              <a:t> i Walsh-</a:t>
            </a:r>
            <a:r>
              <a:rPr lang="hr-HR" sz="2800" dirty="0" err="1"/>
              <a:t>Tapiata</a:t>
            </a:r>
            <a:r>
              <a:rPr lang="hr-HR" sz="2800" dirty="0"/>
              <a:t>, 2005). </a:t>
            </a:r>
          </a:p>
          <a:p>
            <a:pPr>
              <a:lnSpc>
                <a:spcPts val="4200"/>
              </a:lnSpc>
            </a:pPr>
            <a:endParaRPr lang="hr-HR" sz="2800" dirty="0"/>
          </a:p>
          <a:p>
            <a:pPr>
              <a:lnSpc>
                <a:spcPts val="4200"/>
              </a:lnSpc>
            </a:pPr>
            <a:r>
              <a:rPr lang="hr-HR" sz="2800" dirty="0"/>
              <a:t>Procjena se fokusira na </a:t>
            </a:r>
          </a:p>
          <a:p>
            <a:pPr marL="342900" indent="-342900">
              <a:lnSpc>
                <a:spcPts val="4200"/>
              </a:lnSpc>
              <a:buFont typeface="+mj-lt"/>
              <a:buAutoNum type="arabicPeriod"/>
            </a:pPr>
            <a:r>
              <a:rPr lang="hr-HR" sz="2800" dirty="0"/>
              <a:t>ciljeve procesa i zadataka, uključujući </a:t>
            </a:r>
          </a:p>
          <a:p>
            <a:pPr marL="342900" indent="-342900">
              <a:lnSpc>
                <a:spcPts val="4200"/>
              </a:lnSpc>
              <a:buFont typeface="+mj-lt"/>
              <a:buAutoNum type="arabicPeriod"/>
            </a:pPr>
            <a:r>
              <a:rPr lang="hr-HR" sz="2800" dirty="0"/>
              <a:t>procjenu kohezivnosti grupe i kako ju poboljšati tijekom cijelog projekta, </a:t>
            </a:r>
          </a:p>
          <a:p>
            <a:pPr marL="342900" indent="-342900">
              <a:lnSpc>
                <a:spcPts val="4200"/>
              </a:lnSpc>
              <a:buFont typeface="+mj-lt"/>
              <a:buAutoNum type="arabicPeriod"/>
            </a:pPr>
            <a:r>
              <a:rPr lang="hr-HR" sz="2800" dirty="0"/>
              <a:t>analizu čimbenika koji doprinose identificiranom problemu, </a:t>
            </a:r>
          </a:p>
          <a:p>
            <a:pPr marL="342900" indent="-342900">
              <a:lnSpc>
                <a:spcPts val="4200"/>
              </a:lnSpc>
              <a:buFont typeface="+mj-lt"/>
              <a:buAutoNum type="arabicPeriod"/>
            </a:pPr>
            <a:r>
              <a:rPr lang="hr-HR" sz="2800" dirty="0"/>
              <a:t>pregled mogućih strategija intervencija i planiranje promjena.</a:t>
            </a:r>
          </a:p>
        </p:txBody>
      </p:sp>
    </p:spTree>
    <p:extLst>
      <p:ext uri="{BB962C8B-B14F-4D97-AF65-F5344CB8AC3E}">
        <p14:creationId xmlns:p14="http://schemas.microsoft.com/office/powerpoint/2010/main" val="30589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08D82A39-D499-41C1-A2C4-CBE225ACE378}"/>
              </a:ext>
            </a:extLst>
          </p:cNvPr>
          <p:cNvSpPr>
            <a:spLocks noGrp="1"/>
          </p:cNvSpPr>
          <p:nvPr>
            <p:ph type="sldNum" sz="quarter" idx="12"/>
          </p:nvPr>
        </p:nvSpPr>
        <p:spPr/>
        <p:txBody>
          <a:bodyPr/>
          <a:lstStyle/>
          <a:p>
            <a:fld id="{6D22F896-40B5-4ADD-8801-0D06FADFA095}" type="slidenum">
              <a:rPr lang="en-US" smtClean="0"/>
              <a:t>102</a:t>
            </a:fld>
            <a:endParaRPr lang="en-US" dirty="0"/>
          </a:p>
        </p:txBody>
      </p:sp>
    </p:spTree>
    <p:extLst>
      <p:ext uri="{BB962C8B-B14F-4D97-AF65-F5344CB8AC3E}">
        <p14:creationId xmlns:p14="http://schemas.microsoft.com/office/powerpoint/2010/main" val="3308888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8775B4D2-3906-4B12-B985-7009FEEF9E04}"/>
              </a:ext>
            </a:extLst>
          </p:cNvPr>
          <p:cNvSpPr>
            <a:spLocks noGrp="1"/>
          </p:cNvSpPr>
          <p:nvPr>
            <p:ph type="sldNum" sz="quarter" idx="12"/>
          </p:nvPr>
        </p:nvSpPr>
        <p:spPr/>
        <p:txBody>
          <a:bodyPr/>
          <a:lstStyle/>
          <a:p>
            <a:fld id="{6D22F896-40B5-4ADD-8801-0D06FADFA095}" type="slidenum">
              <a:rPr lang="en-US" smtClean="0"/>
              <a:t>103</a:t>
            </a:fld>
            <a:endParaRPr lang="en-US" dirty="0"/>
          </a:p>
        </p:txBody>
      </p:sp>
    </p:spTree>
    <p:extLst>
      <p:ext uri="{BB962C8B-B14F-4D97-AF65-F5344CB8AC3E}">
        <p14:creationId xmlns:p14="http://schemas.microsoft.com/office/powerpoint/2010/main" val="308287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BF7D72E2-ACD3-4AD4-A253-4A9AEE074EDA}"/>
              </a:ext>
            </a:extLst>
          </p:cNvPr>
          <p:cNvSpPr/>
          <p:nvPr/>
        </p:nvSpPr>
        <p:spPr>
          <a:xfrm>
            <a:off x="1018903" y="366623"/>
            <a:ext cx="10119360" cy="5829481"/>
          </a:xfrm>
          <a:prstGeom prst="rect">
            <a:avLst/>
          </a:prstGeom>
        </p:spPr>
        <p:txBody>
          <a:bodyPr wrap="square">
            <a:spAutoFit/>
          </a:bodyPr>
          <a:lstStyle/>
          <a:p>
            <a:pPr marR="0" lvl="1" algn="l" defTabSz="457200" rtl="0" eaLnBrk="1" fontAlgn="auto" latinLnBrk="0" hangingPunct="1">
              <a:lnSpc>
                <a:spcPct val="150000"/>
              </a:lnSpc>
              <a:spcBef>
                <a:spcPts val="0"/>
              </a:spcBef>
              <a:spcAft>
                <a:spcPts val="0"/>
              </a:spcAft>
              <a:buClrTx/>
              <a:buSzTx/>
              <a:tabLst/>
              <a:defRPr/>
            </a:pPr>
            <a:endPar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514350" marR="0" lvl="0" indent="-514350" algn="l" defTabSz="457200" rtl="0" eaLnBrk="1" fontAlgn="auto" latinLnBrk="0" hangingPunct="1">
              <a:lnSpc>
                <a:spcPct val="150000"/>
              </a:lnSpc>
              <a:spcBef>
                <a:spcPts val="0"/>
              </a:spcBef>
              <a:spcAft>
                <a:spcPts val="0"/>
              </a:spcAft>
              <a:buClrTx/>
              <a:buSzTx/>
              <a:buFont typeface="+mj-lt"/>
              <a:buAutoNum type="arabicPeriod" startAt="4"/>
              <a:tabLst/>
              <a:defRPr/>
            </a:pP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Integrirati kritičku procjenu s našim iskustvom socijalnog rada i podacima o tjelesnom stanju klijenta, njegovom vrijednosnom sustavu i neposrednim okolnostima u kojima živi.</a:t>
            </a:r>
          </a:p>
          <a:p>
            <a:pPr marL="514350" marR="0" lvl="0" indent="-514350" algn="l" defTabSz="457200" rtl="0" eaLnBrk="1" fontAlgn="auto" latinLnBrk="0" hangingPunct="1">
              <a:lnSpc>
                <a:spcPct val="150000"/>
              </a:lnSpc>
              <a:spcBef>
                <a:spcPts val="0"/>
              </a:spcBef>
              <a:spcAft>
                <a:spcPts val="0"/>
              </a:spcAft>
              <a:buClrTx/>
              <a:buSzTx/>
              <a:buFont typeface="+mj-lt"/>
              <a:buAutoNum type="arabicPeriod" startAt="4"/>
              <a:tabLst/>
              <a:defRPr/>
            </a:pPr>
            <a:endPar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514350" marR="0" lvl="0" indent="-514350" algn="l" defTabSz="457200" rtl="0" eaLnBrk="1" fontAlgn="auto" latinLnBrk="0" hangingPunct="1">
              <a:lnSpc>
                <a:spcPct val="150000"/>
              </a:lnSpc>
              <a:spcBef>
                <a:spcPts val="0"/>
              </a:spcBef>
              <a:spcAft>
                <a:spcPts val="0"/>
              </a:spcAft>
              <a:buClrTx/>
              <a:buSzTx/>
              <a:buFont typeface="+mj-lt"/>
              <a:buAutoNum type="arabicPeriod" startAt="4"/>
              <a:tabLst/>
              <a:defRPr/>
            </a:pP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Vrednovanje naše učinkovitosti i djelotvornosti u izvršavanju koraka 1 do 4 i traženje načina za njihovo poboljšanje u sljedećem slučaju naših korisnika.</a:t>
            </a:r>
          </a:p>
        </p:txBody>
      </p:sp>
      <p:sp>
        <p:nvSpPr>
          <p:cNvPr id="3" name="Rezervirano mjesto broja slajda 2">
            <a:extLst>
              <a:ext uri="{FF2B5EF4-FFF2-40B4-BE49-F238E27FC236}">
                <a16:creationId xmlns:a16="http://schemas.microsoft.com/office/drawing/2014/main" id="{E00B1D1B-AF58-49A7-982D-44010600501D}"/>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013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6886B1-64DE-4734-8EF6-5D34380ECE8A}"/>
              </a:ext>
            </a:extLst>
          </p:cNvPr>
          <p:cNvSpPr>
            <a:spLocks noGrp="1"/>
          </p:cNvSpPr>
          <p:nvPr>
            <p:ph type="title"/>
          </p:nvPr>
        </p:nvSpPr>
        <p:spPr>
          <a:xfrm>
            <a:off x="1489166" y="3159370"/>
            <a:ext cx="9229019" cy="2022230"/>
          </a:xfrm>
        </p:spPr>
        <p:txBody>
          <a:bodyPr>
            <a:normAutofit fontScale="90000"/>
          </a:bodyPr>
          <a:lstStyle/>
          <a:p>
            <a:r>
              <a:rPr lang="hr-HR" sz="6000" dirty="0"/>
              <a:t>SOCIJALNI RAD ZA DJECU</a:t>
            </a:r>
            <a:br>
              <a:rPr lang="hr-HR" sz="2800" dirty="0"/>
            </a:br>
            <a:endParaRPr lang="hr-HR" sz="2800" dirty="0"/>
          </a:p>
        </p:txBody>
      </p:sp>
      <p:sp>
        <p:nvSpPr>
          <p:cNvPr id="4" name="Rezervirano mjesto broja slajda 3">
            <a:extLst>
              <a:ext uri="{FF2B5EF4-FFF2-40B4-BE49-F238E27FC236}">
                <a16:creationId xmlns:a16="http://schemas.microsoft.com/office/drawing/2014/main" id="{5FEE44C2-2E69-4AF6-85B7-C32DF92090CE}"/>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48803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0D8A9520-16C0-4DEB-89F4-427EE20148E2}"/>
              </a:ext>
            </a:extLst>
          </p:cNvPr>
          <p:cNvSpPr txBox="1"/>
          <p:nvPr/>
        </p:nvSpPr>
        <p:spPr>
          <a:xfrm>
            <a:off x="1114697" y="357051"/>
            <a:ext cx="9901646" cy="5748497"/>
          </a:xfrm>
          <a:prstGeom prst="rect">
            <a:avLst/>
          </a:prstGeom>
          <a:noFill/>
        </p:spPr>
        <p:txBody>
          <a:bodyPr wrap="square" rtlCol="0">
            <a:spAutoFit/>
          </a:bodyPr>
          <a:lstStyle/>
          <a:p>
            <a:endParaRPr lang="hr-HR" sz="2400" dirty="0"/>
          </a:p>
          <a:p>
            <a:pPr>
              <a:lnSpc>
                <a:spcPct val="150000"/>
              </a:lnSpc>
            </a:pPr>
            <a:r>
              <a:rPr lang="hr-HR" sz="2400" dirty="0"/>
              <a:t>Izazovi s kojima se suočavaju djeca za koje rade socijalni radnici obuhvaćaju široki spektar od svakidašnjih poteškoća do traumi koje mijenjaju životni tijek. </a:t>
            </a:r>
          </a:p>
          <a:p>
            <a:pPr>
              <a:lnSpc>
                <a:spcPct val="150000"/>
              </a:lnSpc>
            </a:pPr>
            <a:endParaRPr lang="hr-HR" sz="2400" dirty="0"/>
          </a:p>
          <a:p>
            <a:pPr>
              <a:lnSpc>
                <a:spcPct val="150000"/>
              </a:lnSpc>
            </a:pPr>
            <a:r>
              <a:rPr lang="hr-HR" sz="2400" dirty="0"/>
              <a:t>U svim tim okruženjima i izazovima, proces socijalnog rada započinje sustavnim i sveobuhvatnim naporima za prikupljanje informacija o djetetu, socijalnom kontekstu u kojemu dijete živi i analizi izazova.</a:t>
            </a:r>
          </a:p>
          <a:p>
            <a:endParaRPr lang="hr-HR" sz="2400" dirty="0"/>
          </a:p>
          <a:p>
            <a:pPr>
              <a:lnSpc>
                <a:spcPct val="150000"/>
              </a:lnSpc>
            </a:pPr>
            <a:r>
              <a:rPr lang="hr-HR" sz="2400" dirty="0"/>
              <a:t>Potrebe za kvalitetnim alatima i strategijama procjene kao temeljnom zadatku u procesu prikupljanja temeljnih informacija su dvostruke:</a:t>
            </a:r>
          </a:p>
        </p:txBody>
      </p:sp>
      <p:sp>
        <p:nvSpPr>
          <p:cNvPr id="2" name="Rezervirano mjesto broja slajda 1">
            <a:extLst>
              <a:ext uri="{FF2B5EF4-FFF2-40B4-BE49-F238E27FC236}">
                <a16:creationId xmlns:a16="http://schemas.microsoft.com/office/drawing/2014/main" id="{E3187149-1F40-4E76-A7CE-166DB4B81C95}"/>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1581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DA38B3E8-593D-451D-A28A-3ABEF899564A}"/>
              </a:ext>
            </a:extLst>
          </p:cNvPr>
          <p:cNvSpPr/>
          <p:nvPr/>
        </p:nvSpPr>
        <p:spPr>
          <a:xfrm>
            <a:off x="992777" y="122145"/>
            <a:ext cx="10206445" cy="6801157"/>
          </a:xfrm>
          <a:prstGeom prst="rect">
            <a:avLst/>
          </a:prstGeom>
        </p:spPr>
        <p:txBody>
          <a:bodyPr wrap="square">
            <a:spAutoFit/>
          </a:bodyPr>
          <a:lstStyle/>
          <a:p>
            <a:pPr marL="342900" indent="-342900">
              <a:lnSpc>
                <a:spcPts val="4400"/>
              </a:lnSpc>
              <a:buFont typeface="+mj-lt"/>
              <a:buAutoNum type="arabicPeriod"/>
            </a:pPr>
            <a:r>
              <a:rPr lang="hr-HR" sz="2700" dirty="0"/>
              <a:t>Sve aktivnosti u praksi trebaju započeti i biti utemeljene informacijama i na njima utemeljenom procjenom. </a:t>
            </a:r>
          </a:p>
          <a:p>
            <a:pPr marL="342900" indent="-342900">
              <a:lnSpc>
                <a:spcPts val="4400"/>
              </a:lnSpc>
              <a:buFont typeface="+mj-lt"/>
              <a:buAutoNum type="arabicPeriod"/>
            </a:pPr>
            <a:r>
              <a:rPr lang="hr-HR" sz="2700" dirty="0"/>
              <a:t>Ocjena učinkovitosti intervencije zahtijeva procjenu cilja intervencije prije i poslije intervencije; </a:t>
            </a:r>
          </a:p>
          <a:p>
            <a:pPr>
              <a:lnSpc>
                <a:spcPts val="4400"/>
              </a:lnSpc>
            </a:pPr>
            <a:r>
              <a:rPr lang="hr-HR" sz="2700" dirty="0"/>
              <a:t>Stoga su pouzdane i valjane mjere procjene temeljni alat u potrazi za dokazima koji podupiru praksu</a:t>
            </a:r>
          </a:p>
          <a:p>
            <a:pPr>
              <a:lnSpc>
                <a:spcPts val="4400"/>
              </a:lnSpc>
            </a:pPr>
            <a:endParaRPr lang="hr-HR" sz="2700" dirty="0"/>
          </a:p>
          <a:p>
            <a:pPr>
              <a:lnSpc>
                <a:spcPts val="4400"/>
              </a:lnSpc>
            </a:pPr>
            <a:r>
              <a:rPr lang="hr-HR" sz="2700" dirty="0"/>
              <a:t>Procjena u socijalnom radu za djecu uključuje tri ključne komponente: </a:t>
            </a:r>
          </a:p>
          <a:p>
            <a:pPr marL="514350" indent="-514350">
              <a:lnSpc>
                <a:spcPts val="4400"/>
              </a:lnSpc>
              <a:buAutoNum type="arabicParenBoth"/>
            </a:pPr>
            <a:r>
              <a:rPr lang="hr-HR" sz="2700" dirty="0"/>
              <a:t>prikupljanje podataka </a:t>
            </a:r>
          </a:p>
          <a:p>
            <a:pPr marL="514350" indent="-514350">
              <a:lnSpc>
                <a:spcPts val="4400"/>
              </a:lnSpc>
              <a:buAutoNum type="arabicParenBoth"/>
            </a:pPr>
            <a:r>
              <a:rPr lang="hr-HR" sz="2700" dirty="0"/>
              <a:t>informacije o kontekstualnoj perspektivi, </a:t>
            </a:r>
          </a:p>
          <a:p>
            <a:pPr marL="514350" indent="-514350">
              <a:lnSpc>
                <a:spcPts val="4400"/>
              </a:lnSpc>
              <a:buAutoNum type="arabicParenBoth"/>
            </a:pPr>
            <a:r>
              <a:rPr lang="hr-HR" sz="2700" dirty="0"/>
              <a:t>nacrt preventivnog ili intervencijskog plana.</a:t>
            </a:r>
          </a:p>
        </p:txBody>
      </p:sp>
      <p:sp>
        <p:nvSpPr>
          <p:cNvPr id="3" name="Rezervirano mjesto broja slajda 2">
            <a:extLst>
              <a:ext uri="{FF2B5EF4-FFF2-40B4-BE49-F238E27FC236}">
                <a16:creationId xmlns:a16="http://schemas.microsoft.com/office/drawing/2014/main" id="{79E8FB08-3EFF-4AAC-BC26-8E3F39607D64}"/>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1029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AFDF1433-14B7-4D44-B95D-5A701F924E04}"/>
              </a:ext>
            </a:extLst>
          </p:cNvPr>
          <p:cNvSpPr/>
          <p:nvPr/>
        </p:nvSpPr>
        <p:spPr>
          <a:xfrm>
            <a:off x="919316" y="-33487"/>
            <a:ext cx="10353368" cy="6662401"/>
          </a:xfrm>
          <a:prstGeom prst="rect">
            <a:avLst/>
          </a:prstGeom>
        </p:spPr>
        <p:txBody>
          <a:bodyPr wrap="square">
            <a:spAutoFit/>
          </a:bodyPr>
          <a:lstStyle/>
          <a:p>
            <a:r>
              <a:rPr lang="hr-HR" sz="2800" dirty="0"/>
              <a:t>Kontekstualna perspektiva</a:t>
            </a:r>
          </a:p>
          <a:p>
            <a:endParaRPr lang="hr-HR" sz="2800" dirty="0"/>
          </a:p>
          <a:p>
            <a:pPr>
              <a:lnSpc>
                <a:spcPts val="4500"/>
              </a:lnSpc>
            </a:pPr>
            <a:r>
              <a:rPr lang="hr-HR" sz="2800" dirty="0"/>
              <a:t>Prema </a:t>
            </a:r>
            <a:r>
              <a:rPr lang="hr-HR" sz="2800" dirty="0" err="1"/>
              <a:t>Dereku</a:t>
            </a:r>
            <a:r>
              <a:rPr lang="hr-HR" sz="2800" dirty="0"/>
              <a:t> </a:t>
            </a:r>
            <a:r>
              <a:rPr lang="hr-HR" sz="2800" dirty="0" err="1"/>
              <a:t>Cliffordu</a:t>
            </a:r>
            <a:r>
              <a:rPr lang="hr-HR" sz="2800" dirty="0"/>
              <a:t>, za razliku od psihološke ili medicinske procjene, socijalna procjena je usmjerena na društveno objašnjenje situacije u kojoj se nalazi dijete, i oslanja se na društveno istraživanje i koncepte društvene znanosti" u identificiranju potreba pojedinca, male skupine ili zajednice.</a:t>
            </a:r>
          </a:p>
          <a:p>
            <a:pPr>
              <a:lnSpc>
                <a:spcPts val="4500"/>
              </a:lnSpc>
            </a:pPr>
            <a:endParaRPr lang="hr-HR" dirty="0"/>
          </a:p>
          <a:p>
            <a:pPr>
              <a:lnSpc>
                <a:spcPts val="4500"/>
              </a:lnSpc>
            </a:pPr>
            <a:r>
              <a:rPr lang="hr-HR" sz="2800" dirty="0"/>
              <a:t>Iako socijalni radnici razumiju psihološke i medicinske aspekte problema klijenata, </a:t>
            </a:r>
            <a:r>
              <a:rPr lang="hr-HR" sz="2800" dirty="0" err="1"/>
              <a:t>Clifford</a:t>
            </a:r>
            <a:r>
              <a:rPr lang="hr-HR" sz="2800" dirty="0"/>
              <a:t>  upozorava na društvene aspekte klijenta i njegovih poteškoća koji razlikuju procjenu u socijalnom radu od procjena u drugim disciplinama.</a:t>
            </a:r>
          </a:p>
        </p:txBody>
      </p:sp>
      <p:sp>
        <p:nvSpPr>
          <p:cNvPr id="3" name="Pravokutnik 2">
            <a:extLst>
              <a:ext uri="{FF2B5EF4-FFF2-40B4-BE49-F238E27FC236}">
                <a16:creationId xmlns:a16="http://schemas.microsoft.com/office/drawing/2014/main" id="{B4B4298C-BB17-4C0A-9088-6C7B49343BDD}"/>
              </a:ext>
            </a:extLst>
          </p:cNvPr>
          <p:cNvSpPr/>
          <p:nvPr/>
        </p:nvSpPr>
        <p:spPr>
          <a:xfrm>
            <a:off x="3048000" y="2690336"/>
            <a:ext cx="6096000" cy="369332"/>
          </a:xfrm>
          <a:prstGeom prst="rect">
            <a:avLst/>
          </a:prstGeom>
        </p:spPr>
        <p:txBody>
          <a:bodyPr>
            <a:spAutoFit/>
          </a:bodyPr>
          <a:lstStyle/>
          <a:p>
            <a:endParaRPr lang="hr-HR" dirty="0"/>
          </a:p>
        </p:txBody>
      </p:sp>
      <p:sp>
        <p:nvSpPr>
          <p:cNvPr id="4" name="Rezervirano mjesto broja slajda 3">
            <a:extLst>
              <a:ext uri="{FF2B5EF4-FFF2-40B4-BE49-F238E27FC236}">
                <a16:creationId xmlns:a16="http://schemas.microsoft.com/office/drawing/2014/main" id="{A90F13BE-D236-4356-9BF0-3C6151C9521C}"/>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52067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4BB2BD9D-078D-4779-9047-8A50526E7970}"/>
              </a:ext>
            </a:extLst>
          </p:cNvPr>
          <p:cNvSpPr/>
          <p:nvPr/>
        </p:nvSpPr>
        <p:spPr>
          <a:xfrm>
            <a:off x="1047135" y="240409"/>
            <a:ext cx="9960077" cy="6475812"/>
          </a:xfrm>
          <a:prstGeom prst="rect">
            <a:avLst/>
          </a:prstGeom>
        </p:spPr>
        <p:txBody>
          <a:bodyPr wrap="square">
            <a:spAutoFit/>
          </a:bodyPr>
          <a:lstStyle/>
          <a:p>
            <a:pPr>
              <a:lnSpc>
                <a:spcPct val="150000"/>
              </a:lnSpc>
            </a:pPr>
            <a:r>
              <a:rPr lang="hr-HR" sz="2800" dirty="0"/>
              <a:t>Ova usmjerenost na kontekstualne čimbenike u socijalnom radu može se vidjeti u mnogim orijentacijama u socijalnom radu, kao što su perspektiva osoba u okolišu, psihosocijalni modeli, modeli </a:t>
            </a:r>
            <a:r>
              <a:rPr lang="hr-HR" sz="2800" dirty="0" err="1"/>
              <a:t>antidiskriminatorne</a:t>
            </a:r>
            <a:r>
              <a:rPr lang="hr-HR" sz="2800" dirty="0"/>
              <a:t> prakse,  modeli ekoloških sustava. </a:t>
            </a:r>
          </a:p>
          <a:p>
            <a:pPr>
              <a:lnSpc>
                <a:spcPct val="150000"/>
              </a:lnSpc>
            </a:pPr>
            <a:r>
              <a:rPr lang="hr-HR" sz="2800" dirty="0"/>
              <a:t>Gotovo svaki do sada poznati model socijalnog rada usmjeren je na kontekstualne čimbenike.</a:t>
            </a:r>
          </a:p>
          <a:p>
            <a:pPr>
              <a:lnSpc>
                <a:spcPct val="150000"/>
              </a:lnSpc>
            </a:pPr>
            <a:endParaRPr lang="hr-HR" sz="2800" dirty="0"/>
          </a:p>
          <a:p>
            <a:pPr>
              <a:lnSpc>
                <a:spcPct val="150000"/>
              </a:lnSpc>
            </a:pPr>
            <a:r>
              <a:rPr lang="hr-HR" sz="2800" dirty="0"/>
              <a:t>Sveobuhvatno strukturiranje informacija donosi dokument </a:t>
            </a:r>
            <a:r>
              <a:rPr lang="hr-HR" sz="2800" dirty="0" err="1"/>
              <a:t>biopsihosocijalne</a:t>
            </a:r>
            <a:r>
              <a:rPr lang="hr-HR" sz="2800" dirty="0"/>
              <a:t> procjene.</a:t>
            </a:r>
          </a:p>
        </p:txBody>
      </p:sp>
      <p:sp>
        <p:nvSpPr>
          <p:cNvPr id="3" name="Rezervirano mjesto broja slajda 2">
            <a:extLst>
              <a:ext uri="{FF2B5EF4-FFF2-40B4-BE49-F238E27FC236}">
                <a16:creationId xmlns:a16="http://schemas.microsoft.com/office/drawing/2014/main" id="{4D5CF9D8-B828-49D1-BB1B-7522FED8B1EA}"/>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4188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FC6D1A9F-B3CC-4554-B66D-5BA53D67E88A}"/>
              </a:ext>
            </a:extLst>
          </p:cNvPr>
          <p:cNvSpPr/>
          <p:nvPr/>
        </p:nvSpPr>
        <p:spPr>
          <a:xfrm>
            <a:off x="929148" y="0"/>
            <a:ext cx="10333703" cy="6691255"/>
          </a:xfrm>
          <a:prstGeom prst="rect">
            <a:avLst/>
          </a:prstGeom>
        </p:spPr>
        <p:txBody>
          <a:bodyPr wrap="square">
            <a:spAutoFit/>
          </a:bodyPr>
          <a:lstStyle/>
          <a:p>
            <a:r>
              <a:rPr lang="hr-HR" sz="2800" dirty="0"/>
              <a:t>Nacrt preventivnog ili intervencijskog plana</a:t>
            </a:r>
          </a:p>
          <a:p>
            <a:endParaRPr lang="hr-HR" sz="2800" dirty="0"/>
          </a:p>
          <a:p>
            <a:pPr>
              <a:lnSpc>
                <a:spcPct val="150000"/>
              </a:lnSpc>
            </a:pPr>
            <a:r>
              <a:rPr lang="hr-HR" sz="2800" dirty="0"/>
              <a:t>Socijalna procjena se u socijalnom radu definira kao središnji cilj u prikupljanju informacija kako bi se utemeljio razvoj preventivnog ili intervencijskog plana socijalnog rada u procesu rada za dijete ili skupinu djece.</a:t>
            </a:r>
          </a:p>
          <a:p>
            <a:pPr>
              <a:lnSpc>
                <a:spcPct val="150000"/>
              </a:lnSpc>
            </a:pPr>
            <a:endParaRPr lang="hr-HR" sz="2800" dirty="0"/>
          </a:p>
          <a:p>
            <a:pPr>
              <a:lnSpc>
                <a:spcPct val="150000"/>
              </a:lnSpc>
            </a:pPr>
            <a:r>
              <a:rPr lang="hr-HR" sz="2800" dirty="0"/>
              <a:t>Procjena socijalnog rada kada je riječ o djetetu uključuje </a:t>
            </a:r>
          </a:p>
          <a:p>
            <a:pPr>
              <a:lnSpc>
                <a:spcPct val="150000"/>
              </a:lnSpc>
            </a:pPr>
            <a:r>
              <a:rPr lang="hr-HR" sz="2800" dirty="0"/>
              <a:t>(a) sustavno prikupljanje informacija o djetetu, izazovima s kojima dijete suočeno i cijeli kompleks djetetova  društvenog okruženja; </a:t>
            </a:r>
          </a:p>
        </p:txBody>
      </p:sp>
      <p:sp>
        <p:nvSpPr>
          <p:cNvPr id="3" name="Rezervirano mjesto broja slajda 2">
            <a:extLst>
              <a:ext uri="{FF2B5EF4-FFF2-40B4-BE49-F238E27FC236}">
                <a16:creationId xmlns:a16="http://schemas.microsoft.com/office/drawing/2014/main" id="{66026BE3-D9C2-4996-B022-5CD5ADE8D959}"/>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76401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6A9C6AA8-1313-46DE-ABDE-71D6886B88D9}"/>
              </a:ext>
            </a:extLst>
          </p:cNvPr>
          <p:cNvSpPr/>
          <p:nvPr/>
        </p:nvSpPr>
        <p:spPr>
          <a:xfrm>
            <a:off x="983225" y="-132072"/>
            <a:ext cx="10225549" cy="7122143"/>
          </a:xfrm>
          <a:prstGeom prst="rect">
            <a:avLst/>
          </a:prstGeom>
        </p:spPr>
        <p:txBody>
          <a:bodyPr wrap="square">
            <a:spAutoFit/>
          </a:bodyPr>
          <a:lstStyle/>
          <a:p>
            <a:pPr>
              <a:lnSpc>
                <a:spcPct val="150000"/>
              </a:lnSpc>
            </a:pPr>
            <a:r>
              <a:rPr lang="hr-HR" sz="2700" dirty="0"/>
              <a:t>(b) Podatke iz kontekstualne perspektive usmjerene na način na koji socijalno okruženje djeteta utječe na dijete, izazove s kojima je suočeno, te napore za rješavanje; i </a:t>
            </a:r>
          </a:p>
          <a:p>
            <a:pPr>
              <a:lnSpc>
                <a:spcPct val="150000"/>
              </a:lnSpc>
            </a:pPr>
            <a:endParaRPr lang="hr-HR" sz="2700" dirty="0"/>
          </a:p>
          <a:p>
            <a:pPr>
              <a:lnSpc>
                <a:spcPct val="150000"/>
              </a:lnSpc>
            </a:pPr>
            <a:r>
              <a:rPr lang="hr-HR" sz="2700" dirty="0"/>
              <a:t>(c) Izradu plana intervencije koji će pomoći tom djetetu kao primarnim ciljem postupka prikupljanja podataka.</a:t>
            </a:r>
          </a:p>
          <a:p>
            <a:pPr>
              <a:lnSpc>
                <a:spcPct val="150000"/>
              </a:lnSpc>
            </a:pPr>
            <a:endParaRPr lang="hr-HR" sz="2700" dirty="0"/>
          </a:p>
          <a:p>
            <a:pPr>
              <a:lnSpc>
                <a:spcPct val="150000"/>
              </a:lnSpc>
            </a:pPr>
            <a:r>
              <a:rPr lang="hr-HR" sz="2700" dirty="0"/>
              <a:t>Budući da socijalni rad za dijete  počinje i temelji se na procesu procjene, pouzdane i valjane strategije i alati za procjenu su od odlučujuće važnosti za prepoznavanje, razvoj, procjenu i pružanje intervencija utemeljenih na podacima.</a:t>
            </a:r>
          </a:p>
        </p:txBody>
      </p:sp>
      <p:sp>
        <p:nvSpPr>
          <p:cNvPr id="3" name="Rezervirano mjesto broja slajda 2">
            <a:extLst>
              <a:ext uri="{FF2B5EF4-FFF2-40B4-BE49-F238E27FC236}">
                <a16:creationId xmlns:a16="http://schemas.microsoft.com/office/drawing/2014/main" id="{C36BFF3E-1DF6-4E4B-B508-9060513CC26F}"/>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9000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08022735-5E2E-4E0D-8CD2-401BCEB0F0F7}"/>
              </a:ext>
            </a:extLst>
          </p:cNvPr>
          <p:cNvSpPr/>
          <p:nvPr/>
        </p:nvSpPr>
        <p:spPr>
          <a:xfrm>
            <a:off x="1061884" y="0"/>
            <a:ext cx="10382864" cy="7263527"/>
          </a:xfrm>
          <a:prstGeom prst="rect">
            <a:avLst/>
          </a:prstGeom>
        </p:spPr>
        <p:txBody>
          <a:bodyPr wrap="square">
            <a:spAutoFit/>
          </a:bodyPr>
          <a:lstStyle/>
          <a:p>
            <a:r>
              <a:rPr lang="hr-HR" sz="2700" dirty="0"/>
              <a:t>Izvori podataka u procesu prikupljanja</a:t>
            </a:r>
          </a:p>
          <a:p>
            <a:endParaRPr lang="hr-HR" sz="2700" dirty="0"/>
          </a:p>
          <a:p>
            <a:pPr>
              <a:lnSpc>
                <a:spcPts val="4200"/>
              </a:lnSpc>
            </a:pPr>
            <a:r>
              <a:rPr lang="hr-HR" sz="2700" dirty="0"/>
              <a:t>Najučinkovitija je strategija prikupiti informacije iz više izvora koji znaju kako pristupiti djetetu.</a:t>
            </a:r>
          </a:p>
          <a:p>
            <a:pPr>
              <a:lnSpc>
                <a:spcPts val="4200"/>
              </a:lnSpc>
            </a:pPr>
            <a:endParaRPr lang="hr-HR" sz="2700" dirty="0"/>
          </a:p>
          <a:p>
            <a:pPr>
              <a:lnSpc>
                <a:spcPts val="4200"/>
              </a:lnSpc>
            </a:pPr>
            <a:r>
              <a:rPr lang="hr-HR" sz="2700" dirty="0"/>
              <a:t>Višestruki izvori (kao što su dijete, roditelji / skrbnici i učitelji) često se ne slažu oko važnih aspekata djetetova funkcioniranja, jer polaze od različite perspektive koje donose različite "istine" o djetetu.</a:t>
            </a:r>
          </a:p>
          <a:p>
            <a:pPr>
              <a:lnSpc>
                <a:spcPts val="4200"/>
              </a:lnSpc>
            </a:pPr>
            <a:endParaRPr lang="hr-HR" sz="2700" dirty="0"/>
          </a:p>
          <a:p>
            <a:pPr>
              <a:lnSpc>
                <a:spcPts val="4200"/>
              </a:lnSpc>
            </a:pPr>
            <a:r>
              <a:rPr lang="hr-HR" sz="2700" dirty="0"/>
              <a:t>Ni jedan izvor podataka za procjenu djeteta, dijete, roditelji, udomitelj, brat, učitelj, policajac, </a:t>
            </a:r>
            <a:r>
              <a:rPr lang="hr-HR" sz="2700" dirty="0" err="1"/>
              <a:t>probacijski</a:t>
            </a:r>
            <a:r>
              <a:rPr lang="hr-HR" sz="2700" dirty="0"/>
              <a:t> službenik – ne smije biti prihvaćen bio kao zlatni standard ili kao nerelevantan izvor .</a:t>
            </a:r>
          </a:p>
          <a:p>
            <a:endParaRPr lang="hr-HR" sz="2700" dirty="0"/>
          </a:p>
        </p:txBody>
      </p:sp>
      <p:sp>
        <p:nvSpPr>
          <p:cNvPr id="3" name="Rezervirano mjesto broja slajda 2">
            <a:extLst>
              <a:ext uri="{FF2B5EF4-FFF2-40B4-BE49-F238E27FC236}">
                <a16:creationId xmlns:a16="http://schemas.microsoft.com/office/drawing/2014/main" id="{EFC42CA4-4124-4699-A778-4D53190F5712}"/>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5160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3A3D45-ED7B-46FA-801F-DB9E55D5AD07}"/>
              </a:ext>
            </a:extLst>
          </p:cNvPr>
          <p:cNvSpPr>
            <a:spLocks noGrp="1"/>
          </p:cNvSpPr>
          <p:nvPr>
            <p:ph type="ctrTitle"/>
          </p:nvPr>
        </p:nvSpPr>
        <p:spPr>
          <a:xfrm>
            <a:off x="1009291" y="4451230"/>
            <a:ext cx="7120583" cy="1246327"/>
          </a:xfrm>
        </p:spPr>
        <p:txBody>
          <a:bodyPr>
            <a:noAutofit/>
          </a:bodyPr>
          <a:lstStyle/>
          <a:p>
            <a:pPr algn="l"/>
            <a:r>
              <a:rPr lang="hr-HR" sz="2400" dirty="0"/>
              <a:t>Priređeno prema: Michael J. </a:t>
            </a:r>
            <a:r>
              <a:rPr lang="hr-HR" sz="2400" dirty="0" err="1"/>
              <a:t>Holosko</a:t>
            </a:r>
            <a:r>
              <a:rPr lang="hr-HR" sz="2400" dirty="0"/>
              <a:t>, </a:t>
            </a:r>
            <a:r>
              <a:rPr lang="hr-HR" sz="2400" dirty="0" err="1"/>
              <a:t>Catherine</a:t>
            </a:r>
            <a:r>
              <a:rPr lang="hr-HR" sz="2400" dirty="0"/>
              <a:t> N. </a:t>
            </a:r>
            <a:r>
              <a:rPr lang="hr-HR" sz="2400" dirty="0" err="1"/>
              <a:t>Dulmus</a:t>
            </a:r>
            <a:r>
              <a:rPr lang="hr-HR" sz="2400" dirty="0"/>
              <a:t>, Karen M. </a:t>
            </a:r>
            <a:r>
              <a:rPr lang="hr-HR" sz="2400" dirty="0" err="1"/>
              <a:t>Sowers</a:t>
            </a:r>
            <a:r>
              <a:rPr lang="hr-HR" sz="2400" dirty="0"/>
              <a:t>: </a:t>
            </a:r>
            <a:r>
              <a:rPr lang="en-US" sz="2400" dirty="0"/>
              <a:t>Social Work Practice With</a:t>
            </a:r>
            <a:r>
              <a:rPr lang="hr-HR" sz="2400" dirty="0"/>
              <a:t> </a:t>
            </a:r>
            <a:r>
              <a:rPr lang="en-US" sz="2400" dirty="0"/>
              <a:t>Individuals and Families</a:t>
            </a:r>
            <a:endParaRPr lang="hr-HR" sz="2400" dirty="0"/>
          </a:p>
        </p:txBody>
      </p:sp>
      <p:sp>
        <p:nvSpPr>
          <p:cNvPr id="3" name="Podnaslov 2">
            <a:extLst>
              <a:ext uri="{FF2B5EF4-FFF2-40B4-BE49-F238E27FC236}">
                <a16:creationId xmlns:a16="http://schemas.microsoft.com/office/drawing/2014/main" id="{25CBB95D-4977-497B-8FF9-67578BA9AA96}"/>
              </a:ext>
            </a:extLst>
          </p:cNvPr>
          <p:cNvSpPr>
            <a:spLocks noGrp="1"/>
          </p:cNvSpPr>
          <p:nvPr>
            <p:ph type="subTitle" idx="1"/>
          </p:nvPr>
        </p:nvSpPr>
        <p:spPr>
          <a:xfrm>
            <a:off x="2130725" y="2268786"/>
            <a:ext cx="5999149" cy="1544089"/>
          </a:xfrm>
          <a:solidFill>
            <a:schemeClr val="bg2"/>
          </a:solidFill>
        </p:spPr>
        <p:txBody>
          <a:bodyPr>
            <a:normAutofit fontScale="77500" lnSpcReduction="20000"/>
          </a:bodyPr>
          <a:lstStyle/>
          <a:p>
            <a:r>
              <a:rPr lang="hr-HR" sz="4000" dirty="0"/>
              <a:t>Rad za i s pojedincem i pojedinim skupinama korisnika</a:t>
            </a:r>
          </a:p>
        </p:txBody>
      </p:sp>
      <p:sp>
        <p:nvSpPr>
          <p:cNvPr id="4" name="Rezervirano mjesto broja slajda 3">
            <a:extLst>
              <a:ext uri="{FF2B5EF4-FFF2-40B4-BE49-F238E27FC236}">
                <a16:creationId xmlns:a16="http://schemas.microsoft.com/office/drawing/2014/main" id="{458A337E-A849-43D8-8A68-7FD3432662A3}"/>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10239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801666AA-4DD7-411F-B066-D06A85CDDFEB}"/>
              </a:ext>
            </a:extLst>
          </p:cNvPr>
          <p:cNvSpPr/>
          <p:nvPr/>
        </p:nvSpPr>
        <p:spPr>
          <a:xfrm>
            <a:off x="1120877" y="0"/>
            <a:ext cx="10215717" cy="6906699"/>
          </a:xfrm>
          <a:prstGeom prst="rect">
            <a:avLst/>
          </a:prstGeom>
        </p:spPr>
        <p:txBody>
          <a:bodyPr wrap="square">
            <a:spAutoFit/>
          </a:bodyPr>
          <a:lstStyle/>
          <a:p>
            <a:r>
              <a:rPr lang="hr-HR" sz="2800" dirty="0"/>
              <a:t>Izvori informacija</a:t>
            </a:r>
          </a:p>
          <a:p>
            <a:endParaRPr lang="hr-HR" sz="2800" dirty="0"/>
          </a:p>
          <a:p>
            <a:pPr marL="457200" indent="-457200">
              <a:buFont typeface="Arial" panose="020B0604020202020204" pitchFamily="34" charset="0"/>
              <a:buChar char="•"/>
            </a:pPr>
            <a:r>
              <a:rPr lang="hr-HR" sz="2800" dirty="0"/>
              <a:t>Dijete</a:t>
            </a:r>
          </a:p>
          <a:p>
            <a:pPr marL="457200" indent="-457200">
              <a:buFont typeface="Arial" panose="020B0604020202020204" pitchFamily="34" charset="0"/>
              <a:buChar char="•"/>
            </a:pPr>
            <a:r>
              <a:rPr lang="hr-HR" sz="2800" dirty="0"/>
              <a:t>Roditelji/skrbnici</a:t>
            </a:r>
          </a:p>
          <a:p>
            <a:pPr marL="457200" indent="-457200">
              <a:buFont typeface="Arial" panose="020B0604020202020204" pitchFamily="34" charset="0"/>
              <a:buChar char="•"/>
            </a:pPr>
            <a:r>
              <a:rPr lang="hr-HR" sz="2800" dirty="0"/>
              <a:t>Drugi članovi obitelji</a:t>
            </a:r>
          </a:p>
          <a:p>
            <a:pPr marL="457200" indent="-457200">
              <a:buFont typeface="Arial" panose="020B0604020202020204" pitchFamily="34" charset="0"/>
              <a:buChar char="•"/>
            </a:pPr>
            <a:r>
              <a:rPr lang="hr-HR" sz="2800" dirty="0"/>
              <a:t>Odgajatelji/učitelji</a:t>
            </a:r>
          </a:p>
          <a:p>
            <a:endParaRPr lang="hr-HR" sz="2800" dirty="0"/>
          </a:p>
          <a:p>
            <a:pPr>
              <a:lnSpc>
                <a:spcPct val="150000"/>
              </a:lnSpc>
            </a:pPr>
            <a:r>
              <a:rPr lang="hr-HR" sz="2800" dirty="0"/>
              <a:t>Podaci o djeci su često prikupljeni samo od odraslih, kao što su roditelji / skrbnici i učitelji. Međutim, istraživanja su pokazala da djeca često govore o većoj težini socijalnih ili emocionalnih problema od odraslih osoba – posebno o onim podacima koji se doživljavaju „iznutra” i nisu lako dostupni.</a:t>
            </a:r>
          </a:p>
          <a:p>
            <a:pPr>
              <a:lnSpc>
                <a:spcPct val="150000"/>
              </a:lnSpc>
            </a:pPr>
            <a:r>
              <a:rPr lang="hr-HR" sz="2800" dirty="0"/>
              <a:t>Prikupljanje podataka o djeci mora poći od djece same.</a:t>
            </a:r>
          </a:p>
        </p:txBody>
      </p:sp>
      <p:sp>
        <p:nvSpPr>
          <p:cNvPr id="3" name="Rezervirano mjesto broja slajda 2">
            <a:extLst>
              <a:ext uri="{FF2B5EF4-FFF2-40B4-BE49-F238E27FC236}">
                <a16:creationId xmlns:a16="http://schemas.microsoft.com/office/drawing/2014/main" id="{B3257F8E-EB41-417E-B81F-B0DFC3AA5457}"/>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7692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4B796E54-0879-4522-9809-840EBF34C5F1}"/>
              </a:ext>
            </a:extLst>
          </p:cNvPr>
          <p:cNvSpPr/>
          <p:nvPr/>
        </p:nvSpPr>
        <p:spPr>
          <a:xfrm>
            <a:off x="924232" y="-78969"/>
            <a:ext cx="10343536" cy="6287299"/>
          </a:xfrm>
          <a:prstGeom prst="rect">
            <a:avLst/>
          </a:prstGeom>
        </p:spPr>
        <p:txBody>
          <a:bodyPr wrap="square">
            <a:spAutoFit/>
          </a:bodyPr>
          <a:lstStyle/>
          <a:p>
            <a:r>
              <a:rPr lang="hr-HR" sz="2800" dirty="0"/>
              <a:t>Roditelji/skrbnici</a:t>
            </a:r>
          </a:p>
          <a:p>
            <a:endParaRPr lang="hr-HR" sz="2800" dirty="0"/>
          </a:p>
          <a:p>
            <a:pPr>
              <a:lnSpc>
                <a:spcPts val="4200"/>
              </a:lnSpc>
            </a:pPr>
            <a:r>
              <a:rPr lang="hr-HR" sz="2800" dirty="0"/>
              <a:t>Postoje mnogi važni aspekti funkcioniranja djeteta o kojima odrasle osobe koje se brinu o djeci mogu pružiti bitne informacije. </a:t>
            </a:r>
          </a:p>
          <a:p>
            <a:pPr>
              <a:lnSpc>
                <a:spcPts val="4200"/>
              </a:lnSpc>
            </a:pPr>
            <a:endParaRPr lang="hr-HR" sz="2800" dirty="0"/>
          </a:p>
          <a:p>
            <a:pPr>
              <a:lnSpc>
                <a:spcPts val="4200"/>
              </a:lnSpc>
            </a:pPr>
            <a:r>
              <a:rPr lang="hr-HR" sz="2800" dirty="0"/>
              <a:t>Čini se samorazumljivim da roditelji / skrbnici mogu pružiti važne informacije o obiteljskoj situaciji, informacije koje nisu pouzdane kada ih se pridobije od djeteta, kao što su financijska pitanja, zdravlje roditelja / skrbnika, mentalno zdravlje, borba protiv zlouporabe droga ili bračni sukobi koji negativno utječu na roditeljstvo.</a:t>
            </a:r>
          </a:p>
        </p:txBody>
      </p:sp>
      <p:sp>
        <p:nvSpPr>
          <p:cNvPr id="3" name="Rezervirano mjesto broja slajda 2">
            <a:extLst>
              <a:ext uri="{FF2B5EF4-FFF2-40B4-BE49-F238E27FC236}">
                <a16:creationId xmlns:a16="http://schemas.microsoft.com/office/drawing/2014/main" id="{1D54D02B-DB97-4117-99C5-62BC6BB41826}"/>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101340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18D28E8C-BBC0-4B18-8435-3C79A8D8AFCC}"/>
              </a:ext>
            </a:extLst>
          </p:cNvPr>
          <p:cNvSpPr/>
          <p:nvPr/>
        </p:nvSpPr>
        <p:spPr>
          <a:xfrm>
            <a:off x="1022555" y="278042"/>
            <a:ext cx="10353367" cy="6044925"/>
          </a:xfrm>
          <a:prstGeom prst="rect">
            <a:avLst/>
          </a:prstGeom>
        </p:spPr>
        <p:txBody>
          <a:bodyPr wrap="square">
            <a:spAutoFit/>
          </a:bodyPr>
          <a:lstStyle/>
          <a:p>
            <a:r>
              <a:rPr lang="hr-HR" sz="2800" dirty="0"/>
              <a:t>Drugi članovi obitelji</a:t>
            </a:r>
          </a:p>
          <a:p>
            <a:endParaRPr lang="hr-HR" sz="2800" dirty="0"/>
          </a:p>
          <a:p>
            <a:pPr>
              <a:lnSpc>
                <a:spcPct val="150000"/>
              </a:lnSpc>
            </a:pPr>
            <a:r>
              <a:rPr lang="hr-HR" sz="2800" dirty="0"/>
              <a:t>Drugi članovi obitelji mogu pružiti vrijedne informacije o djetetu i njegovim poteškoćama. Na primjer,  braća ili sestre mogu o problemu ili funkcioniranju djeteta imati informacije kojih dijete ili roditelji / staratelji nisu svjesni. </a:t>
            </a:r>
          </a:p>
          <a:p>
            <a:pPr>
              <a:lnSpc>
                <a:spcPct val="150000"/>
              </a:lnSpc>
            </a:pPr>
            <a:endParaRPr lang="hr-HR" sz="2800" dirty="0"/>
          </a:p>
          <a:p>
            <a:pPr>
              <a:lnSpc>
                <a:spcPct val="150000"/>
              </a:lnSpc>
            </a:pPr>
            <a:r>
              <a:rPr lang="hr-HR" sz="2800" dirty="0"/>
              <a:t>Slično tome, kulture s jakim vezama u proširenim obiteljima, kao što su  djedovi i bake, tetke, ili bratići i sestrične mogu biti važni sudionici u životu djeteta i pružiti podatke važne za procjenu.</a:t>
            </a:r>
          </a:p>
        </p:txBody>
      </p:sp>
      <p:sp>
        <p:nvSpPr>
          <p:cNvPr id="3" name="Rezervirano mjesto broja slajda 2">
            <a:extLst>
              <a:ext uri="{FF2B5EF4-FFF2-40B4-BE49-F238E27FC236}">
                <a16:creationId xmlns:a16="http://schemas.microsoft.com/office/drawing/2014/main" id="{C4F41D98-101E-4C05-B19B-B53E90438992}"/>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02107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3A18E5F8-DB6C-4AD2-A104-2A7518BBB044}"/>
              </a:ext>
            </a:extLst>
          </p:cNvPr>
          <p:cNvSpPr/>
          <p:nvPr/>
        </p:nvSpPr>
        <p:spPr>
          <a:xfrm>
            <a:off x="993058" y="210912"/>
            <a:ext cx="10363200" cy="4155946"/>
          </a:xfrm>
          <a:prstGeom prst="rect">
            <a:avLst/>
          </a:prstGeom>
        </p:spPr>
        <p:txBody>
          <a:bodyPr wrap="square">
            <a:spAutoFit/>
          </a:bodyPr>
          <a:lstStyle/>
          <a:p>
            <a:pPr>
              <a:lnSpc>
                <a:spcPts val="4600"/>
              </a:lnSpc>
            </a:pPr>
            <a:r>
              <a:rPr lang="hr-HR" sz="2800" dirty="0"/>
              <a:t>Učitelji/odgajatelji</a:t>
            </a:r>
          </a:p>
          <a:p>
            <a:pPr>
              <a:lnSpc>
                <a:spcPts val="4600"/>
              </a:lnSpc>
            </a:pPr>
            <a:endParaRPr lang="hr-HR" sz="2800" dirty="0"/>
          </a:p>
          <a:p>
            <a:pPr>
              <a:lnSpc>
                <a:spcPts val="4600"/>
              </a:lnSpc>
            </a:pPr>
            <a:r>
              <a:rPr lang="hr-HR" sz="2800" dirty="0"/>
              <a:t>Kako dijete funkcionira u školi ili u nekoj drugoj odgojno-obrazovnoj instituciji, važno je pitanje u svakoj procjeni djeteta. Informacije učitelja/odgajatelja vrijedan jesu izvor podataka o funkcioniranju u  školi i zato su učitelji važni izvori informacija pri procjeni djetetove situacije.</a:t>
            </a:r>
          </a:p>
        </p:txBody>
      </p:sp>
      <p:sp>
        <p:nvSpPr>
          <p:cNvPr id="3" name="Rezervirano mjesto broja slajda 2">
            <a:extLst>
              <a:ext uri="{FF2B5EF4-FFF2-40B4-BE49-F238E27FC236}">
                <a16:creationId xmlns:a16="http://schemas.microsoft.com/office/drawing/2014/main" id="{AAA4C583-C439-4F35-97B2-A2CB05083B8E}"/>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78322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39" y="318254"/>
            <a:ext cx="10347959" cy="6986528"/>
          </a:xfrm>
          <a:prstGeom prst="rect">
            <a:avLst/>
          </a:prstGeom>
        </p:spPr>
        <p:txBody>
          <a:bodyPr wrap="square">
            <a:spAutoFit/>
          </a:bodyPr>
          <a:lstStyle/>
          <a:p>
            <a:r>
              <a:rPr lang="hr-HR" sz="2800" dirty="0"/>
              <a:t>Strategija prikupljanja podataka  iz više izvora</a:t>
            </a:r>
          </a:p>
          <a:p>
            <a:endParaRPr lang="hr-HR" sz="2800" dirty="0"/>
          </a:p>
          <a:p>
            <a:pPr marL="514350" indent="-514350">
              <a:buFont typeface="+mj-lt"/>
              <a:buAutoNum type="alphaUcPeriod"/>
            </a:pPr>
            <a:r>
              <a:rPr lang="hr-HR" sz="2800" dirty="0"/>
              <a:t> Intervju</a:t>
            </a:r>
          </a:p>
          <a:p>
            <a:pPr marL="514350" indent="-514350">
              <a:buFont typeface="+mj-lt"/>
              <a:buAutoNum type="alphaUcPeriod"/>
            </a:pPr>
            <a:r>
              <a:rPr lang="hr-HR" sz="2800" dirty="0"/>
              <a:t>Strukturirani intervju i drugi strukturirani instrumenti</a:t>
            </a:r>
          </a:p>
          <a:p>
            <a:pPr marL="514350" indent="-514350">
              <a:buFont typeface="+mj-lt"/>
              <a:buAutoNum type="alphaUcPeriod"/>
            </a:pPr>
            <a:r>
              <a:rPr lang="hr-HR" sz="2800" dirty="0"/>
              <a:t>Neposredno opažanje</a:t>
            </a:r>
          </a:p>
          <a:p>
            <a:pPr marL="514350" indent="-514350">
              <a:buFont typeface="+mj-lt"/>
              <a:buAutoNum type="alphaUcPeriod"/>
            </a:pPr>
            <a:r>
              <a:rPr lang="hr-HR" sz="2800" dirty="0"/>
              <a:t>Dokumentacija raznih izvora</a:t>
            </a:r>
          </a:p>
          <a:p>
            <a:pPr marL="514350" indent="-514350">
              <a:buFont typeface="+mj-lt"/>
              <a:buAutoNum type="alphaUcPeriod"/>
            </a:pPr>
            <a:endParaRPr lang="hr-HR" sz="2800" dirty="0"/>
          </a:p>
          <a:p>
            <a:pPr marL="514350" indent="-514350">
              <a:buFont typeface="+mj-lt"/>
              <a:buAutoNum type="alphaUcPeriod"/>
            </a:pPr>
            <a:endParaRPr lang="hr-HR" sz="2800" dirty="0"/>
          </a:p>
          <a:p>
            <a:r>
              <a:rPr lang="hr-HR" sz="2800" dirty="0"/>
              <a:t>A. Intervju</a:t>
            </a:r>
          </a:p>
          <a:p>
            <a:pPr>
              <a:lnSpc>
                <a:spcPct val="150000"/>
              </a:lnSpc>
            </a:pPr>
            <a:r>
              <a:rPr lang="hr-HR" sz="2800" dirty="0"/>
              <a:t>Intervju je tradicionalna metoda prikupljanja podataka radi procjene u socijalnom radu s djecom i njihovim obiteljima. To je i dalje temeljna strategija za procjenu i interveniranje s djecom i vjerojatno će uvijek biti. </a:t>
            </a:r>
          </a:p>
          <a:p>
            <a:pPr marL="514350" indent="-514350">
              <a:buFont typeface="+mj-lt"/>
              <a:buAutoNum type="alphaUcPeriod"/>
            </a:pPr>
            <a:endParaRPr lang="hr-HR" sz="2800" dirty="0"/>
          </a:p>
        </p:txBody>
      </p:sp>
      <p:sp>
        <p:nvSpPr>
          <p:cNvPr id="3" name="Rezervirano mjesto broja slajda 2">
            <a:extLst>
              <a:ext uri="{FF2B5EF4-FFF2-40B4-BE49-F238E27FC236}">
                <a16:creationId xmlns:a16="http://schemas.microsoft.com/office/drawing/2014/main" id="{E0407C0D-8E45-42E6-B9B9-8BCCAE88FF64}"/>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98408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0"/>
            <a:ext cx="10302240" cy="6940361"/>
          </a:xfrm>
          <a:prstGeom prst="rect">
            <a:avLst/>
          </a:prstGeom>
        </p:spPr>
        <p:txBody>
          <a:bodyPr wrap="square">
            <a:spAutoFit/>
          </a:bodyPr>
          <a:lstStyle/>
          <a:p>
            <a:pPr>
              <a:lnSpc>
                <a:spcPct val="150000"/>
              </a:lnSpc>
              <a:spcAft>
                <a:spcPts val="2400"/>
              </a:spcAft>
            </a:pPr>
            <a:r>
              <a:rPr lang="hr-HR" sz="2700" dirty="0"/>
              <a:t>Intervju je potreban kao polazna točka kako bi utvrdili koje druge alate i strategije procjene mogu biti prikladne. </a:t>
            </a:r>
          </a:p>
          <a:p>
            <a:pPr>
              <a:lnSpc>
                <a:spcPct val="150000"/>
              </a:lnSpc>
              <a:spcAft>
                <a:spcPts val="2400"/>
              </a:spcAft>
            </a:pPr>
            <a:r>
              <a:rPr lang="hr-HR" sz="2700" dirty="0"/>
              <a:t>Iako strukturirani alati za procjenu  mogu prikupljati pouzdane i valjane podatke o djeci, tumačenje tih alata, njihova primjena te formuliranje plana intervencije još uvijek su zadaci koji se mogu ostvariti samo vještinom, iskustvom i prosudbom obučenog socijalnog radnika.</a:t>
            </a:r>
          </a:p>
          <a:p>
            <a:pPr>
              <a:lnSpc>
                <a:spcPct val="150000"/>
              </a:lnSpc>
              <a:spcAft>
                <a:spcPts val="2400"/>
              </a:spcAft>
            </a:pPr>
            <a:r>
              <a:rPr lang="hr-HR" sz="2700" dirty="0"/>
              <a:t>Kada se primjene strukturirani alati za procjenu, socijalni radnik koristi svoje sposobnosti intervjua kako bi prikupio više informacija od djeteta i obitelji o tome što bi rezultati mogli značiti.</a:t>
            </a:r>
          </a:p>
        </p:txBody>
      </p:sp>
      <p:sp>
        <p:nvSpPr>
          <p:cNvPr id="3" name="Rezervirano mjesto broja slajda 2">
            <a:extLst>
              <a:ext uri="{FF2B5EF4-FFF2-40B4-BE49-F238E27FC236}">
                <a16:creationId xmlns:a16="http://schemas.microsoft.com/office/drawing/2014/main" id="{1094EF68-0297-44EB-ACB0-7D7C5DF50824}"/>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9290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0"/>
            <a:ext cx="10302240" cy="6955750"/>
          </a:xfrm>
          <a:prstGeom prst="rect">
            <a:avLst/>
          </a:prstGeom>
        </p:spPr>
        <p:txBody>
          <a:bodyPr wrap="square">
            <a:spAutoFit/>
          </a:bodyPr>
          <a:lstStyle/>
          <a:p>
            <a:r>
              <a:rPr lang="hr-HR" sz="2800" dirty="0"/>
              <a:t>Strukturirani intervju i drugi strukturirani instrumenti</a:t>
            </a:r>
          </a:p>
          <a:p>
            <a:endParaRPr lang="hr-HR" sz="2800" dirty="0"/>
          </a:p>
          <a:p>
            <a:pPr>
              <a:lnSpc>
                <a:spcPts val="4600"/>
              </a:lnSpc>
              <a:spcAft>
                <a:spcPts val="1800"/>
              </a:spcAft>
            </a:pPr>
            <a:r>
              <a:rPr lang="hr-HR" sz="2800" dirty="0"/>
              <a:t>Strukturirani intervjua sastoji se od skupa precizno formuliranih pitanja koje socijalni radnik postavlja osobi koju intervjuira.  </a:t>
            </a:r>
          </a:p>
          <a:p>
            <a:pPr>
              <a:lnSpc>
                <a:spcPts val="4600"/>
              </a:lnSpc>
              <a:spcAft>
                <a:spcPts val="1800"/>
              </a:spcAft>
            </a:pPr>
            <a:r>
              <a:rPr lang="hr-HR" sz="2800" dirty="0"/>
              <a:t>Ponekad su mogući odgovori na pitanja navedeni u samom instrumentu. </a:t>
            </a:r>
          </a:p>
          <a:p>
            <a:pPr>
              <a:lnSpc>
                <a:spcPts val="4600"/>
              </a:lnSpc>
              <a:spcAft>
                <a:spcPts val="1800"/>
              </a:spcAft>
            </a:pPr>
            <a:r>
              <a:rPr lang="hr-HR" sz="2800" dirty="0"/>
              <a:t>Ti se odgovori na pitanja kvantificiraju, u cilju određivanja neke vrste poteškoće ili simptoma kod djeteta za koje se radi procjena.</a:t>
            </a:r>
          </a:p>
          <a:p>
            <a:pPr>
              <a:lnSpc>
                <a:spcPts val="4600"/>
              </a:lnSpc>
              <a:spcAft>
                <a:spcPts val="1800"/>
              </a:spcAft>
            </a:pPr>
            <a:r>
              <a:rPr lang="hr-HR" sz="2800" dirty="0"/>
              <a:t>Strukturirani intervju su ponekad pripremljeni i za djecu i za roditelje/skrbnike.</a:t>
            </a:r>
          </a:p>
        </p:txBody>
      </p:sp>
      <p:sp>
        <p:nvSpPr>
          <p:cNvPr id="3" name="Rezervirano mjesto broja slajda 2">
            <a:extLst>
              <a:ext uri="{FF2B5EF4-FFF2-40B4-BE49-F238E27FC236}">
                <a16:creationId xmlns:a16="http://schemas.microsoft.com/office/drawing/2014/main" id="{494E85F1-FD5C-429B-848B-2BF05FE24964}"/>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1152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0"/>
            <a:ext cx="10347960" cy="6615209"/>
          </a:xfrm>
          <a:prstGeom prst="rect">
            <a:avLst/>
          </a:prstGeom>
        </p:spPr>
        <p:txBody>
          <a:bodyPr wrap="square">
            <a:spAutoFit/>
          </a:bodyPr>
          <a:lstStyle/>
          <a:p>
            <a:pPr>
              <a:lnSpc>
                <a:spcPts val="4600"/>
              </a:lnSpc>
              <a:spcAft>
                <a:spcPts val="1800"/>
              </a:spcAft>
            </a:pPr>
            <a:r>
              <a:rPr lang="hr-HR" sz="2700" dirty="0"/>
              <a:t>Druge vrste strukturiranih instrumenata popunjavaju najčešće samostalno dijete ili drugi informator. </a:t>
            </a:r>
          </a:p>
          <a:p>
            <a:pPr>
              <a:lnSpc>
                <a:spcPts val="4600"/>
              </a:lnSpc>
              <a:spcAft>
                <a:spcPts val="1800"/>
              </a:spcAft>
            </a:pPr>
            <a:r>
              <a:rPr lang="hr-HR" sz="2700" dirty="0"/>
              <a:t>Ponekad su ti instrumenti tako napravljeni da su neke od pojava numerički mjerljive.</a:t>
            </a:r>
          </a:p>
          <a:p>
            <a:pPr>
              <a:lnSpc>
                <a:spcPts val="4600"/>
              </a:lnSpc>
              <a:spcAft>
                <a:spcPts val="1800"/>
              </a:spcAft>
            </a:pPr>
            <a:r>
              <a:rPr lang="hr-HR" sz="2700" dirty="0"/>
              <a:t> Zbroj (ili neka druga računska operacija) predstavlja razinu ocjene roditelja / skrbnika djeteta ili informatora, druge obitelji, drugih osoba, učitelja ili odgajatelja o opsegu ili razini poteškoće kod djeteta za koje se radi procjena.</a:t>
            </a:r>
          </a:p>
          <a:p>
            <a:pPr>
              <a:lnSpc>
                <a:spcPts val="4600"/>
              </a:lnSpc>
              <a:spcAft>
                <a:spcPts val="1800"/>
              </a:spcAft>
            </a:pPr>
            <a:r>
              <a:rPr lang="hr-HR" sz="2700" dirty="0"/>
              <a:t>Instrumenti za procjenu samoprocjene obično se sastoje od više pitanja ili stavki s dvije ili više opcija odgovora. </a:t>
            </a:r>
          </a:p>
        </p:txBody>
      </p:sp>
      <p:sp>
        <p:nvSpPr>
          <p:cNvPr id="3" name="Rezervirano mjesto broja slajda 2">
            <a:extLst>
              <a:ext uri="{FF2B5EF4-FFF2-40B4-BE49-F238E27FC236}">
                <a16:creationId xmlns:a16="http://schemas.microsoft.com/office/drawing/2014/main" id="{89C9D791-6FA0-4665-A2C2-AFFFF912AAD8}"/>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5385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10424160" cy="6771084"/>
          </a:xfrm>
          <a:prstGeom prst="rect">
            <a:avLst/>
          </a:prstGeom>
        </p:spPr>
        <p:txBody>
          <a:bodyPr wrap="square">
            <a:spAutoFit/>
          </a:bodyPr>
          <a:lstStyle/>
          <a:p>
            <a:r>
              <a:rPr lang="hr-HR" sz="2800" dirty="0"/>
              <a:t>Neposredno opažanje</a:t>
            </a:r>
          </a:p>
          <a:p>
            <a:endParaRPr lang="hr-HR" sz="2800" dirty="0"/>
          </a:p>
          <a:p>
            <a:pPr>
              <a:lnSpc>
                <a:spcPct val="150000"/>
              </a:lnSpc>
            </a:pPr>
            <a:r>
              <a:rPr lang="hr-HR" sz="2800" dirty="0"/>
              <a:t>U mnogim okruženjima u kojima se provodi djelatnost socijalnog rada, kao što su škole, stambeni objekti, bolnice psihijatrijske ustanove, socijalni radnici mogu izravno promatrati djecu u cilju donošenja procjene. </a:t>
            </a:r>
          </a:p>
          <a:p>
            <a:pPr>
              <a:lnSpc>
                <a:spcPct val="150000"/>
              </a:lnSpc>
            </a:pPr>
            <a:endParaRPr lang="hr-HR" sz="2800" dirty="0"/>
          </a:p>
          <a:p>
            <a:pPr>
              <a:lnSpc>
                <a:spcPct val="150000"/>
              </a:lnSpc>
            </a:pPr>
            <a:r>
              <a:rPr lang="hr-HR" sz="2800" dirty="0"/>
              <a:t>Takva promatranja mogu se napraviti u različitim okruženjima, strukturiranim i nestrukturiranim, te u interakcijama s različitim značajnim drugima, kao što su vršnjaci, učitelji, roditelji / skrbnici i druga obitelj.</a:t>
            </a:r>
          </a:p>
        </p:txBody>
      </p:sp>
      <p:sp>
        <p:nvSpPr>
          <p:cNvPr id="3" name="Rezervirano mjesto broja slajda 2">
            <a:extLst>
              <a:ext uri="{FF2B5EF4-FFF2-40B4-BE49-F238E27FC236}">
                <a16:creationId xmlns:a16="http://schemas.microsoft.com/office/drawing/2014/main" id="{A59100DF-5DEF-4E09-B388-9BD3E9DC795F}"/>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11915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84279"/>
            <a:ext cx="10363200" cy="6445034"/>
          </a:xfrm>
          <a:prstGeom prst="rect">
            <a:avLst/>
          </a:prstGeom>
        </p:spPr>
        <p:txBody>
          <a:bodyPr wrap="square">
            <a:spAutoFit/>
          </a:bodyPr>
          <a:lstStyle/>
          <a:p>
            <a:pPr>
              <a:lnSpc>
                <a:spcPct val="150000"/>
              </a:lnSpc>
              <a:spcAft>
                <a:spcPts val="2400"/>
              </a:spcAft>
            </a:pPr>
            <a:r>
              <a:rPr lang="hr-HR" sz="2800" dirty="0"/>
              <a:t>To omogućuje socijalnom radniku prikupljanje podataka o funkcioniranju djeteta koji nisu filtrirani kroz perceptivni proces djeteta ili drugog sudionika. </a:t>
            </a:r>
          </a:p>
          <a:p>
            <a:pPr>
              <a:lnSpc>
                <a:spcPct val="150000"/>
              </a:lnSpc>
              <a:spcAft>
                <a:spcPts val="2400"/>
              </a:spcAft>
            </a:pPr>
            <a:r>
              <a:rPr lang="hr-HR" sz="2800" dirty="0"/>
              <a:t>Takvo promatranje može se obaviti na sustavni i strukturirani način, koristeći protokole promatranja koji mogu kvantificirati učestalost i opseg ciljanih ponašanja. </a:t>
            </a:r>
          </a:p>
          <a:p>
            <a:pPr>
              <a:lnSpc>
                <a:spcPct val="150000"/>
              </a:lnSpc>
              <a:spcAft>
                <a:spcPts val="2400"/>
              </a:spcAft>
            </a:pPr>
            <a:r>
              <a:rPr lang="hr-HR" sz="2800" dirty="0"/>
              <a:t>Na primjer, u procjeni poteškoća u školi standardni je postupak socijalnog radnika da promatra djete u više navrata u školi, u situacijama odabranim u kontekstu poteškoća .</a:t>
            </a:r>
          </a:p>
        </p:txBody>
      </p:sp>
      <p:sp>
        <p:nvSpPr>
          <p:cNvPr id="3" name="Rezervirano mjesto broja slajda 2">
            <a:extLst>
              <a:ext uri="{FF2B5EF4-FFF2-40B4-BE49-F238E27FC236}">
                <a16:creationId xmlns:a16="http://schemas.microsoft.com/office/drawing/2014/main" id="{AD070BF9-2066-44E4-9F68-2272176F27FD}"/>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42283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6AD2F562-C594-44B9-98C6-7C892A4A5B22}"/>
              </a:ext>
            </a:extLst>
          </p:cNvPr>
          <p:cNvSpPr/>
          <p:nvPr/>
        </p:nvSpPr>
        <p:spPr>
          <a:xfrm>
            <a:off x="1145332" y="582098"/>
            <a:ext cx="10213676" cy="5693803"/>
          </a:xfrm>
          <a:prstGeom prst="rect">
            <a:avLst/>
          </a:prstGeom>
        </p:spPr>
        <p:txBody>
          <a:bodyPr wrap="square">
            <a:spAutoFit/>
          </a:bodyPr>
          <a:lstStyle/>
          <a:p>
            <a:pPr>
              <a:lnSpc>
                <a:spcPct val="150000"/>
              </a:lnSpc>
              <a:spcAft>
                <a:spcPts val="1800"/>
              </a:spcAft>
            </a:pPr>
            <a:r>
              <a:rPr lang="hr-HR" sz="2700" dirty="0"/>
              <a:t>Suvremeni socijalni rad kakvog ga danas poznajemo razvio se u Ujedinjenom Kraljevstvu od Elizabetanskih </a:t>
            </a:r>
            <a:r>
              <a:rPr lang="hr-HR" sz="2700" dirty="0" err="1"/>
              <a:t>Poor</a:t>
            </a:r>
            <a:r>
              <a:rPr lang="hr-HR" sz="2700" dirty="0"/>
              <a:t> </a:t>
            </a:r>
            <a:r>
              <a:rPr lang="hr-HR" sz="2700" dirty="0" err="1"/>
              <a:t>Laws</a:t>
            </a:r>
            <a:r>
              <a:rPr lang="hr-HR" sz="2700" dirty="0"/>
              <a:t> iz 1601. godine.</a:t>
            </a:r>
          </a:p>
          <a:p>
            <a:pPr>
              <a:lnSpc>
                <a:spcPct val="150000"/>
              </a:lnSpc>
              <a:spcAft>
                <a:spcPts val="1800"/>
              </a:spcAft>
            </a:pPr>
            <a:r>
              <a:rPr lang="hr-HR" sz="2700" dirty="0"/>
              <a:t>Socijalna politika postavila je okvir za pružanje dobara i usluga koji su podijeljene onima u socijalnim poteškoćama. </a:t>
            </a:r>
          </a:p>
          <a:p>
            <a:pPr>
              <a:lnSpc>
                <a:spcPct val="150000"/>
              </a:lnSpc>
              <a:spcAft>
                <a:spcPts val="1800"/>
              </a:spcAft>
            </a:pPr>
            <a:r>
              <a:rPr lang="hr-HR" sz="2700" dirty="0"/>
              <a:t>Od samog osnutka, socijalna politika usmjeravala je prakse socijalnog rada. </a:t>
            </a:r>
          </a:p>
          <a:p>
            <a:pPr>
              <a:lnSpc>
                <a:spcPct val="150000"/>
              </a:lnSpc>
            </a:pPr>
            <a:endParaRPr lang="hr-HR" sz="2700" dirty="0"/>
          </a:p>
        </p:txBody>
      </p:sp>
      <p:sp>
        <p:nvSpPr>
          <p:cNvPr id="2" name="Rezervirano mjesto broja slajda 1">
            <a:extLst>
              <a:ext uri="{FF2B5EF4-FFF2-40B4-BE49-F238E27FC236}">
                <a16:creationId xmlns:a16="http://schemas.microsoft.com/office/drawing/2014/main" id="{1F58EBB7-6349-433C-994E-588E98505BCE}"/>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3539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50614"/>
            <a:ext cx="10378440" cy="6596678"/>
          </a:xfrm>
          <a:prstGeom prst="rect">
            <a:avLst/>
          </a:prstGeom>
        </p:spPr>
        <p:txBody>
          <a:bodyPr wrap="square">
            <a:spAutoFit/>
          </a:bodyPr>
          <a:lstStyle/>
          <a:p>
            <a:r>
              <a:rPr lang="hr-HR" sz="2800" dirty="0"/>
              <a:t>Okvirna procjena socijalnog radnika trebala bi sadržavati:</a:t>
            </a:r>
          </a:p>
          <a:p>
            <a:endParaRPr lang="hr-HR" sz="2800" dirty="0"/>
          </a:p>
          <a:p>
            <a:pPr marL="571500" indent="-571500">
              <a:lnSpc>
                <a:spcPts val="4000"/>
              </a:lnSpc>
              <a:buSzPct val="103000"/>
              <a:buFont typeface="+mj-lt"/>
              <a:buAutoNum type="romanUcPeriod"/>
            </a:pPr>
            <a:r>
              <a:rPr lang="hr-HR" sz="2800" dirty="0"/>
              <a:t>Podaci za identifikaciju</a:t>
            </a:r>
          </a:p>
          <a:p>
            <a:pPr marL="1028700" lvl="1" indent="-571500">
              <a:lnSpc>
                <a:spcPts val="4000"/>
              </a:lnSpc>
              <a:buSzPct val="103000"/>
              <a:buFont typeface="+mj-lt"/>
              <a:buAutoNum type="arabicPeriod"/>
            </a:pPr>
            <a:r>
              <a:rPr lang="hr-HR" sz="2800" dirty="0"/>
              <a:t>Ime djeteta, dob, etničku pripadnost/rasa ako je bitna, fizički izgled, religija</a:t>
            </a:r>
          </a:p>
          <a:p>
            <a:pPr marL="1028700" lvl="1" indent="-571500">
              <a:lnSpc>
                <a:spcPts val="4000"/>
              </a:lnSpc>
              <a:buSzPct val="103000"/>
              <a:buFont typeface="+mj-lt"/>
              <a:buAutoNum type="arabicPeriod"/>
            </a:pPr>
            <a:r>
              <a:rPr lang="hr-HR" sz="2800" dirty="0"/>
              <a:t>Mjesto stanovanja, škola, rezidencijalni status obitelji</a:t>
            </a:r>
          </a:p>
          <a:p>
            <a:pPr marL="571500" indent="-571500">
              <a:lnSpc>
                <a:spcPts val="4000"/>
              </a:lnSpc>
              <a:buSzPct val="103000"/>
              <a:buFont typeface="+mj-lt"/>
              <a:buAutoNum type="romanUcPeriod"/>
            </a:pPr>
            <a:endParaRPr lang="hr-HR" sz="2800" dirty="0"/>
          </a:p>
          <a:p>
            <a:pPr marL="571500" indent="-571500">
              <a:lnSpc>
                <a:spcPts val="4000"/>
              </a:lnSpc>
              <a:buSzPct val="103000"/>
              <a:buFont typeface="+mj-lt"/>
              <a:buAutoNum type="romanUcPeriod"/>
            </a:pPr>
            <a:r>
              <a:rPr lang="hr-HR" sz="2800" dirty="0"/>
              <a:t>Razlog preporuke i informacije o nositelju preporuke</a:t>
            </a:r>
          </a:p>
          <a:p>
            <a:pPr marL="571500" indent="-571500">
              <a:lnSpc>
                <a:spcPts val="4000"/>
              </a:lnSpc>
              <a:buSzPct val="103000"/>
              <a:buFont typeface="+mj-lt"/>
              <a:buAutoNum type="romanUcPeriod"/>
            </a:pPr>
            <a:endParaRPr lang="hr-HR" sz="2800" dirty="0"/>
          </a:p>
          <a:p>
            <a:pPr marL="571500" indent="-571500">
              <a:lnSpc>
                <a:spcPts val="4000"/>
              </a:lnSpc>
              <a:buSzPct val="103000"/>
              <a:buFont typeface="+mj-lt"/>
              <a:buAutoNum type="romanUcPeriod"/>
            </a:pPr>
            <a:r>
              <a:rPr lang="hr-HR" sz="2800" dirty="0"/>
              <a:t>Problem zbog kojeg je preporučen/a</a:t>
            </a:r>
          </a:p>
          <a:p>
            <a:pPr marL="1028700" lvl="1" indent="-571500">
              <a:lnSpc>
                <a:spcPts val="4000"/>
              </a:lnSpc>
              <a:buSzPct val="103000"/>
              <a:buFont typeface="+mj-lt"/>
              <a:buAutoNum type="arabicPeriod"/>
            </a:pPr>
            <a:r>
              <a:rPr lang="hr-HR" sz="2800" dirty="0"/>
              <a:t>Kako razlog prikazuje dijete</a:t>
            </a:r>
          </a:p>
          <a:p>
            <a:pPr marL="1028700" lvl="1" indent="-571500">
              <a:lnSpc>
                <a:spcPts val="4000"/>
              </a:lnSpc>
              <a:buSzPct val="103000"/>
              <a:buFont typeface="+mj-lt"/>
              <a:buAutoNum type="arabicPeriod"/>
            </a:pPr>
            <a:r>
              <a:rPr lang="hr-HR" sz="2800" dirty="0"/>
              <a:t>Prikaz razloga od strane roditelja/skrbnika</a:t>
            </a:r>
          </a:p>
          <a:p>
            <a:pPr marL="1028700" lvl="1" indent="-571500">
              <a:lnSpc>
                <a:spcPts val="4000"/>
              </a:lnSpc>
              <a:buSzPct val="103000"/>
              <a:buFont typeface="+mj-lt"/>
              <a:buAutoNum type="arabicPeriod"/>
            </a:pPr>
            <a:r>
              <a:rPr lang="hr-HR" sz="2800" dirty="0"/>
              <a:t>Prikaz razloga od strane socijalnog radnika</a:t>
            </a:r>
          </a:p>
        </p:txBody>
      </p:sp>
      <p:sp>
        <p:nvSpPr>
          <p:cNvPr id="3" name="Rezervirano mjesto broja slajda 2">
            <a:extLst>
              <a:ext uri="{FF2B5EF4-FFF2-40B4-BE49-F238E27FC236}">
                <a16:creationId xmlns:a16="http://schemas.microsoft.com/office/drawing/2014/main" id="{747D6FCF-D0CA-45DA-A92C-AB35B1DA3832}"/>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74519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0"/>
            <a:ext cx="10393680" cy="6804107"/>
          </a:xfrm>
          <a:prstGeom prst="rect">
            <a:avLst/>
          </a:prstGeom>
        </p:spPr>
        <p:txBody>
          <a:bodyPr wrap="square">
            <a:spAutoFit/>
          </a:bodyPr>
          <a:lstStyle/>
          <a:p>
            <a:pPr marL="400050" indent="-400050">
              <a:lnSpc>
                <a:spcPts val="4400"/>
              </a:lnSpc>
              <a:buFont typeface="+mj-lt"/>
              <a:buAutoNum type="romanUcPeriod" startAt="4"/>
            </a:pPr>
            <a:r>
              <a:rPr lang="vi-VN" sz="2800" dirty="0"/>
              <a:t>Povijest </a:t>
            </a:r>
            <a:r>
              <a:rPr lang="hr-HR" sz="2800" dirty="0"/>
              <a:t>problema/poteškoća</a:t>
            </a:r>
            <a:r>
              <a:rPr lang="vi-VN" sz="2800" dirty="0"/>
              <a:t> </a:t>
            </a:r>
            <a:endParaRPr lang="hr-HR" sz="2800" dirty="0"/>
          </a:p>
          <a:p>
            <a:pPr marL="400050" indent="-400050">
              <a:lnSpc>
                <a:spcPts val="4400"/>
              </a:lnSpc>
              <a:buFont typeface="+mj-lt"/>
              <a:buAutoNum type="romanUcPeriod" startAt="4"/>
            </a:pPr>
            <a:endParaRPr lang="hr-HR" sz="2800" dirty="0"/>
          </a:p>
          <a:p>
            <a:pPr marL="800100" lvl="1" indent="-342900">
              <a:lnSpc>
                <a:spcPts val="4400"/>
              </a:lnSpc>
              <a:buFont typeface="+mj-lt"/>
              <a:buAutoNum type="arabicPeriod"/>
            </a:pPr>
            <a:r>
              <a:rPr lang="vi-VN" sz="2800" dirty="0"/>
              <a:t>Kada je počelo, koliko često, s kime i gdje se to događa?</a:t>
            </a:r>
          </a:p>
          <a:p>
            <a:pPr marL="800100" lvl="1" indent="-342900">
              <a:lnSpc>
                <a:spcPts val="4400"/>
              </a:lnSpc>
              <a:buFont typeface="+mj-lt"/>
              <a:buAutoNum type="arabicPeriod"/>
            </a:pPr>
            <a:r>
              <a:rPr lang="vi-VN" sz="2800" dirty="0"/>
              <a:t>Koj</a:t>
            </a:r>
            <a:r>
              <a:rPr lang="hr-HR" sz="2800" dirty="0"/>
              <a:t>i</a:t>
            </a:r>
            <a:r>
              <a:rPr lang="vi-VN" sz="2800" dirty="0"/>
              <a:t> socijaln</a:t>
            </a:r>
            <a:r>
              <a:rPr lang="hr-HR" sz="2800" dirty="0"/>
              <a:t>i</a:t>
            </a:r>
            <a:r>
              <a:rPr lang="vi-VN" sz="2800" dirty="0"/>
              <a:t>, emocionaln</a:t>
            </a:r>
            <a:r>
              <a:rPr lang="hr-HR" sz="2800" dirty="0"/>
              <a:t>i</a:t>
            </a:r>
            <a:r>
              <a:rPr lang="vi-VN" sz="2800" dirty="0"/>
              <a:t>, psihološk</a:t>
            </a:r>
            <a:r>
              <a:rPr lang="hr-HR" sz="2800" dirty="0"/>
              <a:t>i</a:t>
            </a:r>
            <a:r>
              <a:rPr lang="vi-VN" sz="2800" dirty="0"/>
              <a:t>, </a:t>
            </a:r>
            <a:r>
              <a:rPr lang="hr-HR" sz="2800" dirty="0"/>
              <a:t>odgojni </a:t>
            </a:r>
            <a:r>
              <a:rPr lang="vi-VN" sz="2800" dirty="0"/>
              <a:t>ili medicinsk</a:t>
            </a:r>
            <a:r>
              <a:rPr lang="hr-HR" sz="2800" dirty="0"/>
              <a:t>i </a:t>
            </a:r>
            <a:r>
              <a:rPr lang="vi-VN" sz="2800" dirty="0"/>
              <a:t>/ </a:t>
            </a:r>
            <a:r>
              <a:rPr lang="hr-HR" sz="2800" dirty="0"/>
              <a:t>tjelesni </a:t>
            </a:r>
            <a:r>
              <a:rPr lang="vi-VN" sz="2800" dirty="0"/>
              <a:t>čimbenici doprinose ili su ključni </a:t>
            </a:r>
            <a:r>
              <a:rPr lang="hr-HR" sz="2800" dirty="0"/>
              <a:t>za ovu vrstu problema?</a:t>
            </a:r>
          </a:p>
          <a:p>
            <a:pPr marL="800100" lvl="1" indent="-342900">
              <a:lnSpc>
                <a:spcPts val="4400"/>
              </a:lnSpc>
              <a:buFont typeface="+mj-lt"/>
              <a:buAutoNum type="arabicPeriod"/>
            </a:pPr>
            <a:r>
              <a:rPr lang="hr-HR" sz="2800" dirty="0"/>
              <a:t>Koje su posljedice poteškoća kod  djeteta i obitelji?</a:t>
            </a:r>
            <a:br>
              <a:rPr lang="hr-HR" sz="2800" dirty="0"/>
            </a:br>
            <a:r>
              <a:rPr lang="hr-HR" sz="2800" dirty="0"/>
              <a:t>Rezultati instrumenata procjene: izvješća o djeci, izvješća o odraslima i strukturirani intervjui</a:t>
            </a:r>
            <a:br>
              <a:rPr lang="hr-HR" sz="2800" dirty="0"/>
            </a:br>
            <a:r>
              <a:rPr lang="hr-HR" sz="2800" dirty="0"/>
              <a:t>Što je do sada pokušano u razrješavanju problema?</a:t>
            </a:r>
            <a:br>
              <a:rPr lang="hr-HR" sz="2800" dirty="0"/>
            </a:br>
            <a:r>
              <a:rPr lang="hr-HR" sz="2800" dirty="0"/>
              <a:t>- s djetetom i obitelji?</a:t>
            </a:r>
            <a:br>
              <a:rPr lang="hr-HR" sz="2800" dirty="0"/>
            </a:br>
            <a:r>
              <a:rPr lang="hr-HR" sz="2800" dirty="0"/>
              <a:t>- uz pomoć stručnih pomagača?</a:t>
            </a:r>
          </a:p>
        </p:txBody>
      </p:sp>
      <p:sp>
        <p:nvSpPr>
          <p:cNvPr id="3" name="Rezervirano mjesto broja slajda 2">
            <a:extLst>
              <a:ext uri="{FF2B5EF4-FFF2-40B4-BE49-F238E27FC236}">
                <a16:creationId xmlns:a16="http://schemas.microsoft.com/office/drawing/2014/main" id="{7F9A2DB4-5BA7-4659-94D9-048AC8AC4297}"/>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6057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080" y="0"/>
            <a:ext cx="10347960" cy="6986528"/>
          </a:xfrm>
          <a:prstGeom prst="rect">
            <a:avLst/>
          </a:prstGeom>
        </p:spPr>
        <p:txBody>
          <a:bodyPr wrap="square">
            <a:spAutoFit/>
          </a:bodyPr>
          <a:lstStyle/>
          <a:p>
            <a:pPr marL="400050" indent="-400050">
              <a:buFont typeface="+mj-lt"/>
              <a:buAutoNum type="romanUcPeriod" startAt="6"/>
            </a:pPr>
            <a:r>
              <a:rPr lang="hr-HR" sz="2700" dirty="0"/>
              <a:t>Mogući problemi sigurnosti</a:t>
            </a:r>
          </a:p>
          <a:p>
            <a:endParaRPr lang="hr-HR" sz="2700" dirty="0"/>
          </a:p>
          <a:p>
            <a:pPr marL="342900" indent="-342900">
              <a:buFont typeface="+mj-lt"/>
              <a:buAutoNum type="arabicPeriod"/>
            </a:pPr>
            <a:r>
              <a:rPr lang="hr-HR" sz="2700" dirty="0"/>
              <a:t>Opasnost zlostavljanja ili zanemarivanja </a:t>
            </a:r>
          </a:p>
          <a:p>
            <a:pPr marL="342900" indent="-342900">
              <a:buFont typeface="+mj-lt"/>
              <a:buAutoNum type="arabicPeriod"/>
            </a:pPr>
            <a:r>
              <a:rPr lang="hr-HR" sz="2700" dirty="0"/>
              <a:t>Rizik samoubojstva ili ubojstva</a:t>
            </a:r>
          </a:p>
          <a:p>
            <a:endParaRPr lang="hr-HR" sz="2700" dirty="0"/>
          </a:p>
          <a:p>
            <a:pPr marL="400050" indent="-400050">
              <a:buFont typeface="+mj-lt"/>
              <a:buAutoNum type="romanUcPeriod" startAt="7"/>
            </a:pPr>
            <a:r>
              <a:rPr lang="hr-HR" sz="2700" dirty="0"/>
              <a:t>Razvojni elementi </a:t>
            </a:r>
          </a:p>
          <a:p>
            <a:endParaRPr lang="hr-HR" sz="2700" dirty="0"/>
          </a:p>
          <a:p>
            <a:pPr marL="342900" indent="-342900">
              <a:buFont typeface="+mj-lt"/>
              <a:buAutoNum type="romanUcPeriod"/>
            </a:pPr>
            <a:r>
              <a:rPr lang="hr-HR" sz="2700" dirty="0"/>
              <a:t>Sadašnji novi razvoja</a:t>
            </a:r>
          </a:p>
          <a:p>
            <a:pPr marL="342900" indent="-342900">
              <a:buFont typeface="+mj-lt"/>
              <a:buAutoNum type="romanUcPeriod"/>
            </a:pPr>
            <a:r>
              <a:rPr lang="hr-HR" sz="2700" dirty="0"/>
              <a:t>Prošli razvojni stupnjevi i eventualne poteškoće</a:t>
            </a:r>
          </a:p>
          <a:p>
            <a:pPr marL="342900" indent="-342900">
              <a:buFont typeface="+mj-lt"/>
              <a:buAutoNum type="romanUcPeriod"/>
            </a:pPr>
            <a:r>
              <a:rPr lang="hr-HR" sz="2700" dirty="0"/>
              <a:t>Uloga razvojnih problema u izazovu predstavljanja</a:t>
            </a:r>
          </a:p>
          <a:p>
            <a:pPr marL="342900" indent="-342900">
              <a:buFont typeface="+mj-lt"/>
              <a:buAutoNum type="romanUcPeriod"/>
            </a:pPr>
            <a:endParaRPr lang="hr-HR" sz="2700" dirty="0"/>
          </a:p>
          <a:p>
            <a:pPr marL="571500" indent="-571500">
              <a:buFont typeface="+mj-lt"/>
              <a:buAutoNum type="romanUcPeriod" startAt="8"/>
            </a:pPr>
            <a:r>
              <a:rPr lang="hr-HR" sz="2700" dirty="0"/>
              <a:t> Obiteljska povijest</a:t>
            </a:r>
          </a:p>
          <a:p>
            <a:pPr marL="1028700" lvl="1" indent="-571500">
              <a:buFont typeface="+mj-lt"/>
              <a:buAutoNum type="arabicPeriod"/>
            </a:pPr>
            <a:r>
              <a:rPr lang="hr-HR" sz="2700" dirty="0"/>
              <a:t>Povijest obitelji kroz generacije </a:t>
            </a:r>
          </a:p>
          <a:p>
            <a:pPr marL="1028700" lvl="1" indent="-571500">
              <a:buFont typeface="+mj-lt"/>
              <a:buAutoNum type="arabicPeriod"/>
            </a:pPr>
            <a:r>
              <a:rPr lang="pl-PL" sz="2700" dirty="0"/>
              <a:t>Etnokulturna pitanja: Stresori akulturacije, jezični problemi, imigracija / status izbjeglica</a:t>
            </a:r>
          </a:p>
          <a:p>
            <a:pPr marL="1028700" lvl="1" indent="-571500">
              <a:buFont typeface="+mj-lt"/>
              <a:buAutoNum type="arabicPeriod"/>
            </a:pPr>
            <a:r>
              <a:rPr lang="pl-PL" sz="2700" dirty="0"/>
              <a:t>Genogram</a:t>
            </a:r>
            <a:endParaRPr lang="hr-HR" sz="2700" dirty="0"/>
          </a:p>
        </p:txBody>
      </p:sp>
      <p:sp>
        <p:nvSpPr>
          <p:cNvPr id="3" name="Rezervirano mjesto broja slajda 2">
            <a:extLst>
              <a:ext uri="{FF2B5EF4-FFF2-40B4-BE49-F238E27FC236}">
                <a16:creationId xmlns:a16="http://schemas.microsoft.com/office/drawing/2014/main" id="{278A55D9-B7FD-40EC-AC29-9ABBAB982FD6}"/>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1000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00249"/>
            <a:ext cx="10332720" cy="5693866"/>
          </a:xfrm>
          <a:prstGeom prst="rect">
            <a:avLst/>
          </a:prstGeom>
        </p:spPr>
        <p:txBody>
          <a:bodyPr wrap="square">
            <a:spAutoFit/>
          </a:bodyPr>
          <a:lstStyle/>
          <a:p>
            <a:r>
              <a:rPr lang="hr-HR" sz="2800" dirty="0"/>
              <a:t> </a:t>
            </a:r>
          </a:p>
          <a:p>
            <a:r>
              <a:rPr lang="hr-HR" sz="2800" dirty="0"/>
              <a:t>ŠTO JE GENOGRAM?</a:t>
            </a:r>
          </a:p>
          <a:p>
            <a:endParaRPr lang="hr-HR" sz="2800" dirty="0"/>
          </a:p>
          <a:p>
            <a:r>
              <a:rPr lang="hr-HR" sz="2800" dirty="0" err="1"/>
              <a:t>Genogram</a:t>
            </a:r>
            <a:r>
              <a:rPr lang="hr-HR" sz="2800" dirty="0"/>
              <a:t> je slika jedne osobe i njenih odnosa unutar obitelji. </a:t>
            </a:r>
          </a:p>
          <a:p>
            <a:endParaRPr lang="hr-HR" sz="2800" dirty="0"/>
          </a:p>
          <a:p>
            <a:r>
              <a:rPr lang="hr-HR" sz="2800" dirty="0"/>
              <a:t>Iz </a:t>
            </a:r>
            <a:r>
              <a:rPr lang="hr-HR" sz="2800" dirty="0" err="1"/>
              <a:t>genograma</a:t>
            </a:r>
            <a:r>
              <a:rPr lang="hr-HR" sz="2800" dirty="0"/>
              <a:t> možemo čitati tradicionalno obiteljsko stablo, zdravstveno nasljeđe u smislu nasljednih bolesti i psiholoških faktora koji obilježavaju te odnose. </a:t>
            </a:r>
          </a:p>
          <a:p>
            <a:endParaRPr lang="hr-HR" sz="2800" dirty="0"/>
          </a:p>
          <a:p>
            <a:r>
              <a:rPr lang="hr-HR" sz="2800" dirty="0" err="1"/>
              <a:t>Genogram</a:t>
            </a:r>
            <a:r>
              <a:rPr lang="hr-HR" sz="2800" dirty="0"/>
              <a:t> se danas koristi sa različitim grupama ljudi i u različitim područjima djelatnosti kao što su: medicina, psihijatrija, psihologija, socijalni rad, genetička istraživanja, obrazovanje i druge oblasti.</a:t>
            </a:r>
          </a:p>
        </p:txBody>
      </p:sp>
      <p:sp>
        <p:nvSpPr>
          <p:cNvPr id="3" name="Rezervirano mjesto broja slajda 2">
            <a:extLst>
              <a:ext uri="{FF2B5EF4-FFF2-40B4-BE49-F238E27FC236}">
                <a16:creationId xmlns:a16="http://schemas.microsoft.com/office/drawing/2014/main" id="{A4C8AB09-9859-43F8-8DE0-526681B658A5}"/>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9405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0" y="65943"/>
            <a:ext cx="6080760" cy="657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zervirano mjesto broja slajda 1">
            <a:extLst>
              <a:ext uri="{FF2B5EF4-FFF2-40B4-BE49-F238E27FC236}">
                <a16:creationId xmlns:a16="http://schemas.microsoft.com/office/drawing/2014/main" id="{9673E3FF-13B7-452D-80D8-E26E50A7A153}"/>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834739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0" y="0"/>
            <a:ext cx="10363200" cy="6340197"/>
          </a:xfrm>
          <a:prstGeom prst="rect">
            <a:avLst/>
          </a:prstGeom>
        </p:spPr>
        <p:txBody>
          <a:bodyPr wrap="square">
            <a:spAutoFit/>
          </a:bodyPr>
          <a:lstStyle/>
          <a:p>
            <a:pPr marL="571500" indent="-571500">
              <a:buFont typeface="+mj-lt"/>
              <a:buAutoNum type="romanUcPeriod" startAt="9"/>
            </a:pPr>
            <a:r>
              <a:rPr lang="hr-HR" sz="2800" dirty="0"/>
              <a:t>Prednosti i zaštiti faktori</a:t>
            </a:r>
          </a:p>
          <a:p>
            <a:endParaRPr lang="hr-HR" sz="2800" dirty="0"/>
          </a:p>
          <a:p>
            <a:pPr marL="971550" lvl="1" indent="-514350">
              <a:lnSpc>
                <a:spcPts val="5000"/>
              </a:lnSpc>
              <a:buFont typeface="+mj-lt"/>
              <a:buAutoNum type="arabicPeriod"/>
            </a:pPr>
            <a:r>
              <a:rPr lang="hr-HR" sz="2800" dirty="0"/>
              <a:t>Djetetovi talenti, resursi, vještine i zaštitni faktori</a:t>
            </a:r>
          </a:p>
          <a:p>
            <a:pPr marL="971550" lvl="1" indent="-514350">
              <a:lnSpc>
                <a:spcPts val="5000"/>
              </a:lnSpc>
              <a:buFont typeface="+mj-lt"/>
              <a:buAutoNum type="arabicPeriod"/>
            </a:pPr>
            <a:r>
              <a:rPr lang="hr-HR" sz="2800" dirty="0"/>
              <a:t>Obiteljski zaštitni faktori i resursi</a:t>
            </a:r>
          </a:p>
          <a:p>
            <a:pPr marL="971550" lvl="1" indent="-514350">
              <a:lnSpc>
                <a:spcPts val="5000"/>
              </a:lnSpc>
              <a:buFont typeface="+mj-lt"/>
              <a:buAutoNum type="arabicPeriod"/>
            </a:pPr>
            <a:r>
              <a:rPr lang="hr-HR" sz="2800" dirty="0"/>
              <a:t>Prošireni obiteljski resursi</a:t>
            </a:r>
          </a:p>
          <a:p>
            <a:pPr marL="971550" lvl="1" indent="-514350">
              <a:lnSpc>
                <a:spcPts val="5000"/>
              </a:lnSpc>
              <a:buFont typeface="+mj-lt"/>
              <a:buAutoNum type="arabicPeriod"/>
            </a:pPr>
            <a:r>
              <a:rPr lang="hr-HR" sz="2800" dirty="0"/>
              <a:t>Resursi lokalne zajednice: susjedstvo, vjerska organizacija, etnokulturne organizacije</a:t>
            </a:r>
          </a:p>
          <a:p>
            <a:pPr marL="971550" lvl="1" indent="-514350">
              <a:lnSpc>
                <a:spcPts val="5000"/>
              </a:lnSpc>
              <a:buFont typeface="+mj-lt"/>
              <a:buAutoNum type="arabicPeriod"/>
            </a:pPr>
            <a:r>
              <a:rPr lang="hr-HR" sz="2800" dirty="0"/>
              <a:t>Eko-mapa</a:t>
            </a:r>
          </a:p>
          <a:p>
            <a:pPr marL="971550" lvl="1" indent="-514350">
              <a:lnSpc>
                <a:spcPts val="4000"/>
              </a:lnSpc>
              <a:buFont typeface="+mj-lt"/>
              <a:buAutoNum type="arabicPeriod"/>
            </a:pPr>
            <a:endParaRPr lang="hr-HR" sz="2800" dirty="0"/>
          </a:p>
          <a:p>
            <a:pPr marL="971550" lvl="1" indent="-514350">
              <a:lnSpc>
                <a:spcPts val="4000"/>
              </a:lnSpc>
              <a:buFont typeface="+mj-lt"/>
              <a:buAutoNum type="arabicPeriod"/>
            </a:pPr>
            <a:endParaRPr lang="hr-HR" sz="2800" dirty="0"/>
          </a:p>
          <a:p>
            <a:pPr lvl="1">
              <a:lnSpc>
                <a:spcPts val="4000"/>
              </a:lnSpc>
            </a:pPr>
            <a:r>
              <a:rPr lang="hr-HR" sz="2800" dirty="0"/>
              <a:t> </a:t>
            </a:r>
          </a:p>
        </p:txBody>
      </p:sp>
      <p:sp>
        <p:nvSpPr>
          <p:cNvPr id="3" name="Rezervirano mjesto broja slajda 2">
            <a:extLst>
              <a:ext uri="{FF2B5EF4-FFF2-40B4-BE49-F238E27FC236}">
                <a16:creationId xmlns:a16="http://schemas.microsoft.com/office/drawing/2014/main" id="{FD3B322C-3AA6-4153-B924-8A58107E3AC9}"/>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21035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560" y="444699"/>
            <a:ext cx="10378440" cy="5693866"/>
          </a:xfrm>
          <a:prstGeom prst="rect">
            <a:avLst/>
          </a:prstGeom>
        </p:spPr>
        <p:txBody>
          <a:bodyPr wrap="square">
            <a:spAutoFit/>
          </a:bodyPr>
          <a:lstStyle/>
          <a:p>
            <a:r>
              <a:rPr lang="hr-HR" sz="2800" dirty="0"/>
              <a:t>Ekološka karta je grafički prikaz koji prikazuje sve sustave koji utječu na život pojedinca. </a:t>
            </a:r>
          </a:p>
          <a:p>
            <a:endParaRPr lang="hr-HR" sz="2800" dirty="0"/>
          </a:p>
          <a:p>
            <a:r>
              <a:rPr lang="hr-HR" sz="2800" dirty="0"/>
              <a:t>Eko karte koriste se u individualnom i obiteljskom savjetovanju unutar socijalnog rada ali i drugih pomažućih disciplina. </a:t>
            </a:r>
          </a:p>
          <a:p>
            <a:endParaRPr lang="hr-HR" sz="2800" dirty="0"/>
          </a:p>
          <a:p>
            <a:r>
              <a:rPr lang="hr-HR" sz="2800" dirty="0"/>
              <a:t>Nastale su na temeljima teorije sustava i omogućuju da socijalni radnik i klijent mogu na pojednostavljen način razmotriti sustave koji djeluju u nekom obiteljskom okruženju. </a:t>
            </a:r>
          </a:p>
          <a:p>
            <a:endParaRPr lang="hr-HR" sz="2800" dirty="0"/>
          </a:p>
          <a:p>
            <a:r>
              <a:rPr lang="hr-HR" sz="2800" dirty="0"/>
              <a:t>Ove ekološke karte, razvila je </a:t>
            </a:r>
            <a:r>
              <a:rPr lang="hr-HR" sz="2800" dirty="0" err="1"/>
              <a:t>sociologinja</a:t>
            </a:r>
            <a:r>
              <a:rPr lang="hr-HR" sz="2800" dirty="0"/>
              <a:t> </a:t>
            </a:r>
            <a:r>
              <a:rPr lang="hr-HR" sz="2800" dirty="0" err="1"/>
              <a:t>Ann</a:t>
            </a:r>
            <a:r>
              <a:rPr lang="hr-HR" sz="2800" dirty="0"/>
              <a:t> </a:t>
            </a:r>
            <a:r>
              <a:rPr lang="hr-HR" sz="2800" dirty="0" err="1"/>
              <a:t>Hartman</a:t>
            </a:r>
            <a:r>
              <a:rPr lang="hr-HR" sz="2800" dirty="0"/>
              <a:t> 1975. kao sredstvo prikazivanja ekološkog sustava koji obuhvaća obitelj ili pojedinca.</a:t>
            </a:r>
          </a:p>
        </p:txBody>
      </p:sp>
      <p:sp>
        <p:nvSpPr>
          <p:cNvPr id="3" name="Rezervirano mjesto broja slajda 2">
            <a:extLst>
              <a:ext uri="{FF2B5EF4-FFF2-40B4-BE49-F238E27FC236}">
                <a16:creationId xmlns:a16="http://schemas.microsoft.com/office/drawing/2014/main" id="{46C96979-CA38-4A7E-8140-339571BDE2DF}"/>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5783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ADBBEB44-085E-4B8B-A173-9A6DBF23DFE8}"/>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5" name="Slika 4">
            <a:extLst>
              <a:ext uri="{FF2B5EF4-FFF2-40B4-BE49-F238E27FC236}">
                <a16:creationId xmlns:a16="http://schemas.microsoft.com/office/drawing/2014/main" id="{5AD49F12-219F-4434-B923-052AA8A81522}"/>
              </a:ext>
            </a:extLst>
          </p:cNvPr>
          <p:cNvPicPr>
            <a:picLocks noChangeAspect="1"/>
          </p:cNvPicPr>
          <p:nvPr/>
        </p:nvPicPr>
        <p:blipFill>
          <a:blip r:embed="rId2"/>
          <a:stretch>
            <a:fillRect/>
          </a:stretch>
        </p:blipFill>
        <p:spPr>
          <a:xfrm>
            <a:off x="2577830" y="0"/>
            <a:ext cx="5317889" cy="6847862"/>
          </a:xfrm>
          <a:prstGeom prst="rect">
            <a:avLst/>
          </a:prstGeom>
        </p:spPr>
      </p:pic>
    </p:spTree>
    <p:extLst>
      <p:ext uri="{BB962C8B-B14F-4D97-AF65-F5344CB8AC3E}">
        <p14:creationId xmlns:p14="http://schemas.microsoft.com/office/powerpoint/2010/main" val="2930969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1577816"/>
            <a:ext cx="10347960" cy="3323987"/>
          </a:xfrm>
          <a:prstGeom prst="rect">
            <a:avLst/>
          </a:prstGeom>
        </p:spPr>
        <p:txBody>
          <a:bodyPr wrap="square">
            <a:spAutoFit/>
          </a:bodyPr>
          <a:lstStyle/>
          <a:p>
            <a:pPr marL="571500" indent="-571500">
              <a:buFont typeface="+mj-lt"/>
              <a:buAutoNum type="romanUcPeriod" startAt="10"/>
            </a:pPr>
            <a:r>
              <a:rPr lang="hr-HR" sz="2800" dirty="0"/>
              <a:t>Rezultati, tumačenja i implikacije instrumenata strukturnih procjena</a:t>
            </a:r>
          </a:p>
          <a:p>
            <a:endParaRPr lang="hr-HR" sz="2800" dirty="0"/>
          </a:p>
          <a:p>
            <a:pPr marL="971550" lvl="1" indent="-514350">
              <a:lnSpc>
                <a:spcPct val="150000"/>
              </a:lnSpc>
              <a:buFont typeface="+mj-lt"/>
              <a:buAutoNum type="arabicPeriod"/>
            </a:pPr>
            <a:r>
              <a:rPr lang="hr-HR" sz="2800" dirty="0"/>
              <a:t>Instrumenti </a:t>
            </a:r>
            <a:r>
              <a:rPr lang="hr-HR" sz="2800" dirty="0" err="1"/>
              <a:t>samoprocjene</a:t>
            </a:r>
            <a:r>
              <a:rPr lang="hr-HR" sz="2800" dirty="0"/>
              <a:t> djeteta</a:t>
            </a:r>
          </a:p>
          <a:p>
            <a:pPr marL="971550" lvl="1" indent="-514350">
              <a:lnSpc>
                <a:spcPct val="150000"/>
              </a:lnSpc>
              <a:buFont typeface="+mj-lt"/>
              <a:buAutoNum type="arabicPeriod"/>
            </a:pPr>
            <a:r>
              <a:rPr lang="hr-HR" sz="2800" dirty="0"/>
              <a:t>Instrumenti procjene o odraslima</a:t>
            </a:r>
          </a:p>
          <a:p>
            <a:pPr marL="971550" lvl="1" indent="-514350">
              <a:lnSpc>
                <a:spcPct val="150000"/>
              </a:lnSpc>
              <a:buFont typeface="+mj-lt"/>
              <a:buAutoNum type="arabicPeriod"/>
            </a:pPr>
            <a:r>
              <a:rPr lang="hr-HR" sz="2800" dirty="0"/>
              <a:t>Strukturirani intervjui</a:t>
            </a:r>
          </a:p>
        </p:txBody>
      </p:sp>
      <p:sp>
        <p:nvSpPr>
          <p:cNvPr id="3" name="Rezervirano mjesto broja slajda 2">
            <a:extLst>
              <a:ext uri="{FF2B5EF4-FFF2-40B4-BE49-F238E27FC236}">
                <a16:creationId xmlns:a16="http://schemas.microsoft.com/office/drawing/2014/main" id="{AF2D03FD-1C0D-4DFE-95E0-94B987D155A3}"/>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12570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560" y="170379"/>
            <a:ext cx="10317480" cy="6853158"/>
          </a:xfrm>
          <a:prstGeom prst="rect">
            <a:avLst/>
          </a:prstGeom>
        </p:spPr>
        <p:txBody>
          <a:bodyPr wrap="square">
            <a:spAutoFit/>
          </a:bodyPr>
          <a:lstStyle/>
          <a:p>
            <a:pPr marL="571500" indent="-571500">
              <a:buFont typeface="+mj-lt"/>
              <a:buAutoNum type="romanUcPeriod" startAt="11"/>
            </a:pPr>
            <a:r>
              <a:rPr lang="vi-VN" sz="2800" dirty="0"/>
              <a:t>D</a:t>
            </a:r>
            <a:r>
              <a:rPr lang="hr-HR" sz="2800" dirty="0" err="1"/>
              <a:t>ijete</a:t>
            </a:r>
            <a:r>
              <a:rPr lang="vi-VN" sz="2800" dirty="0"/>
              <a:t> i obitelj</a:t>
            </a:r>
            <a:endParaRPr lang="hr-HR" sz="2800" dirty="0"/>
          </a:p>
          <a:p>
            <a:endParaRPr lang="vi-VN" sz="2800" dirty="0"/>
          </a:p>
          <a:p>
            <a:pPr marL="971550" lvl="1" indent="-514350">
              <a:lnSpc>
                <a:spcPts val="4600"/>
              </a:lnSpc>
              <a:buFont typeface="+mj-lt"/>
              <a:buAutoNum type="arabicPeriod"/>
            </a:pPr>
            <a:r>
              <a:rPr lang="vi-VN" sz="2800" dirty="0"/>
              <a:t>Ekonomsk</a:t>
            </a:r>
            <a:r>
              <a:rPr lang="hr-HR" sz="2800" dirty="0"/>
              <a:t>i uvjeti</a:t>
            </a:r>
            <a:r>
              <a:rPr lang="vi-VN" sz="2800" dirty="0"/>
              <a:t>: Prihodi, stanovanje, hrana, odjeća, prijevoz</a:t>
            </a:r>
          </a:p>
          <a:p>
            <a:pPr marL="971550" lvl="1" indent="-514350">
              <a:lnSpc>
                <a:spcPts val="4600"/>
              </a:lnSpc>
              <a:buFont typeface="+mj-lt"/>
              <a:buAutoNum type="arabicPeriod"/>
            </a:pPr>
            <a:r>
              <a:rPr lang="vi-VN" sz="2800" dirty="0"/>
              <a:t>Društveno / emotivn</a:t>
            </a:r>
            <a:r>
              <a:rPr lang="hr-HR" sz="2800" dirty="0"/>
              <a:t>i uvjeti</a:t>
            </a:r>
            <a:r>
              <a:rPr lang="vi-VN" sz="2800" dirty="0"/>
              <a:t>: međusobn</a:t>
            </a:r>
            <a:r>
              <a:rPr lang="hr-HR" sz="2800" dirty="0"/>
              <a:t>i emocionalni odnosi</a:t>
            </a:r>
            <a:r>
              <a:rPr lang="vi-VN" sz="2800" dirty="0"/>
              <a:t>, rekreacija</a:t>
            </a:r>
          </a:p>
          <a:p>
            <a:pPr marL="971550" lvl="1" indent="-514350">
              <a:lnSpc>
                <a:spcPts val="4600"/>
              </a:lnSpc>
              <a:buFont typeface="+mj-lt"/>
              <a:buAutoNum type="arabicPeriod"/>
            </a:pPr>
            <a:r>
              <a:rPr lang="vi-VN" sz="2800" dirty="0"/>
              <a:t>Obrazovni</a:t>
            </a:r>
            <a:r>
              <a:rPr lang="hr-HR" sz="2800" dirty="0"/>
              <a:t> uvjeti</a:t>
            </a:r>
            <a:r>
              <a:rPr lang="vi-VN" sz="2800" dirty="0"/>
              <a:t>: odgovarajuć</a:t>
            </a:r>
            <a:r>
              <a:rPr lang="hr-HR" sz="2800" dirty="0"/>
              <a:t>a</a:t>
            </a:r>
            <a:r>
              <a:rPr lang="vi-VN" sz="2800" dirty="0"/>
              <a:t> </a:t>
            </a:r>
            <a:r>
              <a:rPr lang="hr-HR" sz="2800" dirty="0"/>
              <a:t>obrazovna situacija</a:t>
            </a:r>
            <a:endParaRPr lang="vi-VN" sz="2800" dirty="0"/>
          </a:p>
          <a:p>
            <a:pPr marL="971550" lvl="1" indent="-514350">
              <a:lnSpc>
                <a:spcPts val="4600"/>
              </a:lnSpc>
              <a:buFont typeface="+mj-lt"/>
              <a:buAutoNum type="arabicPeriod"/>
            </a:pPr>
            <a:r>
              <a:rPr lang="hr-HR" sz="2800" dirty="0"/>
              <a:t>Zdravstveni uvjeti</a:t>
            </a:r>
            <a:r>
              <a:rPr lang="vi-VN" sz="2800" dirty="0"/>
              <a:t>: Zdravstvena zaštita, lijekovi</a:t>
            </a:r>
          </a:p>
          <a:p>
            <a:pPr marL="971550" lvl="1" indent="-514350">
              <a:lnSpc>
                <a:spcPts val="4600"/>
              </a:lnSpc>
              <a:buFont typeface="+mj-lt"/>
              <a:buAutoNum type="arabicPeriod"/>
            </a:pPr>
            <a:r>
              <a:rPr lang="vi-VN" sz="2800" dirty="0"/>
              <a:t>Sociokulturni</a:t>
            </a:r>
            <a:r>
              <a:rPr lang="hr-HR" sz="2800" dirty="0"/>
              <a:t> uvjeti</a:t>
            </a:r>
            <a:r>
              <a:rPr lang="vi-VN" sz="2800" dirty="0"/>
              <a:t>: specifična </a:t>
            </a:r>
            <a:r>
              <a:rPr lang="hr-HR" sz="2800" dirty="0"/>
              <a:t>kulturna </a:t>
            </a:r>
            <a:r>
              <a:rPr lang="vi-VN" sz="2800" dirty="0"/>
              <a:t>podrška, zajednica, zagovaranje</a:t>
            </a:r>
            <a:r>
              <a:rPr lang="hr-HR" sz="2800" dirty="0"/>
              <a:t>, prevoditelj</a:t>
            </a:r>
            <a:endParaRPr lang="vi-VN" sz="2800" dirty="0"/>
          </a:p>
          <a:p>
            <a:pPr marL="971550" lvl="1" indent="-514350">
              <a:lnSpc>
                <a:spcPts val="4600"/>
              </a:lnSpc>
              <a:buFont typeface="+mj-lt"/>
              <a:buAutoNum type="arabicPeriod"/>
            </a:pPr>
            <a:r>
              <a:rPr lang="vi-VN" sz="2800" dirty="0"/>
              <a:t>Pravni</a:t>
            </a:r>
            <a:r>
              <a:rPr lang="hr-HR" sz="2800" dirty="0"/>
              <a:t> uvjeti</a:t>
            </a:r>
            <a:r>
              <a:rPr lang="vi-VN" sz="2800" dirty="0"/>
              <a:t>: </a:t>
            </a:r>
            <a:r>
              <a:rPr lang="hr-HR" sz="2800" dirty="0"/>
              <a:t>privremeno skrbništvo</a:t>
            </a:r>
            <a:r>
              <a:rPr lang="vi-VN" sz="2800" dirty="0"/>
              <a:t>, trenutni sudski postupak, zagovaranje</a:t>
            </a:r>
            <a:endParaRPr lang="hr-HR" sz="2800" dirty="0"/>
          </a:p>
        </p:txBody>
      </p:sp>
      <p:sp>
        <p:nvSpPr>
          <p:cNvPr id="3" name="Rezervirano mjesto broja slajda 2">
            <a:extLst>
              <a:ext uri="{FF2B5EF4-FFF2-40B4-BE49-F238E27FC236}">
                <a16:creationId xmlns:a16="http://schemas.microsoft.com/office/drawing/2014/main" id="{5596E9EA-670C-4CBA-BF41-665112554777}"/>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4272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5CA75551-1393-4528-A141-8D8217A878FC}"/>
              </a:ext>
            </a:extLst>
          </p:cNvPr>
          <p:cNvSpPr/>
          <p:nvPr/>
        </p:nvSpPr>
        <p:spPr>
          <a:xfrm>
            <a:off x="1119051" y="1246808"/>
            <a:ext cx="9953897" cy="5001306"/>
          </a:xfrm>
          <a:prstGeom prst="rect">
            <a:avLst/>
          </a:prstGeom>
        </p:spPr>
        <p:txBody>
          <a:bodyPr wrap="square">
            <a:spAutoFit/>
          </a:bodyPr>
          <a:lstStyle/>
          <a:p>
            <a:pPr lvl="0">
              <a:lnSpc>
                <a:spcPct val="150000"/>
              </a:lnSpc>
            </a:pPr>
            <a:r>
              <a:rPr lang="hr-HR" sz="2700" dirty="0">
                <a:solidFill>
                  <a:prstClr val="white"/>
                </a:solidFill>
              </a:rPr>
              <a:t>Od konca 19. stoljeća i posebno od početka 20. stoljeća, nadalje, praksa socijalnog rada se počinje oslanjati na  društvena istraživanja, dakle znanost u socijalnom radu. </a:t>
            </a:r>
          </a:p>
          <a:p>
            <a:pPr lvl="0">
              <a:lnSpc>
                <a:spcPct val="150000"/>
              </a:lnSpc>
            </a:pPr>
            <a:r>
              <a:rPr lang="hr-HR" sz="2700" dirty="0">
                <a:solidFill>
                  <a:prstClr val="white"/>
                </a:solidFill>
              </a:rPr>
              <a:t>I to se do danas nije promijenilo.</a:t>
            </a:r>
          </a:p>
          <a:p>
            <a:pPr lvl="0">
              <a:lnSpc>
                <a:spcPct val="150000"/>
              </a:lnSpc>
            </a:pPr>
            <a:endParaRPr lang="hr-HR" sz="2700" dirty="0">
              <a:solidFill>
                <a:prstClr val="white"/>
              </a:solidFill>
            </a:endParaRPr>
          </a:p>
          <a:p>
            <a:pPr lvl="0">
              <a:lnSpc>
                <a:spcPct val="150000"/>
              </a:lnSpc>
            </a:pPr>
            <a:r>
              <a:rPr lang="hr-HR" sz="2700" dirty="0">
                <a:solidFill>
                  <a:prstClr val="white"/>
                </a:solidFill>
              </a:rPr>
              <a:t>Ono što se promijenilo su naša društva, ekonomije i društveni / politički kontekst koji oblikuje kako socijalni radnici pružaju usluge onima kojima je to potrebno.</a:t>
            </a:r>
          </a:p>
        </p:txBody>
      </p:sp>
      <p:sp>
        <p:nvSpPr>
          <p:cNvPr id="3" name="Rezervirano mjesto broja slajda 2">
            <a:extLst>
              <a:ext uri="{FF2B5EF4-FFF2-40B4-BE49-F238E27FC236}">
                <a16:creationId xmlns:a16="http://schemas.microsoft.com/office/drawing/2014/main" id="{844DF270-DC04-40AA-B61B-4B22FA7AD5AC}"/>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4844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080" y="823020"/>
            <a:ext cx="10393680" cy="4832092"/>
          </a:xfrm>
          <a:prstGeom prst="rect">
            <a:avLst/>
          </a:prstGeom>
        </p:spPr>
        <p:txBody>
          <a:bodyPr wrap="square">
            <a:spAutoFit/>
          </a:bodyPr>
          <a:lstStyle/>
          <a:p>
            <a:pPr marL="400050" indent="-400050">
              <a:buFont typeface="+mj-lt"/>
              <a:buAutoNum type="romanUcPeriod" startAt="12"/>
            </a:pPr>
            <a:r>
              <a:rPr lang="hr-HR" sz="2800" dirty="0"/>
              <a:t>Stanje mentalnog zdravlja</a:t>
            </a:r>
          </a:p>
          <a:p>
            <a:pPr marL="800100" lvl="1" indent="-342900">
              <a:buFont typeface="+mj-lt"/>
              <a:buAutoNum type="arabicPeriod"/>
            </a:pPr>
            <a:r>
              <a:rPr lang="hr-HR" sz="2800" dirty="0"/>
              <a:t>Prikaz socijalnog, psihološkog, kognitivnog i funkcionalnoga ponašanja djeteta</a:t>
            </a:r>
          </a:p>
          <a:p>
            <a:pPr marL="800100" lvl="1" indent="-342900">
              <a:buFont typeface="+mj-lt"/>
              <a:buAutoNum type="arabicPeriod"/>
            </a:pPr>
            <a:r>
              <a:rPr lang="hr-HR" sz="2800" dirty="0"/>
              <a:t>Koje su djelatnosti za zaštitu mentalnog zdravlja već korištene.</a:t>
            </a:r>
          </a:p>
          <a:p>
            <a:endParaRPr lang="hr-HR" sz="2800" dirty="0"/>
          </a:p>
          <a:p>
            <a:pPr marL="400050" indent="-400050">
              <a:buFont typeface="+mj-lt"/>
              <a:buAutoNum type="romanUcPeriod" startAt="13"/>
            </a:pPr>
            <a:r>
              <a:rPr lang="hr-HR" sz="2800" dirty="0"/>
              <a:t>Dijagnoze povezane sa mentalnim zdravljem</a:t>
            </a:r>
          </a:p>
          <a:p>
            <a:pPr marL="400050" indent="-400050">
              <a:buFont typeface="+mj-lt"/>
              <a:buAutoNum type="romanUcPeriod" startAt="13"/>
            </a:pPr>
            <a:endParaRPr lang="hr-HR" sz="2800" dirty="0"/>
          </a:p>
          <a:p>
            <a:pPr marL="800100" lvl="1" indent="-342900">
              <a:buFont typeface="+mj-lt"/>
              <a:buAutoNum type="arabicPeriod"/>
            </a:pPr>
            <a:r>
              <a:rPr lang="hr-HR" sz="2800" dirty="0"/>
              <a:t>Dijagnoze prema dijagnostičkim kriterijima (zdravstvo)</a:t>
            </a:r>
          </a:p>
          <a:p>
            <a:pPr marL="800100" lvl="1" indent="-342900">
              <a:buFont typeface="+mj-lt"/>
              <a:buAutoNum type="arabicPeriod"/>
            </a:pPr>
            <a:r>
              <a:rPr lang="hr-HR" sz="2800" dirty="0"/>
              <a:t>Rezultati instrumenata procjene mentalnog zdravlja tijekom socijalne procjene</a:t>
            </a:r>
          </a:p>
        </p:txBody>
      </p:sp>
      <p:sp>
        <p:nvSpPr>
          <p:cNvPr id="3" name="Rezervirano mjesto broja slajda 2">
            <a:extLst>
              <a:ext uri="{FF2B5EF4-FFF2-40B4-BE49-F238E27FC236}">
                <a16:creationId xmlns:a16="http://schemas.microsoft.com/office/drawing/2014/main" id="{834C31F2-8918-4435-B932-A7F5FF24BD79}"/>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3927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0" y="304800"/>
            <a:ext cx="10378440" cy="6124754"/>
          </a:xfrm>
          <a:prstGeom prst="rect">
            <a:avLst/>
          </a:prstGeom>
        </p:spPr>
        <p:txBody>
          <a:bodyPr wrap="square">
            <a:spAutoFit/>
          </a:bodyPr>
          <a:lstStyle/>
          <a:p>
            <a:pPr marL="400050" indent="-400050">
              <a:buFont typeface="+mj-lt"/>
              <a:buAutoNum type="romanUcPeriod" startAt="14"/>
            </a:pPr>
            <a:r>
              <a:rPr lang="hr-HR" sz="2800" dirty="0"/>
              <a:t>Početni kontakti s djetetom i obitelji</a:t>
            </a:r>
          </a:p>
          <a:p>
            <a:endParaRPr lang="hr-HR" sz="2800" dirty="0"/>
          </a:p>
          <a:p>
            <a:pPr marL="800100" lvl="1" indent="-342900">
              <a:lnSpc>
                <a:spcPct val="150000"/>
              </a:lnSpc>
              <a:buFont typeface="+mj-lt"/>
              <a:buAutoNum type="arabicPeriod"/>
            </a:pPr>
            <a:r>
              <a:rPr lang="hr-HR" sz="2800" dirty="0"/>
              <a:t>Kratak opis prvih sastanaka i poduzetih radnji</a:t>
            </a:r>
          </a:p>
          <a:p>
            <a:pPr marL="800100" lvl="1" indent="-342900">
              <a:lnSpc>
                <a:spcPct val="150000"/>
              </a:lnSpc>
              <a:buFont typeface="+mj-lt"/>
              <a:buAutoNum type="arabicPeriod"/>
            </a:pPr>
            <a:r>
              <a:rPr lang="hr-HR" sz="2800" dirty="0"/>
              <a:t>Odnos djeteta i obitelji prema socijalnom radniku i procesu pomoći</a:t>
            </a:r>
          </a:p>
          <a:p>
            <a:pPr marL="800100" lvl="1" indent="-342900">
              <a:lnSpc>
                <a:spcPct val="150000"/>
              </a:lnSpc>
              <a:buFont typeface="+mj-lt"/>
              <a:buAutoNum type="arabicPeriod"/>
            </a:pPr>
            <a:endParaRPr lang="hr-HR" sz="2800" dirty="0"/>
          </a:p>
          <a:p>
            <a:pPr marL="400050" indent="-400050">
              <a:lnSpc>
                <a:spcPct val="150000"/>
              </a:lnSpc>
              <a:buFont typeface="+mj-lt"/>
              <a:buAutoNum type="romanUcPeriod" startAt="15"/>
            </a:pPr>
            <a:r>
              <a:rPr lang="hr-HR" sz="2800" dirty="0"/>
              <a:t> Sažetak nalaza</a:t>
            </a:r>
          </a:p>
          <a:p>
            <a:pPr marL="857250" lvl="1" indent="-400050">
              <a:lnSpc>
                <a:spcPct val="150000"/>
              </a:lnSpc>
              <a:buFont typeface="+mj-lt"/>
              <a:buAutoNum type="arabicPeriod"/>
            </a:pPr>
            <a:r>
              <a:rPr lang="hr-HR" sz="2800" dirty="0"/>
              <a:t>U nekoliko kratkih opisa sažeti cjelokupni tijek dosadašnjih kontakata, pregledane dokumentacije i obavljenih pregleda, pretraga i testiranja.</a:t>
            </a:r>
          </a:p>
        </p:txBody>
      </p:sp>
      <p:sp>
        <p:nvSpPr>
          <p:cNvPr id="3" name="Rezervirano mjesto broja slajda 2">
            <a:extLst>
              <a:ext uri="{FF2B5EF4-FFF2-40B4-BE49-F238E27FC236}">
                <a16:creationId xmlns:a16="http://schemas.microsoft.com/office/drawing/2014/main" id="{9C7EE0C1-E5B4-403F-BBD7-6ACD356F9A6A}"/>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87229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2417355"/>
            <a:ext cx="10241280" cy="2462213"/>
          </a:xfrm>
          <a:prstGeom prst="rect">
            <a:avLst/>
          </a:prstGeom>
        </p:spPr>
        <p:txBody>
          <a:bodyPr wrap="square">
            <a:spAutoFit/>
          </a:bodyPr>
          <a:lstStyle/>
          <a:p>
            <a:pPr marL="571500" indent="-571500">
              <a:buFont typeface="+mj-lt"/>
              <a:buAutoNum type="romanUcPeriod" startAt="16"/>
            </a:pPr>
            <a:r>
              <a:rPr lang="hr-HR" sz="2800" dirty="0"/>
              <a:t>Početni plan pomoći</a:t>
            </a:r>
          </a:p>
          <a:p>
            <a:pPr marL="971550" lvl="1" indent="-514350">
              <a:lnSpc>
                <a:spcPct val="150000"/>
              </a:lnSpc>
              <a:buFont typeface="+mj-lt"/>
              <a:buAutoNum type="arabicPeriod"/>
            </a:pPr>
            <a:r>
              <a:rPr lang="hr-HR" sz="2800" dirty="0"/>
              <a:t>Odredite smjer početnih postupaka</a:t>
            </a:r>
          </a:p>
          <a:p>
            <a:pPr marL="971550" lvl="1" indent="-514350">
              <a:lnSpc>
                <a:spcPct val="150000"/>
              </a:lnSpc>
              <a:buFont typeface="+mj-lt"/>
              <a:buAutoNum type="arabicPeriod"/>
            </a:pPr>
            <a:r>
              <a:rPr lang="hr-HR" sz="2800" dirty="0"/>
              <a:t>Ciljevi tih postupaka</a:t>
            </a:r>
          </a:p>
          <a:p>
            <a:pPr marL="971550" lvl="1" indent="-514350">
              <a:lnSpc>
                <a:spcPct val="150000"/>
              </a:lnSpc>
              <a:buFont typeface="+mj-lt"/>
              <a:buAutoNum type="arabicPeriod"/>
            </a:pPr>
            <a:r>
              <a:rPr lang="hr-HR" sz="2800" dirty="0"/>
              <a:t>Tko će biti uključen, kako, kada i za koju svrhu?</a:t>
            </a:r>
          </a:p>
        </p:txBody>
      </p:sp>
      <p:sp>
        <p:nvSpPr>
          <p:cNvPr id="3" name="Rezervirano mjesto broja slajda 2">
            <a:extLst>
              <a:ext uri="{FF2B5EF4-FFF2-40B4-BE49-F238E27FC236}">
                <a16:creationId xmlns:a16="http://schemas.microsoft.com/office/drawing/2014/main" id="{8CD9B79E-AA10-4017-B4C5-FE7FE363241C}"/>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5871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31E92-0A62-48D9-83FB-5C3146AD03DD}"/>
              </a:ext>
            </a:extLst>
          </p:cNvPr>
          <p:cNvSpPr>
            <a:spLocks noGrp="1"/>
          </p:cNvSpPr>
          <p:nvPr>
            <p:ph type="title"/>
          </p:nvPr>
        </p:nvSpPr>
        <p:spPr>
          <a:xfrm>
            <a:off x="2193797" y="3281290"/>
            <a:ext cx="7969106" cy="1077229"/>
          </a:xfrm>
        </p:spPr>
        <p:txBody>
          <a:bodyPr>
            <a:normAutofit fontScale="90000"/>
          </a:bodyPr>
          <a:lstStyle/>
          <a:p>
            <a:r>
              <a:rPr lang="hr-HR" sz="6000" dirty="0"/>
              <a:t>Rad za adolescente</a:t>
            </a:r>
            <a:br>
              <a:rPr lang="hr-HR" dirty="0"/>
            </a:br>
            <a:endParaRPr lang="hr-HR" dirty="0"/>
          </a:p>
        </p:txBody>
      </p:sp>
      <p:sp>
        <p:nvSpPr>
          <p:cNvPr id="4" name="Rezervirano mjesto broja slajda 3">
            <a:extLst>
              <a:ext uri="{FF2B5EF4-FFF2-40B4-BE49-F238E27FC236}">
                <a16:creationId xmlns:a16="http://schemas.microsoft.com/office/drawing/2014/main" id="{EE74EBF6-9C00-4942-B01A-2DD181851636}"/>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578134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611" y="195942"/>
            <a:ext cx="10267405" cy="5460149"/>
          </a:xfrm>
          <a:prstGeom prst="rect">
            <a:avLst/>
          </a:prstGeom>
          <a:noFill/>
        </p:spPr>
        <p:txBody>
          <a:bodyPr wrap="square" rtlCol="0">
            <a:spAutoFit/>
          </a:bodyPr>
          <a:lstStyle/>
          <a:p>
            <a:endParaRPr lang="hr-HR" sz="6000" dirty="0"/>
          </a:p>
          <a:p>
            <a:pPr>
              <a:lnSpc>
                <a:spcPct val="150000"/>
              </a:lnSpc>
            </a:pPr>
            <a:r>
              <a:rPr lang="hr-HR" sz="2800" dirty="0"/>
              <a:t>Aristotel o adolescentima: „Previše vole i mrze previše, isto kao i sve ostalo. Misle da znaju sve; i uvijek su posve sigurni u to; to je, zapravo, razlog zašto pretjeruju u svemu”.</a:t>
            </a:r>
          </a:p>
          <a:p>
            <a:pPr>
              <a:lnSpc>
                <a:spcPct val="150000"/>
              </a:lnSpc>
            </a:pPr>
            <a:endParaRPr lang="hr-HR" sz="2800" dirty="0"/>
          </a:p>
          <a:p>
            <a:pPr>
              <a:lnSpc>
                <a:spcPct val="150000"/>
              </a:lnSpc>
            </a:pPr>
            <a:r>
              <a:rPr lang="hr-HR" sz="2800" dirty="0"/>
              <a:t>Ovo su riječi velikog filozofa od prije 2300 godina. I sigurno bi bila točna tvrdnja da se, kada je riječ o adolescentima, nije gotovo ništa promijenilo.</a:t>
            </a:r>
          </a:p>
        </p:txBody>
      </p:sp>
      <p:sp>
        <p:nvSpPr>
          <p:cNvPr id="2" name="Rezervirano mjesto broja slajda 1">
            <a:extLst>
              <a:ext uri="{FF2B5EF4-FFF2-40B4-BE49-F238E27FC236}">
                <a16:creationId xmlns:a16="http://schemas.microsoft.com/office/drawing/2014/main" id="{5F628FFC-D0D1-4111-BAFD-7CFC76ABF5D9}"/>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857875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DCFBA071-1F38-4B46-B191-D1181660E374}"/>
              </a:ext>
            </a:extLst>
          </p:cNvPr>
          <p:cNvSpPr/>
          <p:nvPr/>
        </p:nvSpPr>
        <p:spPr>
          <a:xfrm>
            <a:off x="971006" y="175235"/>
            <a:ext cx="10249988" cy="7417415"/>
          </a:xfrm>
          <a:prstGeom prst="rect">
            <a:avLst/>
          </a:prstGeom>
        </p:spPr>
        <p:txBody>
          <a:bodyPr wrap="square">
            <a:spAutoFit/>
          </a:bodyPr>
          <a:lstStyle/>
          <a:p>
            <a:r>
              <a:rPr lang="hr-HR" sz="2800" dirty="0"/>
              <a:t>Razvojni zadaci povezani s adolescencijom vrlo su kompleksni, jer socijalni radnik mora uzeti u obzir mnoge međusobno povezane domene adolescentskog života. Neka ponašanja mogu se smatrati sasvim normalnim u jednoj dobi, ali kasnije prelaze prag koji upućuje na poteškoće mentalnog zdravlja ili probleme u funkcioniranju.</a:t>
            </a:r>
          </a:p>
          <a:p>
            <a:endParaRPr lang="hr-HR" sz="2800" dirty="0"/>
          </a:p>
          <a:p>
            <a:endParaRPr lang="hr-HR" sz="2800" dirty="0"/>
          </a:p>
          <a:p>
            <a:endParaRPr lang="hr-HR" sz="2800" dirty="0"/>
          </a:p>
          <a:p>
            <a:r>
              <a:rPr lang="hr-HR" sz="2800" dirty="0"/>
              <a:t>Za procjenu kada se radi o adolescentima je važno da bude?</a:t>
            </a:r>
          </a:p>
          <a:p>
            <a:pPr marL="514350" indent="-514350">
              <a:buAutoNum type="arabicParenBoth"/>
            </a:pPr>
            <a:r>
              <a:rPr lang="hr-HR" sz="2800" dirty="0"/>
              <a:t>empirijski utemeljena, </a:t>
            </a:r>
          </a:p>
          <a:p>
            <a:r>
              <a:rPr lang="hr-HR" sz="2800" dirty="0"/>
              <a:t>(2) sačinjena iz perspektive teorije sustava, </a:t>
            </a:r>
          </a:p>
          <a:p>
            <a:r>
              <a:rPr lang="hr-HR" sz="2800" dirty="0"/>
              <a:t>(3) utemeljena na preciznim mjerenjima (upitnici, protokoli)</a:t>
            </a:r>
          </a:p>
          <a:p>
            <a:r>
              <a:rPr lang="hr-HR" sz="2800" dirty="0"/>
              <a:t>(4) Socijalni radnici moraju neprekidno iz perspektive etičkih zahtjeva struke ocjenjivati svoj rad </a:t>
            </a:r>
          </a:p>
          <a:p>
            <a:r>
              <a:rPr lang="hr-HR" sz="2800" dirty="0"/>
              <a:t>(5) dobro kvalificirani stručnjaci moraju poznati brojne tehnike koje se upotrebljavaju u ocjenjivanju  </a:t>
            </a:r>
          </a:p>
        </p:txBody>
      </p:sp>
      <p:sp>
        <p:nvSpPr>
          <p:cNvPr id="3" name="Rezervirano mjesto broja slajda 2">
            <a:extLst>
              <a:ext uri="{FF2B5EF4-FFF2-40B4-BE49-F238E27FC236}">
                <a16:creationId xmlns:a16="http://schemas.microsoft.com/office/drawing/2014/main" id="{ABC1F1D5-2E79-4417-B08C-3B489D77AA7B}"/>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6827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DFAE417C-49D0-45DA-A056-C27E282D8839}"/>
              </a:ext>
            </a:extLst>
          </p:cNvPr>
          <p:cNvSpPr/>
          <p:nvPr/>
        </p:nvSpPr>
        <p:spPr>
          <a:xfrm>
            <a:off x="1036320" y="545515"/>
            <a:ext cx="10267406" cy="3890489"/>
          </a:xfrm>
          <a:prstGeom prst="rect">
            <a:avLst/>
          </a:prstGeom>
        </p:spPr>
        <p:txBody>
          <a:bodyPr wrap="square">
            <a:spAutoFit/>
          </a:bodyPr>
          <a:lstStyle/>
          <a:p>
            <a:pPr marL="342900" indent="-342900">
              <a:lnSpc>
                <a:spcPct val="150000"/>
              </a:lnSpc>
              <a:buFont typeface="+mj-lt"/>
              <a:buAutoNum type="arabicPeriod"/>
            </a:pPr>
            <a:r>
              <a:rPr lang="hr-HR" sz="2800" dirty="0"/>
              <a:t>Intervjui</a:t>
            </a:r>
          </a:p>
          <a:p>
            <a:pPr marL="342900" indent="-342900">
              <a:lnSpc>
                <a:spcPct val="150000"/>
              </a:lnSpc>
              <a:buFont typeface="+mj-lt"/>
              <a:buAutoNum type="arabicPeriod"/>
            </a:pPr>
            <a:r>
              <a:rPr lang="hr-HR" sz="2800" dirty="0"/>
              <a:t>Instrumenti za brze procjene i standardizirani alati za ocjenjivanje</a:t>
            </a:r>
          </a:p>
          <a:p>
            <a:pPr marL="342900" indent="-342900">
              <a:lnSpc>
                <a:spcPct val="150000"/>
              </a:lnSpc>
              <a:buFont typeface="+mj-lt"/>
              <a:buAutoNum type="arabicPeriod"/>
            </a:pPr>
            <a:r>
              <a:rPr lang="hr-HR" sz="2800" dirty="0"/>
              <a:t>Usmjeravanje pozornosti na etničku i kulturna raznolikost</a:t>
            </a:r>
          </a:p>
          <a:p>
            <a:pPr marL="342900" indent="-342900">
              <a:lnSpc>
                <a:spcPct val="150000"/>
              </a:lnSpc>
              <a:buFont typeface="+mj-lt"/>
              <a:buAutoNum type="arabicPeriod"/>
            </a:pPr>
            <a:r>
              <a:rPr lang="hr-HR" sz="2800" dirty="0"/>
              <a:t>Specijalizirani upitnici koji se odnose na probleme ovisnosti kod adolescenata</a:t>
            </a:r>
          </a:p>
        </p:txBody>
      </p:sp>
      <p:sp>
        <p:nvSpPr>
          <p:cNvPr id="3" name="Rezervirano mjesto broja slajda 2">
            <a:extLst>
              <a:ext uri="{FF2B5EF4-FFF2-40B4-BE49-F238E27FC236}">
                <a16:creationId xmlns:a16="http://schemas.microsoft.com/office/drawing/2014/main" id="{AC5D3E92-E510-4FD2-BB78-5AAFD07F4E2A}"/>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735676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125963D8-052D-4CFF-AEA5-296262C5C7E7}"/>
              </a:ext>
            </a:extLst>
          </p:cNvPr>
          <p:cNvSpPr/>
          <p:nvPr/>
        </p:nvSpPr>
        <p:spPr>
          <a:xfrm>
            <a:off x="936171" y="0"/>
            <a:ext cx="10319657" cy="6986528"/>
          </a:xfrm>
          <a:prstGeom prst="rect">
            <a:avLst/>
          </a:prstGeom>
        </p:spPr>
        <p:txBody>
          <a:bodyPr wrap="square">
            <a:spAutoFit/>
          </a:bodyPr>
          <a:lstStyle/>
          <a:p>
            <a:r>
              <a:rPr lang="hr-HR" sz="2800" dirty="0"/>
              <a:t>Rad s adolescentima – procjena</a:t>
            </a:r>
          </a:p>
          <a:p>
            <a:r>
              <a:rPr lang="hr-HR" sz="2800" dirty="0"/>
              <a:t>1. Intervju</a:t>
            </a:r>
          </a:p>
          <a:p>
            <a:endParaRPr lang="hr-HR" sz="2800" dirty="0"/>
          </a:p>
          <a:p>
            <a:r>
              <a:rPr lang="hr-HR" sz="2800" dirty="0"/>
              <a:t>Proces procjenjivanja trebao bi započeti intervjuom s adolescentom. </a:t>
            </a:r>
          </a:p>
          <a:p>
            <a:endParaRPr lang="hr-HR" sz="2800" dirty="0"/>
          </a:p>
          <a:p>
            <a:r>
              <a:rPr lang="hr-HR" sz="2800" dirty="0"/>
              <a:t>Obitelj bi također trebala biti uključena barem za dio ovog razgovora. Intervju služi, osim prikupljanja informacija i uspostavi odnosa s klijentom i omogućuje klijentu da ispriča svoju priču. </a:t>
            </a:r>
          </a:p>
          <a:p>
            <a:r>
              <a:rPr lang="hr-HR" sz="2800" dirty="0"/>
              <a:t>Ključna pretpostavka provođenja dobre procjene je djelovanje iz perspektive teorije sustava. </a:t>
            </a:r>
          </a:p>
          <a:p>
            <a:endParaRPr lang="hr-HR" sz="2800" dirty="0"/>
          </a:p>
          <a:p>
            <a:r>
              <a:rPr lang="hr-HR" sz="2800" dirty="0"/>
              <a:t>Uključivanje obitelji u dio intervjua može pomoći u ostvarenju tog cilja, jer članovi obitelji pružaju različite perspektive i češće su nego ključni čimbenik u životu adolescenata.</a:t>
            </a:r>
          </a:p>
        </p:txBody>
      </p:sp>
      <p:sp>
        <p:nvSpPr>
          <p:cNvPr id="3" name="Rezervirano mjesto broja slajda 2">
            <a:extLst>
              <a:ext uri="{FF2B5EF4-FFF2-40B4-BE49-F238E27FC236}">
                <a16:creationId xmlns:a16="http://schemas.microsoft.com/office/drawing/2014/main" id="{A46B5A13-7716-42C5-BB11-FA3B45F11654}"/>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14084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2BCA4ECD-66E2-47C3-B481-83FD0117A234}"/>
              </a:ext>
            </a:extLst>
          </p:cNvPr>
          <p:cNvSpPr/>
          <p:nvPr/>
        </p:nvSpPr>
        <p:spPr>
          <a:xfrm>
            <a:off x="953588" y="-137329"/>
            <a:ext cx="10284823" cy="7132658"/>
          </a:xfrm>
          <a:prstGeom prst="rect">
            <a:avLst/>
          </a:prstGeom>
        </p:spPr>
        <p:txBody>
          <a:bodyPr wrap="square">
            <a:spAutoFit/>
          </a:bodyPr>
          <a:lstStyle/>
          <a:p>
            <a:pPr>
              <a:lnSpc>
                <a:spcPts val="4600"/>
              </a:lnSpc>
              <a:spcAft>
                <a:spcPts val="1800"/>
              </a:spcAft>
            </a:pPr>
            <a:r>
              <a:rPr lang="hr-HR" sz="2700" dirty="0"/>
              <a:t>Mladi, posebno oni s poremećajima u ponašanju, često su iskusili različite stresove, kao što su siromaštvo, prenapučeni životni uvjeti, razvod roditelja, zatvaranje roditelja, nasilje u obitelji (zajednici) i alkoholizam ili narkomaniju  roditelja. </a:t>
            </a:r>
          </a:p>
          <a:p>
            <a:pPr>
              <a:lnSpc>
                <a:spcPts val="4600"/>
              </a:lnSpc>
              <a:spcAft>
                <a:spcPts val="1800"/>
              </a:spcAft>
            </a:pPr>
            <a:r>
              <a:rPr lang="hr-HR" sz="2700" dirty="0"/>
              <a:t>Pokušaj socijalnih radnika da istraže osjećaje i misli adolescenata oko takvih pitanja često će naletjeti na otpor.</a:t>
            </a:r>
          </a:p>
          <a:p>
            <a:pPr>
              <a:lnSpc>
                <a:spcPct val="150000"/>
              </a:lnSpc>
            </a:pPr>
            <a:r>
              <a:rPr lang="hr-HR" sz="2700" dirty="0"/>
              <a:t>Umjesto da se upuštamo u borbu s adolescentima ili ih pokušavamo gurnuti u određenom smjeru, koji nas posebno zanima, snage i sposobnosti treba usmjeriti prema prednostima i prošlim uspjesima, a ne ispravljanju prošlih neuspjeha i pogrešaka.</a:t>
            </a:r>
          </a:p>
        </p:txBody>
      </p:sp>
      <p:sp>
        <p:nvSpPr>
          <p:cNvPr id="3" name="Rezervirano mjesto broja slajda 2">
            <a:extLst>
              <a:ext uri="{FF2B5EF4-FFF2-40B4-BE49-F238E27FC236}">
                <a16:creationId xmlns:a16="http://schemas.microsoft.com/office/drawing/2014/main" id="{2130DEC8-C449-463E-9D9F-49598E914720}"/>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170100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FD6C5DE8-AAEC-4D1D-9974-EF60CF9441A3}"/>
              </a:ext>
            </a:extLst>
          </p:cNvPr>
          <p:cNvSpPr/>
          <p:nvPr/>
        </p:nvSpPr>
        <p:spPr>
          <a:xfrm>
            <a:off x="949234" y="117626"/>
            <a:ext cx="10293531" cy="6714339"/>
          </a:xfrm>
          <a:prstGeom prst="rect">
            <a:avLst/>
          </a:prstGeom>
        </p:spPr>
        <p:txBody>
          <a:bodyPr wrap="square">
            <a:spAutoFit/>
          </a:bodyPr>
          <a:lstStyle/>
          <a:p>
            <a:pPr>
              <a:lnSpc>
                <a:spcPts val="4000"/>
              </a:lnSpc>
            </a:pPr>
            <a:r>
              <a:rPr lang="hr-HR" sz="2800" dirty="0"/>
              <a:t>Socijalni radnici kao što su </a:t>
            </a:r>
            <a:r>
              <a:rPr lang="hr-HR" sz="2800" dirty="0" err="1"/>
              <a:t>Saleebey</a:t>
            </a:r>
            <a:r>
              <a:rPr lang="hr-HR" sz="2800" dirty="0"/>
              <a:t> (1997), Clark (1998) i </a:t>
            </a:r>
            <a:r>
              <a:rPr lang="hr-HR" sz="2800" dirty="0" err="1"/>
              <a:t>Lerner</a:t>
            </a:r>
            <a:r>
              <a:rPr lang="hr-HR" sz="2800" dirty="0"/>
              <a:t> (2009) preporučuju kolegama uključiti perspektivu utemeljenu na prednostima u fazi procjene  adolescenta. </a:t>
            </a:r>
          </a:p>
          <a:p>
            <a:pPr>
              <a:lnSpc>
                <a:spcPts val="4000"/>
              </a:lnSpc>
            </a:pPr>
            <a:r>
              <a:rPr lang="hr-HR" sz="2800" dirty="0" err="1"/>
              <a:t>Cowger</a:t>
            </a:r>
            <a:r>
              <a:rPr lang="hr-HR" sz="2800" dirty="0"/>
              <a:t> (1997.) predlaže konkretne primjere za procjenu snaga klijenata u pet područja:</a:t>
            </a:r>
          </a:p>
          <a:p>
            <a:pPr>
              <a:lnSpc>
                <a:spcPts val="4000"/>
              </a:lnSpc>
            </a:pPr>
            <a:r>
              <a:rPr lang="hr-HR" sz="2800" dirty="0"/>
              <a:t>1. Spoznaja (Otvorenost za različite načine razmišljanja o stvarima).</a:t>
            </a:r>
          </a:p>
          <a:p>
            <a:pPr>
              <a:lnSpc>
                <a:spcPts val="4000"/>
              </a:lnSpc>
            </a:pPr>
            <a:r>
              <a:rPr lang="hr-HR" sz="2800" dirty="0"/>
              <a:t>2. Emocije (Pozitivan odnos prema životu).</a:t>
            </a:r>
          </a:p>
          <a:p>
            <a:pPr>
              <a:lnSpc>
                <a:spcPts val="4000"/>
              </a:lnSpc>
            </a:pPr>
            <a:r>
              <a:rPr lang="hr-HR" sz="2800" dirty="0"/>
              <a:t>3. Motivacija (Težnja ka poboljšanju trenutne i buduće situacije).</a:t>
            </a:r>
          </a:p>
          <a:p>
            <a:pPr>
              <a:lnSpc>
                <a:spcPts val="4000"/>
              </a:lnSpc>
            </a:pPr>
            <a:r>
              <a:rPr lang="hr-HR" sz="2800" dirty="0"/>
              <a:t>4. Suočavanje (U prošlosti se uspješno suočio sa sličnim ili povezanim problemom).</a:t>
            </a:r>
          </a:p>
          <a:p>
            <a:pPr>
              <a:lnSpc>
                <a:spcPts val="4000"/>
              </a:lnSpc>
            </a:pPr>
            <a:r>
              <a:rPr lang="hr-HR" sz="2800" dirty="0"/>
              <a:t>5. Međuljudske odnose (Žrtvovao se za prijatelje, članove obitelji i druge).</a:t>
            </a:r>
          </a:p>
        </p:txBody>
      </p:sp>
      <p:sp>
        <p:nvSpPr>
          <p:cNvPr id="3" name="Rezervirano mjesto broja slajda 2">
            <a:extLst>
              <a:ext uri="{FF2B5EF4-FFF2-40B4-BE49-F238E27FC236}">
                <a16:creationId xmlns:a16="http://schemas.microsoft.com/office/drawing/2014/main" id="{3B66D86B-89E6-425B-86D1-2D521D183227}"/>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21414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6076F69E-1CB6-442B-A535-223F990BAF71}"/>
              </a:ext>
            </a:extLst>
          </p:cNvPr>
          <p:cNvSpPr/>
          <p:nvPr/>
        </p:nvSpPr>
        <p:spPr>
          <a:xfrm>
            <a:off x="1071113" y="1344615"/>
            <a:ext cx="10049773" cy="4536819"/>
          </a:xfrm>
          <a:prstGeom prst="rect">
            <a:avLst/>
          </a:prstGeom>
        </p:spPr>
        <p:txBody>
          <a:bodyPr wrap="square">
            <a:spAutoFit/>
          </a:bodyPr>
          <a:lstStyle/>
          <a:p>
            <a:pPr>
              <a:lnSpc>
                <a:spcPct val="150000"/>
              </a:lnSpc>
            </a:pPr>
            <a:r>
              <a:rPr lang="hr-HR" sz="2800" dirty="0"/>
              <a:t>Proces intelektualnog razvoja naše struke išao je slijedećim tijekom:</a:t>
            </a:r>
          </a:p>
          <a:p>
            <a:pPr marL="342900" indent="-342900">
              <a:lnSpc>
                <a:spcPct val="150000"/>
              </a:lnSpc>
              <a:buAutoNum type="arabicPeriod"/>
            </a:pPr>
            <a:r>
              <a:rPr lang="hr-HR" sz="2800" dirty="0"/>
              <a:t>→ na zdravom razumu utemeljenim odlukama </a:t>
            </a:r>
          </a:p>
          <a:p>
            <a:pPr marL="342900" indent="-342900">
              <a:lnSpc>
                <a:spcPct val="150000"/>
              </a:lnSpc>
              <a:buAutoNum type="arabicPeriod"/>
            </a:pPr>
            <a:r>
              <a:rPr lang="hr-HR" sz="2800" dirty="0"/>
              <a:t>→ odlukama utemeljenim na empirijskoj praksi </a:t>
            </a:r>
          </a:p>
          <a:p>
            <a:pPr marL="342900" indent="-342900">
              <a:lnSpc>
                <a:spcPct val="150000"/>
              </a:lnSpc>
              <a:buAutoNum type="arabicPeriod"/>
            </a:pPr>
            <a:r>
              <a:rPr lang="hr-HR" sz="2800" dirty="0"/>
              <a:t>→ praksa utemeljena na činjenicama  </a:t>
            </a:r>
          </a:p>
          <a:p>
            <a:pPr marL="342900" indent="-342900">
              <a:lnSpc>
                <a:spcPct val="150000"/>
              </a:lnSpc>
              <a:buAutoNum type="arabicPeriod"/>
            </a:pPr>
            <a:r>
              <a:rPr lang="hr-HR" sz="2800" dirty="0"/>
              <a:t>→ praksa utemeljena na znanstveno provjerenim informacijama</a:t>
            </a:r>
          </a:p>
        </p:txBody>
      </p:sp>
      <p:sp>
        <p:nvSpPr>
          <p:cNvPr id="3" name="Rezervirano mjesto broja slajda 2">
            <a:extLst>
              <a:ext uri="{FF2B5EF4-FFF2-40B4-BE49-F238E27FC236}">
                <a16:creationId xmlns:a16="http://schemas.microsoft.com/office/drawing/2014/main" id="{50A6C639-5A9C-4F17-84D3-C6362B0E002A}"/>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81877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554CFF94-58B9-4CAD-9689-FD5B7395F84F}"/>
              </a:ext>
            </a:extLst>
          </p:cNvPr>
          <p:cNvSpPr/>
          <p:nvPr/>
        </p:nvSpPr>
        <p:spPr>
          <a:xfrm>
            <a:off x="1036319" y="205880"/>
            <a:ext cx="10267406" cy="6628418"/>
          </a:xfrm>
          <a:prstGeom prst="rect">
            <a:avLst/>
          </a:prstGeom>
        </p:spPr>
        <p:txBody>
          <a:bodyPr wrap="square">
            <a:spAutoFit/>
          </a:bodyPr>
          <a:lstStyle/>
          <a:p>
            <a:r>
              <a:rPr lang="hr-HR" sz="2800" dirty="0"/>
              <a:t>2. Instrumenti za brze procjene i standardizirani alati za ocjenjivanje</a:t>
            </a:r>
          </a:p>
          <a:p>
            <a:endParaRPr lang="hr-HR" sz="2800" dirty="0"/>
          </a:p>
          <a:p>
            <a:pPr>
              <a:lnSpc>
                <a:spcPts val="4600"/>
              </a:lnSpc>
            </a:pPr>
            <a:r>
              <a:rPr lang="hr-HR" sz="2800" dirty="0"/>
              <a:t>Instrumenti brze procjene (RAI; </a:t>
            </a:r>
            <a:r>
              <a:rPr lang="hr-HR" sz="2800" dirty="0" err="1"/>
              <a:t>Levitt</a:t>
            </a:r>
            <a:r>
              <a:rPr lang="hr-HR" sz="2800" dirty="0"/>
              <a:t> &amp; </a:t>
            </a:r>
            <a:r>
              <a:rPr lang="hr-HR" sz="2800" dirty="0" err="1"/>
              <a:t>Reid</a:t>
            </a:r>
            <a:r>
              <a:rPr lang="hr-HR" sz="2800" dirty="0"/>
              <a:t>, 1981.) su kratki formulari, tipa olovke i papir za procjenu koji se koriste za procjenu širokog spektra problema klijenata (</a:t>
            </a:r>
            <a:r>
              <a:rPr lang="hr-HR" sz="2800" dirty="0" err="1"/>
              <a:t>Bloom</a:t>
            </a:r>
            <a:r>
              <a:rPr lang="hr-HR" sz="2800" dirty="0"/>
              <a:t>, Fischer, &amp; Orme, 2006; K. </a:t>
            </a:r>
            <a:r>
              <a:rPr lang="hr-HR" sz="2800" dirty="0" err="1"/>
              <a:t>Corcoran</a:t>
            </a:r>
            <a:r>
              <a:rPr lang="hr-HR" sz="2800" dirty="0"/>
              <a:t> i Fischer, 2007; </a:t>
            </a:r>
            <a:r>
              <a:rPr lang="hr-HR" sz="2800" dirty="0" err="1"/>
              <a:t>Hudson</a:t>
            </a:r>
            <a:r>
              <a:rPr lang="hr-HR" sz="2800" dirty="0"/>
              <a:t>, 1982). </a:t>
            </a:r>
          </a:p>
          <a:p>
            <a:pPr>
              <a:lnSpc>
                <a:spcPts val="4600"/>
              </a:lnSpc>
            </a:pPr>
            <a:endParaRPr lang="hr-HR" sz="2800" dirty="0"/>
          </a:p>
          <a:p>
            <a:pPr>
              <a:lnSpc>
                <a:spcPts val="4600"/>
              </a:lnSpc>
            </a:pPr>
            <a:r>
              <a:rPr lang="hr-HR" sz="2800" dirty="0"/>
              <a:t>Instrumenti se koriste kao metoda empirijske procjene, lako ih je upotrebljavati i ocjenjivati, i mogu pomoći u praćenju funkcioniranja klijenta tijekom vremena. </a:t>
            </a:r>
          </a:p>
          <a:p>
            <a:pPr>
              <a:lnSpc>
                <a:spcPts val="4600"/>
              </a:lnSpc>
            </a:pPr>
            <a:r>
              <a:rPr lang="hr-HR" sz="2800" dirty="0"/>
              <a:t>Kod nas nema razvijene prakse uporabe ovih instrumenata</a:t>
            </a:r>
          </a:p>
        </p:txBody>
      </p:sp>
      <p:sp>
        <p:nvSpPr>
          <p:cNvPr id="3" name="Rezervirano mjesto broja slajda 2">
            <a:extLst>
              <a:ext uri="{FF2B5EF4-FFF2-40B4-BE49-F238E27FC236}">
                <a16:creationId xmlns:a16="http://schemas.microsoft.com/office/drawing/2014/main" id="{05ADB00F-AAC6-4FCA-966A-9896B23607B4}"/>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32051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C69E308-6489-426E-8C5C-5EF63799BBB6}"/>
              </a:ext>
            </a:extLst>
          </p:cNvPr>
          <p:cNvSpPr/>
          <p:nvPr/>
        </p:nvSpPr>
        <p:spPr>
          <a:xfrm>
            <a:off x="1098351" y="326962"/>
            <a:ext cx="9918837" cy="6044925"/>
          </a:xfrm>
          <a:prstGeom prst="rect">
            <a:avLst/>
          </a:prstGeom>
        </p:spPr>
        <p:txBody>
          <a:bodyPr wrap="square">
            <a:spAutoFit/>
          </a:bodyPr>
          <a:lstStyle/>
          <a:p>
            <a:r>
              <a:rPr lang="hr-HR" sz="2800" dirty="0"/>
              <a:t>3. Usmjeravanje pozornosti na etničku i kulturnu raznolikost</a:t>
            </a:r>
          </a:p>
          <a:p>
            <a:endParaRPr lang="hr-HR" sz="2800" dirty="0"/>
          </a:p>
          <a:p>
            <a:pPr>
              <a:lnSpc>
                <a:spcPct val="150000"/>
              </a:lnSpc>
            </a:pPr>
            <a:r>
              <a:rPr lang="hr-HR" sz="2800" dirty="0"/>
              <a:t>Socijalni radnici moraju u potpunosti poštovati etničku i kulturnu pozadinu klijenta. Ovo je posebno važno kada interpretiraju različite instrumente procjene.</a:t>
            </a:r>
          </a:p>
          <a:p>
            <a:pPr>
              <a:lnSpc>
                <a:spcPct val="150000"/>
              </a:lnSpc>
            </a:pPr>
            <a:endParaRPr lang="hr-HR" sz="2800" dirty="0"/>
          </a:p>
          <a:p>
            <a:pPr>
              <a:lnSpc>
                <a:spcPct val="150000"/>
              </a:lnSpc>
            </a:pPr>
            <a:r>
              <a:rPr lang="hr-HR" sz="2800" dirty="0"/>
              <a:t>Etnička pripadnost i kultura utječu na sve aspekte života adolescenata, a iskustva akulturacije među mladima, pripadnicima manjina mogu imati značajan utjecaj na njihov razvoj i funkcioniranje.</a:t>
            </a:r>
          </a:p>
        </p:txBody>
      </p:sp>
      <p:sp>
        <p:nvSpPr>
          <p:cNvPr id="3" name="Rezervirano mjesto broja slajda 2">
            <a:extLst>
              <a:ext uri="{FF2B5EF4-FFF2-40B4-BE49-F238E27FC236}">
                <a16:creationId xmlns:a16="http://schemas.microsoft.com/office/drawing/2014/main" id="{0FB74F65-37E2-46AF-B06B-54C6DBF22175}"/>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1890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A53886DD-D78B-42C6-8290-D027B57CE3DE}"/>
              </a:ext>
            </a:extLst>
          </p:cNvPr>
          <p:cNvSpPr/>
          <p:nvPr/>
        </p:nvSpPr>
        <p:spPr>
          <a:xfrm>
            <a:off x="927463" y="66544"/>
            <a:ext cx="10337074" cy="6986528"/>
          </a:xfrm>
          <a:prstGeom prst="rect">
            <a:avLst/>
          </a:prstGeom>
        </p:spPr>
        <p:txBody>
          <a:bodyPr wrap="square">
            <a:spAutoFit/>
          </a:bodyPr>
          <a:lstStyle/>
          <a:p>
            <a:r>
              <a:rPr lang="hr-HR" sz="2700" dirty="0"/>
              <a:t>4.Specijalizirani upitnici koji se odnose na probleme ovisnosti kod adolescenata</a:t>
            </a:r>
          </a:p>
          <a:p>
            <a:endParaRPr lang="hr-HR" sz="2700" dirty="0"/>
          </a:p>
          <a:p>
            <a:r>
              <a:rPr lang="hr-HR" sz="2700" dirty="0"/>
              <a:t>Instrument zahvaća 10 područja i to:</a:t>
            </a:r>
          </a:p>
          <a:p>
            <a:pPr marL="514350" indent="-514350">
              <a:buFont typeface="+mj-lt"/>
              <a:buAutoNum type="arabicPeriod"/>
            </a:pPr>
            <a:r>
              <a:rPr lang="hr-HR" sz="2700" dirty="0"/>
              <a:t>uporaba droga i alkohola, </a:t>
            </a:r>
          </a:p>
          <a:p>
            <a:pPr marL="514350" indent="-514350">
              <a:buFont typeface="+mj-lt"/>
              <a:buAutoNum type="arabicPeriod"/>
            </a:pPr>
            <a:r>
              <a:rPr lang="hr-HR" sz="2700" dirty="0"/>
              <a:t>obrasci ponašanja, </a:t>
            </a:r>
          </a:p>
          <a:p>
            <a:pPr marL="514350" indent="-514350">
              <a:buFont typeface="+mj-lt"/>
              <a:buAutoNum type="arabicPeriod"/>
            </a:pPr>
            <a:r>
              <a:rPr lang="hr-HR" sz="2700" dirty="0"/>
              <a:t>zdravstveno stanje, </a:t>
            </a:r>
          </a:p>
          <a:p>
            <a:pPr marL="514350" indent="-514350">
              <a:buFont typeface="+mj-lt"/>
              <a:buAutoNum type="arabicPeriod"/>
            </a:pPr>
            <a:r>
              <a:rPr lang="hr-HR" sz="2700" dirty="0"/>
              <a:t>psihijatrijski poremećaji, </a:t>
            </a:r>
          </a:p>
          <a:p>
            <a:pPr marL="514350" indent="-514350">
              <a:buFont typeface="+mj-lt"/>
              <a:buAutoNum type="arabicPeriod"/>
            </a:pPr>
            <a:r>
              <a:rPr lang="hr-HR" sz="2700" dirty="0"/>
              <a:t>socijalna kompetencija, </a:t>
            </a:r>
          </a:p>
          <a:p>
            <a:pPr marL="514350" indent="-514350">
              <a:buFont typeface="+mj-lt"/>
              <a:buAutoNum type="arabicPeriod"/>
            </a:pPr>
            <a:r>
              <a:rPr lang="hr-HR" sz="2700" dirty="0"/>
              <a:t>obiteljski sustav, </a:t>
            </a:r>
          </a:p>
          <a:p>
            <a:pPr marL="514350" indent="-514350">
              <a:buFont typeface="+mj-lt"/>
              <a:buAutoNum type="arabicPeriod"/>
            </a:pPr>
            <a:r>
              <a:rPr lang="hr-HR" sz="2700" dirty="0"/>
              <a:t>školski učinak / prilagodba, </a:t>
            </a:r>
          </a:p>
          <a:p>
            <a:pPr marL="514350" indent="-514350">
              <a:buFont typeface="+mj-lt"/>
              <a:buAutoNum type="arabicPeriod"/>
            </a:pPr>
            <a:r>
              <a:rPr lang="hr-HR" sz="2700" dirty="0"/>
              <a:t>prilagodba u području rada, </a:t>
            </a:r>
          </a:p>
          <a:p>
            <a:pPr marL="514350" indent="-514350">
              <a:buFont typeface="+mj-lt"/>
              <a:buAutoNum type="arabicPeriod"/>
            </a:pPr>
            <a:r>
              <a:rPr lang="hr-HR" sz="2700" dirty="0"/>
              <a:t>odnosi s vršnjacima i </a:t>
            </a:r>
          </a:p>
          <a:p>
            <a:pPr marL="514350" indent="-514350">
              <a:buFont typeface="+mj-lt"/>
              <a:buAutoNum type="arabicPeriod"/>
            </a:pPr>
            <a:r>
              <a:rPr lang="hr-HR" sz="2700" dirty="0"/>
              <a:t>slobodno vrijeme / rekreacija. </a:t>
            </a:r>
          </a:p>
          <a:p>
            <a:pPr marL="514350" indent="-514350">
              <a:buFont typeface="+mj-lt"/>
              <a:buAutoNum type="arabicPeriod"/>
            </a:pPr>
            <a:endParaRPr lang="hr-HR" sz="2700" dirty="0"/>
          </a:p>
          <a:p>
            <a:r>
              <a:rPr lang="hr-HR" sz="2700" dirty="0"/>
              <a:t>Upitnik sadrži  „skalu laži„.</a:t>
            </a:r>
          </a:p>
        </p:txBody>
      </p:sp>
      <p:sp>
        <p:nvSpPr>
          <p:cNvPr id="3" name="Rezervirano mjesto broja slajda 2">
            <a:extLst>
              <a:ext uri="{FF2B5EF4-FFF2-40B4-BE49-F238E27FC236}">
                <a16:creationId xmlns:a16="http://schemas.microsoft.com/office/drawing/2014/main" id="{9C4E344E-FB7C-4A15-8F80-DAA055C4D4A4}"/>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3511034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2FDB5E84-C95B-4A0B-A804-6B276B1EC139}"/>
              </a:ext>
            </a:extLst>
          </p:cNvPr>
          <p:cNvSpPr/>
          <p:nvPr/>
        </p:nvSpPr>
        <p:spPr>
          <a:xfrm>
            <a:off x="936171" y="81116"/>
            <a:ext cx="10319657" cy="6740307"/>
          </a:xfrm>
          <a:prstGeom prst="rect">
            <a:avLst/>
          </a:prstGeom>
        </p:spPr>
        <p:txBody>
          <a:bodyPr wrap="square">
            <a:spAutoFit/>
          </a:bodyPr>
          <a:lstStyle/>
          <a:p>
            <a:r>
              <a:rPr lang="hr-HR" sz="2700" dirty="0"/>
              <a:t>Standardizirane mjere procjene imaju mnogo prednosti: one su brze i učinkovite za korištenje, lako ih je ocijeniti i interpretirati, te pružaju druge izvore podataka nego što se mogu dobiti u intervjuu sa klijentom. </a:t>
            </a:r>
          </a:p>
          <a:p>
            <a:endParaRPr lang="hr-HR" sz="2700" dirty="0"/>
          </a:p>
          <a:p>
            <a:r>
              <a:rPr lang="hr-HR" sz="2700" dirty="0"/>
              <a:t>Ipak, te mjere imaju neka ograničenja. </a:t>
            </a:r>
            <a:r>
              <a:rPr lang="hr-HR" sz="2700" dirty="0" err="1"/>
              <a:t>Springer</a:t>
            </a:r>
            <a:r>
              <a:rPr lang="hr-HR" sz="2700" dirty="0"/>
              <a:t> i Franklin (2003) identificiraju sljedeća ograničenja:</a:t>
            </a:r>
          </a:p>
          <a:p>
            <a:endParaRPr lang="hr-HR" sz="2700" dirty="0"/>
          </a:p>
          <a:p>
            <a:pPr marL="514350" indent="-514350">
              <a:buFont typeface="+mj-lt"/>
              <a:buAutoNum type="arabicPeriod"/>
            </a:pPr>
            <a:r>
              <a:rPr lang="hr-HR" sz="2700" dirty="0"/>
              <a:t>Izazivaju društveno poželjne odgovore. Klijenti mogu odgovoriti na pitanja kako bi se prikazali u povoljnom ili nepovoljnom svjetlu.</a:t>
            </a:r>
          </a:p>
          <a:p>
            <a:pPr marL="514350" indent="-514350">
              <a:buFont typeface="+mj-lt"/>
              <a:buAutoNum type="arabicPeriod"/>
            </a:pPr>
            <a:r>
              <a:rPr lang="hr-HR" sz="2700" dirty="0"/>
              <a:t>Većina instrumenata za brzu procjenu donosi uski raspon informacija i nisu u mogućnosti procijeniti cjelokupnu sliku klijenta.</a:t>
            </a:r>
          </a:p>
          <a:p>
            <a:pPr marL="514350" indent="-514350">
              <a:buFont typeface="+mj-lt"/>
              <a:buAutoNum type="arabicPeriod"/>
            </a:pPr>
            <a:r>
              <a:rPr lang="hr-HR" sz="2700" dirty="0"/>
              <a:t>Najčešće su usmjereni na probleme klijenata umjesto na prednosti. One često „</a:t>
            </a:r>
            <a:r>
              <a:rPr lang="hr-HR" sz="2700" dirty="0" err="1"/>
              <a:t>patologiziraju</a:t>
            </a:r>
            <a:r>
              <a:rPr lang="hr-HR" sz="2700" dirty="0"/>
              <a:t>” korisnike.</a:t>
            </a:r>
          </a:p>
        </p:txBody>
      </p:sp>
      <p:sp>
        <p:nvSpPr>
          <p:cNvPr id="3" name="Rezervirano mjesto broja slajda 2">
            <a:extLst>
              <a:ext uri="{FF2B5EF4-FFF2-40B4-BE49-F238E27FC236}">
                <a16:creationId xmlns:a16="http://schemas.microsoft.com/office/drawing/2014/main" id="{28CEFCB7-50AD-43D9-AE63-A7973CBE5639}"/>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4591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31C1AFF4-2124-4DAE-BCF9-BB6E12EDF4CA}"/>
              </a:ext>
            </a:extLst>
          </p:cNvPr>
          <p:cNvSpPr/>
          <p:nvPr/>
        </p:nvSpPr>
        <p:spPr>
          <a:xfrm>
            <a:off x="992777" y="-91676"/>
            <a:ext cx="10380617" cy="7041351"/>
          </a:xfrm>
          <a:prstGeom prst="rect">
            <a:avLst/>
          </a:prstGeom>
        </p:spPr>
        <p:txBody>
          <a:bodyPr wrap="square">
            <a:spAutoFit/>
          </a:bodyPr>
          <a:lstStyle/>
          <a:p>
            <a:pPr>
              <a:lnSpc>
                <a:spcPts val="4200"/>
              </a:lnSpc>
            </a:pPr>
            <a:r>
              <a:rPr lang="hr-HR" sz="2800" dirty="0"/>
              <a:t>Ciljevi socijalnog rada sa adolescentima</a:t>
            </a:r>
          </a:p>
          <a:p>
            <a:pPr>
              <a:lnSpc>
                <a:spcPts val="4200"/>
              </a:lnSpc>
            </a:pPr>
            <a:endParaRPr lang="hr-HR" sz="2800" dirty="0"/>
          </a:p>
          <a:p>
            <a:pPr>
              <a:lnSpc>
                <a:spcPts val="4200"/>
              </a:lnSpc>
            </a:pPr>
            <a:r>
              <a:rPr lang="hr-HR" sz="2800" dirty="0"/>
              <a:t>Ciljeve rada s adolescentima uspostavljaju s suradnji socijalni radnik i adolescent i pomažu da se njihovi napori zajedno  usmjere. </a:t>
            </a:r>
          </a:p>
          <a:p>
            <a:pPr>
              <a:lnSpc>
                <a:spcPts val="4200"/>
              </a:lnSpc>
            </a:pPr>
            <a:endParaRPr lang="hr-HR" sz="2800" dirty="0"/>
          </a:p>
          <a:p>
            <a:pPr>
              <a:lnSpc>
                <a:spcPts val="4200"/>
              </a:lnSpc>
            </a:pPr>
            <a:r>
              <a:rPr lang="hr-HR" sz="2800" dirty="0"/>
              <a:t>Ciljevi određuju što adolescent želi postići, a plan služi kao "pravila igre" za postizanje tih ciljeva.</a:t>
            </a:r>
          </a:p>
          <a:p>
            <a:pPr>
              <a:lnSpc>
                <a:spcPts val="4200"/>
              </a:lnSpc>
            </a:pPr>
            <a:endParaRPr lang="hr-HR" sz="2800" dirty="0"/>
          </a:p>
          <a:p>
            <a:pPr>
              <a:lnSpc>
                <a:spcPts val="4200"/>
              </a:lnSpc>
            </a:pPr>
            <a:r>
              <a:rPr lang="hr-HR" sz="2800" dirty="0"/>
              <a:t>Definiranje ciljeva i plan rada su bitne komponente djelotvorne prakse socijalnog rada, jer bez njih, i socijalni radnici i klijenti riskiraju da besciljno "posrću u mraku" dok ne uoče "problem" koji treba riješiti.</a:t>
            </a:r>
          </a:p>
        </p:txBody>
      </p:sp>
      <p:sp>
        <p:nvSpPr>
          <p:cNvPr id="3" name="Rezervirano mjesto broja slajda 2">
            <a:extLst>
              <a:ext uri="{FF2B5EF4-FFF2-40B4-BE49-F238E27FC236}">
                <a16:creationId xmlns:a16="http://schemas.microsoft.com/office/drawing/2014/main" id="{60EE853D-A9A7-455E-8AEF-8C52BDD8AE3A}"/>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214300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EE8D95BC-878D-4C04-B02E-826EDB028C9E}"/>
              </a:ext>
            </a:extLst>
          </p:cNvPr>
          <p:cNvSpPr/>
          <p:nvPr/>
        </p:nvSpPr>
        <p:spPr>
          <a:xfrm>
            <a:off x="905691" y="114275"/>
            <a:ext cx="10380617" cy="5829481"/>
          </a:xfrm>
          <a:prstGeom prst="rect">
            <a:avLst/>
          </a:prstGeom>
        </p:spPr>
        <p:txBody>
          <a:bodyPr wrap="square">
            <a:spAutoFit/>
          </a:bodyPr>
          <a:lstStyle/>
          <a:p>
            <a:pPr>
              <a:lnSpc>
                <a:spcPct val="150000"/>
              </a:lnSpc>
            </a:pPr>
            <a:r>
              <a:rPr lang="hr-HR" sz="2800" dirty="0"/>
              <a:t>Sljedeće smjernice pomažu u utvrđivanju ciljeva socijalnog rada za adolescente: Ciljevi trebaju biti </a:t>
            </a:r>
          </a:p>
          <a:p>
            <a:pPr marL="514350" indent="-514350">
              <a:lnSpc>
                <a:spcPct val="150000"/>
              </a:lnSpc>
              <a:buAutoNum type="alphaLcParenBoth"/>
            </a:pPr>
            <a:r>
              <a:rPr lang="hr-HR" sz="2800" dirty="0"/>
              <a:t>jasno definirani i mjerljivi; </a:t>
            </a:r>
          </a:p>
          <a:p>
            <a:pPr marL="514350" indent="-514350">
              <a:lnSpc>
                <a:spcPct val="150000"/>
              </a:lnSpc>
              <a:buAutoNum type="alphaLcParenBoth"/>
            </a:pPr>
            <a:r>
              <a:rPr lang="hr-HR" sz="2800" dirty="0"/>
              <a:t>izvedivi i realno postavljeni; </a:t>
            </a:r>
          </a:p>
          <a:p>
            <a:pPr marL="514350" indent="-514350">
              <a:lnSpc>
                <a:spcPct val="150000"/>
              </a:lnSpc>
              <a:buAutoNum type="alphaLcParenBoth"/>
            </a:pPr>
            <a:r>
              <a:rPr lang="hr-HR" sz="2800" dirty="0"/>
              <a:t>zajednički određeni od strane korisnika i socijalnog </a:t>
            </a:r>
          </a:p>
          <a:p>
            <a:pPr marL="514350" indent="-514350">
              <a:lnSpc>
                <a:spcPct val="150000"/>
              </a:lnSpc>
              <a:buAutoNum type="alphaLcParenBoth"/>
            </a:pPr>
            <a:r>
              <a:rPr lang="hr-HR" sz="2800" dirty="0"/>
              <a:t>moraju rezultirati izravno iz postupka procjene; i </a:t>
            </a:r>
          </a:p>
          <a:p>
            <a:pPr marL="514350" indent="-514350">
              <a:lnSpc>
                <a:spcPct val="150000"/>
              </a:lnSpc>
              <a:buAutoNum type="alphaLcParenBoth"/>
            </a:pPr>
            <a:r>
              <a:rPr lang="hr-HR" sz="2800" dirty="0"/>
              <a:t>formulirani u pozitivnom smislu, s naglaskom na rast klijenta. </a:t>
            </a:r>
          </a:p>
          <a:p>
            <a:pPr>
              <a:lnSpc>
                <a:spcPct val="150000"/>
              </a:lnSpc>
            </a:pPr>
            <a:r>
              <a:rPr lang="hr-HR" sz="2800" dirty="0"/>
              <a:t>Ciljevi socijalnog rada trebali bi odrediti :tko će učiniti što, u kojoj mjeri i pod kojim uvjetima</a:t>
            </a:r>
          </a:p>
        </p:txBody>
      </p:sp>
      <p:sp>
        <p:nvSpPr>
          <p:cNvPr id="3" name="Rezervirano mjesto broja slajda 2">
            <a:extLst>
              <a:ext uri="{FF2B5EF4-FFF2-40B4-BE49-F238E27FC236}">
                <a16:creationId xmlns:a16="http://schemas.microsoft.com/office/drawing/2014/main" id="{05ADE493-9BBD-4233-95B9-4CC0223D3291}"/>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40214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C1178F8E-96DC-4168-8255-0BA3C021C986}"/>
              </a:ext>
            </a:extLst>
          </p:cNvPr>
          <p:cNvSpPr/>
          <p:nvPr/>
        </p:nvSpPr>
        <p:spPr>
          <a:xfrm>
            <a:off x="914400" y="91832"/>
            <a:ext cx="10180320" cy="6691255"/>
          </a:xfrm>
          <a:prstGeom prst="rect">
            <a:avLst/>
          </a:prstGeom>
        </p:spPr>
        <p:txBody>
          <a:bodyPr wrap="square">
            <a:spAutoFit/>
          </a:bodyPr>
          <a:lstStyle/>
          <a:p>
            <a:r>
              <a:rPr lang="hr-HR" sz="2800" dirty="0"/>
              <a:t>Neke najvažnije odrednice pri socijalnom radu za adolescente:</a:t>
            </a:r>
          </a:p>
          <a:p>
            <a:endParaRPr lang="hr-HR" sz="2800" dirty="0"/>
          </a:p>
          <a:p>
            <a:pPr>
              <a:lnSpc>
                <a:spcPct val="150000"/>
              </a:lnSpc>
            </a:pPr>
            <a:r>
              <a:rPr lang="hr-HR" sz="2800" dirty="0"/>
              <a:t>Ključno pitanje pri socijalnom radu za adolescente je njihova sposobnost da pronađu i prihvate pomoć kada to smatraju potrebnim. </a:t>
            </a:r>
          </a:p>
          <a:p>
            <a:pPr>
              <a:lnSpc>
                <a:spcPct val="150000"/>
              </a:lnSpc>
            </a:pPr>
            <a:r>
              <a:rPr lang="hr-HR" sz="2800" dirty="0"/>
              <a:t>Iako je adolescencija vrijeme kada se mogu pojaviti neki ozbiljni problemi, nažalost, to je i vrijeme kada se adolescenti suočavaju s akutnim preprekama za pristup pomoći koja im je potrebna. </a:t>
            </a:r>
          </a:p>
          <a:p>
            <a:pPr>
              <a:lnSpc>
                <a:spcPct val="150000"/>
              </a:lnSpc>
            </a:pPr>
            <a:r>
              <a:rPr lang="hr-HR" sz="2800" dirty="0"/>
              <a:t>Adolescenti prečesto ne znaju gdje potražiti pomoć ili kome mogu vjerovati da bi dobili pomoć.</a:t>
            </a:r>
          </a:p>
        </p:txBody>
      </p:sp>
      <p:sp>
        <p:nvSpPr>
          <p:cNvPr id="3" name="Rezervirano mjesto broja slajda 2">
            <a:extLst>
              <a:ext uri="{FF2B5EF4-FFF2-40B4-BE49-F238E27FC236}">
                <a16:creationId xmlns:a16="http://schemas.microsoft.com/office/drawing/2014/main" id="{B1E17C6D-D554-42F1-9288-43F6DA5F0BF0}"/>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40383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7C6C904B-F2F0-49F9-A4C2-E321A90DCCED}"/>
              </a:ext>
            </a:extLst>
          </p:cNvPr>
          <p:cNvSpPr/>
          <p:nvPr/>
        </p:nvSpPr>
        <p:spPr>
          <a:xfrm>
            <a:off x="905691" y="809898"/>
            <a:ext cx="10380617" cy="4401205"/>
          </a:xfrm>
          <a:prstGeom prst="rect">
            <a:avLst/>
          </a:prstGeom>
        </p:spPr>
        <p:txBody>
          <a:bodyPr wrap="square">
            <a:spAutoFit/>
          </a:bodyPr>
          <a:lstStyle/>
          <a:p>
            <a:r>
              <a:rPr lang="hr-HR" sz="2800" dirty="0"/>
              <a:t>S obzirom na njihovu potrebu za socijalnom podrškom, adolescenti uvelike ne koriste sustav skrbi. Istraživanja su pokazala da adolescenti traže skrbi manje od bilo koje druge dobne skupine (</a:t>
            </a:r>
            <a:r>
              <a:rPr lang="hr-HR" sz="2800" dirty="0" err="1"/>
              <a:t>Cypress</a:t>
            </a:r>
            <a:r>
              <a:rPr lang="hr-HR" sz="2800" dirty="0"/>
              <a:t>, 1984). </a:t>
            </a:r>
          </a:p>
          <a:p>
            <a:endParaRPr lang="hr-HR" sz="2800" dirty="0"/>
          </a:p>
          <a:p>
            <a:r>
              <a:rPr lang="hr-HR" sz="2800" dirty="0"/>
              <a:t>Ključni čimbenici ovog nedovoljnog korištenja pomoći su:</a:t>
            </a:r>
          </a:p>
          <a:p>
            <a:pPr marL="457200" indent="-457200">
              <a:buFont typeface="Arial" panose="020B0604020202020204" pitchFamily="34" charset="0"/>
              <a:buChar char="•"/>
            </a:pPr>
            <a:r>
              <a:rPr lang="hr-HR" sz="2800" dirty="0"/>
              <a:t>troškovi, </a:t>
            </a:r>
          </a:p>
          <a:p>
            <a:pPr marL="457200" indent="-457200">
              <a:buFont typeface="Arial" panose="020B0604020202020204" pitchFamily="34" charset="0"/>
              <a:buChar char="•"/>
            </a:pPr>
            <a:r>
              <a:rPr lang="hr-HR" sz="2800" dirty="0"/>
              <a:t>loša organizacija rada za adolescente, </a:t>
            </a:r>
          </a:p>
          <a:p>
            <a:pPr marL="457200" indent="-457200">
              <a:buFont typeface="Arial" panose="020B0604020202020204" pitchFamily="34" charset="0"/>
              <a:buChar char="•"/>
            </a:pPr>
            <a:r>
              <a:rPr lang="hr-HR" sz="2800" dirty="0"/>
              <a:t>slaba dostupnost i </a:t>
            </a:r>
          </a:p>
          <a:p>
            <a:pPr marL="457200" indent="-457200">
              <a:buFont typeface="Arial" panose="020B0604020202020204" pitchFamily="34" charset="0"/>
              <a:buChar char="•"/>
            </a:pPr>
            <a:r>
              <a:rPr lang="hr-HR" sz="2800" dirty="0"/>
              <a:t>nedostatak povjerenja u </a:t>
            </a:r>
            <a:r>
              <a:rPr lang="hr-HR" sz="2800" dirty="0" err="1"/>
              <a:t>insitucije</a:t>
            </a:r>
            <a:r>
              <a:rPr lang="hr-HR" sz="2800" dirty="0"/>
              <a:t> koje postoje.</a:t>
            </a:r>
          </a:p>
        </p:txBody>
      </p:sp>
      <p:sp>
        <p:nvSpPr>
          <p:cNvPr id="3" name="Rezervirano mjesto broja slajda 2">
            <a:extLst>
              <a:ext uri="{FF2B5EF4-FFF2-40B4-BE49-F238E27FC236}">
                <a16:creationId xmlns:a16="http://schemas.microsoft.com/office/drawing/2014/main" id="{A2A62415-02DB-4153-A9F6-AF7C41767285}"/>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31642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F5BEA039-A51E-4107-8FE8-E204BA37B125}"/>
              </a:ext>
            </a:extLst>
          </p:cNvPr>
          <p:cNvSpPr/>
          <p:nvPr/>
        </p:nvSpPr>
        <p:spPr>
          <a:xfrm>
            <a:off x="949234" y="-197558"/>
            <a:ext cx="10293531" cy="7122143"/>
          </a:xfrm>
          <a:prstGeom prst="rect">
            <a:avLst/>
          </a:prstGeom>
        </p:spPr>
        <p:txBody>
          <a:bodyPr wrap="square">
            <a:spAutoFit/>
          </a:bodyPr>
          <a:lstStyle/>
          <a:p>
            <a:pPr>
              <a:lnSpc>
                <a:spcPct val="150000"/>
              </a:lnSpc>
            </a:pPr>
            <a:r>
              <a:rPr lang="hr-HR" sz="2800" dirty="0"/>
              <a:t>Značajka intervencija s adolescentima u usporedbi s odraslima je u tome što adolescenti često ne traže pomoć po vlastitoj volji. </a:t>
            </a:r>
          </a:p>
          <a:p>
            <a:pPr>
              <a:lnSpc>
                <a:spcPct val="150000"/>
              </a:lnSpc>
            </a:pPr>
            <a:endParaRPr lang="hr-HR" sz="2800" dirty="0"/>
          </a:p>
          <a:p>
            <a:pPr>
              <a:lnSpc>
                <a:spcPct val="150000"/>
              </a:lnSpc>
            </a:pPr>
            <a:r>
              <a:rPr lang="hr-HR" sz="2800" dirty="0"/>
              <a:t>Mnogim adolescentima se pruža pomoć jer su uhićeni, roditelji su pronašli drogu u njihovim sobama, ili su ih iz škole prijavili zbog problema s ponašanjem. </a:t>
            </a:r>
          </a:p>
          <a:p>
            <a:pPr>
              <a:lnSpc>
                <a:spcPct val="150000"/>
              </a:lnSpc>
            </a:pPr>
            <a:endParaRPr lang="hr-HR" sz="2800" dirty="0"/>
          </a:p>
          <a:p>
            <a:pPr>
              <a:lnSpc>
                <a:spcPct val="150000"/>
              </a:lnSpc>
            </a:pPr>
            <a:r>
              <a:rPr lang="hr-HR" sz="2800" dirty="0"/>
              <a:t>Iako smo naglasili intervencije utemeljene na činjenicama kod adolescenata, sve su ovisne o angažmanu u postupku pomoći. Angažman je značajan problem i za adolescente i njihove obitelji, ako se radi sa cijelom obitelji.</a:t>
            </a:r>
          </a:p>
        </p:txBody>
      </p:sp>
      <p:sp>
        <p:nvSpPr>
          <p:cNvPr id="3" name="Rezervirano mjesto broja slajda 2">
            <a:extLst>
              <a:ext uri="{FF2B5EF4-FFF2-40B4-BE49-F238E27FC236}">
                <a16:creationId xmlns:a16="http://schemas.microsoft.com/office/drawing/2014/main" id="{6B3589EC-6841-42FF-A712-7F80F999FE9A}"/>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172087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B6A6BD7E-3451-4E87-AFD3-F6615FDBEF2D}"/>
              </a:ext>
            </a:extLst>
          </p:cNvPr>
          <p:cNvSpPr/>
          <p:nvPr/>
        </p:nvSpPr>
        <p:spPr>
          <a:xfrm>
            <a:off x="936171" y="0"/>
            <a:ext cx="10319658" cy="6971076"/>
          </a:xfrm>
          <a:prstGeom prst="rect">
            <a:avLst/>
          </a:prstGeom>
        </p:spPr>
        <p:txBody>
          <a:bodyPr wrap="square">
            <a:spAutoFit/>
          </a:bodyPr>
          <a:lstStyle/>
          <a:p>
            <a:pPr>
              <a:lnSpc>
                <a:spcPts val="4200"/>
              </a:lnSpc>
              <a:spcAft>
                <a:spcPts val="1800"/>
              </a:spcAft>
            </a:pPr>
            <a:r>
              <a:rPr lang="hr-HR" sz="2700" dirty="0"/>
              <a:t>Obično kada se adolescenta/</a:t>
            </a:r>
            <a:r>
              <a:rPr lang="hr-HR" sz="2700" dirty="0" err="1"/>
              <a:t>cu</a:t>
            </a:r>
            <a:r>
              <a:rPr lang="hr-HR" sz="2700" dirty="0"/>
              <a:t> identificira kao osobu kojoj je potrebna pomoć, najčešći oblik pristupa je individualni. </a:t>
            </a:r>
          </a:p>
          <a:p>
            <a:pPr>
              <a:lnSpc>
                <a:spcPts val="4200"/>
              </a:lnSpc>
              <a:spcAft>
                <a:spcPts val="1800"/>
              </a:spcAft>
            </a:pPr>
            <a:r>
              <a:rPr lang="hr-HR" sz="2700" dirty="0"/>
              <a:t>Iako je to prikladno za mnoge situacije, usmjeriti pomoć samo na adolescenata zanemaruje kontekst - različite sustave koji mogu utjecati na funkcioniranje pojedinca. </a:t>
            </a:r>
          </a:p>
          <a:p>
            <a:pPr>
              <a:lnSpc>
                <a:spcPts val="4200"/>
              </a:lnSpc>
              <a:spcAft>
                <a:spcPts val="1800"/>
              </a:spcAft>
            </a:pPr>
            <a:r>
              <a:rPr lang="hr-HR" sz="2700" dirty="0"/>
              <a:t>Okolišni čimbenici igraju važnu ulogu u razumijevanju i interveniranju u slučajevima adolescenata.</a:t>
            </a:r>
          </a:p>
          <a:p>
            <a:pPr>
              <a:lnSpc>
                <a:spcPct val="150000"/>
              </a:lnSpc>
              <a:spcAft>
                <a:spcPts val="1800"/>
              </a:spcAft>
            </a:pPr>
            <a:r>
              <a:rPr lang="hr-HR" sz="2700" dirty="0"/>
              <a:t>Kao kontekstualni faktor, siromaštvo ograničava pristup, sudjelovanje i učinkovitost intervencija socijalnog rada. Zbog višestrukih utjecaja postavlja se pitanje, „Na koga treba usmjeriti pozornost?"</a:t>
            </a:r>
          </a:p>
        </p:txBody>
      </p:sp>
      <p:sp>
        <p:nvSpPr>
          <p:cNvPr id="3" name="Rezervirano mjesto broja slajda 2">
            <a:extLst>
              <a:ext uri="{FF2B5EF4-FFF2-40B4-BE49-F238E27FC236}">
                <a16:creationId xmlns:a16="http://schemas.microsoft.com/office/drawing/2014/main" id="{1D24EF4A-B656-4154-938C-69DA1910CF25}"/>
              </a:ext>
            </a:extLst>
          </p:cNvPr>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110329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10F89693-E9CC-4B1F-A98C-229C460F008F}"/>
              </a:ext>
            </a:extLst>
          </p:cNvPr>
          <p:cNvSpPr/>
          <p:nvPr/>
        </p:nvSpPr>
        <p:spPr>
          <a:xfrm>
            <a:off x="1149531" y="-132072"/>
            <a:ext cx="9892937" cy="7122143"/>
          </a:xfrm>
          <a:prstGeom prst="rect">
            <a:avLst/>
          </a:prstGeom>
        </p:spPr>
        <p:txBody>
          <a:bodyPr wrap="square">
            <a:spAutoFit/>
          </a:bodyPr>
          <a:lstStyle/>
          <a:p>
            <a:pPr>
              <a:lnSpc>
                <a:spcPct val="150000"/>
              </a:lnSpc>
            </a:pPr>
            <a:r>
              <a:rPr lang="hr-HR" sz="2800" dirty="0"/>
              <a:t>Ovaj posljednji, najsuvremeniji razvojni stupanj u kojemu se sada nalazimo polazi od šireg oblika sustavno prikupljenih podataka, na primjer, </a:t>
            </a:r>
          </a:p>
          <a:p>
            <a:pPr marL="457200" indent="-457200">
              <a:lnSpc>
                <a:spcPct val="150000"/>
              </a:lnSpc>
              <a:buFont typeface="Arial" panose="020B0604020202020204" pitchFamily="34" charset="0"/>
              <a:buChar char="•"/>
            </a:pPr>
            <a:r>
              <a:rPr lang="hr-HR" sz="2800" dirty="0"/>
              <a:t>studija slučaja; </a:t>
            </a:r>
          </a:p>
          <a:p>
            <a:pPr marL="457200" indent="-457200">
              <a:lnSpc>
                <a:spcPct val="150000"/>
              </a:lnSpc>
              <a:buFont typeface="Arial" panose="020B0604020202020204" pitchFamily="34" charset="0"/>
              <a:buChar char="•"/>
            </a:pPr>
            <a:r>
              <a:rPr lang="hr-HR" sz="2800" dirty="0"/>
              <a:t>rezultata istraživanja; </a:t>
            </a:r>
          </a:p>
          <a:p>
            <a:pPr marL="457200" indent="-457200">
              <a:lnSpc>
                <a:spcPct val="150000"/>
              </a:lnSpc>
              <a:buFont typeface="Arial" panose="020B0604020202020204" pitchFamily="34" charset="0"/>
              <a:buChar char="•"/>
            </a:pPr>
            <a:r>
              <a:rPr lang="hr-HR" sz="2800" dirty="0"/>
              <a:t>sintetiziranih recenzija literature; </a:t>
            </a:r>
          </a:p>
          <a:p>
            <a:pPr marL="457200" indent="-457200">
              <a:lnSpc>
                <a:spcPct val="150000"/>
              </a:lnSpc>
              <a:buFont typeface="Arial" panose="020B0604020202020204" pitchFamily="34" charset="0"/>
              <a:buChar char="•"/>
            </a:pPr>
            <a:r>
              <a:rPr lang="hr-HR" sz="2800" dirty="0"/>
              <a:t>najbolje ili obećavajuće prakse; </a:t>
            </a:r>
          </a:p>
          <a:p>
            <a:pPr marL="457200" indent="-457200">
              <a:lnSpc>
                <a:spcPct val="150000"/>
              </a:lnSpc>
              <a:buFont typeface="Arial" panose="020B0604020202020204" pitchFamily="34" charset="0"/>
              <a:buChar char="•"/>
            </a:pPr>
            <a:r>
              <a:rPr lang="hr-HR" sz="2800" dirty="0"/>
              <a:t>te podatke i dokaze iz iskustava korisnika, </a:t>
            </a:r>
          </a:p>
          <a:p>
            <a:pPr marL="457200" indent="-457200">
              <a:lnSpc>
                <a:spcPct val="150000"/>
              </a:lnSpc>
              <a:buFont typeface="Arial" panose="020B0604020202020204" pitchFamily="34" charset="0"/>
              <a:buChar char="•"/>
            </a:pPr>
            <a:r>
              <a:rPr lang="hr-HR" sz="2800" dirty="0"/>
              <a:t>stručnjaka, </a:t>
            </a:r>
          </a:p>
          <a:p>
            <a:pPr marL="457200" indent="-457200">
              <a:lnSpc>
                <a:spcPct val="150000"/>
              </a:lnSpc>
              <a:buFont typeface="Arial" panose="020B0604020202020204" pitchFamily="34" charset="0"/>
              <a:buChar char="•"/>
            </a:pPr>
            <a:r>
              <a:rPr lang="hr-HR" sz="2800" dirty="0"/>
              <a:t>rukovodećih kadrova i </a:t>
            </a:r>
          </a:p>
          <a:p>
            <a:pPr marL="457200" indent="-457200">
              <a:lnSpc>
                <a:spcPct val="150000"/>
              </a:lnSpc>
              <a:buFont typeface="Arial" panose="020B0604020202020204" pitchFamily="34" charset="0"/>
              <a:buChar char="•"/>
            </a:pPr>
            <a:r>
              <a:rPr lang="hr-HR" sz="2800" dirty="0"/>
              <a:t>kreatora politike.</a:t>
            </a:r>
          </a:p>
        </p:txBody>
      </p:sp>
      <p:sp>
        <p:nvSpPr>
          <p:cNvPr id="3" name="Rezervirano mjesto broja slajda 2">
            <a:extLst>
              <a:ext uri="{FF2B5EF4-FFF2-40B4-BE49-F238E27FC236}">
                <a16:creationId xmlns:a16="http://schemas.microsoft.com/office/drawing/2014/main" id="{B5A949BD-2D41-493C-B2B2-EC81279D975B}"/>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8710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A57BAB-3127-4E56-9387-DB3C3197D25D}"/>
              </a:ext>
            </a:extLst>
          </p:cNvPr>
          <p:cNvSpPr>
            <a:spLocks noGrp="1"/>
          </p:cNvSpPr>
          <p:nvPr>
            <p:ph type="title"/>
          </p:nvPr>
        </p:nvSpPr>
        <p:spPr>
          <a:xfrm>
            <a:off x="1967374" y="2890385"/>
            <a:ext cx="7958331" cy="1077229"/>
          </a:xfrm>
        </p:spPr>
        <p:txBody>
          <a:bodyPr>
            <a:normAutofit fontScale="90000"/>
          </a:bodyPr>
          <a:lstStyle/>
          <a:p>
            <a:r>
              <a:rPr lang="pl-PL" sz="4900" dirty="0"/>
              <a:t>Procjena odraslih osoba i rad za odrasle</a:t>
            </a:r>
            <a:br>
              <a:rPr lang="pl-PL" sz="3600" dirty="0"/>
            </a:br>
            <a:endParaRPr lang="hr-HR" sz="3600" dirty="0"/>
          </a:p>
        </p:txBody>
      </p:sp>
      <p:sp>
        <p:nvSpPr>
          <p:cNvPr id="4" name="Rezervirano mjesto broja slajda 3">
            <a:extLst>
              <a:ext uri="{FF2B5EF4-FFF2-40B4-BE49-F238E27FC236}">
                <a16:creationId xmlns:a16="http://schemas.microsoft.com/office/drawing/2014/main" id="{545F0E7C-1A29-49AE-A112-7BC9475641FA}"/>
              </a:ext>
            </a:extLst>
          </p:cNvPr>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667477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82DED997-0C2A-4D39-917F-21F56057D41C}"/>
              </a:ext>
            </a:extLst>
          </p:cNvPr>
          <p:cNvSpPr/>
          <p:nvPr/>
        </p:nvSpPr>
        <p:spPr>
          <a:xfrm>
            <a:off x="916959" y="91831"/>
            <a:ext cx="10465143" cy="5693866"/>
          </a:xfrm>
          <a:prstGeom prst="rect">
            <a:avLst/>
          </a:prstGeom>
        </p:spPr>
        <p:txBody>
          <a:bodyPr wrap="square">
            <a:spAutoFit/>
          </a:bodyPr>
          <a:lstStyle/>
          <a:p>
            <a:endParaRPr lang="hr-HR" sz="2800" dirty="0"/>
          </a:p>
          <a:p>
            <a:r>
              <a:rPr lang="hr-HR" sz="2800" dirty="0"/>
              <a:t>Povijesni pregled pristupa:</a:t>
            </a:r>
          </a:p>
          <a:p>
            <a:endParaRPr lang="hr-HR" sz="2800" dirty="0"/>
          </a:p>
          <a:p>
            <a:pPr marL="514350" indent="-514350">
              <a:lnSpc>
                <a:spcPct val="150000"/>
              </a:lnSpc>
              <a:buFont typeface="+mj-lt"/>
              <a:buAutoNum type="alphaLcParenR"/>
            </a:pPr>
            <a:r>
              <a:rPr lang="hr-HR" sz="2800" dirty="0"/>
              <a:t>Psihosocijalni – dijagnostički (polazi od </a:t>
            </a:r>
            <a:r>
              <a:rPr lang="hr-HR" sz="2800" dirty="0" err="1"/>
              <a:t>Mary</a:t>
            </a:r>
            <a:r>
              <a:rPr lang="hr-HR" sz="2800" dirty="0"/>
              <a:t> </a:t>
            </a:r>
            <a:r>
              <a:rPr lang="hr-HR" sz="2800" dirty="0" err="1"/>
              <a:t>Richmond</a:t>
            </a:r>
            <a:r>
              <a:rPr lang="hr-HR" sz="2800" dirty="0"/>
              <a:t>, a moderna verzija od </a:t>
            </a:r>
            <a:r>
              <a:rPr lang="hr-HR" sz="2800" dirty="0" err="1"/>
              <a:t>Plorance</a:t>
            </a:r>
            <a:r>
              <a:rPr lang="hr-HR" sz="2800" dirty="0"/>
              <a:t> Holly)</a:t>
            </a:r>
          </a:p>
          <a:p>
            <a:pPr marL="514350" indent="-514350">
              <a:lnSpc>
                <a:spcPct val="150000"/>
              </a:lnSpc>
              <a:buFont typeface="+mj-lt"/>
              <a:buAutoNum type="alphaLcParenR"/>
            </a:pPr>
            <a:r>
              <a:rPr lang="hr-HR" sz="2800" dirty="0"/>
              <a:t>Pristup usmjeren na rješavanje problema (problem-</a:t>
            </a:r>
            <a:r>
              <a:rPr lang="hr-HR" sz="2800" dirty="0" err="1"/>
              <a:t>solving</a:t>
            </a:r>
            <a:r>
              <a:rPr lang="hr-HR" sz="2800" dirty="0"/>
              <a:t>), - Helen </a:t>
            </a:r>
            <a:r>
              <a:rPr lang="hr-HR" sz="2800" dirty="0" err="1"/>
              <a:t>Harris</a:t>
            </a:r>
            <a:r>
              <a:rPr lang="hr-HR" sz="2800" dirty="0"/>
              <a:t> Perlman,1957.</a:t>
            </a:r>
          </a:p>
          <a:p>
            <a:pPr marL="514350" indent="-514350">
              <a:lnSpc>
                <a:spcPct val="150000"/>
              </a:lnSpc>
              <a:buFont typeface="+mj-lt"/>
              <a:buAutoNum type="alphaLcParenR"/>
            </a:pPr>
            <a:r>
              <a:rPr lang="hr-HR" sz="2800" dirty="0"/>
              <a:t>Kognitivno bihevioralni pristup - </a:t>
            </a:r>
            <a:r>
              <a:rPr lang="en-US" sz="2800" dirty="0"/>
              <a:t> Albert Ellis and Aaron T. Beck</a:t>
            </a:r>
            <a:r>
              <a:rPr lang="hr-HR" sz="2800" dirty="0"/>
              <a:t>, 1955.</a:t>
            </a:r>
          </a:p>
          <a:p>
            <a:endParaRPr lang="hr-HR" sz="2800" dirty="0"/>
          </a:p>
        </p:txBody>
      </p:sp>
      <p:sp>
        <p:nvSpPr>
          <p:cNvPr id="3" name="Rezervirano mjesto broja slajda 2">
            <a:extLst>
              <a:ext uri="{FF2B5EF4-FFF2-40B4-BE49-F238E27FC236}">
                <a16:creationId xmlns:a16="http://schemas.microsoft.com/office/drawing/2014/main" id="{62C6DA13-4657-4687-83B9-DD32652BC0E5}"/>
              </a:ext>
            </a:extLst>
          </p:cNvPr>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4862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66A2A1F3-F4BB-4A72-8CAA-A587F01A78CC}"/>
              </a:ext>
            </a:extLst>
          </p:cNvPr>
          <p:cNvSpPr/>
          <p:nvPr/>
        </p:nvSpPr>
        <p:spPr>
          <a:xfrm>
            <a:off x="879566" y="95181"/>
            <a:ext cx="10058400" cy="6475812"/>
          </a:xfrm>
          <a:prstGeom prst="rect">
            <a:avLst/>
          </a:prstGeom>
        </p:spPr>
        <p:txBody>
          <a:bodyPr wrap="square">
            <a:spAutoFit/>
          </a:bodyPr>
          <a:lstStyle/>
          <a:p>
            <a:pPr marL="342900" indent="-342900">
              <a:lnSpc>
                <a:spcPct val="150000"/>
              </a:lnSpc>
              <a:buFont typeface="+mj-lt"/>
              <a:buAutoNum type="alphaLcParenR" startAt="4"/>
            </a:pPr>
            <a:r>
              <a:rPr lang="hr-HR" sz="2800" dirty="0"/>
              <a:t>Pristup usmjeren na problem (</a:t>
            </a:r>
            <a:r>
              <a:rPr lang="hr-HR" sz="2800" dirty="0" err="1"/>
              <a:t>task-centred</a:t>
            </a:r>
            <a:r>
              <a:rPr lang="hr-HR" sz="2800" dirty="0"/>
              <a:t> </a:t>
            </a:r>
            <a:r>
              <a:rPr lang="hr-HR" sz="2800" dirty="0" err="1"/>
              <a:t>approach</a:t>
            </a:r>
            <a:r>
              <a:rPr lang="hr-HR" sz="2800" dirty="0"/>
              <a:t>) - Laura </a:t>
            </a:r>
            <a:r>
              <a:rPr lang="hr-HR" sz="2800" dirty="0" err="1"/>
              <a:t>Epstein</a:t>
            </a:r>
            <a:r>
              <a:rPr lang="hr-HR" sz="2800" dirty="0"/>
              <a:t> i William </a:t>
            </a:r>
            <a:r>
              <a:rPr lang="hr-HR" sz="2800" dirty="0" err="1"/>
              <a:t>Reid</a:t>
            </a:r>
            <a:r>
              <a:rPr lang="hr-HR" sz="2800" dirty="0"/>
              <a:t> – 1970 – čikaška škola socijalnog rada</a:t>
            </a:r>
          </a:p>
          <a:p>
            <a:pPr marL="342900" indent="-342900">
              <a:lnSpc>
                <a:spcPct val="150000"/>
              </a:lnSpc>
              <a:buFont typeface="+mj-lt"/>
              <a:buAutoNum type="alphaLcParenR" startAt="4"/>
            </a:pPr>
            <a:r>
              <a:rPr lang="hr-HR" sz="2800" dirty="0"/>
              <a:t>Pristup životnog modela – ili pristup ekološke perspektive </a:t>
            </a:r>
            <a:r>
              <a:rPr lang="hr-HR" sz="2800" dirty="0" err="1"/>
              <a:t>Alex</a:t>
            </a:r>
            <a:r>
              <a:rPr lang="hr-HR" sz="2800" dirty="0"/>
              <a:t> </a:t>
            </a:r>
            <a:r>
              <a:rPr lang="hr-HR" sz="2800" dirty="0" err="1"/>
              <a:t>Gitterman</a:t>
            </a:r>
            <a:r>
              <a:rPr lang="hr-HR" sz="2800" dirty="0"/>
              <a:t> </a:t>
            </a:r>
            <a:r>
              <a:rPr lang="hr-HR" sz="2800" dirty="0" err="1"/>
              <a:t>and</a:t>
            </a:r>
            <a:r>
              <a:rPr lang="hr-HR" sz="2800" dirty="0"/>
              <a:t> </a:t>
            </a:r>
            <a:r>
              <a:rPr lang="hr-HR" sz="2800" dirty="0" err="1"/>
              <a:t>Carel</a:t>
            </a:r>
            <a:r>
              <a:rPr lang="hr-HR" sz="2800" dirty="0"/>
              <a:t> B. </a:t>
            </a:r>
            <a:r>
              <a:rPr lang="hr-HR" sz="2800" dirty="0" err="1"/>
              <a:t>Germain</a:t>
            </a:r>
            <a:r>
              <a:rPr lang="hr-HR" sz="2800" dirty="0"/>
              <a:t>, objavljeno 1980.</a:t>
            </a:r>
          </a:p>
          <a:p>
            <a:pPr marL="342900" indent="-342900">
              <a:lnSpc>
                <a:spcPct val="150000"/>
              </a:lnSpc>
              <a:buFont typeface="+mj-lt"/>
              <a:buAutoNum type="alphaLcParenR" startAt="4"/>
            </a:pPr>
            <a:r>
              <a:rPr lang="hr-HR" sz="2800" dirty="0"/>
              <a:t> Pristup usmjeren na rješenje - </a:t>
            </a:r>
            <a:r>
              <a:rPr lang="en-US" sz="2800" dirty="0"/>
              <a:t>Steve de Shazer and </a:t>
            </a:r>
            <a:r>
              <a:rPr lang="en-US" sz="2800" dirty="0" err="1"/>
              <a:t>Insoo</a:t>
            </a:r>
            <a:r>
              <a:rPr lang="en-US" sz="2800" dirty="0"/>
              <a:t> Kim Berg, 1978</a:t>
            </a:r>
            <a:endParaRPr lang="hr-HR" sz="2800" dirty="0"/>
          </a:p>
          <a:p>
            <a:pPr marL="342900" indent="-342900">
              <a:lnSpc>
                <a:spcPct val="150000"/>
              </a:lnSpc>
              <a:buFont typeface="+mj-lt"/>
              <a:buAutoNum type="alphaLcParenR" startAt="4"/>
            </a:pPr>
            <a:r>
              <a:rPr lang="hr-HR" sz="2800" dirty="0"/>
              <a:t>Pristup perspektive snage, a ne slabosti - </a:t>
            </a:r>
            <a:r>
              <a:rPr lang="en-US" sz="2800" dirty="0"/>
              <a:t>1980 </a:t>
            </a:r>
            <a:r>
              <a:rPr lang="hr-HR" sz="2800" dirty="0"/>
              <a:t>na</a:t>
            </a:r>
            <a:r>
              <a:rPr lang="en-US" sz="2800" dirty="0"/>
              <a:t> University of Kansas</a:t>
            </a:r>
            <a:r>
              <a:rPr lang="hr-HR" sz="2800" dirty="0"/>
              <a:t> -  </a:t>
            </a:r>
            <a:r>
              <a:rPr lang="hr-HR" sz="2800" dirty="0" err="1"/>
              <a:t>Weick</a:t>
            </a:r>
            <a:r>
              <a:rPr lang="hr-HR" sz="2800" dirty="0"/>
              <a:t>, </a:t>
            </a:r>
            <a:r>
              <a:rPr lang="hr-HR" sz="2800" dirty="0" err="1"/>
              <a:t>Rapp</a:t>
            </a:r>
            <a:r>
              <a:rPr lang="hr-HR" sz="2800" dirty="0"/>
              <a:t>, </a:t>
            </a:r>
            <a:r>
              <a:rPr lang="hr-HR" sz="2800" dirty="0" err="1"/>
              <a:t>Sullivan</a:t>
            </a:r>
            <a:r>
              <a:rPr lang="hr-HR" sz="2800" dirty="0"/>
              <a:t> i </a:t>
            </a:r>
            <a:r>
              <a:rPr lang="hr-HR" sz="2800" dirty="0" err="1"/>
              <a:t>Kishardt</a:t>
            </a:r>
            <a:r>
              <a:rPr lang="hr-HR" sz="2800" dirty="0"/>
              <a:t> skovali su 1989.  pojam perspektive snaga </a:t>
            </a:r>
          </a:p>
        </p:txBody>
      </p:sp>
      <p:sp>
        <p:nvSpPr>
          <p:cNvPr id="3" name="Rezervirano mjesto broja slajda 2">
            <a:extLst>
              <a:ext uri="{FF2B5EF4-FFF2-40B4-BE49-F238E27FC236}">
                <a16:creationId xmlns:a16="http://schemas.microsoft.com/office/drawing/2014/main" id="{08649E93-DEA5-42D7-A17C-18C12594F868}"/>
              </a:ext>
            </a:extLst>
          </p:cNvPr>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41312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720BC9D8-016B-432F-A0F4-55ACB1C5E879}"/>
              </a:ext>
            </a:extLst>
          </p:cNvPr>
          <p:cNvSpPr/>
          <p:nvPr/>
        </p:nvSpPr>
        <p:spPr>
          <a:xfrm>
            <a:off x="1005840" y="146596"/>
            <a:ext cx="10180320" cy="6986528"/>
          </a:xfrm>
          <a:prstGeom prst="rect">
            <a:avLst/>
          </a:prstGeom>
        </p:spPr>
        <p:txBody>
          <a:bodyPr wrap="square">
            <a:spAutoFit/>
          </a:bodyPr>
          <a:lstStyle/>
          <a:p>
            <a:r>
              <a:rPr lang="hr-HR" sz="2800" dirty="0"/>
              <a:t>Procjena utemeljena na činjenicama (</a:t>
            </a:r>
            <a:r>
              <a:rPr lang="hr-HR" sz="2800" dirty="0" err="1"/>
              <a:t>Evidence</a:t>
            </a:r>
            <a:r>
              <a:rPr lang="hr-HR" sz="2800" dirty="0"/>
              <a:t> </a:t>
            </a:r>
            <a:r>
              <a:rPr lang="hr-HR" sz="2800" dirty="0" err="1"/>
              <a:t>Based</a:t>
            </a:r>
            <a:r>
              <a:rPr lang="hr-HR" sz="2800" dirty="0"/>
              <a:t> </a:t>
            </a:r>
            <a:r>
              <a:rPr lang="hr-HR" sz="2800" dirty="0" err="1"/>
              <a:t>Assessment</a:t>
            </a:r>
            <a:r>
              <a:rPr lang="hr-HR" sz="2800" dirty="0"/>
              <a:t>) naglašava uporabu </a:t>
            </a:r>
          </a:p>
          <a:p>
            <a:pPr marL="342900" indent="-342900">
              <a:buFont typeface="+mj-lt"/>
              <a:buAutoNum type="arabicPeriod"/>
            </a:pPr>
            <a:r>
              <a:rPr lang="hr-HR" sz="2800" dirty="0"/>
              <a:t>istraživanja i teorije za informiranje o odabiru ciljeva procjene, </a:t>
            </a:r>
          </a:p>
          <a:p>
            <a:pPr marL="342900" indent="-342900">
              <a:buFont typeface="+mj-lt"/>
              <a:buAutoNum type="arabicPeriod"/>
            </a:pPr>
            <a:r>
              <a:rPr lang="hr-HR" sz="2800" dirty="0"/>
              <a:t>metoda i mjera koje se koriste u procjeni te </a:t>
            </a:r>
          </a:p>
          <a:p>
            <a:pPr marL="342900" indent="-342900">
              <a:buFont typeface="+mj-lt"/>
              <a:buAutoNum type="arabicPeriod"/>
            </a:pPr>
            <a:r>
              <a:rPr lang="hr-HR" sz="2800" dirty="0"/>
              <a:t>samog procesa procjene.</a:t>
            </a:r>
          </a:p>
          <a:p>
            <a:pPr marL="342900" indent="-342900">
              <a:buFont typeface="+mj-lt"/>
              <a:buAutoNum type="arabicPeriod"/>
            </a:pPr>
            <a:endParaRPr lang="hr-HR" sz="2800" dirty="0"/>
          </a:p>
          <a:p>
            <a:r>
              <a:rPr lang="hr-HR" sz="2800" dirty="0"/>
              <a:t>Postoje brojni izvori informacija koje socijalni radnik može upotrijebiti za procjenu situacije pojedinih klijenata. Ti izvori uključuju:</a:t>
            </a:r>
          </a:p>
          <a:p>
            <a:endParaRPr lang="hr-HR" sz="2800" dirty="0"/>
          </a:p>
          <a:p>
            <a:pPr marL="457200" indent="-457200">
              <a:buFont typeface="Arial" panose="020B0604020202020204" pitchFamily="34" charset="0"/>
              <a:buChar char="•"/>
            </a:pPr>
            <a:r>
              <a:rPr lang="hr-HR" sz="2800" dirty="0"/>
              <a:t>Osnovne informacije o klijentima iz postojeće evidencije.</a:t>
            </a:r>
          </a:p>
          <a:p>
            <a:r>
              <a:rPr lang="hr-HR" sz="2800" dirty="0"/>
              <a:t>• Verbalna izvješća klijenata o njihovoj, povijesti i problemima, osjećajima.</a:t>
            </a:r>
          </a:p>
          <a:p>
            <a:r>
              <a:rPr lang="hr-HR" sz="2800" dirty="0"/>
              <a:t>• Izravno promatranje neverbalnog ponašanja.</a:t>
            </a:r>
          </a:p>
          <a:p>
            <a:endParaRPr lang="hr-HR" sz="2800" dirty="0"/>
          </a:p>
        </p:txBody>
      </p:sp>
      <p:sp>
        <p:nvSpPr>
          <p:cNvPr id="3" name="Rezervirano mjesto broja slajda 2">
            <a:extLst>
              <a:ext uri="{FF2B5EF4-FFF2-40B4-BE49-F238E27FC236}">
                <a16:creationId xmlns:a16="http://schemas.microsoft.com/office/drawing/2014/main" id="{50DEC7FB-8FD3-4009-8041-12F59BE64247}"/>
              </a:ext>
            </a:extLst>
          </p:cNvPr>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182989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69E2B2B5-4E76-4AEA-9248-FCD1D1717A27}"/>
              </a:ext>
            </a:extLst>
          </p:cNvPr>
          <p:cNvSpPr/>
          <p:nvPr/>
        </p:nvSpPr>
        <p:spPr>
          <a:xfrm>
            <a:off x="1036320" y="326632"/>
            <a:ext cx="10345783" cy="6247864"/>
          </a:xfrm>
          <a:prstGeom prst="rect">
            <a:avLst/>
          </a:prstGeom>
        </p:spPr>
        <p:txBody>
          <a:bodyPr wrap="square">
            <a:spAutoFit/>
          </a:bodyPr>
          <a:lstStyle/>
          <a:p>
            <a:r>
              <a:rPr lang="hr-HR" sz="3600" dirty="0"/>
              <a:t>• </a:t>
            </a:r>
            <a:r>
              <a:rPr lang="hr-HR" sz="2800" dirty="0"/>
              <a:t>Promatranje interakcije s članovima obitelji i drugima u korisnikovom okruženju.</a:t>
            </a:r>
          </a:p>
          <a:p>
            <a:r>
              <a:rPr lang="hr-HR" sz="2800" dirty="0"/>
              <a:t>• Sekundarne informacije od obitelji, rodbine, prijatelja, susjeda, liječnika, </a:t>
            </a:r>
            <a:r>
              <a:rPr lang="hr-HR" sz="2800" dirty="0" err="1"/>
              <a:t>učitelja,poslodavaca</a:t>
            </a:r>
            <a:r>
              <a:rPr lang="hr-HR" sz="2800" dirty="0"/>
              <a:t> i drugih koji bi mogli imati na raspolaganju relevantne .</a:t>
            </a:r>
          </a:p>
          <a:p>
            <a:r>
              <a:rPr lang="hr-HR" sz="2800" dirty="0"/>
              <a:t>• Upitnici, testovi ili drugi instrumenti ocjenjivanja.</a:t>
            </a:r>
          </a:p>
          <a:p>
            <a:endParaRPr lang="hr-HR" sz="2800" dirty="0"/>
          </a:p>
          <a:p>
            <a:r>
              <a:rPr lang="hr-HR" sz="2800" dirty="0"/>
              <a:t>Socijalni radnici često počinju raditi s klijentima nakon što pročitaju opsežnu dokumentaciju. </a:t>
            </a:r>
          </a:p>
          <a:p>
            <a:endParaRPr lang="hr-HR" sz="2800" dirty="0"/>
          </a:p>
          <a:p>
            <a:r>
              <a:rPr lang="hr-HR" sz="2800" dirty="0"/>
              <a:t>Iako postoje prednosti pristupa zbog preliminarnog razumijevanjem klijenta prije uspostavljanja kontakta, glavni nedostatak je da ti dokumenti mogu neprimjereno utjecati na percepciju socijalnog radnika o klijentu.</a:t>
            </a:r>
          </a:p>
        </p:txBody>
      </p:sp>
      <p:sp>
        <p:nvSpPr>
          <p:cNvPr id="3" name="Rezervirano mjesto broja slajda 2">
            <a:extLst>
              <a:ext uri="{FF2B5EF4-FFF2-40B4-BE49-F238E27FC236}">
                <a16:creationId xmlns:a16="http://schemas.microsoft.com/office/drawing/2014/main" id="{B2CC360C-F24A-4627-A60C-601AA47727E1}"/>
              </a:ext>
            </a:extLst>
          </p:cNvPr>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33315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23CFE217-28DB-4976-83ED-A373ABAFF3F0}"/>
              </a:ext>
            </a:extLst>
          </p:cNvPr>
          <p:cNvSpPr/>
          <p:nvPr/>
        </p:nvSpPr>
        <p:spPr>
          <a:xfrm>
            <a:off x="1001486" y="151622"/>
            <a:ext cx="10189028" cy="7227300"/>
          </a:xfrm>
          <a:prstGeom prst="rect">
            <a:avLst/>
          </a:prstGeom>
        </p:spPr>
        <p:txBody>
          <a:bodyPr wrap="square">
            <a:spAutoFit/>
          </a:bodyPr>
          <a:lstStyle/>
          <a:p>
            <a:pPr>
              <a:lnSpc>
                <a:spcPts val="4000"/>
              </a:lnSpc>
            </a:pPr>
            <a:r>
              <a:rPr lang="hr-HR" sz="2800" dirty="0"/>
              <a:t>Primarni izvor informacija za procjenu trebao bi doći prije svega i izravno od od klijenta. </a:t>
            </a:r>
          </a:p>
          <a:p>
            <a:pPr>
              <a:lnSpc>
                <a:spcPts val="4000"/>
              </a:lnSpc>
            </a:pPr>
            <a:endParaRPr lang="hr-HR" sz="2800" dirty="0"/>
          </a:p>
          <a:p>
            <a:pPr>
              <a:lnSpc>
                <a:spcPts val="4000"/>
              </a:lnSpc>
            </a:pPr>
            <a:r>
              <a:rPr lang="hr-HR" sz="2800" dirty="0"/>
              <a:t>Socijalni radnik mora biti vješt u intervjuiranju kako bi prikupio informacije koje su relevantne za korisnikov problem. </a:t>
            </a:r>
          </a:p>
          <a:p>
            <a:pPr>
              <a:lnSpc>
                <a:spcPts val="4000"/>
              </a:lnSpc>
            </a:pPr>
            <a:r>
              <a:rPr lang="hr-HR" sz="2800" dirty="0"/>
              <a:t> </a:t>
            </a:r>
          </a:p>
          <a:p>
            <a:pPr>
              <a:lnSpc>
                <a:spcPts val="4000"/>
              </a:lnSpc>
            </a:pPr>
            <a:r>
              <a:rPr lang="hr-HR" sz="2800" dirty="0"/>
              <a:t>Ranije je procjena klijenta bila vrlo dugotrajan proces, koji je često obuhvaćao nekoliko intervjua. Sadašnji trend je kratka procjena kako bi se saznale informacije koje su posebno relevantne za problem klijenta i koje će biti od najveće pomoći u budućem radu. Temeljita procjena obično uključuje sljedeće :</a:t>
            </a:r>
          </a:p>
          <a:p>
            <a:pPr>
              <a:lnSpc>
                <a:spcPts val="4000"/>
              </a:lnSpc>
            </a:pPr>
            <a:r>
              <a:rPr lang="hr-HR" sz="2800" dirty="0"/>
              <a:t>• Identifikacijske informacije.</a:t>
            </a:r>
          </a:p>
          <a:p>
            <a:pPr>
              <a:lnSpc>
                <a:spcPts val="4000"/>
              </a:lnSpc>
            </a:pPr>
            <a:r>
              <a:rPr lang="hr-HR" sz="2800" dirty="0"/>
              <a:t>• Tko je korisnika uputio na socijalne radnike.</a:t>
            </a:r>
          </a:p>
          <a:p>
            <a:pPr>
              <a:lnSpc>
                <a:spcPts val="4000"/>
              </a:lnSpc>
            </a:pPr>
            <a:endParaRPr lang="hr-HR" sz="2800" dirty="0"/>
          </a:p>
        </p:txBody>
      </p:sp>
      <p:sp>
        <p:nvSpPr>
          <p:cNvPr id="3" name="Rezervirano mjesto broja slajda 2">
            <a:extLst>
              <a:ext uri="{FF2B5EF4-FFF2-40B4-BE49-F238E27FC236}">
                <a16:creationId xmlns:a16="http://schemas.microsoft.com/office/drawing/2014/main" id="{92489095-5CA9-4A93-9449-B2E26A3675F6}"/>
              </a:ext>
            </a:extLst>
          </p:cNvPr>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344899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1B24BC1B-4C43-4C99-804F-4F46B7CF9AD8}"/>
              </a:ext>
            </a:extLst>
          </p:cNvPr>
          <p:cNvSpPr/>
          <p:nvPr/>
        </p:nvSpPr>
        <p:spPr>
          <a:xfrm>
            <a:off x="1001485" y="0"/>
            <a:ext cx="10319657" cy="6555641"/>
          </a:xfrm>
          <a:prstGeom prst="rect">
            <a:avLst/>
          </a:prstGeom>
        </p:spPr>
        <p:txBody>
          <a:bodyPr wrap="square">
            <a:spAutoFit/>
          </a:bodyPr>
          <a:lstStyle/>
          <a:p>
            <a:r>
              <a:rPr lang="hr-HR" sz="2800" dirty="0"/>
              <a:t>• Predstavljanje problema.</a:t>
            </a:r>
          </a:p>
          <a:p>
            <a:r>
              <a:rPr lang="hr-HR" sz="2800" dirty="0"/>
              <a:t>• Povijest problema.</a:t>
            </a:r>
          </a:p>
          <a:p>
            <a:r>
              <a:rPr lang="hr-HR" sz="2800" dirty="0"/>
              <a:t>• Prethodna iskustva sa socijalnom službom ili drugim oblicima pomoći.</a:t>
            </a:r>
          </a:p>
          <a:p>
            <a:r>
              <a:rPr lang="hr-HR" sz="2800" dirty="0"/>
              <a:t>• Obiteljska povijest.</a:t>
            </a:r>
          </a:p>
          <a:p>
            <a:r>
              <a:rPr lang="hr-HR" sz="2800" dirty="0"/>
              <a:t>• Povijest osobnog razvoja </a:t>
            </a:r>
            <a:r>
              <a:rPr lang="hr-HR" sz="2800" dirty="0" err="1"/>
              <a:t>razvoja</a:t>
            </a:r>
            <a:r>
              <a:rPr lang="hr-HR" sz="2800" dirty="0"/>
              <a:t>.</a:t>
            </a:r>
          </a:p>
          <a:p>
            <a:r>
              <a:rPr lang="hr-HR" sz="2800" dirty="0"/>
              <a:t>• Povijest obrazovanja.</a:t>
            </a:r>
          </a:p>
          <a:p>
            <a:r>
              <a:rPr lang="hr-HR" sz="2800" dirty="0"/>
              <a:t>• Povijest zapošljavanja.</a:t>
            </a:r>
          </a:p>
          <a:p>
            <a:r>
              <a:rPr lang="hr-HR" sz="2800" dirty="0"/>
              <a:t>• Povijest traume.</a:t>
            </a:r>
          </a:p>
          <a:p>
            <a:r>
              <a:rPr lang="hr-HR" sz="2800" dirty="0"/>
              <a:t>• Povijest bolesti.</a:t>
            </a:r>
          </a:p>
          <a:p>
            <a:r>
              <a:rPr lang="hr-HR" sz="2800" dirty="0"/>
              <a:t>• Kulturna povijest.</a:t>
            </a:r>
          </a:p>
          <a:p>
            <a:r>
              <a:rPr lang="hr-HR" sz="2800" dirty="0"/>
              <a:t>• Duhovnost / religija.</a:t>
            </a:r>
          </a:p>
          <a:p>
            <a:r>
              <a:rPr lang="hr-HR" sz="2800" dirty="0"/>
              <a:t>• Mentalni status i trenutno funkcioniranje.</a:t>
            </a:r>
          </a:p>
          <a:p>
            <a:r>
              <a:rPr lang="hr-HR" sz="2800" dirty="0"/>
              <a:t>• Preporuke i ciljevi rada.</a:t>
            </a:r>
          </a:p>
          <a:p>
            <a:r>
              <a:rPr lang="hr-HR" sz="2800" dirty="0"/>
              <a:t>• Planovi za ocjenu uspjeha rada.</a:t>
            </a:r>
          </a:p>
        </p:txBody>
      </p:sp>
      <p:sp>
        <p:nvSpPr>
          <p:cNvPr id="3" name="Rezervirano mjesto broja slajda 2">
            <a:extLst>
              <a:ext uri="{FF2B5EF4-FFF2-40B4-BE49-F238E27FC236}">
                <a16:creationId xmlns:a16="http://schemas.microsoft.com/office/drawing/2014/main" id="{E700A669-E609-45AA-AFCA-52A596A94E89}"/>
              </a:ext>
            </a:extLst>
          </p:cNvPr>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4653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53D74732-9C3B-4EBF-8555-0DB8DF15DE6B}"/>
              </a:ext>
            </a:extLst>
          </p:cNvPr>
          <p:cNvSpPr/>
          <p:nvPr/>
        </p:nvSpPr>
        <p:spPr>
          <a:xfrm>
            <a:off x="975360" y="159513"/>
            <a:ext cx="10241280" cy="6324808"/>
          </a:xfrm>
          <a:prstGeom prst="rect">
            <a:avLst/>
          </a:prstGeom>
        </p:spPr>
        <p:txBody>
          <a:bodyPr wrap="square">
            <a:spAutoFit/>
          </a:bodyPr>
          <a:lstStyle/>
          <a:p>
            <a:r>
              <a:rPr lang="hr-HR" sz="2700" dirty="0"/>
              <a:t>Vrlo važan izvor informacija za procjenu dolazi promatranjem (odnosno opažanjem) od strane socijalnog radnika. </a:t>
            </a:r>
          </a:p>
          <a:p>
            <a:endParaRPr lang="hr-HR" sz="2700" dirty="0"/>
          </a:p>
          <a:p>
            <a:r>
              <a:rPr lang="hr-HR" sz="2700" dirty="0"/>
              <a:t>Neposrednim opažanjem dobijemo niz informacija demografske naravi </a:t>
            </a:r>
            <a:r>
              <a:rPr lang="en-US" sz="2700" dirty="0"/>
              <a:t>—</a:t>
            </a:r>
            <a:r>
              <a:rPr lang="hr-HR" sz="2700" dirty="0"/>
              <a:t>spol</a:t>
            </a:r>
            <a:r>
              <a:rPr lang="en-US" sz="2700" dirty="0"/>
              <a:t>, </a:t>
            </a:r>
            <a:r>
              <a:rPr lang="hr-HR" sz="2700" dirty="0"/>
              <a:t>dob</a:t>
            </a:r>
            <a:r>
              <a:rPr lang="en-US" sz="2700" dirty="0"/>
              <a:t>, </a:t>
            </a:r>
            <a:r>
              <a:rPr lang="hr-HR" sz="2700" dirty="0"/>
              <a:t>etnička skupina, rasa. Kako je korisnik obučen? Na koji način odgovara na pitanja? Kakav odnos pokazuje prema socijalnom radniku?</a:t>
            </a:r>
            <a:endParaRPr lang="en-US" sz="2700" dirty="0"/>
          </a:p>
          <a:p>
            <a:endParaRPr lang="hr-HR" sz="2700" dirty="0"/>
          </a:p>
          <a:p>
            <a:r>
              <a:rPr lang="en-US" sz="2700" dirty="0" err="1"/>
              <a:t>Često</a:t>
            </a:r>
            <a:r>
              <a:rPr lang="en-US" sz="2700" dirty="0"/>
              <a:t> </a:t>
            </a:r>
            <a:r>
              <a:rPr lang="en-US" sz="2700" dirty="0" err="1"/>
              <a:t>socijalni</a:t>
            </a:r>
            <a:r>
              <a:rPr lang="en-US" sz="2700" dirty="0"/>
              <a:t> </a:t>
            </a:r>
            <a:r>
              <a:rPr lang="en-US" sz="2700" dirty="0" err="1"/>
              <a:t>radnik</a:t>
            </a:r>
            <a:r>
              <a:rPr lang="en-US" sz="2700" dirty="0"/>
              <a:t> </a:t>
            </a:r>
            <a:r>
              <a:rPr lang="en-US" sz="2700" dirty="0" err="1"/>
              <a:t>ima</a:t>
            </a:r>
            <a:r>
              <a:rPr lang="en-US" sz="2700" dirty="0"/>
              <a:t> </a:t>
            </a:r>
            <a:r>
              <a:rPr lang="en-US" sz="2700" dirty="0" err="1"/>
              <a:t>priliku</a:t>
            </a:r>
            <a:r>
              <a:rPr lang="en-US" sz="2700" dirty="0"/>
              <a:t> </a:t>
            </a:r>
            <a:r>
              <a:rPr lang="en-US" sz="2700" dirty="0" err="1"/>
              <a:t>promatrati</a:t>
            </a:r>
            <a:r>
              <a:rPr lang="en-US" sz="2700" dirty="0"/>
              <a:t> </a:t>
            </a:r>
            <a:r>
              <a:rPr lang="en-US" sz="2700" dirty="0" err="1"/>
              <a:t>pojedinog</a:t>
            </a:r>
            <a:r>
              <a:rPr lang="en-US" sz="2700" dirty="0"/>
              <a:t> </a:t>
            </a:r>
            <a:r>
              <a:rPr lang="en-US" sz="2700" dirty="0" err="1"/>
              <a:t>klijenta</a:t>
            </a:r>
            <a:r>
              <a:rPr lang="en-US" sz="2700" dirty="0"/>
              <a:t> u </a:t>
            </a:r>
            <a:r>
              <a:rPr lang="en-US" sz="2700" dirty="0" err="1"/>
              <a:t>interakciji</a:t>
            </a:r>
            <a:r>
              <a:rPr lang="en-US" sz="2700" dirty="0"/>
              <a:t> s </a:t>
            </a:r>
            <a:r>
              <a:rPr lang="en-US" sz="2700" dirty="0" err="1"/>
              <a:t>drugima</a:t>
            </a:r>
            <a:r>
              <a:rPr lang="en-US" sz="2700" dirty="0"/>
              <a:t> - </a:t>
            </a:r>
            <a:r>
              <a:rPr lang="en-US" sz="2700" dirty="0" err="1"/>
              <a:t>članovima</a:t>
            </a:r>
            <a:r>
              <a:rPr lang="en-US" sz="2700" dirty="0"/>
              <a:t> </a:t>
            </a:r>
            <a:r>
              <a:rPr lang="en-US" sz="2700" dirty="0" err="1"/>
              <a:t>obitelji</a:t>
            </a:r>
            <a:r>
              <a:rPr lang="en-US" sz="2700" dirty="0"/>
              <a:t>, </a:t>
            </a:r>
            <a:r>
              <a:rPr lang="en-US" sz="2700" dirty="0" err="1"/>
              <a:t>prijateljima</a:t>
            </a:r>
            <a:r>
              <a:rPr lang="en-US" sz="2700" dirty="0"/>
              <a:t>, </a:t>
            </a:r>
            <a:r>
              <a:rPr lang="en-US" sz="2700" dirty="0" err="1"/>
              <a:t>članovima</a:t>
            </a:r>
            <a:r>
              <a:rPr lang="en-US" sz="2700" dirty="0"/>
              <a:t> </a:t>
            </a:r>
            <a:r>
              <a:rPr lang="hr-HR" sz="2700" dirty="0"/>
              <a:t>neke socijalne grupe kojoj pripada </a:t>
            </a:r>
            <a:r>
              <a:rPr lang="en-US" sz="2700" dirty="0" err="1"/>
              <a:t>ili</a:t>
            </a:r>
            <a:r>
              <a:rPr lang="en-US" sz="2700" dirty="0"/>
              <a:t> </a:t>
            </a:r>
            <a:r>
              <a:rPr lang="en-US" sz="2700" dirty="0" err="1"/>
              <a:t>drugim</a:t>
            </a:r>
            <a:r>
              <a:rPr lang="en-US" sz="2700" dirty="0"/>
              <a:t> </a:t>
            </a:r>
            <a:r>
              <a:rPr lang="en-US" sz="2700" dirty="0" err="1"/>
              <a:t>stručnjacima</a:t>
            </a:r>
            <a:r>
              <a:rPr lang="en-US" sz="2700" dirty="0"/>
              <a:t>. </a:t>
            </a:r>
            <a:endParaRPr lang="hr-HR" sz="2700" dirty="0"/>
          </a:p>
          <a:p>
            <a:r>
              <a:rPr lang="en-US" sz="2700" dirty="0"/>
              <a:t>To </a:t>
            </a:r>
            <a:r>
              <a:rPr lang="en-US" sz="2700" dirty="0" err="1"/>
              <a:t>može</a:t>
            </a:r>
            <a:r>
              <a:rPr lang="en-US" sz="2700" dirty="0"/>
              <a:t> </a:t>
            </a:r>
            <a:r>
              <a:rPr lang="en-US" sz="2700" dirty="0" err="1"/>
              <a:t>biti</a:t>
            </a:r>
            <a:r>
              <a:rPr lang="en-US" sz="2700" dirty="0"/>
              <a:t> </a:t>
            </a:r>
            <a:r>
              <a:rPr lang="en-US" sz="2700" dirty="0" err="1"/>
              <a:t>važan</a:t>
            </a:r>
            <a:r>
              <a:rPr lang="en-US" sz="2700" dirty="0"/>
              <a:t> </a:t>
            </a:r>
            <a:r>
              <a:rPr lang="en-US" sz="2700" dirty="0" err="1"/>
              <a:t>izvor</a:t>
            </a:r>
            <a:r>
              <a:rPr lang="en-US" sz="2700" dirty="0"/>
              <a:t> </a:t>
            </a:r>
            <a:r>
              <a:rPr lang="en-US" sz="2700" dirty="0" err="1"/>
              <a:t>informacija</a:t>
            </a:r>
            <a:r>
              <a:rPr lang="en-US" sz="2700" dirty="0"/>
              <a:t>.</a:t>
            </a:r>
            <a:endParaRPr lang="hr-HR" sz="2700" dirty="0"/>
          </a:p>
          <a:p>
            <a:endParaRPr lang="hr-HR" sz="2700" dirty="0"/>
          </a:p>
          <a:p>
            <a:r>
              <a:rPr lang="hr-HR" sz="2700" dirty="0"/>
              <a:t>Važno je, međutim, da se socijalni radnik ne oslanja previše na negativna izvješća članova obitelji. </a:t>
            </a:r>
          </a:p>
        </p:txBody>
      </p:sp>
      <p:sp>
        <p:nvSpPr>
          <p:cNvPr id="2" name="Rezervirano mjesto broja slajda 1">
            <a:extLst>
              <a:ext uri="{FF2B5EF4-FFF2-40B4-BE49-F238E27FC236}">
                <a16:creationId xmlns:a16="http://schemas.microsoft.com/office/drawing/2014/main" id="{F8BDB91F-9527-452F-B156-D928F7B7BDD1}"/>
              </a:ext>
            </a:extLst>
          </p:cNvPr>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33342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14B87600-A4A8-4923-877B-BCC7AC9E494C}"/>
              </a:ext>
            </a:extLst>
          </p:cNvPr>
          <p:cNvSpPr/>
          <p:nvPr/>
        </p:nvSpPr>
        <p:spPr>
          <a:xfrm>
            <a:off x="936171" y="-132072"/>
            <a:ext cx="10319657" cy="7122143"/>
          </a:xfrm>
          <a:prstGeom prst="rect">
            <a:avLst/>
          </a:prstGeom>
        </p:spPr>
        <p:txBody>
          <a:bodyPr wrap="square">
            <a:spAutoFit/>
          </a:bodyPr>
          <a:lstStyle/>
          <a:p>
            <a:pPr>
              <a:lnSpc>
                <a:spcPct val="150000"/>
              </a:lnSpc>
            </a:pPr>
            <a:r>
              <a:rPr lang="hr-HR" sz="2800" dirty="0"/>
              <a:t>Članovi obitelji mogu donijeti iskrivljene slike o korisniku zbog svojih vlastitih interesa. </a:t>
            </a:r>
          </a:p>
          <a:p>
            <a:pPr>
              <a:lnSpc>
                <a:spcPct val="150000"/>
              </a:lnSpc>
            </a:pPr>
            <a:endParaRPr lang="hr-HR" sz="2800" dirty="0"/>
          </a:p>
          <a:p>
            <a:pPr>
              <a:lnSpc>
                <a:spcPct val="150000"/>
              </a:lnSpc>
            </a:pPr>
            <a:r>
              <a:rPr lang="hr-HR" sz="2800" dirty="0"/>
              <a:t>Izvješća drugih trebaju biti samo sekundarna metoda za primanje informacija koje će se koristiti u procjeni klijenta.</a:t>
            </a:r>
          </a:p>
          <a:p>
            <a:pPr>
              <a:lnSpc>
                <a:spcPct val="150000"/>
              </a:lnSpc>
            </a:pPr>
            <a:endParaRPr lang="hr-HR" sz="2800" dirty="0"/>
          </a:p>
          <a:p>
            <a:pPr>
              <a:lnSpc>
                <a:spcPct val="150000"/>
              </a:lnSpc>
            </a:pPr>
            <a:r>
              <a:rPr lang="hr-HR" sz="2800" dirty="0"/>
              <a:t>Konačna metoda prikupljanja informacija za ocjenjivanje je putem testova ili instrumenata ocjenjivanja. Budući da su mnogi od tih instrumenata standardizirani, procjena kroz ove mjere smatra se važnom u promicanju procjene utemeljene na činjenicama.</a:t>
            </a:r>
          </a:p>
        </p:txBody>
      </p:sp>
      <p:sp>
        <p:nvSpPr>
          <p:cNvPr id="3" name="Rezervirano mjesto broja slajda 2">
            <a:extLst>
              <a:ext uri="{FF2B5EF4-FFF2-40B4-BE49-F238E27FC236}">
                <a16:creationId xmlns:a16="http://schemas.microsoft.com/office/drawing/2014/main" id="{0BB1FDF4-23AA-424C-806E-CF1E604BE297}"/>
              </a:ext>
            </a:extLst>
          </p:cNvPr>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24855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5058768A-D5B9-47BA-AB6E-FD0DAA0A8CEB}"/>
              </a:ext>
            </a:extLst>
          </p:cNvPr>
          <p:cNvSpPr/>
          <p:nvPr/>
        </p:nvSpPr>
        <p:spPr>
          <a:xfrm>
            <a:off x="2701637" y="2273376"/>
            <a:ext cx="7086600" cy="2311247"/>
          </a:xfrm>
          <a:prstGeom prst="rect">
            <a:avLst/>
          </a:prstGeom>
          <a:noFill/>
        </p:spPr>
        <p:txBody>
          <a:bodyPr wrap="none" lIns="91440" tIns="45720" rIns="91440" bIns="45720">
            <a:prstTxWarp prst="textWave2">
              <a:avLst/>
            </a:prstTxWarp>
            <a:spAutoFit/>
            <a:scene3d>
              <a:camera prst="orthographicFront"/>
              <a:lightRig rig="threePt" dir="t"/>
            </a:scene3d>
            <a:sp3d extrusionH="57150">
              <a:bevelT w="38100" h="38100" prst="angle"/>
            </a:sp3d>
          </a:bodyPr>
          <a:lstStyle/>
          <a:p>
            <a:pPr algn="ctr"/>
            <a:r>
              <a:rPr lang="hr-HR" sz="6000" dirty="0" err="1">
                <a:ln w="0"/>
                <a:effectLst>
                  <a:outerShdw blurRad="38100" dist="19050" dir="2700000" algn="tl" rotWithShape="0">
                    <a:schemeClr val="dk1">
                      <a:alpha val="40000"/>
                    </a:schemeClr>
                  </a:outerShdw>
                </a:effectLst>
              </a:rPr>
              <a:t>Kulturogram</a:t>
            </a:r>
            <a:endParaRPr lang="hr-HR" sz="6000" dirty="0">
              <a:ln w="0"/>
              <a:effectLst>
                <a:outerShdw blurRad="38100" dist="19050" dir="2700000" algn="tl" rotWithShape="0">
                  <a:schemeClr val="dk1">
                    <a:alpha val="40000"/>
                  </a:schemeClr>
                </a:outerShdw>
              </a:effectLst>
            </a:endParaRPr>
          </a:p>
        </p:txBody>
      </p:sp>
      <p:sp>
        <p:nvSpPr>
          <p:cNvPr id="3" name="Rezervirano mjesto broja slajda 2">
            <a:extLst>
              <a:ext uri="{FF2B5EF4-FFF2-40B4-BE49-F238E27FC236}">
                <a16:creationId xmlns:a16="http://schemas.microsoft.com/office/drawing/2014/main" id="{C96BF4FF-F2BB-4F15-A881-17E557A36E4A}"/>
              </a:ext>
            </a:extLst>
          </p:cNvPr>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343972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45D6F626-19AF-49DB-B009-214E9347847D}"/>
              </a:ext>
            </a:extLst>
          </p:cNvPr>
          <p:cNvSpPr/>
          <p:nvPr/>
        </p:nvSpPr>
        <p:spPr>
          <a:xfrm>
            <a:off x="1028747" y="314703"/>
            <a:ext cx="10334670" cy="574067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Što je to Praksa utemeljena na činjenicama </a:t>
            </a:r>
            <a:r>
              <a:rPr kumimoji="0" lang="en-US"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Evidence-Based Practice (EBP)]?</a:t>
            </a:r>
            <a:endPar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ts val="4200"/>
              </a:lnSpc>
              <a:spcBef>
                <a:spcPts val="0"/>
              </a:spcBef>
              <a:spcAft>
                <a:spcPts val="0"/>
              </a:spcAft>
              <a:buClrTx/>
              <a:buSzTx/>
              <a:buFontTx/>
              <a:buNone/>
              <a:tabLst/>
              <a:defRPr/>
            </a:pPr>
            <a:endPar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ts val="42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 proljeće 1990. mladi koordinator grupe specijalizanata na Internoj klinici Medicinskog fakulteta Sveučilišta </a:t>
            </a:r>
            <a:r>
              <a:rPr kumimoji="0" lang="hr-HR" sz="2800" b="0"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McMasters</a:t>
            </a: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u Kanadi , dr. </a:t>
            </a:r>
            <a:r>
              <a:rPr kumimoji="0" lang="hr-HR" sz="2800" b="0"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Gordon</a:t>
            </a: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hr-HR" sz="2800" b="0"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Guyatt</a:t>
            </a: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prvi je uveo ovaj termin u medicinu, naglašavajući kompleksnost modela poučavanja u medicinskoj znanosti. </a:t>
            </a:r>
          </a:p>
          <a:p>
            <a:pPr marL="0" marR="0" lvl="0" indent="0" algn="l" defTabSz="457200" rtl="0" eaLnBrk="1" fontAlgn="auto" latinLnBrk="0" hangingPunct="1">
              <a:lnSpc>
                <a:spcPts val="4200"/>
              </a:lnSpc>
              <a:spcBef>
                <a:spcPts val="0"/>
              </a:spcBef>
              <a:spcAft>
                <a:spcPts val="0"/>
              </a:spcAft>
              <a:buClrTx/>
              <a:buSzTx/>
              <a:buFontTx/>
              <a:buNone/>
              <a:tabLst/>
              <a:defRPr/>
            </a:pPr>
            <a:endPar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ts val="42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Vrlo brzo će se ovakav stav iz medicine naći i u znanosti i praksi socijalnog rada.</a:t>
            </a:r>
            <a:endParaRPr kumimoji="0" lang="en-US"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zervirano mjesto broja slajda 2">
            <a:extLst>
              <a:ext uri="{FF2B5EF4-FFF2-40B4-BE49-F238E27FC236}">
                <a16:creationId xmlns:a16="http://schemas.microsoft.com/office/drawing/2014/main" id="{1795EACC-9E70-441C-A30D-4168269A62C0}"/>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664115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3" name="Grupa 2">
            <a:extLst>
              <a:ext uri="{FF2B5EF4-FFF2-40B4-BE49-F238E27FC236}">
                <a16:creationId xmlns:a16="http://schemas.microsoft.com/office/drawing/2014/main" id="{5EED8B6E-9A47-407F-B503-8D2BBA418F68}"/>
              </a:ext>
            </a:extLst>
          </p:cNvPr>
          <p:cNvGrpSpPr/>
          <p:nvPr/>
        </p:nvGrpSpPr>
        <p:grpSpPr>
          <a:xfrm>
            <a:off x="2580321" y="0"/>
            <a:ext cx="2646393" cy="1135183"/>
            <a:chOff x="2165279" y="13"/>
            <a:chExt cx="2646393" cy="1420839"/>
          </a:xfrm>
          <a:effectLst>
            <a:glow rad="63500">
              <a:schemeClr val="accent3">
                <a:satMod val="175000"/>
                <a:alpha val="40000"/>
              </a:schemeClr>
            </a:glow>
          </a:effectLst>
          <a:scene3d>
            <a:camera prst="orthographicFront"/>
            <a:lightRig rig="threePt" dir="t">
              <a:rot lat="0" lon="0" rev="7500000"/>
            </a:lightRig>
          </a:scene3d>
        </p:grpSpPr>
        <p:sp>
          <p:nvSpPr>
            <p:cNvPr id="4" name="Pravokutnik 3">
              <a:extLst>
                <a:ext uri="{FF2B5EF4-FFF2-40B4-BE49-F238E27FC236}">
                  <a16:creationId xmlns:a16="http://schemas.microsoft.com/office/drawing/2014/main" id="{32C86F85-FB9E-463B-81E4-D4E012410EFB}"/>
                </a:ext>
              </a:extLst>
            </p:cNvPr>
            <p:cNvSpPr/>
            <p:nvPr/>
          </p:nvSpPr>
          <p:spPr>
            <a:xfrm>
              <a:off x="2165279" y="13"/>
              <a:ext cx="2646393" cy="1420839"/>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TekstniOkvir 4">
              <a:extLst>
                <a:ext uri="{FF2B5EF4-FFF2-40B4-BE49-F238E27FC236}">
                  <a16:creationId xmlns:a16="http://schemas.microsoft.com/office/drawing/2014/main" id="{71D9A9A1-C715-40A8-A48E-6E9A27B728CF}"/>
                </a:ext>
              </a:extLst>
            </p:cNvPr>
            <p:cNvSpPr txBox="1"/>
            <p:nvPr/>
          </p:nvSpPr>
          <p:spPr>
            <a:xfrm>
              <a:off x="2165279" y="13"/>
              <a:ext cx="2646393" cy="14208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2400" kern="1200" dirty="0"/>
                <a:t>Pravni status</a:t>
              </a:r>
            </a:p>
          </p:txBody>
        </p:sp>
      </p:grpSp>
      <p:grpSp>
        <p:nvGrpSpPr>
          <p:cNvPr id="6" name="Grupa 5">
            <a:extLst>
              <a:ext uri="{FF2B5EF4-FFF2-40B4-BE49-F238E27FC236}">
                <a16:creationId xmlns:a16="http://schemas.microsoft.com/office/drawing/2014/main" id="{5CA0BDE5-5545-4FAB-A5A2-EBCD1E00184A}"/>
              </a:ext>
            </a:extLst>
          </p:cNvPr>
          <p:cNvGrpSpPr/>
          <p:nvPr/>
        </p:nvGrpSpPr>
        <p:grpSpPr>
          <a:xfrm>
            <a:off x="6279925" y="48311"/>
            <a:ext cx="2790989" cy="1238940"/>
            <a:chOff x="5524543" y="0"/>
            <a:chExt cx="2790989" cy="1238940"/>
          </a:xfrm>
          <a:effectLst>
            <a:glow rad="63500">
              <a:schemeClr val="accent3">
                <a:satMod val="175000"/>
                <a:alpha val="40000"/>
              </a:schemeClr>
            </a:glow>
          </a:effectLst>
          <a:scene3d>
            <a:camera prst="orthographicFront"/>
            <a:lightRig rig="threePt" dir="t">
              <a:rot lat="0" lon="0" rev="7500000"/>
            </a:lightRig>
          </a:scene3d>
        </p:grpSpPr>
        <p:sp>
          <p:nvSpPr>
            <p:cNvPr id="7" name="Pravokutnik 6">
              <a:extLst>
                <a:ext uri="{FF2B5EF4-FFF2-40B4-BE49-F238E27FC236}">
                  <a16:creationId xmlns:a16="http://schemas.microsoft.com/office/drawing/2014/main" id="{5F3E8088-9D9E-46ED-8849-66EBF851E004}"/>
                </a:ext>
              </a:extLst>
            </p:cNvPr>
            <p:cNvSpPr/>
            <p:nvPr/>
          </p:nvSpPr>
          <p:spPr>
            <a:xfrm>
              <a:off x="5524543" y="0"/>
              <a:ext cx="2790989" cy="1238940"/>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kstniOkvir 7">
              <a:extLst>
                <a:ext uri="{FF2B5EF4-FFF2-40B4-BE49-F238E27FC236}">
                  <a16:creationId xmlns:a16="http://schemas.microsoft.com/office/drawing/2014/main" id="{F43963B5-163C-4CC0-96EB-04560F34E3EF}"/>
                </a:ext>
              </a:extLst>
            </p:cNvPr>
            <p:cNvSpPr txBox="1"/>
            <p:nvPr/>
          </p:nvSpPr>
          <p:spPr>
            <a:xfrm>
              <a:off x="5524543" y="0"/>
              <a:ext cx="2790989" cy="1238940"/>
            </a:xfrm>
            <a:prstGeom prst="rect">
              <a:avLst/>
            </a:prstGeom>
            <a:effectLst>
              <a:glow rad="63500">
                <a:schemeClr val="accent3">
                  <a:satMod val="175000"/>
                  <a:alpha val="40000"/>
                </a:schemeClr>
              </a:glow>
            </a:effectLs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Vrijeme provedeno u zajednici</a:t>
              </a:r>
            </a:p>
          </p:txBody>
        </p:sp>
      </p:grpSp>
      <p:grpSp>
        <p:nvGrpSpPr>
          <p:cNvPr id="9" name="Grupa 8">
            <a:extLst>
              <a:ext uri="{FF2B5EF4-FFF2-40B4-BE49-F238E27FC236}">
                <a16:creationId xmlns:a16="http://schemas.microsoft.com/office/drawing/2014/main" id="{D34FC3F5-C6D6-44D0-B1C7-06155720C911}"/>
              </a:ext>
            </a:extLst>
          </p:cNvPr>
          <p:cNvGrpSpPr/>
          <p:nvPr/>
        </p:nvGrpSpPr>
        <p:grpSpPr>
          <a:xfrm>
            <a:off x="999608" y="1302171"/>
            <a:ext cx="2888673" cy="1372528"/>
            <a:chOff x="4215289" y="-579219"/>
            <a:chExt cx="2888673" cy="1372528"/>
          </a:xfrm>
          <a:scene3d>
            <a:camera prst="orthographicFront"/>
            <a:lightRig rig="threePt" dir="t">
              <a:rot lat="0" lon="0" rev="7500000"/>
            </a:lightRig>
          </a:scene3d>
        </p:grpSpPr>
        <p:sp>
          <p:nvSpPr>
            <p:cNvPr id="10" name="Pravokutnik 9">
              <a:extLst>
                <a:ext uri="{FF2B5EF4-FFF2-40B4-BE49-F238E27FC236}">
                  <a16:creationId xmlns:a16="http://schemas.microsoft.com/office/drawing/2014/main" id="{F2D22418-7D44-46C5-8661-BA3CAAE6FA4A}"/>
                </a:ext>
              </a:extLst>
            </p:cNvPr>
            <p:cNvSpPr/>
            <p:nvPr/>
          </p:nvSpPr>
          <p:spPr>
            <a:xfrm>
              <a:off x="4215289" y="-445631"/>
              <a:ext cx="2790989" cy="1238940"/>
            </a:xfrm>
            <a:prstGeom prst="rect">
              <a:avLst/>
            </a:prstGeom>
            <a:effectLst>
              <a:glow rad="63500">
                <a:schemeClr val="accent3">
                  <a:satMod val="175000"/>
                  <a:alpha val="40000"/>
                </a:schemeClr>
              </a:glow>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TekstniOkvir 10">
              <a:extLst>
                <a:ext uri="{FF2B5EF4-FFF2-40B4-BE49-F238E27FC236}">
                  <a16:creationId xmlns:a16="http://schemas.microsoft.com/office/drawing/2014/main" id="{FFE9DA9E-5A2B-4FC0-8462-D804C7FAA5D4}"/>
                </a:ext>
              </a:extLst>
            </p:cNvPr>
            <p:cNvSpPr txBox="1"/>
            <p:nvPr/>
          </p:nvSpPr>
          <p:spPr>
            <a:xfrm>
              <a:off x="4312973" y="-579219"/>
              <a:ext cx="2790989" cy="1238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Razlozi napuštanja zajednice</a:t>
              </a:r>
            </a:p>
          </p:txBody>
        </p:sp>
      </p:grpSp>
      <p:grpSp>
        <p:nvGrpSpPr>
          <p:cNvPr id="12" name="Grupa 11">
            <a:extLst>
              <a:ext uri="{FF2B5EF4-FFF2-40B4-BE49-F238E27FC236}">
                <a16:creationId xmlns:a16="http://schemas.microsoft.com/office/drawing/2014/main" id="{E27FA0DC-54DC-4D6B-A7FB-6CFF3C1F50F9}"/>
              </a:ext>
            </a:extLst>
          </p:cNvPr>
          <p:cNvGrpSpPr/>
          <p:nvPr/>
        </p:nvGrpSpPr>
        <p:grpSpPr>
          <a:xfrm>
            <a:off x="4393935" y="2308141"/>
            <a:ext cx="3442935" cy="2093045"/>
            <a:chOff x="0" y="3312774"/>
            <a:chExt cx="3919591" cy="1794227"/>
          </a:xfrm>
          <a:effectLst>
            <a:glow rad="228600">
              <a:schemeClr val="accent4">
                <a:satMod val="175000"/>
                <a:alpha val="40000"/>
              </a:schemeClr>
            </a:glow>
          </a:effectLst>
          <a:scene3d>
            <a:camera prst="orthographicFront"/>
            <a:lightRig rig="threePt" dir="t">
              <a:rot lat="0" lon="0" rev="7500000"/>
            </a:lightRig>
          </a:scene3d>
        </p:grpSpPr>
        <p:sp>
          <p:nvSpPr>
            <p:cNvPr id="13" name="Pravokutnik 12">
              <a:extLst>
                <a:ext uri="{FF2B5EF4-FFF2-40B4-BE49-F238E27FC236}">
                  <a16:creationId xmlns:a16="http://schemas.microsoft.com/office/drawing/2014/main" id="{6D9BF419-823C-4557-9DD5-B6D1AAA824F7}"/>
                </a:ext>
              </a:extLst>
            </p:cNvPr>
            <p:cNvSpPr/>
            <p:nvPr/>
          </p:nvSpPr>
          <p:spPr>
            <a:xfrm>
              <a:off x="0" y="3312774"/>
              <a:ext cx="3919591" cy="1794227"/>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kstniOkvir 13">
              <a:extLst>
                <a:ext uri="{FF2B5EF4-FFF2-40B4-BE49-F238E27FC236}">
                  <a16:creationId xmlns:a16="http://schemas.microsoft.com/office/drawing/2014/main" id="{3070347E-3179-4109-868D-AD6B79155AEA}"/>
                </a:ext>
              </a:extLst>
            </p:cNvPr>
            <p:cNvSpPr txBox="1"/>
            <p:nvPr/>
          </p:nvSpPr>
          <p:spPr>
            <a:xfrm>
              <a:off x="0" y="3312774"/>
              <a:ext cx="3919591" cy="1662971"/>
            </a:xfrm>
            <a:prstGeom prst="rect">
              <a:avLst/>
            </a:prstGeom>
            <a:noFill/>
            <a:effectLst>
              <a:glow rad="63500">
                <a:schemeClr val="accent3">
                  <a:satMod val="175000"/>
                  <a:alpha val="40000"/>
                </a:schemeClr>
              </a:glow>
            </a:effectLst>
            <a:sp3d>
              <a:bevelB/>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800" b="1" i="1" kern="1200" dirty="0">
                  <a:solidFill>
                    <a:srgbClr val="FF0000"/>
                  </a:solidFill>
                </a:rPr>
                <a:t>Obitelj</a:t>
              </a:r>
            </a:p>
            <a:p>
              <a:pPr marL="0" lvl="0" indent="0" algn="ctr" defTabSz="889000">
                <a:lnSpc>
                  <a:spcPct val="90000"/>
                </a:lnSpc>
                <a:spcBef>
                  <a:spcPct val="0"/>
                </a:spcBef>
                <a:spcAft>
                  <a:spcPct val="35000"/>
                </a:spcAft>
                <a:buNone/>
              </a:pPr>
              <a:r>
                <a:rPr lang="hr-HR" sz="2800" b="1" i="1" kern="1200" dirty="0">
                  <a:solidFill>
                    <a:srgbClr val="FF0000"/>
                  </a:solidFill>
                </a:rPr>
                <a:t>- Popisati sve članove</a:t>
              </a:r>
            </a:p>
          </p:txBody>
        </p:sp>
      </p:grpSp>
      <p:grpSp>
        <p:nvGrpSpPr>
          <p:cNvPr id="15" name="Grupa 14">
            <a:extLst>
              <a:ext uri="{FF2B5EF4-FFF2-40B4-BE49-F238E27FC236}">
                <a16:creationId xmlns:a16="http://schemas.microsoft.com/office/drawing/2014/main" id="{2FFB4863-8585-4537-8910-ED98B064E468}"/>
              </a:ext>
            </a:extLst>
          </p:cNvPr>
          <p:cNvGrpSpPr/>
          <p:nvPr/>
        </p:nvGrpSpPr>
        <p:grpSpPr>
          <a:xfrm>
            <a:off x="969137" y="3051021"/>
            <a:ext cx="2919144" cy="1350165"/>
            <a:chOff x="554575" y="990809"/>
            <a:chExt cx="3997249" cy="1350165"/>
          </a:xfrm>
          <a:effectLst>
            <a:glow rad="63500">
              <a:schemeClr val="accent3">
                <a:satMod val="175000"/>
                <a:alpha val="40000"/>
              </a:schemeClr>
            </a:glow>
          </a:effectLst>
          <a:scene3d>
            <a:camera prst="orthographicFront"/>
            <a:lightRig rig="threePt" dir="t">
              <a:rot lat="0" lon="0" rev="7500000"/>
            </a:lightRig>
          </a:scene3d>
        </p:grpSpPr>
        <p:sp>
          <p:nvSpPr>
            <p:cNvPr id="16" name="Pravokutnik 15">
              <a:extLst>
                <a:ext uri="{FF2B5EF4-FFF2-40B4-BE49-F238E27FC236}">
                  <a16:creationId xmlns:a16="http://schemas.microsoft.com/office/drawing/2014/main" id="{60B2864A-3485-4976-A964-7120A5B1AB99}"/>
                </a:ext>
              </a:extLst>
            </p:cNvPr>
            <p:cNvSpPr/>
            <p:nvPr/>
          </p:nvSpPr>
          <p:spPr>
            <a:xfrm>
              <a:off x="554575" y="990809"/>
              <a:ext cx="3997249" cy="1350165"/>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TekstniOkvir 16">
              <a:extLst>
                <a:ext uri="{FF2B5EF4-FFF2-40B4-BE49-F238E27FC236}">
                  <a16:creationId xmlns:a16="http://schemas.microsoft.com/office/drawing/2014/main" id="{CEF55845-F6FB-41BE-A451-BF1C2C922BB4}"/>
                </a:ext>
              </a:extLst>
            </p:cNvPr>
            <p:cNvSpPr txBox="1"/>
            <p:nvPr/>
          </p:nvSpPr>
          <p:spPr>
            <a:xfrm>
              <a:off x="554575" y="990809"/>
              <a:ext cx="3997249" cy="13501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Stav prema obitelji – strukturi moći, mitovima, pravilima</a:t>
              </a:r>
            </a:p>
          </p:txBody>
        </p:sp>
      </p:grpSp>
      <p:grpSp>
        <p:nvGrpSpPr>
          <p:cNvPr id="18" name="Grupa 17">
            <a:extLst>
              <a:ext uri="{FF2B5EF4-FFF2-40B4-BE49-F238E27FC236}">
                <a16:creationId xmlns:a16="http://schemas.microsoft.com/office/drawing/2014/main" id="{9C0163DA-629F-4648-BD14-5D620FCE2143}"/>
              </a:ext>
            </a:extLst>
          </p:cNvPr>
          <p:cNvGrpSpPr/>
          <p:nvPr/>
        </p:nvGrpSpPr>
        <p:grpSpPr>
          <a:xfrm>
            <a:off x="999608" y="4606047"/>
            <a:ext cx="2919144" cy="1238940"/>
            <a:chOff x="3282487" y="1384834"/>
            <a:chExt cx="3430640" cy="1615036"/>
          </a:xfrm>
          <a:effectLst>
            <a:glow rad="63500">
              <a:schemeClr val="accent3">
                <a:satMod val="175000"/>
                <a:alpha val="40000"/>
              </a:schemeClr>
            </a:glow>
          </a:effectLst>
          <a:scene3d>
            <a:camera prst="orthographicFront"/>
            <a:lightRig rig="threePt" dir="t">
              <a:rot lat="0" lon="0" rev="7500000"/>
            </a:lightRig>
          </a:scene3d>
        </p:grpSpPr>
        <p:sp>
          <p:nvSpPr>
            <p:cNvPr id="19" name="Pravokutnik 18">
              <a:extLst>
                <a:ext uri="{FF2B5EF4-FFF2-40B4-BE49-F238E27FC236}">
                  <a16:creationId xmlns:a16="http://schemas.microsoft.com/office/drawing/2014/main" id="{55593692-48FF-4766-AD8E-901D480C2459}"/>
                </a:ext>
              </a:extLst>
            </p:cNvPr>
            <p:cNvSpPr/>
            <p:nvPr/>
          </p:nvSpPr>
          <p:spPr>
            <a:xfrm>
              <a:off x="3282487" y="1384834"/>
              <a:ext cx="3430640" cy="1615036"/>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TekstniOkvir 19">
              <a:extLst>
                <a:ext uri="{FF2B5EF4-FFF2-40B4-BE49-F238E27FC236}">
                  <a16:creationId xmlns:a16="http://schemas.microsoft.com/office/drawing/2014/main" id="{B32E90A0-51E8-4C6B-B861-5312D8B802F6}"/>
                </a:ext>
              </a:extLst>
            </p:cNvPr>
            <p:cNvSpPr txBox="1"/>
            <p:nvPr/>
          </p:nvSpPr>
          <p:spPr>
            <a:xfrm>
              <a:off x="3282487" y="1384834"/>
              <a:ext cx="3430640" cy="16150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Odnos prema radu i obrazovanju</a:t>
              </a:r>
            </a:p>
          </p:txBody>
        </p:sp>
      </p:grpSp>
      <p:grpSp>
        <p:nvGrpSpPr>
          <p:cNvPr id="21" name="Grupa 20">
            <a:extLst>
              <a:ext uri="{FF2B5EF4-FFF2-40B4-BE49-F238E27FC236}">
                <a16:creationId xmlns:a16="http://schemas.microsoft.com/office/drawing/2014/main" id="{FD6390C3-20B0-4430-984A-8B54C1474955}"/>
              </a:ext>
            </a:extLst>
          </p:cNvPr>
          <p:cNvGrpSpPr/>
          <p:nvPr/>
        </p:nvGrpSpPr>
        <p:grpSpPr>
          <a:xfrm>
            <a:off x="8218507" y="1338155"/>
            <a:ext cx="3160115" cy="1538813"/>
            <a:chOff x="-232814" y="1715039"/>
            <a:chExt cx="10514042" cy="1918104"/>
          </a:xfrm>
          <a:effectLst>
            <a:glow rad="101600">
              <a:schemeClr val="accent3">
                <a:satMod val="175000"/>
                <a:alpha val="40000"/>
              </a:schemeClr>
            </a:glow>
          </a:effectLst>
          <a:scene3d>
            <a:camera prst="orthographicFront"/>
            <a:lightRig rig="threePt" dir="t">
              <a:rot lat="0" lon="0" rev="7500000"/>
            </a:lightRig>
          </a:scene3d>
        </p:grpSpPr>
        <p:sp>
          <p:nvSpPr>
            <p:cNvPr id="22" name="Pravokutnik 21">
              <a:extLst>
                <a:ext uri="{FF2B5EF4-FFF2-40B4-BE49-F238E27FC236}">
                  <a16:creationId xmlns:a16="http://schemas.microsoft.com/office/drawing/2014/main" id="{726C4D81-5B99-49D0-9EDE-30FF98A7F2E2}"/>
                </a:ext>
              </a:extLst>
            </p:cNvPr>
            <p:cNvSpPr/>
            <p:nvPr/>
          </p:nvSpPr>
          <p:spPr>
            <a:xfrm>
              <a:off x="0" y="1845505"/>
              <a:ext cx="10281228" cy="1787638"/>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TekstniOkvir 22">
              <a:extLst>
                <a:ext uri="{FF2B5EF4-FFF2-40B4-BE49-F238E27FC236}">
                  <a16:creationId xmlns:a16="http://schemas.microsoft.com/office/drawing/2014/main" id="{A63D655E-4B9B-4943-83EB-8F6CE3D635F7}"/>
                </a:ext>
              </a:extLst>
            </p:cNvPr>
            <p:cNvSpPr txBox="1"/>
            <p:nvPr/>
          </p:nvSpPr>
          <p:spPr>
            <a:xfrm>
              <a:off x="-232814" y="1715039"/>
              <a:ext cx="10281228" cy="17876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Jezik kojim se govori kod kuće i u javnosti</a:t>
              </a:r>
            </a:p>
          </p:txBody>
        </p:sp>
      </p:grpSp>
      <p:grpSp>
        <p:nvGrpSpPr>
          <p:cNvPr id="24" name="Grupa 23">
            <a:extLst>
              <a:ext uri="{FF2B5EF4-FFF2-40B4-BE49-F238E27FC236}">
                <a16:creationId xmlns:a16="http://schemas.microsoft.com/office/drawing/2014/main" id="{6DACBD70-240D-438C-9C51-08DAB450FC83}"/>
              </a:ext>
            </a:extLst>
          </p:cNvPr>
          <p:cNvGrpSpPr/>
          <p:nvPr/>
        </p:nvGrpSpPr>
        <p:grpSpPr>
          <a:xfrm>
            <a:off x="8288481" y="2794414"/>
            <a:ext cx="3038157" cy="1269171"/>
            <a:chOff x="-59861" y="1525171"/>
            <a:chExt cx="10341089" cy="2107972"/>
          </a:xfrm>
          <a:effectLst>
            <a:glow rad="101600">
              <a:schemeClr val="accent3">
                <a:satMod val="175000"/>
                <a:alpha val="40000"/>
              </a:schemeClr>
            </a:glow>
          </a:effectLst>
          <a:scene3d>
            <a:camera prst="orthographicFront"/>
            <a:lightRig rig="threePt" dir="t">
              <a:rot lat="0" lon="0" rev="7500000"/>
            </a:lightRig>
          </a:scene3d>
        </p:grpSpPr>
        <p:sp>
          <p:nvSpPr>
            <p:cNvPr id="25" name="Pravokutnik 24">
              <a:extLst>
                <a:ext uri="{FF2B5EF4-FFF2-40B4-BE49-F238E27FC236}">
                  <a16:creationId xmlns:a16="http://schemas.microsoft.com/office/drawing/2014/main" id="{CE285A3F-61BC-46F0-AD43-17DCE960FD6E}"/>
                </a:ext>
              </a:extLst>
            </p:cNvPr>
            <p:cNvSpPr/>
            <p:nvPr/>
          </p:nvSpPr>
          <p:spPr>
            <a:xfrm>
              <a:off x="0" y="1845505"/>
              <a:ext cx="10281228" cy="1787638"/>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TekstniOkvir 25">
              <a:extLst>
                <a:ext uri="{FF2B5EF4-FFF2-40B4-BE49-F238E27FC236}">
                  <a16:creationId xmlns:a16="http://schemas.microsoft.com/office/drawing/2014/main" id="{3B675639-2A1E-46DD-A32F-4A59F1DF5725}"/>
                </a:ext>
              </a:extLst>
            </p:cNvPr>
            <p:cNvSpPr txBox="1"/>
            <p:nvPr/>
          </p:nvSpPr>
          <p:spPr>
            <a:xfrm>
              <a:off x="-59861" y="1525171"/>
              <a:ext cx="10281228" cy="17876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Odnos prema zdravlju</a:t>
              </a:r>
            </a:p>
          </p:txBody>
        </p:sp>
      </p:grpSp>
      <p:grpSp>
        <p:nvGrpSpPr>
          <p:cNvPr id="27" name="Grupa 26">
            <a:extLst>
              <a:ext uri="{FF2B5EF4-FFF2-40B4-BE49-F238E27FC236}">
                <a16:creationId xmlns:a16="http://schemas.microsoft.com/office/drawing/2014/main" id="{AF31ACF0-D78C-4F37-B3AB-B175D51C823E}"/>
              </a:ext>
            </a:extLst>
          </p:cNvPr>
          <p:cNvGrpSpPr/>
          <p:nvPr/>
        </p:nvGrpSpPr>
        <p:grpSpPr>
          <a:xfrm>
            <a:off x="8273250" y="4148920"/>
            <a:ext cx="3090140" cy="1076304"/>
            <a:chOff x="0" y="1845505"/>
            <a:chExt cx="10281228" cy="1787638"/>
          </a:xfrm>
          <a:effectLst>
            <a:glow rad="101600">
              <a:schemeClr val="accent3">
                <a:satMod val="175000"/>
                <a:alpha val="40000"/>
              </a:schemeClr>
            </a:glow>
          </a:effectLst>
          <a:scene3d>
            <a:camera prst="orthographicFront"/>
            <a:lightRig rig="threePt" dir="t">
              <a:rot lat="0" lon="0" rev="7500000"/>
            </a:lightRig>
          </a:scene3d>
        </p:grpSpPr>
        <p:sp>
          <p:nvSpPr>
            <p:cNvPr id="28" name="Pravokutnik 27">
              <a:extLst>
                <a:ext uri="{FF2B5EF4-FFF2-40B4-BE49-F238E27FC236}">
                  <a16:creationId xmlns:a16="http://schemas.microsoft.com/office/drawing/2014/main" id="{27F530A8-65F3-44B8-86E7-FA744BC3F8BB}"/>
                </a:ext>
              </a:extLst>
            </p:cNvPr>
            <p:cNvSpPr/>
            <p:nvPr/>
          </p:nvSpPr>
          <p:spPr>
            <a:xfrm>
              <a:off x="0" y="1845505"/>
              <a:ext cx="10281228" cy="1787638"/>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TekstniOkvir 28">
              <a:extLst>
                <a:ext uri="{FF2B5EF4-FFF2-40B4-BE49-F238E27FC236}">
                  <a16:creationId xmlns:a16="http://schemas.microsoft.com/office/drawing/2014/main" id="{3DA7AA51-C9E3-4B65-85B1-B8A23218FAAC}"/>
                </a:ext>
              </a:extLst>
            </p:cNvPr>
            <p:cNvSpPr txBox="1"/>
            <p:nvPr/>
          </p:nvSpPr>
          <p:spPr>
            <a:xfrm>
              <a:off x="0" y="1845505"/>
              <a:ext cx="10281228" cy="1787638"/>
            </a:xfrm>
            <a:prstGeom prst="rect">
              <a:avLst/>
            </a:prstGeom>
            <a:effectLst>
              <a:glow rad="101600">
                <a:schemeClr val="accent3">
                  <a:satMod val="175000"/>
                  <a:alpha val="40000"/>
                </a:schemeClr>
              </a:glow>
            </a:effectLs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Iskustvo traume i posljedice</a:t>
              </a:r>
            </a:p>
          </p:txBody>
        </p:sp>
      </p:grpSp>
      <p:grpSp>
        <p:nvGrpSpPr>
          <p:cNvPr id="30" name="Grupa 29">
            <a:extLst>
              <a:ext uri="{FF2B5EF4-FFF2-40B4-BE49-F238E27FC236}">
                <a16:creationId xmlns:a16="http://schemas.microsoft.com/office/drawing/2014/main" id="{B0829C66-B248-4B16-8AF0-5FDBD055C4E9}"/>
              </a:ext>
            </a:extLst>
          </p:cNvPr>
          <p:cNvGrpSpPr/>
          <p:nvPr/>
        </p:nvGrpSpPr>
        <p:grpSpPr>
          <a:xfrm>
            <a:off x="3918752" y="5268960"/>
            <a:ext cx="2274230" cy="1434146"/>
            <a:chOff x="0" y="1845505"/>
            <a:chExt cx="10281228" cy="1787638"/>
          </a:xfrm>
          <a:effectLst>
            <a:glow rad="63500">
              <a:schemeClr val="accent3">
                <a:satMod val="175000"/>
                <a:alpha val="40000"/>
              </a:schemeClr>
            </a:glow>
          </a:effectLst>
          <a:scene3d>
            <a:camera prst="orthographicFront"/>
            <a:lightRig rig="threePt" dir="t">
              <a:rot lat="0" lon="0" rev="7500000"/>
            </a:lightRig>
          </a:scene3d>
        </p:grpSpPr>
        <p:sp>
          <p:nvSpPr>
            <p:cNvPr id="31" name="Pravokutnik 30">
              <a:extLst>
                <a:ext uri="{FF2B5EF4-FFF2-40B4-BE49-F238E27FC236}">
                  <a16:creationId xmlns:a16="http://schemas.microsoft.com/office/drawing/2014/main" id="{2A4DA176-31AC-4128-AF80-374CDBD9092F}"/>
                </a:ext>
              </a:extLst>
            </p:cNvPr>
            <p:cNvSpPr/>
            <p:nvPr/>
          </p:nvSpPr>
          <p:spPr>
            <a:xfrm>
              <a:off x="0" y="1845505"/>
              <a:ext cx="10281228" cy="1787638"/>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TekstniOkvir 31">
              <a:extLst>
                <a:ext uri="{FF2B5EF4-FFF2-40B4-BE49-F238E27FC236}">
                  <a16:creationId xmlns:a16="http://schemas.microsoft.com/office/drawing/2014/main" id="{60A8E14B-0818-4C44-AB28-117A26DC31D7}"/>
                </a:ext>
              </a:extLst>
            </p:cNvPr>
            <p:cNvSpPr txBox="1"/>
            <p:nvPr/>
          </p:nvSpPr>
          <p:spPr>
            <a:xfrm>
              <a:off x="0" y="1845505"/>
              <a:ext cx="10281228" cy="1787638"/>
            </a:xfrm>
            <a:prstGeom prst="rect">
              <a:avLst/>
            </a:prstGeom>
            <a:effectLst>
              <a:glow rad="63500">
                <a:schemeClr val="accent3">
                  <a:satMod val="175000"/>
                  <a:alpha val="40000"/>
                </a:schemeClr>
              </a:glow>
            </a:effectLs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Iskustvo diskriminacije, rasizma</a:t>
              </a:r>
            </a:p>
          </p:txBody>
        </p:sp>
      </p:grpSp>
      <p:grpSp>
        <p:nvGrpSpPr>
          <p:cNvPr id="34" name="Grupa 33">
            <a:extLst>
              <a:ext uri="{FF2B5EF4-FFF2-40B4-BE49-F238E27FC236}">
                <a16:creationId xmlns:a16="http://schemas.microsoft.com/office/drawing/2014/main" id="{A706BD79-511F-464A-BBA1-7CA2790F3880}"/>
              </a:ext>
            </a:extLst>
          </p:cNvPr>
          <p:cNvGrpSpPr/>
          <p:nvPr/>
        </p:nvGrpSpPr>
        <p:grpSpPr>
          <a:xfrm>
            <a:off x="6411705" y="5268960"/>
            <a:ext cx="2274230" cy="1434146"/>
            <a:chOff x="0" y="1845505"/>
            <a:chExt cx="10281228" cy="1787638"/>
          </a:xfrm>
          <a:scene3d>
            <a:camera prst="orthographicFront"/>
            <a:lightRig rig="threePt" dir="t">
              <a:rot lat="0" lon="0" rev="7500000"/>
            </a:lightRig>
          </a:scene3d>
        </p:grpSpPr>
        <p:sp>
          <p:nvSpPr>
            <p:cNvPr id="35" name="Pravokutnik 34">
              <a:extLst>
                <a:ext uri="{FF2B5EF4-FFF2-40B4-BE49-F238E27FC236}">
                  <a16:creationId xmlns:a16="http://schemas.microsoft.com/office/drawing/2014/main" id="{E838BA50-4B77-4493-8C6D-AA7F7453B1FB}"/>
                </a:ext>
              </a:extLst>
            </p:cNvPr>
            <p:cNvSpPr/>
            <p:nvPr/>
          </p:nvSpPr>
          <p:spPr>
            <a:xfrm>
              <a:off x="0" y="1845505"/>
              <a:ext cx="10281228" cy="1787638"/>
            </a:xfrm>
            <a:prstGeom prst="rect">
              <a:avLst/>
            </a:prstGeom>
            <a:effectLst>
              <a:glow rad="63500">
                <a:schemeClr val="accent3">
                  <a:satMod val="175000"/>
                  <a:alpha val="40000"/>
                </a:schemeClr>
              </a:glow>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TekstniOkvir 35">
              <a:extLst>
                <a:ext uri="{FF2B5EF4-FFF2-40B4-BE49-F238E27FC236}">
                  <a16:creationId xmlns:a16="http://schemas.microsoft.com/office/drawing/2014/main" id="{F624EE7C-D799-45CB-998A-779CE6DEC17E}"/>
                </a:ext>
              </a:extLst>
            </p:cNvPr>
            <p:cNvSpPr txBox="1"/>
            <p:nvPr/>
          </p:nvSpPr>
          <p:spPr>
            <a:xfrm>
              <a:off x="1302202" y="2088214"/>
              <a:ext cx="7855542" cy="14187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000" kern="1200" dirty="0" err="1"/>
                <a:t>Kontaksi</a:t>
              </a:r>
              <a:r>
                <a:rPr lang="hr-HR" sz="2000" kern="1200" dirty="0"/>
                <a:t> sa kulturnim i vjerskim institucijama, hrana</a:t>
              </a:r>
            </a:p>
          </p:txBody>
        </p:sp>
      </p:grpSp>
      <p:sp>
        <p:nvSpPr>
          <p:cNvPr id="2" name="Rezervirano mjesto broja slajda 1">
            <a:extLst>
              <a:ext uri="{FF2B5EF4-FFF2-40B4-BE49-F238E27FC236}">
                <a16:creationId xmlns:a16="http://schemas.microsoft.com/office/drawing/2014/main" id="{30B9C029-72FD-45F0-8279-5A7D157AE6F6}"/>
              </a:ext>
            </a:extLst>
          </p:cNvPr>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2005815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34FE5C-755D-410B-827A-E85DEE0DD41C}"/>
              </a:ext>
            </a:extLst>
          </p:cNvPr>
          <p:cNvSpPr>
            <a:spLocks noGrp="1"/>
          </p:cNvSpPr>
          <p:nvPr>
            <p:ph type="title"/>
          </p:nvPr>
        </p:nvSpPr>
        <p:spPr>
          <a:xfrm>
            <a:off x="1897705" y="3185496"/>
            <a:ext cx="9231849" cy="1909018"/>
          </a:xfrm>
        </p:spPr>
        <p:txBody>
          <a:bodyPr>
            <a:normAutofit fontScale="90000"/>
          </a:bodyPr>
          <a:lstStyle/>
          <a:p>
            <a:r>
              <a:rPr lang="pl-PL" sz="5400" dirty="0"/>
              <a:t>Procjena i rad za starije osobe</a:t>
            </a:r>
            <a:br>
              <a:rPr lang="pl-PL" sz="4000" dirty="0"/>
            </a:br>
            <a:endParaRPr lang="hr-HR" sz="4000" dirty="0"/>
          </a:p>
        </p:txBody>
      </p:sp>
      <p:sp>
        <p:nvSpPr>
          <p:cNvPr id="4" name="Rezervirano mjesto broja slajda 3">
            <a:extLst>
              <a:ext uri="{FF2B5EF4-FFF2-40B4-BE49-F238E27FC236}">
                <a16:creationId xmlns:a16="http://schemas.microsoft.com/office/drawing/2014/main" id="{EB253034-F4B7-4F49-94A9-B12A70F9C015}"/>
              </a:ext>
            </a:extLst>
          </p:cNvPr>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1267695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7EFC72EE-AE71-4064-8442-5BAFCDA89484}"/>
              </a:ext>
            </a:extLst>
          </p:cNvPr>
          <p:cNvSpPr/>
          <p:nvPr/>
        </p:nvSpPr>
        <p:spPr>
          <a:xfrm>
            <a:off x="991787" y="-64264"/>
            <a:ext cx="10407040" cy="6555641"/>
          </a:xfrm>
          <a:prstGeom prst="rect">
            <a:avLst/>
          </a:prstGeom>
        </p:spPr>
        <p:txBody>
          <a:bodyPr wrap="square">
            <a:spAutoFit/>
          </a:bodyPr>
          <a:lstStyle/>
          <a:p>
            <a:endParaRPr lang="pl-PL" sz="2800" dirty="0"/>
          </a:p>
          <a:p>
            <a:r>
              <a:rPr lang="hr-HR" sz="2800" dirty="0"/>
              <a:t>Sveobuhvatna gerijatrijska procjena zahtijeva da praktičar prikupi informacije u niz područja funkcioniranja klijenta, uključujući</a:t>
            </a:r>
          </a:p>
          <a:p>
            <a:pPr marL="514350" indent="-514350">
              <a:buFont typeface="+mj-lt"/>
              <a:buAutoNum type="arabicPeriod"/>
            </a:pPr>
            <a:r>
              <a:rPr lang="hr-HR" sz="2800" dirty="0"/>
              <a:t>povijesti bolesti, </a:t>
            </a:r>
          </a:p>
          <a:p>
            <a:pPr marL="514350" indent="-514350">
              <a:buFont typeface="+mj-lt"/>
              <a:buAutoNum type="arabicPeriod"/>
            </a:pPr>
            <a:r>
              <a:rPr lang="hr-HR" sz="2800" dirty="0"/>
              <a:t>kognitivni status, </a:t>
            </a:r>
          </a:p>
          <a:p>
            <a:pPr marL="514350" indent="-514350">
              <a:buFont typeface="+mj-lt"/>
              <a:buAutoNum type="arabicPeriod"/>
            </a:pPr>
            <a:r>
              <a:rPr lang="hr-HR" sz="2800" dirty="0"/>
              <a:t>emocionalnu dobrobit, </a:t>
            </a:r>
          </a:p>
          <a:p>
            <a:pPr marL="514350" indent="-514350">
              <a:buFont typeface="+mj-lt"/>
              <a:buAutoNum type="arabicPeriod"/>
            </a:pPr>
            <a:r>
              <a:rPr lang="hr-HR" sz="2800" dirty="0"/>
              <a:t>sposobnost obavljanja aktivnosti svakodnevnog života </a:t>
            </a:r>
          </a:p>
          <a:p>
            <a:pPr marL="514350" indent="-514350">
              <a:buFont typeface="+mj-lt"/>
              <a:buAutoNum type="arabicPeriod"/>
            </a:pPr>
            <a:r>
              <a:rPr lang="hr-HR" sz="2800" dirty="0"/>
              <a:t>instrumentalne aktivnosti svakodnevnog života (praksa potrebna za samostalno funkcioniranje), </a:t>
            </a:r>
          </a:p>
          <a:p>
            <a:pPr marL="514350" indent="-514350">
              <a:buFont typeface="+mj-lt"/>
              <a:buAutoNum type="arabicPeriod"/>
            </a:pPr>
            <a:r>
              <a:rPr lang="hr-HR" sz="2800" dirty="0"/>
              <a:t>društvenu aktivnost</a:t>
            </a:r>
          </a:p>
          <a:p>
            <a:pPr marL="514350" indent="-514350">
              <a:buFont typeface="+mj-lt"/>
              <a:buAutoNum type="arabicPeriod"/>
            </a:pPr>
            <a:r>
              <a:rPr lang="hr-HR" sz="2800" dirty="0"/>
              <a:t>sustav podrške</a:t>
            </a:r>
          </a:p>
          <a:p>
            <a:pPr marL="514350" indent="-514350">
              <a:buFont typeface="+mj-lt"/>
              <a:buAutoNum type="arabicPeriod"/>
            </a:pPr>
            <a:r>
              <a:rPr lang="hr-HR" sz="2800" dirty="0"/>
              <a:t>fizičko okruženje u kojem osoba živi</a:t>
            </a:r>
          </a:p>
          <a:p>
            <a:r>
              <a:rPr lang="hr-HR" sz="2800" dirty="0"/>
              <a:t>Takav proces zahtijeva da socijalna radnica ima široko znanje o svim područjima procesa starenja.</a:t>
            </a:r>
          </a:p>
        </p:txBody>
      </p:sp>
      <p:sp>
        <p:nvSpPr>
          <p:cNvPr id="3" name="Rezervirano mjesto broja slajda 2">
            <a:extLst>
              <a:ext uri="{FF2B5EF4-FFF2-40B4-BE49-F238E27FC236}">
                <a16:creationId xmlns:a16="http://schemas.microsoft.com/office/drawing/2014/main" id="{8722E7C5-D004-4811-A529-87B9BBE652EA}"/>
              </a:ext>
            </a:extLst>
          </p:cNvPr>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30899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850AFF36-48E8-4FB9-A66B-D155454C07C1}"/>
              </a:ext>
            </a:extLst>
          </p:cNvPr>
          <p:cNvSpPr/>
          <p:nvPr/>
        </p:nvSpPr>
        <p:spPr>
          <a:xfrm>
            <a:off x="942109" y="321347"/>
            <a:ext cx="10307782" cy="6475812"/>
          </a:xfrm>
          <a:prstGeom prst="rect">
            <a:avLst/>
          </a:prstGeom>
        </p:spPr>
        <p:txBody>
          <a:bodyPr wrap="square">
            <a:spAutoFit/>
          </a:bodyPr>
          <a:lstStyle/>
          <a:p>
            <a:r>
              <a:rPr lang="hr-HR" sz="2800" dirty="0"/>
              <a:t>Instrumentalne aktivnosti su one koje ukazuju na mogućnost samostalnog života starih ljudi</a:t>
            </a:r>
          </a:p>
          <a:p>
            <a:endParaRPr lang="hr-HR" sz="2800" dirty="0"/>
          </a:p>
          <a:p>
            <a:pPr marL="514350" indent="-514350">
              <a:lnSpc>
                <a:spcPct val="150000"/>
              </a:lnSpc>
              <a:buFont typeface="+mj-lt"/>
              <a:buAutoNum type="arabicParenR"/>
            </a:pPr>
            <a:r>
              <a:rPr lang="hr-HR" sz="2800" dirty="0"/>
              <a:t>Mogućnost korištenja telefona</a:t>
            </a:r>
          </a:p>
          <a:p>
            <a:pPr marL="514350" indent="-514350">
              <a:lnSpc>
                <a:spcPct val="150000"/>
              </a:lnSpc>
              <a:buFont typeface="+mj-lt"/>
              <a:buAutoNum type="arabicParenR"/>
            </a:pPr>
            <a:r>
              <a:rPr lang="hr-HR" sz="2800" dirty="0"/>
              <a:t>Održavanje rublja i oblačenje</a:t>
            </a:r>
          </a:p>
          <a:p>
            <a:pPr marL="514350" indent="-514350">
              <a:lnSpc>
                <a:spcPct val="150000"/>
              </a:lnSpc>
              <a:buFont typeface="+mj-lt"/>
              <a:buAutoNum type="arabicParenR"/>
            </a:pPr>
            <a:r>
              <a:rPr lang="hr-HR" sz="2800" dirty="0"/>
              <a:t>Dnevna kupovina i mogućnost samostalne dostave</a:t>
            </a:r>
          </a:p>
          <a:p>
            <a:pPr marL="514350" indent="-514350">
              <a:lnSpc>
                <a:spcPct val="150000"/>
              </a:lnSpc>
              <a:buFont typeface="+mj-lt"/>
              <a:buAutoNum type="arabicParenR"/>
            </a:pPr>
            <a:r>
              <a:rPr lang="hr-HR" sz="2800" dirty="0"/>
              <a:t>Mogućnosti kretanja u okolini</a:t>
            </a:r>
          </a:p>
          <a:p>
            <a:pPr marL="514350" indent="-514350">
              <a:lnSpc>
                <a:spcPct val="150000"/>
              </a:lnSpc>
              <a:buFont typeface="+mj-lt"/>
              <a:buAutoNum type="arabicParenR"/>
            </a:pPr>
            <a:r>
              <a:rPr lang="hr-HR" sz="2800" dirty="0"/>
              <a:t>Priprema obroka</a:t>
            </a:r>
          </a:p>
          <a:p>
            <a:pPr marL="514350" indent="-514350">
              <a:lnSpc>
                <a:spcPct val="150000"/>
              </a:lnSpc>
              <a:buFont typeface="+mj-lt"/>
              <a:buAutoNum type="arabicParenR"/>
            </a:pPr>
            <a:r>
              <a:rPr lang="hr-HR" sz="2800" dirty="0"/>
              <a:t>Redovito i točno uzimanje lijekova</a:t>
            </a:r>
          </a:p>
          <a:p>
            <a:pPr marL="514350" indent="-514350">
              <a:lnSpc>
                <a:spcPct val="150000"/>
              </a:lnSpc>
              <a:buFont typeface="+mj-lt"/>
              <a:buAutoNum type="arabicParenR"/>
            </a:pPr>
            <a:r>
              <a:rPr lang="hr-HR" sz="2800" dirty="0"/>
              <a:t>Aktivnosti održavanja domaćinstva</a:t>
            </a:r>
          </a:p>
          <a:p>
            <a:pPr marL="514350" indent="-514350">
              <a:lnSpc>
                <a:spcPct val="150000"/>
              </a:lnSpc>
              <a:buFont typeface="+mj-lt"/>
              <a:buAutoNum type="arabicParenR"/>
            </a:pPr>
            <a:r>
              <a:rPr lang="hr-HR" sz="2800" dirty="0"/>
              <a:t>Sposobnost upravljanja financijama</a:t>
            </a:r>
          </a:p>
        </p:txBody>
      </p:sp>
      <p:sp>
        <p:nvSpPr>
          <p:cNvPr id="3" name="Rezervirano mjesto broja slajda 2">
            <a:extLst>
              <a:ext uri="{FF2B5EF4-FFF2-40B4-BE49-F238E27FC236}">
                <a16:creationId xmlns:a16="http://schemas.microsoft.com/office/drawing/2014/main" id="{003FB9AA-B744-4166-A332-B35E62623EFC}"/>
              </a:ext>
            </a:extLst>
          </p:cNvPr>
          <p:cNvSpPr>
            <a:spLocks noGrp="1"/>
          </p:cNvSpPr>
          <p:nvPr>
            <p:ph type="sldNum" sz="quarter" idx="12"/>
          </p:nvPr>
        </p:nvSpPr>
        <p:spPr/>
        <p:txBody>
          <a:bodyPr/>
          <a:lstStyle/>
          <a:p>
            <a:fld id="{6D22F896-40B5-4ADD-8801-0D06FADFA095}" type="slidenum">
              <a:rPr lang="en-US" smtClean="0"/>
              <a:t>73</a:t>
            </a:fld>
            <a:endParaRPr lang="en-US" dirty="0"/>
          </a:p>
        </p:txBody>
      </p:sp>
    </p:spTree>
    <p:extLst>
      <p:ext uri="{BB962C8B-B14F-4D97-AF65-F5344CB8AC3E}">
        <p14:creationId xmlns:p14="http://schemas.microsoft.com/office/powerpoint/2010/main" val="10106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A59B5714-D9F1-4F37-8142-29BD2FF34E2C}"/>
              </a:ext>
            </a:extLst>
          </p:cNvPr>
          <p:cNvSpPr/>
          <p:nvPr/>
        </p:nvSpPr>
        <p:spPr>
          <a:xfrm>
            <a:off x="944880" y="0"/>
            <a:ext cx="10302239" cy="5743560"/>
          </a:xfrm>
          <a:prstGeom prst="rect">
            <a:avLst/>
          </a:prstGeom>
        </p:spPr>
        <p:txBody>
          <a:bodyPr wrap="square">
            <a:spAutoFit/>
          </a:bodyPr>
          <a:lstStyle/>
          <a:p>
            <a:r>
              <a:rPr lang="pl-PL" sz="2800" dirty="0"/>
              <a:t>Procjena socijalnih, ekonomskih i okolinskih uvjeta starijih osoba</a:t>
            </a:r>
          </a:p>
          <a:p>
            <a:endParaRPr lang="pl-PL" sz="2800" dirty="0"/>
          </a:p>
          <a:p>
            <a:pPr>
              <a:lnSpc>
                <a:spcPts val="3360"/>
              </a:lnSpc>
              <a:spcAft>
                <a:spcPts val="1800"/>
              </a:spcAft>
            </a:pPr>
            <a:r>
              <a:rPr lang="pl-PL" sz="2800" dirty="0"/>
              <a:t>Kao i u drugim područjima socijalnog rada i u području skrbi za starije osobe prva i najvažnija stepenica je intervju, kako sa tim starijim osobama, tako i sa onima koji se o njima skrbe.</a:t>
            </a:r>
          </a:p>
          <a:p>
            <a:pPr>
              <a:lnSpc>
                <a:spcPts val="3360"/>
              </a:lnSpc>
              <a:spcAft>
                <a:spcPts val="1800"/>
              </a:spcAft>
            </a:pPr>
            <a:r>
              <a:rPr lang="pl-PL" sz="2800" dirty="0"/>
              <a:t>Pri tom je najvažnije usmjeriti pozornost na  stabilnost odnosa u pružanju skrbi i stres koji ta skrb izaziva kod svih sudionika u procesu. </a:t>
            </a:r>
          </a:p>
          <a:p>
            <a:pPr>
              <a:lnSpc>
                <a:spcPts val="3360"/>
              </a:lnSpc>
              <a:spcAft>
                <a:spcPts val="1800"/>
              </a:spcAft>
            </a:pPr>
            <a:r>
              <a:rPr lang="pl-PL" sz="2800" dirty="0"/>
              <a:t>Najčešće se u ovom području osjećamo najbolje, jer za utvrđivanje ovog stanja imamo dosta širok repertoar obrazovnih tehnika tijekom procesa obrazovanja.</a:t>
            </a:r>
          </a:p>
        </p:txBody>
      </p:sp>
      <p:sp>
        <p:nvSpPr>
          <p:cNvPr id="3" name="Rezervirano mjesto broja slajda 2">
            <a:extLst>
              <a:ext uri="{FF2B5EF4-FFF2-40B4-BE49-F238E27FC236}">
                <a16:creationId xmlns:a16="http://schemas.microsoft.com/office/drawing/2014/main" id="{7B729ABA-A83A-4AF4-B2DF-0B9BA3274777}"/>
              </a:ext>
            </a:extLst>
          </p:cNvPr>
          <p:cNvSpPr>
            <a:spLocks noGrp="1"/>
          </p:cNvSpPr>
          <p:nvPr>
            <p:ph type="sldNum" sz="quarter" idx="12"/>
          </p:nvPr>
        </p:nvSpPr>
        <p:spPr/>
        <p:txBody>
          <a:bodyPr/>
          <a:lstStyle/>
          <a:p>
            <a:fld id="{6D22F896-40B5-4ADD-8801-0D06FADFA095}" type="slidenum">
              <a:rPr lang="en-US" smtClean="0"/>
              <a:t>74</a:t>
            </a:fld>
            <a:endParaRPr lang="en-US" dirty="0"/>
          </a:p>
        </p:txBody>
      </p:sp>
    </p:spTree>
    <p:extLst>
      <p:ext uri="{BB962C8B-B14F-4D97-AF65-F5344CB8AC3E}">
        <p14:creationId xmlns:p14="http://schemas.microsoft.com/office/powerpoint/2010/main" val="18588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151A504-70C2-47AE-81E6-47033362868C}"/>
              </a:ext>
            </a:extLst>
          </p:cNvPr>
          <p:cNvSpPr/>
          <p:nvPr/>
        </p:nvSpPr>
        <p:spPr>
          <a:xfrm>
            <a:off x="923108" y="64537"/>
            <a:ext cx="10345783" cy="6124754"/>
          </a:xfrm>
          <a:prstGeom prst="rect">
            <a:avLst/>
          </a:prstGeom>
        </p:spPr>
        <p:txBody>
          <a:bodyPr wrap="square">
            <a:spAutoFit/>
          </a:bodyPr>
          <a:lstStyle/>
          <a:p>
            <a:r>
              <a:rPr lang="hr-HR" sz="2800" dirty="0"/>
              <a:t>Socijalna procjena</a:t>
            </a:r>
          </a:p>
          <a:p>
            <a:r>
              <a:rPr lang="hr-HR" sz="2800" dirty="0"/>
              <a:t>Težište socijalne procjene treba biti na </a:t>
            </a:r>
          </a:p>
          <a:p>
            <a:pPr marL="342900" indent="-342900">
              <a:buFont typeface="+mj-lt"/>
              <a:buAutoNum type="arabicPeriod"/>
            </a:pPr>
            <a:r>
              <a:rPr lang="hr-HR" sz="2800" dirty="0"/>
              <a:t>obimu društvenog sustava ili društvene mreže koja okružuje stariju odraslu osobu i </a:t>
            </a:r>
          </a:p>
          <a:p>
            <a:pPr marL="342900" indent="-342900">
              <a:buFont typeface="+mj-lt"/>
              <a:buAutoNum type="arabicPeriod"/>
            </a:pPr>
            <a:r>
              <a:rPr lang="hr-HR" sz="2800" dirty="0"/>
              <a:t>na kvaliteti tog sustava. </a:t>
            </a:r>
          </a:p>
          <a:p>
            <a:pPr marL="342900" indent="-342900">
              <a:buFont typeface="+mj-lt"/>
              <a:buAutoNum type="arabicPeriod"/>
            </a:pPr>
            <a:endParaRPr lang="hr-HR" sz="2800" dirty="0"/>
          </a:p>
          <a:p>
            <a:pPr algn="ctr"/>
            <a:r>
              <a:rPr lang="hr-HR" sz="2800" dirty="0"/>
              <a:t>Socijalni radnik treba utvrditi </a:t>
            </a:r>
          </a:p>
          <a:p>
            <a:pPr marL="342900" indent="-342900">
              <a:buFont typeface="+mj-lt"/>
              <a:buAutoNum type="alphaLcParenR"/>
            </a:pPr>
            <a:r>
              <a:rPr lang="hr-HR" sz="2800" dirty="0"/>
              <a:t>broj osoba koje čine sustav podrške; </a:t>
            </a:r>
          </a:p>
          <a:p>
            <a:pPr marL="342900" indent="-342900">
              <a:buFont typeface="+mj-lt"/>
              <a:buAutoNum type="alphaLcParenR"/>
            </a:pPr>
            <a:r>
              <a:rPr lang="hr-HR" sz="2800" dirty="0"/>
              <a:t>broj osoba u sustavu potpore koje klijent prepoznaje kao značajne; </a:t>
            </a:r>
          </a:p>
          <a:p>
            <a:pPr marL="342900" indent="-342900">
              <a:buFont typeface="+mj-lt"/>
              <a:buAutoNum type="alphaLcParenR"/>
            </a:pPr>
            <a:r>
              <a:rPr lang="hr-HR" sz="2800" dirty="0"/>
              <a:t>odnos prema starijoj odrasloj osobi svake osobe koja je identificirana kao značajna; i </a:t>
            </a:r>
          </a:p>
          <a:p>
            <a:pPr marL="342900" indent="-342900">
              <a:buFont typeface="+mj-lt"/>
              <a:buAutoNum type="alphaLcParenR"/>
            </a:pPr>
            <a:r>
              <a:rPr lang="hr-HR" sz="2800" dirty="0"/>
              <a:t>količinu, intenzitet i kvalitetu kontakta koje starija odrasla osoba ima s onima koji su identificirani kao značajni.</a:t>
            </a:r>
          </a:p>
        </p:txBody>
      </p:sp>
      <p:sp>
        <p:nvSpPr>
          <p:cNvPr id="3" name="Rezervirano mjesto broja slajda 2">
            <a:extLst>
              <a:ext uri="{FF2B5EF4-FFF2-40B4-BE49-F238E27FC236}">
                <a16:creationId xmlns:a16="http://schemas.microsoft.com/office/drawing/2014/main" id="{A90FB8C3-8EDA-4458-B975-401C9FD8869F}"/>
              </a:ext>
            </a:extLst>
          </p:cNvPr>
          <p:cNvSpPr>
            <a:spLocks noGrp="1"/>
          </p:cNvSpPr>
          <p:nvPr>
            <p:ph type="sldNum" sz="quarter" idx="12"/>
          </p:nvPr>
        </p:nvSpPr>
        <p:spPr/>
        <p:txBody>
          <a:bodyPr/>
          <a:lstStyle/>
          <a:p>
            <a:fld id="{6D22F896-40B5-4ADD-8801-0D06FADFA095}" type="slidenum">
              <a:rPr lang="en-US" smtClean="0"/>
              <a:t>75</a:t>
            </a:fld>
            <a:endParaRPr lang="en-US" dirty="0"/>
          </a:p>
        </p:txBody>
      </p:sp>
    </p:spTree>
    <p:extLst>
      <p:ext uri="{BB962C8B-B14F-4D97-AF65-F5344CB8AC3E}">
        <p14:creationId xmlns:p14="http://schemas.microsoft.com/office/powerpoint/2010/main" val="3126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825E66D5-8778-4A84-8A2D-5855915C5092}"/>
              </a:ext>
            </a:extLst>
          </p:cNvPr>
          <p:cNvSpPr/>
          <p:nvPr/>
        </p:nvSpPr>
        <p:spPr>
          <a:xfrm>
            <a:off x="923108" y="277015"/>
            <a:ext cx="10345783" cy="6303970"/>
          </a:xfrm>
          <a:prstGeom prst="rect">
            <a:avLst/>
          </a:prstGeom>
        </p:spPr>
        <p:txBody>
          <a:bodyPr wrap="square">
            <a:spAutoFit/>
          </a:bodyPr>
          <a:lstStyle/>
          <a:p>
            <a:pPr>
              <a:lnSpc>
                <a:spcPts val="4000"/>
              </a:lnSpc>
              <a:spcAft>
                <a:spcPts val="2400"/>
              </a:spcAft>
            </a:pPr>
            <a:r>
              <a:rPr lang="hr-HR" sz="2800" dirty="0"/>
              <a:t>Potrebno je ispitati opseg i kvalitetu kontakta s onima koji su identificirani kao manje značajni. Socijalna radnica  mora jasno identificirati osobe koje služe kao skrbnici starijoj odrasloj osobi i ispitati opseg skrbi koju svaka od tih  osoba pruža. </a:t>
            </a:r>
          </a:p>
          <a:p>
            <a:pPr>
              <a:lnSpc>
                <a:spcPts val="4000"/>
              </a:lnSpc>
              <a:spcAft>
                <a:spcPts val="2400"/>
              </a:spcAft>
            </a:pPr>
            <a:r>
              <a:rPr lang="hr-HR" sz="2800" dirty="0"/>
              <a:t>Nakon što je ta informacija dobivena od klijenta, socijalna radnica mora zatražiti dopuštenje klijenta da se, u najmanju ruku, sastane i razgovara s onima koji su označeni da pružaju skrb.</a:t>
            </a:r>
          </a:p>
          <a:p>
            <a:pPr>
              <a:lnSpc>
                <a:spcPts val="4000"/>
              </a:lnSpc>
              <a:spcAft>
                <a:spcPts val="2400"/>
              </a:spcAft>
            </a:pPr>
            <a:r>
              <a:rPr lang="hr-HR" sz="2800" dirty="0"/>
              <a:t>Socijalna radnica mora procijeniti mjeru do koje svaki pružatelj skrbi doživljava skrb kao teret ali i stupanj do kojeg svaki od skrbnika doživljava zadovoljstvo iz iskustva skrbi.</a:t>
            </a:r>
          </a:p>
        </p:txBody>
      </p:sp>
      <p:sp>
        <p:nvSpPr>
          <p:cNvPr id="3" name="Rezervirano mjesto broja slajda 2">
            <a:extLst>
              <a:ext uri="{FF2B5EF4-FFF2-40B4-BE49-F238E27FC236}">
                <a16:creationId xmlns:a16="http://schemas.microsoft.com/office/drawing/2014/main" id="{2805CEDB-3629-47A6-B92E-CA04AEB2405B}"/>
              </a:ext>
            </a:extLst>
          </p:cNvPr>
          <p:cNvSpPr>
            <a:spLocks noGrp="1"/>
          </p:cNvSpPr>
          <p:nvPr>
            <p:ph type="sldNum" sz="quarter" idx="12"/>
          </p:nvPr>
        </p:nvSpPr>
        <p:spPr/>
        <p:txBody>
          <a:bodyPr/>
          <a:lstStyle/>
          <a:p>
            <a:fld id="{6D22F896-40B5-4ADD-8801-0D06FADFA095}" type="slidenum">
              <a:rPr lang="en-US" smtClean="0"/>
              <a:t>76</a:t>
            </a:fld>
            <a:endParaRPr lang="en-US" dirty="0"/>
          </a:p>
        </p:txBody>
      </p:sp>
    </p:spTree>
    <p:extLst>
      <p:ext uri="{BB962C8B-B14F-4D97-AF65-F5344CB8AC3E}">
        <p14:creationId xmlns:p14="http://schemas.microsoft.com/office/powerpoint/2010/main" val="21883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8D0E4BD-E5BB-44BA-8684-C7CC47A54C72}"/>
              </a:ext>
            </a:extLst>
          </p:cNvPr>
          <p:cNvSpPr/>
          <p:nvPr/>
        </p:nvSpPr>
        <p:spPr>
          <a:xfrm>
            <a:off x="971006" y="108079"/>
            <a:ext cx="10249988" cy="6555641"/>
          </a:xfrm>
          <a:prstGeom prst="rect">
            <a:avLst/>
          </a:prstGeom>
        </p:spPr>
        <p:txBody>
          <a:bodyPr wrap="square">
            <a:spAutoFit/>
          </a:bodyPr>
          <a:lstStyle/>
          <a:p>
            <a:r>
              <a:rPr lang="hr-HR" sz="2800" dirty="0"/>
              <a:t>Zlostavljanje starijih osoba.</a:t>
            </a:r>
          </a:p>
          <a:p>
            <a:endParaRPr lang="hr-HR" sz="2800" dirty="0"/>
          </a:p>
          <a:p>
            <a:r>
              <a:rPr lang="hr-HR" sz="2800" dirty="0"/>
              <a:t>Procjena za zlostavljanja starijih osoba trebala bi se usredotočiti na informacije o tome je li starija odrasla osoba bila ili je </a:t>
            </a:r>
          </a:p>
          <a:p>
            <a:pPr marL="514350" indent="-514350">
              <a:buFont typeface="+mj-lt"/>
              <a:buAutoNum type="arabicPeriod"/>
            </a:pPr>
            <a:r>
              <a:rPr lang="hr-HR" sz="2800" dirty="0"/>
              <a:t>žrtva fizičkog zlostavljanja od strane njegovatelja, </a:t>
            </a:r>
          </a:p>
          <a:p>
            <a:pPr marL="514350" indent="-514350">
              <a:buFont typeface="+mj-lt"/>
              <a:buAutoNum type="arabicPeriod"/>
            </a:pPr>
            <a:r>
              <a:rPr lang="hr-HR" sz="2800" dirty="0"/>
              <a:t>zanemarivanja sa strane njegovatelja, </a:t>
            </a:r>
          </a:p>
          <a:p>
            <a:pPr marL="514350" indent="-514350">
              <a:buFont typeface="+mj-lt"/>
              <a:buAutoNum type="arabicPeriod"/>
            </a:pPr>
            <a:r>
              <a:rPr lang="hr-HR" sz="2800" dirty="0"/>
              <a:t>psihičkog zlostavljanja i </a:t>
            </a:r>
          </a:p>
          <a:p>
            <a:pPr marL="514350" indent="-514350">
              <a:buFont typeface="+mj-lt"/>
              <a:buAutoNum type="arabicPeriod"/>
            </a:pPr>
            <a:r>
              <a:rPr lang="hr-HR" sz="2800" dirty="0"/>
              <a:t>financijskog iskorištavanja. </a:t>
            </a:r>
          </a:p>
          <a:p>
            <a:endParaRPr lang="hr-HR" sz="2800" dirty="0"/>
          </a:p>
          <a:p>
            <a:r>
              <a:rPr lang="hr-HR" sz="2800" dirty="0"/>
              <a:t>Procjena mogućnosti zlostavljanja starijih osoba posebno je važna kada se provodi procjena u kojoj starija odrasla osoba ima neku od varijanti bolesti demencije, jer istraživanja pokazuju da je prisutnost zlostavljanja u tim obiteljima značajno viša nego u općoj populaciji.</a:t>
            </a:r>
          </a:p>
        </p:txBody>
      </p:sp>
      <p:sp>
        <p:nvSpPr>
          <p:cNvPr id="3" name="Rezervirano mjesto broja slajda 2">
            <a:extLst>
              <a:ext uri="{FF2B5EF4-FFF2-40B4-BE49-F238E27FC236}">
                <a16:creationId xmlns:a16="http://schemas.microsoft.com/office/drawing/2014/main" id="{60B80DCB-70B6-4975-BD38-6450F6DC855E}"/>
              </a:ext>
            </a:extLst>
          </p:cNvPr>
          <p:cNvSpPr>
            <a:spLocks noGrp="1"/>
          </p:cNvSpPr>
          <p:nvPr>
            <p:ph type="sldNum" sz="quarter" idx="12"/>
          </p:nvPr>
        </p:nvSpPr>
        <p:spPr/>
        <p:txBody>
          <a:bodyPr/>
          <a:lstStyle/>
          <a:p>
            <a:fld id="{6D22F896-40B5-4ADD-8801-0D06FADFA095}" type="slidenum">
              <a:rPr lang="en-US" smtClean="0"/>
              <a:t>77</a:t>
            </a:fld>
            <a:endParaRPr lang="en-US" dirty="0"/>
          </a:p>
        </p:txBody>
      </p:sp>
    </p:spTree>
    <p:extLst>
      <p:ext uri="{BB962C8B-B14F-4D97-AF65-F5344CB8AC3E}">
        <p14:creationId xmlns:p14="http://schemas.microsoft.com/office/powerpoint/2010/main" val="36220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1E8AE61E-3204-49B8-A8BD-9613E5FC00D0}"/>
              </a:ext>
            </a:extLst>
          </p:cNvPr>
          <p:cNvSpPr/>
          <p:nvPr/>
        </p:nvSpPr>
        <p:spPr>
          <a:xfrm>
            <a:off x="1079863" y="262321"/>
            <a:ext cx="10293531" cy="5798703"/>
          </a:xfrm>
          <a:prstGeom prst="rect">
            <a:avLst/>
          </a:prstGeom>
        </p:spPr>
        <p:txBody>
          <a:bodyPr wrap="square">
            <a:spAutoFit/>
          </a:bodyPr>
          <a:lstStyle/>
          <a:p>
            <a:pPr>
              <a:lnSpc>
                <a:spcPct val="150000"/>
              </a:lnSpc>
              <a:spcAft>
                <a:spcPts val="2400"/>
              </a:spcAft>
            </a:pPr>
            <a:r>
              <a:rPr lang="hr-HR" sz="2800" dirty="0"/>
              <a:t>Socijalni radnici bi trebali neko vrijeme posvetiti i duhovnom životu starijih osoba, osim procjene lošeg postupanja s njima. </a:t>
            </a:r>
          </a:p>
          <a:p>
            <a:pPr>
              <a:lnSpc>
                <a:spcPct val="150000"/>
              </a:lnSpc>
              <a:spcAft>
                <a:spcPts val="2400"/>
              </a:spcAft>
            </a:pPr>
            <a:r>
              <a:rPr lang="hr-HR" sz="2800" dirty="0"/>
              <a:t>Ovo je razdoblje u životu starije odrasle osobe kada se kod nje ili kod njega može ponovno probuditi duhovnost. </a:t>
            </a:r>
          </a:p>
          <a:p>
            <a:pPr>
              <a:lnSpc>
                <a:spcPct val="150000"/>
              </a:lnSpc>
              <a:spcAft>
                <a:spcPts val="2400"/>
              </a:spcAft>
            </a:pPr>
            <a:r>
              <a:rPr lang="hr-HR" sz="2800" dirty="0"/>
              <a:t>S druge strane, drugi stariji ljudi, koji su možda uvijek bili duhovno aktivni, osjete se odsječeni od onih aktivnosti koje su bile dio njihovog duhovnog života, zbog niza prepreka gibnja, a ponekad i socijalnih prepreka.</a:t>
            </a:r>
          </a:p>
        </p:txBody>
      </p:sp>
      <p:sp>
        <p:nvSpPr>
          <p:cNvPr id="3" name="Rezervirano mjesto broja slajda 2">
            <a:extLst>
              <a:ext uri="{FF2B5EF4-FFF2-40B4-BE49-F238E27FC236}">
                <a16:creationId xmlns:a16="http://schemas.microsoft.com/office/drawing/2014/main" id="{7EA6CB8E-DD47-4C19-B1C7-038EC96F1593}"/>
              </a:ext>
            </a:extLst>
          </p:cNvPr>
          <p:cNvSpPr>
            <a:spLocks noGrp="1"/>
          </p:cNvSpPr>
          <p:nvPr>
            <p:ph type="sldNum" sz="quarter" idx="12"/>
          </p:nvPr>
        </p:nvSpPr>
        <p:spPr/>
        <p:txBody>
          <a:bodyPr/>
          <a:lstStyle/>
          <a:p>
            <a:fld id="{6D22F896-40B5-4ADD-8801-0D06FADFA095}" type="slidenum">
              <a:rPr lang="en-US" smtClean="0"/>
              <a:t>78</a:t>
            </a:fld>
            <a:endParaRPr lang="en-US" dirty="0"/>
          </a:p>
        </p:txBody>
      </p:sp>
    </p:spTree>
    <p:extLst>
      <p:ext uri="{BB962C8B-B14F-4D97-AF65-F5344CB8AC3E}">
        <p14:creationId xmlns:p14="http://schemas.microsoft.com/office/powerpoint/2010/main" val="17518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79</a:t>
            </a:fld>
            <a:endParaRPr lang="en-US" dirty="0"/>
          </a:p>
        </p:txBody>
      </p:sp>
      <p:sp>
        <p:nvSpPr>
          <p:cNvPr id="3" name="Pravokutnik 2">
            <a:extLst>
              <a:ext uri="{FF2B5EF4-FFF2-40B4-BE49-F238E27FC236}">
                <a16:creationId xmlns:a16="http://schemas.microsoft.com/office/drawing/2014/main" id="{8C8BC90D-8C3B-46A3-AB48-EA95C1A7A4C7}"/>
              </a:ext>
            </a:extLst>
          </p:cNvPr>
          <p:cNvSpPr/>
          <p:nvPr/>
        </p:nvSpPr>
        <p:spPr>
          <a:xfrm>
            <a:off x="988423" y="94345"/>
            <a:ext cx="10215154" cy="6445034"/>
          </a:xfrm>
          <a:prstGeom prst="rect">
            <a:avLst/>
          </a:prstGeom>
        </p:spPr>
        <p:txBody>
          <a:bodyPr wrap="square">
            <a:spAutoFit/>
          </a:bodyPr>
          <a:lstStyle/>
          <a:p>
            <a:pPr>
              <a:lnSpc>
                <a:spcPct val="150000"/>
              </a:lnSpc>
              <a:spcAft>
                <a:spcPts val="2400"/>
              </a:spcAft>
            </a:pPr>
            <a:r>
              <a:rPr lang="hr-HR" sz="2800" dirty="0"/>
              <a:t>Kad procjeni socijalnu mrežu starije osobe  i srodne elemente, socijalni radnik se može usmjeriti na posljednja dva područja procesa procjene: ekonomski položaj i procjenu socijalne okoline te osobe.</a:t>
            </a:r>
          </a:p>
          <a:p>
            <a:pPr>
              <a:lnSpc>
                <a:spcPct val="150000"/>
              </a:lnSpc>
              <a:spcAft>
                <a:spcPts val="2400"/>
              </a:spcAft>
            </a:pPr>
            <a:r>
              <a:rPr lang="hr-HR" sz="2800" dirty="0"/>
              <a:t>Ekonomski položaj</a:t>
            </a:r>
          </a:p>
          <a:p>
            <a:pPr>
              <a:lnSpc>
                <a:spcPct val="150000"/>
              </a:lnSpc>
              <a:spcAft>
                <a:spcPts val="2400"/>
              </a:spcAft>
            </a:pPr>
            <a:r>
              <a:rPr lang="hr-HR" sz="2800" dirty="0"/>
              <a:t>Procjena ekonomskog položaja podrazumijeva procjenu već i broja osoba koje su ovisne o tom dohotku u cijelosti ili djelomično. Ekonomska dobrobit nadilazi jednostavno obračunavanje prihoda i onih koji ovise o njemu.</a:t>
            </a:r>
          </a:p>
        </p:txBody>
      </p:sp>
    </p:spTree>
    <p:extLst>
      <p:ext uri="{BB962C8B-B14F-4D97-AF65-F5344CB8AC3E}">
        <p14:creationId xmlns:p14="http://schemas.microsoft.com/office/powerpoint/2010/main" val="31402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a:extLst>
              <a:ext uri="{FF2B5EF4-FFF2-40B4-BE49-F238E27FC236}">
                <a16:creationId xmlns:a16="http://schemas.microsoft.com/office/drawing/2014/main" id="{2F6883B4-C01D-41CE-8E52-C9245B4F745A}"/>
              </a:ext>
            </a:extLst>
          </p:cNvPr>
          <p:cNvSpPr/>
          <p:nvPr/>
        </p:nvSpPr>
        <p:spPr>
          <a:xfrm>
            <a:off x="6127830" y="2352798"/>
            <a:ext cx="4796903" cy="4764444"/>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prstClr val="black"/>
                </a:solidFill>
                <a:effectLst/>
                <a:uLnTx/>
                <a:uFillTx/>
                <a:latin typeface="Arial" panose="020B0604020202020204"/>
                <a:ea typeface="+mn-ea"/>
                <a:cs typeface="+mn-cs"/>
              </a:rPr>
              <a:t>Izvori znanja i prakse stručnjaka</a:t>
            </a:r>
          </a:p>
        </p:txBody>
      </p:sp>
      <p:sp>
        <p:nvSpPr>
          <p:cNvPr id="7" name="Elipsa 6">
            <a:extLst>
              <a:ext uri="{FF2B5EF4-FFF2-40B4-BE49-F238E27FC236}">
                <a16:creationId xmlns:a16="http://schemas.microsoft.com/office/drawing/2014/main" id="{477A8C7F-DCEA-4F56-8816-DD7265C03E36}"/>
              </a:ext>
            </a:extLst>
          </p:cNvPr>
          <p:cNvSpPr/>
          <p:nvPr/>
        </p:nvSpPr>
        <p:spPr>
          <a:xfrm>
            <a:off x="3517794" y="231035"/>
            <a:ext cx="4796903" cy="4764444"/>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prstClr val="black"/>
                </a:solidFill>
                <a:effectLst/>
                <a:uLnTx/>
                <a:uFillTx/>
                <a:latin typeface="Arial" panose="020B0604020202020204"/>
                <a:ea typeface="+mn-ea"/>
                <a:cs typeface="+mn-cs"/>
              </a:rPr>
              <a:t>Okolnosti i stanje korisnika</a:t>
            </a:r>
          </a:p>
        </p:txBody>
      </p:sp>
      <p:sp>
        <p:nvSpPr>
          <p:cNvPr id="10" name="Elipsa 9">
            <a:extLst>
              <a:ext uri="{FF2B5EF4-FFF2-40B4-BE49-F238E27FC236}">
                <a16:creationId xmlns:a16="http://schemas.microsoft.com/office/drawing/2014/main" id="{1E10F868-3C0C-4ABD-88E7-7135B5374B4F}"/>
              </a:ext>
            </a:extLst>
          </p:cNvPr>
          <p:cNvSpPr/>
          <p:nvPr/>
        </p:nvSpPr>
        <p:spPr>
          <a:xfrm>
            <a:off x="1383163" y="2495654"/>
            <a:ext cx="4681008" cy="4457949"/>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3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3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prstClr val="black"/>
                </a:solidFill>
                <a:effectLst/>
                <a:uLnTx/>
                <a:uFillTx/>
                <a:latin typeface="Arial" panose="020B0604020202020204"/>
                <a:ea typeface="+mn-ea"/>
                <a:cs typeface="+mn-cs"/>
              </a:rPr>
              <a:t>Želje, stremljenja i djelovanja korisnika</a:t>
            </a:r>
          </a:p>
        </p:txBody>
      </p:sp>
      <p:sp>
        <p:nvSpPr>
          <p:cNvPr id="13" name="Dijagram toka: Poveznik 12">
            <a:extLst>
              <a:ext uri="{FF2B5EF4-FFF2-40B4-BE49-F238E27FC236}">
                <a16:creationId xmlns:a16="http://schemas.microsoft.com/office/drawing/2014/main" id="{8A709205-1AAC-4EC3-A138-D0364323B7E8}"/>
              </a:ext>
            </a:extLst>
          </p:cNvPr>
          <p:cNvSpPr/>
          <p:nvPr/>
        </p:nvSpPr>
        <p:spPr>
          <a:xfrm>
            <a:off x="2254928" y="2254929"/>
            <a:ext cx="7910004" cy="2740550"/>
          </a:xfrm>
          <a:prstGeom prst="flowChartConnector">
            <a:avLst/>
          </a:prstGeom>
          <a:noFill/>
          <a:ln>
            <a:noFill/>
            <a:prstDash val="lg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a:ea typeface="+mn-ea"/>
                <a:cs typeface="+mn-cs"/>
              </a:rPr>
              <a:t>Stručnost i znanje o slučaju, kompetencije stručnjaka </a:t>
            </a:r>
          </a:p>
        </p:txBody>
      </p:sp>
      <p:sp>
        <p:nvSpPr>
          <p:cNvPr id="2" name="Rezervirano mjesto broja slajda 1">
            <a:extLst>
              <a:ext uri="{FF2B5EF4-FFF2-40B4-BE49-F238E27FC236}">
                <a16:creationId xmlns:a16="http://schemas.microsoft.com/office/drawing/2014/main" id="{C141F685-2934-4C71-86D7-58BDCF6A0FED}"/>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404751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80</a:t>
            </a:fld>
            <a:endParaRPr lang="en-US" dirty="0"/>
          </a:p>
        </p:txBody>
      </p:sp>
      <p:sp>
        <p:nvSpPr>
          <p:cNvPr id="3" name="Pravokutnik 2">
            <a:extLst>
              <a:ext uri="{FF2B5EF4-FFF2-40B4-BE49-F238E27FC236}">
                <a16:creationId xmlns:a16="http://schemas.microsoft.com/office/drawing/2014/main" id="{29E84343-13A6-45FA-BD35-6688D24735F5}"/>
              </a:ext>
            </a:extLst>
          </p:cNvPr>
          <p:cNvSpPr/>
          <p:nvPr/>
        </p:nvSpPr>
        <p:spPr>
          <a:xfrm>
            <a:off x="975360" y="326017"/>
            <a:ext cx="10398034" cy="5632311"/>
          </a:xfrm>
          <a:prstGeom prst="rect">
            <a:avLst/>
          </a:prstGeom>
        </p:spPr>
        <p:txBody>
          <a:bodyPr wrap="square">
            <a:spAutoFit/>
          </a:bodyPr>
          <a:lstStyle/>
          <a:p>
            <a:pPr>
              <a:spcAft>
                <a:spcPts val="2400"/>
              </a:spcAft>
            </a:pPr>
            <a:r>
              <a:rPr lang="hr-HR" sz="2800" dirty="0"/>
              <a:t>Procjena ekonomskog položaja treba odrediti </a:t>
            </a:r>
          </a:p>
          <a:p>
            <a:pPr marL="342900" indent="-342900">
              <a:spcAft>
                <a:spcPts val="2400"/>
              </a:spcAft>
              <a:buFont typeface="+mj-lt"/>
              <a:buAutoNum type="arabicPeriod"/>
            </a:pPr>
            <a:r>
              <a:rPr lang="hr-HR" sz="2800" dirty="0"/>
              <a:t>koje se potrebe moraju zadovoljiti iz tog dohotka s obzirom na izdatke i </a:t>
            </a:r>
          </a:p>
          <a:p>
            <a:pPr marL="342900" indent="-342900">
              <a:spcAft>
                <a:spcPts val="2400"/>
              </a:spcAft>
              <a:buFont typeface="+mj-lt"/>
              <a:buAutoNum type="arabicPeriod"/>
            </a:pPr>
            <a:r>
              <a:rPr lang="hr-HR" sz="2800" dirty="0"/>
              <a:t>da li starija osoba smatra da je taj prihod dovoljan da zadovolji njegove ili njezine potrebe, </a:t>
            </a:r>
          </a:p>
          <a:p>
            <a:pPr marL="342900" indent="-342900">
              <a:spcAft>
                <a:spcPts val="2400"/>
              </a:spcAft>
              <a:buFont typeface="+mj-lt"/>
              <a:buAutoNum type="arabicPeriod"/>
            </a:pPr>
            <a:r>
              <a:rPr lang="hr-HR" sz="2800" dirty="0"/>
              <a:t>te dohotke osoba ovisnih o tom dohotku.</a:t>
            </a:r>
          </a:p>
          <a:p>
            <a:pPr>
              <a:spcAft>
                <a:spcPts val="2400"/>
              </a:spcAft>
            </a:pPr>
            <a:r>
              <a:rPr lang="hr-HR" sz="2800" dirty="0"/>
              <a:t>Temeljiti pregled ekonomske dobrobiti starijih odraslih osoba omogućuje socijalnom radniku jasnu predodžbu o tome koje vrste ekonomske pomoći starijoj odrasloj osobi treba i u kojoj je mjeri spremna prihvatiti pomoć.</a:t>
            </a:r>
          </a:p>
        </p:txBody>
      </p:sp>
    </p:spTree>
    <p:extLst>
      <p:ext uri="{BB962C8B-B14F-4D97-AF65-F5344CB8AC3E}">
        <p14:creationId xmlns:p14="http://schemas.microsoft.com/office/powerpoint/2010/main" val="10697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81</a:t>
            </a:fld>
            <a:endParaRPr lang="en-US" dirty="0"/>
          </a:p>
        </p:txBody>
      </p:sp>
      <p:sp>
        <p:nvSpPr>
          <p:cNvPr id="3" name="Pravokutnik 2">
            <a:extLst>
              <a:ext uri="{FF2B5EF4-FFF2-40B4-BE49-F238E27FC236}">
                <a16:creationId xmlns:a16="http://schemas.microsoft.com/office/drawing/2014/main" id="{37ACC221-FD0E-40DF-AA12-86CD20414A46}"/>
              </a:ext>
            </a:extLst>
          </p:cNvPr>
          <p:cNvSpPr/>
          <p:nvPr/>
        </p:nvSpPr>
        <p:spPr>
          <a:xfrm>
            <a:off x="992777" y="0"/>
            <a:ext cx="10337074" cy="7171194"/>
          </a:xfrm>
          <a:prstGeom prst="rect">
            <a:avLst/>
          </a:prstGeom>
        </p:spPr>
        <p:txBody>
          <a:bodyPr wrap="square">
            <a:spAutoFit/>
          </a:bodyPr>
          <a:lstStyle/>
          <a:p>
            <a:r>
              <a:rPr lang="hr-HR" sz="2800" dirty="0"/>
              <a:t>Procjena okoline</a:t>
            </a:r>
          </a:p>
          <a:p>
            <a:endParaRPr lang="hr-HR" sz="2800" dirty="0"/>
          </a:p>
          <a:p>
            <a:pPr>
              <a:lnSpc>
                <a:spcPct val="150000"/>
              </a:lnSpc>
              <a:spcAft>
                <a:spcPts val="2400"/>
              </a:spcAft>
            </a:pPr>
            <a:r>
              <a:rPr lang="hr-HR" sz="2800" dirty="0"/>
              <a:t>Procjena životne okoline starije odrasle osobe zahtijeva od socijalnog radnika da posjeti mjesto u kojem ta osoba živi, neovisno o tome je li riječ o neovisnoj situaciji za život, ustanovi za uzdržavanje ili ustanovi za dugoročnu skrb. </a:t>
            </a:r>
          </a:p>
          <a:p>
            <a:pPr>
              <a:lnSpc>
                <a:spcPct val="150000"/>
              </a:lnSpc>
              <a:spcAft>
                <a:spcPts val="2400"/>
              </a:spcAft>
            </a:pPr>
            <a:r>
              <a:rPr lang="hr-HR" sz="2800" dirty="0"/>
              <a:t>Ako socijalni radnik provodi procjenu prije otpuštanja iz bolnice, važno je da razmotri mogućnost posjeta mjestu na kojem će starija odrasla osoba biti smještena, kao i mjesto gdje će trajno živjeti, ako se ta dva mjesta razlikuju</a:t>
            </a:r>
          </a:p>
          <a:p>
            <a:endParaRPr lang="hr-HR" sz="2800" dirty="0"/>
          </a:p>
        </p:txBody>
      </p:sp>
    </p:spTree>
    <p:extLst>
      <p:ext uri="{BB962C8B-B14F-4D97-AF65-F5344CB8AC3E}">
        <p14:creationId xmlns:p14="http://schemas.microsoft.com/office/powerpoint/2010/main" val="21373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82</a:t>
            </a:fld>
            <a:endParaRPr lang="en-US" dirty="0"/>
          </a:p>
        </p:txBody>
      </p:sp>
      <p:sp>
        <p:nvSpPr>
          <p:cNvPr id="3" name="Pravokutnik 2">
            <a:extLst>
              <a:ext uri="{FF2B5EF4-FFF2-40B4-BE49-F238E27FC236}">
                <a16:creationId xmlns:a16="http://schemas.microsoft.com/office/drawing/2014/main" id="{0502DFD9-C2C4-4609-966A-878396CD5C70}"/>
              </a:ext>
            </a:extLst>
          </p:cNvPr>
          <p:cNvSpPr/>
          <p:nvPr/>
        </p:nvSpPr>
        <p:spPr>
          <a:xfrm>
            <a:off x="975360" y="103559"/>
            <a:ext cx="10241280" cy="6877845"/>
          </a:xfrm>
          <a:prstGeom prst="rect">
            <a:avLst/>
          </a:prstGeom>
        </p:spPr>
        <p:txBody>
          <a:bodyPr wrap="square">
            <a:spAutoFit/>
          </a:bodyPr>
          <a:lstStyle/>
          <a:p>
            <a:pPr>
              <a:lnSpc>
                <a:spcPts val="4100"/>
              </a:lnSpc>
            </a:pPr>
            <a:r>
              <a:rPr lang="hr-HR" sz="2800" dirty="0"/>
              <a:t>Socijalni radnik mora promotriti niz stvari, kao na primjer: prisutnost rukohvata i šipki u područjima za kupanje i toaletu, prisutnost stubišta i koliko često bi ih klijent morao koristiti. Osim Opremljenost prostora tepisima i / ili električnim produžecima koji mogu predstavljati opasnost za starije osobe s problemima mobilnosti. </a:t>
            </a:r>
          </a:p>
          <a:p>
            <a:pPr>
              <a:lnSpc>
                <a:spcPts val="4100"/>
              </a:lnSpc>
            </a:pPr>
            <a:r>
              <a:rPr lang="hr-HR" sz="2800" dirty="0"/>
              <a:t>Pozornost treba obratiti na to jesu li grijanje, hlađenje i ventilacija prikladni i za ljeto i za zimu, je li osvjetljenje dovoljno da se objekti mogu vidjeti i prepoznati, je li se ručice na slavinama mogu lako okrenuti i temperatura vode prilagoditi starijima bez opasnosti da se opeče, te da li se ručice vrata mogu lako otvoriti i zatvoriti, kao i neki opći osjećaj atmosfere životne sredine.</a:t>
            </a:r>
          </a:p>
        </p:txBody>
      </p:sp>
    </p:spTree>
    <p:extLst>
      <p:ext uri="{BB962C8B-B14F-4D97-AF65-F5344CB8AC3E}">
        <p14:creationId xmlns:p14="http://schemas.microsoft.com/office/powerpoint/2010/main" val="12888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95019E-ED96-47BA-A8F2-8CD828FB0603}"/>
              </a:ext>
            </a:extLst>
          </p:cNvPr>
          <p:cNvSpPr>
            <a:spLocks noGrp="1"/>
          </p:cNvSpPr>
          <p:nvPr>
            <p:ph type="title"/>
          </p:nvPr>
        </p:nvSpPr>
        <p:spPr>
          <a:xfrm>
            <a:off x="2116834" y="3612216"/>
            <a:ext cx="7958331" cy="1077229"/>
          </a:xfrm>
        </p:spPr>
        <p:txBody>
          <a:bodyPr>
            <a:normAutofit fontScale="90000"/>
          </a:bodyPr>
          <a:lstStyle/>
          <a:p>
            <a:r>
              <a:rPr lang="hr-HR" sz="6000" dirty="0"/>
              <a:t>Socijalni rad za obitelj</a:t>
            </a:r>
            <a:br>
              <a:rPr lang="hr-HR" dirty="0"/>
            </a:br>
            <a:endParaRPr lang="hr-HR" dirty="0"/>
          </a:p>
        </p:txBody>
      </p:sp>
      <p:sp>
        <p:nvSpPr>
          <p:cNvPr id="4" name="Rezervirano mjesto broja slajda 3">
            <a:extLst>
              <a:ext uri="{FF2B5EF4-FFF2-40B4-BE49-F238E27FC236}">
                <a16:creationId xmlns:a16="http://schemas.microsoft.com/office/drawing/2014/main" id="{FF0E916C-9B37-4016-9F87-55135F7E7816}"/>
              </a:ext>
            </a:extLst>
          </p:cNvPr>
          <p:cNvSpPr>
            <a:spLocks noGrp="1"/>
          </p:cNvSpPr>
          <p:nvPr>
            <p:ph type="sldNum" sz="quarter" idx="12"/>
          </p:nvPr>
        </p:nvSpPr>
        <p:spPr/>
        <p:txBody>
          <a:bodyPr/>
          <a:lstStyle/>
          <a:p>
            <a:fld id="{6D22F896-40B5-4ADD-8801-0D06FADFA095}" type="slidenum">
              <a:rPr lang="en-US" smtClean="0"/>
              <a:t>83</a:t>
            </a:fld>
            <a:endParaRPr lang="en-US" dirty="0"/>
          </a:p>
        </p:txBody>
      </p:sp>
    </p:spTree>
    <p:extLst>
      <p:ext uri="{BB962C8B-B14F-4D97-AF65-F5344CB8AC3E}">
        <p14:creationId xmlns:p14="http://schemas.microsoft.com/office/powerpoint/2010/main" val="405955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84</a:t>
            </a:fld>
            <a:endParaRPr lang="en-US" dirty="0"/>
          </a:p>
        </p:txBody>
      </p:sp>
      <p:sp>
        <p:nvSpPr>
          <p:cNvPr id="3" name="Pravokutnik 2">
            <a:extLst>
              <a:ext uri="{FF2B5EF4-FFF2-40B4-BE49-F238E27FC236}">
                <a16:creationId xmlns:a16="http://schemas.microsoft.com/office/drawing/2014/main" id="{1BDECA3E-B18B-4ABF-BA1A-36E5E4673768}"/>
              </a:ext>
            </a:extLst>
          </p:cNvPr>
          <p:cNvSpPr/>
          <p:nvPr/>
        </p:nvSpPr>
        <p:spPr>
          <a:xfrm>
            <a:off x="1009710" y="3166"/>
            <a:ext cx="10172580" cy="6555641"/>
          </a:xfrm>
          <a:prstGeom prst="rect">
            <a:avLst/>
          </a:prstGeom>
        </p:spPr>
        <p:txBody>
          <a:bodyPr wrap="square">
            <a:spAutoFit/>
          </a:bodyPr>
          <a:lstStyle/>
          <a:p>
            <a:endParaRPr lang="hr-HR" sz="2800" dirty="0"/>
          </a:p>
          <a:p>
            <a:r>
              <a:rPr lang="hr-HR" sz="2800" dirty="0"/>
              <a:t>Rad s obiteljima bio je usko povezan s načinom na koji je struka gledala na obitelji i kakvi su resursi razvijeni i pružani.</a:t>
            </a:r>
          </a:p>
          <a:p>
            <a:endParaRPr lang="hr-HR" sz="2800" dirty="0"/>
          </a:p>
          <a:p>
            <a:r>
              <a:rPr lang="hr-HR" sz="2800" dirty="0"/>
              <a:t>Dobra je ilustracija ovog razvoja socijalni rad s obiteljima sa djecom sa invaliditetom. </a:t>
            </a:r>
          </a:p>
          <a:p>
            <a:endParaRPr lang="hr-HR" sz="2800" dirty="0"/>
          </a:p>
          <a:p>
            <a:r>
              <a:rPr lang="hr-HR" sz="2800" dirty="0"/>
              <a:t>Rane usluge tim obiteljima bile su usmjerene na zaštitu i azil. Djeca s teškoćama u razvoju uklanjana su iz svojih obitelji kako bi živjela u ustanovama i često su imala malo kontakta sa svojom obitelji. </a:t>
            </a:r>
          </a:p>
          <a:p>
            <a:endParaRPr lang="hr-HR" sz="2800" dirty="0"/>
          </a:p>
          <a:p>
            <a:r>
              <a:rPr lang="hr-HR" sz="2800" dirty="0"/>
              <a:t>Fokus socijalnog rada s obitelji često je bio da im pomogne da zaborave na dijete s invaliditetom i da usmjere svoju energiju u brigu o drugim članovima obitelji.</a:t>
            </a:r>
          </a:p>
        </p:txBody>
      </p:sp>
    </p:spTree>
    <p:extLst>
      <p:ext uri="{BB962C8B-B14F-4D97-AF65-F5344CB8AC3E}">
        <p14:creationId xmlns:p14="http://schemas.microsoft.com/office/powerpoint/2010/main" val="34390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85</a:t>
            </a:fld>
            <a:endParaRPr lang="en-US" dirty="0"/>
          </a:p>
        </p:txBody>
      </p:sp>
      <p:sp>
        <p:nvSpPr>
          <p:cNvPr id="3" name="Pravokutnik 2">
            <a:extLst>
              <a:ext uri="{FF2B5EF4-FFF2-40B4-BE49-F238E27FC236}">
                <a16:creationId xmlns:a16="http://schemas.microsoft.com/office/drawing/2014/main" id="{BB75417B-937E-4698-83E6-D7935C479077}"/>
              </a:ext>
            </a:extLst>
          </p:cNvPr>
          <p:cNvSpPr/>
          <p:nvPr/>
        </p:nvSpPr>
        <p:spPr>
          <a:xfrm>
            <a:off x="984068" y="0"/>
            <a:ext cx="10223863" cy="6301020"/>
          </a:xfrm>
          <a:prstGeom prst="rect">
            <a:avLst/>
          </a:prstGeom>
        </p:spPr>
        <p:txBody>
          <a:bodyPr wrap="square">
            <a:spAutoFit/>
          </a:bodyPr>
          <a:lstStyle/>
          <a:p>
            <a:pPr>
              <a:lnSpc>
                <a:spcPts val="4000"/>
              </a:lnSpc>
              <a:spcAft>
                <a:spcPts val="2400"/>
              </a:spcAft>
            </a:pPr>
            <a:r>
              <a:rPr lang="hr-HR" sz="2700" dirty="0"/>
              <a:t>Procjena se temeljila na onom za što osobe s invaliditetom nisu bile sposobne, a jedna od najčešćih intervencija u službi bila je isključivanje i uklanjanje iz šireg društva. </a:t>
            </a:r>
          </a:p>
          <a:p>
            <a:pPr>
              <a:lnSpc>
                <a:spcPts val="4000"/>
              </a:lnSpc>
              <a:spcAft>
                <a:spcPts val="2400"/>
              </a:spcAft>
            </a:pPr>
            <a:r>
              <a:rPr lang="hr-HR" sz="2700" dirty="0"/>
              <a:t>Međutim pokreti za prava osoba s invaliditetom doveli su do promjene u perspektivama i uslugama. Sada se procjene obično usredotočuju na identificiranje podrške i resursa kako bi obitelji mogle skrbiti za svoju djecu s invaliditetom kod kuće i potaknuti njihovo sudjelovanje u svim aktivnostima zajednice.</a:t>
            </a:r>
          </a:p>
          <a:p>
            <a:pPr>
              <a:lnSpc>
                <a:spcPts val="4000"/>
              </a:lnSpc>
              <a:spcAft>
                <a:spcPts val="2400"/>
              </a:spcAft>
            </a:pPr>
            <a:r>
              <a:rPr lang="hr-HR" sz="2700" dirty="0"/>
              <a:t>Socijalni rad sada je usmjeren na zagovaranja, podršku resursima i uslugama za obitelji kako bi njihovo dijete moglo u potpunosti sudjelovati u njihovoj zajednici</a:t>
            </a:r>
          </a:p>
        </p:txBody>
      </p:sp>
    </p:spTree>
    <p:extLst>
      <p:ext uri="{BB962C8B-B14F-4D97-AF65-F5344CB8AC3E}">
        <p14:creationId xmlns:p14="http://schemas.microsoft.com/office/powerpoint/2010/main" val="13441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86</a:t>
            </a:fld>
            <a:endParaRPr lang="en-US" dirty="0"/>
          </a:p>
        </p:txBody>
      </p:sp>
      <p:sp>
        <p:nvSpPr>
          <p:cNvPr id="3" name="Pravokutnik 2">
            <a:extLst>
              <a:ext uri="{FF2B5EF4-FFF2-40B4-BE49-F238E27FC236}">
                <a16:creationId xmlns:a16="http://schemas.microsoft.com/office/drawing/2014/main" id="{3128C2EF-1C3F-476C-AC40-0D590414B570}"/>
              </a:ext>
            </a:extLst>
          </p:cNvPr>
          <p:cNvSpPr/>
          <p:nvPr/>
        </p:nvSpPr>
        <p:spPr>
          <a:xfrm>
            <a:off x="910046" y="0"/>
            <a:ext cx="10371908" cy="6541214"/>
          </a:xfrm>
          <a:prstGeom prst="rect">
            <a:avLst/>
          </a:prstGeom>
        </p:spPr>
        <p:txBody>
          <a:bodyPr wrap="square">
            <a:spAutoFit/>
          </a:bodyPr>
          <a:lstStyle/>
          <a:p>
            <a:pPr>
              <a:lnSpc>
                <a:spcPts val="4600"/>
              </a:lnSpc>
              <a:spcAft>
                <a:spcPts val="2400"/>
              </a:spcAft>
            </a:pPr>
            <a:r>
              <a:rPr lang="hr-HR" sz="2800" dirty="0"/>
              <a:t>Ovaj primjer pokazuje složene čimbenike koji su utjecali na način na koji se je razvijao socijalni rad. Promjene u načinu na koji se socijalni rad razvijao uzrokovale su temeljne promjene u prirodi, usmjerenju i formuliranju procjena.</a:t>
            </a:r>
          </a:p>
          <a:p>
            <a:pPr>
              <a:lnSpc>
                <a:spcPts val="4600"/>
              </a:lnSpc>
              <a:spcAft>
                <a:spcPts val="2400"/>
              </a:spcAft>
            </a:pPr>
            <a:r>
              <a:rPr lang="hr-HR" sz="2800" dirty="0"/>
              <a:t>Značajne promjene u praksi socijalnog rada usko su povezane s promjenama u političkom i ekonomskom kontekstu i društvenim očekivanjima uloge socijalnog rada.</a:t>
            </a:r>
          </a:p>
          <a:p>
            <a:pPr>
              <a:lnSpc>
                <a:spcPts val="4600"/>
              </a:lnSpc>
              <a:spcAft>
                <a:spcPts val="2400"/>
              </a:spcAft>
            </a:pPr>
            <a:r>
              <a:rPr lang="hr-HR" sz="2800" dirty="0"/>
              <a:t>Te su promjene također povezane sa sustavima vjerovanja određene populacije i skupine i oblicima sudjelovanja u njima (kao što je prikazano na primjeru obitelji koja brine o djeci).</a:t>
            </a:r>
          </a:p>
        </p:txBody>
      </p:sp>
    </p:spTree>
    <p:extLst>
      <p:ext uri="{BB962C8B-B14F-4D97-AF65-F5344CB8AC3E}">
        <p14:creationId xmlns:p14="http://schemas.microsoft.com/office/powerpoint/2010/main" val="27387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87</a:t>
            </a:fld>
            <a:endParaRPr lang="en-US" dirty="0"/>
          </a:p>
        </p:txBody>
      </p:sp>
      <p:sp>
        <p:nvSpPr>
          <p:cNvPr id="3" name="Pravokutnik 2">
            <a:extLst>
              <a:ext uri="{FF2B5EF4-FFF2-40B4-BE49-F238E27FC236}">
                <a16:creationId xmlns:a16="http://schemas.microsoft.com/office/drawing/2014/main" id="{7A1EE789-7500-4E62-884F-0F846A0B1B5E}"/>
              </a:ext>
            </a:extLst>
          </p:cNvPr>
          <p:cNvSpPr/>
          <p:nvPr/>
        </p:nvSpPr>
        <p:spPr>
          <a:xfrm>
            <a:off x="984068" y="164592"/>
            <a:ext cx="10363201" cy="6445034"/>
          </a:xfrm>
          <a:prstGeom prst="rect">
            <a:avLst/>
          </a:prstGeom>
        </p:spPr>
        <p:txBody>
          <a:bodyPr wrap="square">
            <a:spAutoFit/>
          </a:bodyPr>
          <a:lstStyle/>
          <a:p>
            <a:pPr>
              <a:lnSpc>
                <a:spcPct val="150000"/>
              </a:lnSpc>
              <a:spcAft>
                <a:spcPts val="2400"/>
              </a:spcAft>
            </a:pPr>
            <a:r>
              <a:rPr lang="hr-HR" sz="2800" dirty="0"/>
              <a:t>Jedan od glavnih izazova u radu s obiteljima je utvrditi kako socijalni radnik može raditi s cijelim obiteljskim sustavom, kao i s pojedincima unutar njega. Osnovni je pristup osigurati da se riješe potrebe svih članova obitelji.</a:t>
            </a:r>
          </a:p>
          <a:p>
            <a:pPr>
              <a:lnSpc>
                <a:spcPct val="150000"/>
              </a:lnSpc>
              <a:spcAft>
                <a:spcPts val="2400"/>
              </a:spcAft>
            </a:pPr>
            <a:r>
              <a:rPr lang="hr-HR" sz="2800" dirty="0"/>
              <a:t>Kako bi se postigao taj cilj, socijalni radnici će možda morati promijeniti smjer i cilj u tijekom procesa procjene i intervencije. </a:t>
            </a:r>
          </a:p>
          <a:p>
            <a:pPr>
              <a:lnSpc>
                <a:spcPct val="150000"/>
              </a:lnSpc>
              <a:spcAft>
                <a:spcPts val="2400"/>
              </a:spcAft>
            </a:pPr>
            <a:r>
              <a:rPr lang="hr-HR" sz="2800" dirty="0"/>
              <a:t>Cilj je osigurati da socijalni radnik otvori raznolike mogućnosti za razmatranje višestrukih tumačenja problema i rješenja, uzimajući u obzir perspektivu svih članova obitelji.</a:t>
            </a:r>
          </a:p>
        </p:txBody>
      </p:sp>
    </p:spTree>
    <p:extLst>
      <p:ext uri="{BB962C8B-B14F-4D97-AF65-F5344CB8AC3E}">
        <p14:creationId xmlns:p14="http://schemas.microsoft.com/office/powerpoint/2010/main" val="4508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88</a:t>
            </a:fld>
            <a:endParaRPr lang="en-US" dirty="0"/>
          </a:p>
        </p:txBody>
      </p:sp>
      <p:sp>
        <p:nvSpPr>
          <p:cNvPr id="3" name="Pravokutnik 2">
            <a:extLst>
              <a:ext uri="{FF2B5EF4-FFF2-40B4-BE49-F238E27FC236}">
                <a16:creationId xmlns:a16="http://schemas.microsoft.com/office/drawing/2014/main" id="{2BDDA95E-D1B8-4F53-9522-4D24C081CDFD}"/>
              </a:ext>
            </a:extLst>
          </p:cNvPr>
          <p:cNvSpPr/>
          <p:nvPr/>
        </p:nvSpPr>
        <p:spPr>
          <a:xfrm>
            <a:off x="887834" y="-79653"/>
            <a:ext cx="10511686" cy="7017306"/>
          </a:xfrm>
          <a:prstGeom prst="rect">
            <a:avLst/>
          </a:prstGeom>
        </p:spPr>
        <p:txBody>
          <a:bodyPr wrap="square">
            <a:spAutoFit/>
          </a:bodyPr>
          <a:lstStyle/>
          <a:p>
            <a:r>
              <a:rPr lang="pl-PL" sz="2600" dirty="0"/>
              <a:t>Neki od alata za procjenu koji se korišste u ovoj fazi uključuju:</a:t>
            </a:r>
          </a:p>
          <a:p>
            <a:endParaRPr lang="pl-PL" sz="2600" dirty="0"/>
          </a:p>
          <a:p>
            <a:pPr>
              <a:spcAft>
                <a:spcPts val="1800"/>
              </a:spcAft>
            </a:pPr>
            <a:r>
              <a:rPr lang="hr-HR" sz="2600" u="sng" dirty="0">
                <a:effectLst>
                  <a:outerShdw blurRad="38100" dist="38100" dir="2700000" algn="tl">
                    <a:srgbClr val="000000">
                      <a:alpha val="43137"/>
                    </a:srgbClr>
                  </a:outerShdw>
                </a:effectLst>
              </a:rPr>
              <a:t>Procjena sustava</a:t>
            </a:r>
            <a:r>
              <a:rPr lang="hr-HR" sz="2600" dirty="0"/>
              <a:t>: Socijalni radnici se usmjeravaju na faktore svakodnevnog života koje mogu obiteljima spriječiti pronalaženje adekvatnih rješenja </a:t>
            </a:r>
            <a:r>
              <a:rPr lang="hr-HR" sz="2600" dirty="0" err="1"/>
              <a:t>rješenja</a:t>
            </a:r>
            <a:r>
              <a:rPr lang="hr-HR" sz="2600" dirty="0"/>
              <a:t>.</a:t>
            </a:r>
          </a:p>
          <a:p>
            <a:pPr>
              <a:spcAft>
                <a:spcPts val="1800"/>
              </a:spcAft>
            </a:pPr>
            <a:r>
              <a:rPr lang="hr-HR" sz="2600" dirty="0"/>
              <a:t>Primjerice, mnogi imaju teškoće u kvalitetnom podizanju djece, ne zato što ne žele, nego zato što postoje faktori koji ih sprečavaju u tome. Moraju se boriti s različitim poteškoćama povezanim s roditeljstvom. </a:t>
            </a:r>
          </a:p>
          <a:p>
            <a:pPr>
              <a:spcAft>
                <a:spcPts val="1800"/>
              </a:spcAft>
            </a:pPr>
            <a:r>
              <a:rPr lang="hr-HR" sz="2600" dirty="0"/>
              <a:t>Oni mogu biti siromašni, biti lošeg zdravlja, ili imati negativna iskustva koja ih sprječavaju da razviju učinkovite strategije za pronalaženje rješenja. </a:t>
            </a:r>
          </a:p>
          <a:p>
            <a:pPr>
              <a:spcAft>
                <a:spcPts val="1800"/>
              </a:spcAft>
            </a:pPr>
            <a:r>
              <a:rPr lang="hr-HR" sz="2600" dirty="0"/>
              <a:t>Socijalni radnici svakodnevno slušaju priče o tome kako obitelji organiziraju svoj svakodnevni život i što je to što im koristi u svakodnevnom životu i što je to što smeta</a:t>
            </a:r>
          </a:p>
        </p:txBody>
      </p:sp>
    </p:spTree>
    <p:extLst>
      <p:ext uri="{BB962C8B-B14F-4D97-AF65-F5344CB8AC3E}">
        <p14:creationId xmlns:p14="http://schemas.microsoft.com/office/powerpoint/2010/main" val="34857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89</a:t>
            </a:fld>
            <a:endParaRPr lang="en-US" dirty="0"/>
          </a:p>
        </p:txBody>
      </p:sp>
      <p:sp>
        <p:nvSpPr>
          <p:cNvPr id="3" name="Pravokutnik 2">
            <a:extLst>
              <a:ext uri="{FF2B5EF4-FFF2-40B4-BE49-F238E27FC236}">
                <a16:creationId xmlns:a16="http://schemas.microsoft.com/office/drawing/2014/main" id="{DF0C222B-3B85-494B-9F2C-87DA64E5AFF9}"/>
              </a:ext>
            </a:extLst>
          </p:cNvPr>
          <p:cNvSpPr/>
          <p:nvPr/>
        </p:nvSpPr>
        <p:spPr>
          <a:xfrm>
            <a:off x="966651" y="0"/>
            <a:ext cx="10424160" cy="6525761"/>
          </a:xfrm>
          <a:prstGeom prst="rect">
            <a:avLst/>
          </a:prstGeom>
        </p:spPr>
        <p:txBody>
          <a:bodyPr wrap="square">
            <a:spAutoFit/>
          </a:bodyPr>
          <a:lstStyle/>
          <a:p>
            <a:pPr>
              <a:lnSpc>
                <a:spcPts val="3700"/>
              </a:lnSpc>
              <a:spcAft>
                <a:spcPts val="2400"/>
              </a:spcAft>
            </a:pPr>
            <a:r>
              <a:rPr lang="hr-HR" sz="2600" u="sng" dirty="0"/>
              <a:t>Procjena obiteljske povijesti: </a:t>
            </a:r>
            <a:r>
              <a:rPr lang="hr-HR" sz="2600" dirty="0"/>
              <a:t>Protekla iskustva utječu na sadašnja svakodnevna iskustva obitelji. Na primjer, negativna iskustva roditelja u djetinjstvu mogu ih spriječiti u razvijanju pozitivnih strategija sa svojom djecom i drugim odraslim osobama u obitelji. Ta prošla iskustva mogu ih također spriječiti da imaju želje i snove za razvoj svoje obitelji.</a:t>
            </a:r>
          </a:p>
          <a:p>
            <a:pPr>
              <a:lnSpc>
                <a:spcPts val="3700"/>
              </a:lnSpc>
              <a:spcAft>
                <a:spcPts val="2400"/>
              </a:spcAft>
            </a:pPr>
            <a:r>
              <a:rPr lang="hr-HR" sz="2600" u="sng" dirty="0"/>
              <a:t>Usmjeravanje na cjelokupan kontekst</a:t>
            </a:r>
            <a:r>
              <a:rPr lang="hr-HR" sz="2600" dirty="0"/>
              <a:t>: Socijalni radnik može podržati članove obitelji da ispričaju svatko svoju priču i razmisle o svim čimbenicima koji su utjecali na obiteljski život. Mnoge obitelji nisu imale priliku istražiti što je za njih obiteljski život i kako bi željele da to bude za sve članove obitelji. Uzimanje vremena za takav pristup omogućuje obitelji da izgradi povjerenje u socijalnog radnika koji će pružiti čvrste temelje za daljnje interakcije i intervencije.</a:t>
            </a:r>
          </a:p>
        </p:txBody>
      </p:sp>
    </p:spTree>
    <p:extLst>
      <p:ext uri="{BB962C8B-B14F-4D97-AF65-F5344CB8AC3E}">
        <p14:creationId xmlns:p14="http://schemas.microsoft.com/office/powerpoint/2010/main" val="365702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DFB43287-7324-45D8-BB50-B186041E1B57}"/>
              </a:ext>
            </a:extLst>
          </p:cNvPr>
          <p:cNvSpPr/>
          <p:nvPr/>
        </p:nvSpPr>
        <p:spPr>
          <a:xfrm>
            <a:off x="931817" y="103890"/>
            <a:ext cx="10328366" cy="5688417"/>
          </a:xfrm>
          <a:prstGeom prst="rect">
            <a:avLst/>
          </a:prstGeom>
        </p:spPr>
        <p:txBody>
          <a:bodyPr wrap="square">
            <a:spAutoFit/>
          </a:bodyPr>
          <a:lstStyle/>
          <a:p>
            <a:pPr marL="0" marR="0" lvl="0" indent="0" algn="l" defTabSz="457200" rtl="0" eaLnBrk="1" fontAlgn="auto" latinLnBrk="0" hangingPunct="1">
              <a:lnSpc>
                <a:spcPts val="4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Socijalni rad utemeljen na činjenicama najbolje se može definirati kao </a:t>
            </a:r>
            <a:r>
              <a:rPr kumimoji="0" lang="hr-HR" sz="2800" b="0" i="1" u="none" strike="noStrike" kern="1200" cap="none" spc="300" normalizeH="0" baseline="0" noProof="0" dirty="0">
                <a:ln>
                  <a:noFill/>
                </a:ln>
                <a:solidFill>
                  <a:prstClr val="white"/>
                </a:solidFill>
                <a:effectLst/>
                <a:uLnTx/>
                <a:uFillTx/>
                <a:latin typeface="Arial" panose="020B0604020202020204"/>
                <a:ea typeface="+mn-ea"/>
                <a:cs typeface="+mn-cs"/>
              </a:rPr>
              <a:t>proces razumijevanja ili lociranja informacija i djelovanja na problem</a:t>
            </a: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 umjesto empirijskog podržavanja i primjene nekih  uobičajenih oblika i metoda tretmana. </a:t>
            </a:r>
          </a:p>
          <a:p>
            <a:pPr marL="0" marR="0" lvl="0" indent="0" algn="l" defTabSz="457200" rtl="0" eaLnBrk="1" fontAlgn="auto" latinLnBrk="0" hangingPunct="1">
              <a:lnSpc>
                <a:spcPts val="4000"/>
              </a:lnSpc>
              <a:spcBef>
                <a:spcPts val="0"/>
              </a:spcBef>
              <a:spcAft>
                <a:spcPts val="0"/>
              </a:spcAft>
              <a:buClrTx/>
              <a:buSzTx/>
              <a:buFontTx/>
              <a:buNone/>
              <a:tabLst/>
              <a:defRPr/>
            </a:pPr>
            <a:endPar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ts val="4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Praksa zasnovana na činjenicama ima pet koraka:</a:t>
            </a:r>
          </a:p>
          <a:p>
            <a:pPr marL="0" marR="0" lvl="0" indent="0" algn="l" defTabSz="457200" rtl="0" eaLnBrk="1" fontAlgn="auto" latinLnBrk="0" hangingPunct="1">
              <a:lnSpc>
                <a:spcPts val="4000"/>
              </a:lnSpc>
              <a:spcBef>
                <a:spcPts val="0"/>
              </a:spcBef>
              <a:spcAft>
                <a:spcPts val="0"/>
              </a:spcAft>
              <a:buClrTx/>
              <a:buSzTx/>
              <a:buFontTx/>
              <a:buNone/>
              <a:tabLst/>
              <a:defRPr/>
            </a:pPr>
            <a:endPar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514350" marR="0" lvl="0" indent="-514350" algn="l" defTabSz="457200" rtl="0" eaLnBrk="1" fontAlgn="auto" latinLnBrk="0" hangingPunct="1">
              <a:lnSpc>
                <a:spcPts val="4000"/>
              </a:lnSpc>
              <a:spcBef>
                <a:spcPts val="0"/>
              </a:spcBef>
              <a:spcAft>
                <a:spcPts val="0"/>
              </a:spcAft>
              <a:buClrTx/>
              <a:buSzTx/>
              <a:buFont typeface="+mj-lt"/>
              <a:buAutoNum type="arabicPeriod"/>
              <a:tabLst/>
              <a:defRPr/>
            </a:pP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Pretvaranje </a:t>
            </a:r>
            <a:r>
              <a:rPr kumimoji="0" lang="hr-HR" sz="2800" b="0" i="1" u="sng" strike="noStrike" kern="1200" cap="none" spc="0" normalizeH="0" baseline="0" noProof="0" dirty="0">
                <a:ln>
                  <a:noFill/>
                </a:ln>
                <a:solidFill>
                  <a:prstClr val="white"/>
                </a:solidFill>
                <a:effectLst/>
                <a:uLnTx/>
                <a:uFillTx/>
                <a:latin typeface="Arial" panose="020B0604020202020204"/>
                <a:ea typeface="+mn-ea"/>
                <a:cs typeface="+mn-cs"/>
              </a:rPr>
              <a:t>potrebe za informacijama </a:t>
            </a:r>
            <a:r>
              <a:rPr kumimoji="0" lang="hr-HR" sz="2800" b="0" i="0" u="none" strike="noStrike" kern="1200" cap="none" spc="0" normalizeH="0" baseline="0" noProof="0" dirty="0">
                <a:ln>
                  <a:noFill/>
                </a:ln>
                <a:solidFill>
                  <a:prstClr val="white"/>
                </a:solidFill>
                <a:effectLst/>
                <a:uLnTx/>
                <a:uFillTx/>
                <a:latin typeface="Arial" panose="020B0604020202020204"/>
                <a:ea typeface="+mn-ea"/>
                <a:cs typeface="+mn-cs"/>
              </a:rPr>
              <a:t>(o prevenciji, dijagnozi, prognozi, postupcima, uzročnosti, itd.) </a:t>
            </a:r>
            <a:r>
              <a:rPr kumimoji="0" lang="hr-HR" sz="2800" b="0" i="1" u="sng" strike="noStrike" kern="1200" cap="none" spc="0" normalizeH="0" baseline="0" noProof="0" dirty="0">
                <a:ln>
                  <a:noFill/>
                </a:ln>
                <a:solidFill>
                  <a:prstClr val="white"/>
                </a:solidFill>
                <a:effectLst/>
                <a:uLnTx/>
                <a:uFillTx/>
                <a:latin typeface="Arial" panose="020B0604020202020204"/>
                <a:ea typeface="+mn-ea"/>
                <a:cs typeface="+mn-cs"/>
              </a:rPr>
              <a:t>u pitanje na koje se može dati odgovor.</a:t>
            </a:r>
          </a:p>
        </p:txBody>
      </p:sp>
      <p:sp>
        <p:nvSpPr>
          <p:cNvPr id="3" name="Rezervirano mjesto broja slajda 2">
            <a:extLst>
              <a:ext uri="{FF2B5EF4-FFF2-40B4-BE49-F238E27FC236}">
                <a16:creationId xmlns:a16="http://schemas.microsoft.com/office/drawing/2014/main" id="{159DFF85-FF4D-4D40-96C7-158608773386}"/>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0758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90</a:t>
            </a:fld>
            <a:endParaRPr lang="en-US" dirty="0"/>
          </a:p>
        </p:txBody>
      </p:sp>
      <p:sp>
        <p:nvSpPr>
          <p:cNvPr id="3" name="Pravokutnik 2">
            <a:extLst>
              <a:ext uri="{FF2B5EF4-FFF2-40B4-BE49-F238E27FC236}">
                <a16:creationId xmlns:a16="http://schemas.microsoft.com/office/drawing/2014/main" id="{595024C4-B939-4752-8089-E03DEE6EB3F0}"/>
              </a:ext>
            </a:extLst>
          </p:cNvPr>
          <p:cNvSpPr/>
          <p:nvPr/>
        </p:nvSpPr>
        <p:spPr>
          <a:xfrm>
            <a:off x="927463" y="164592"/>
            <a:ext cx="10337074" cy="6494085"/>
          </a:xfrm>
          <a:prstGeom prst="rect">
            <a:avLst/>
          </a:prstGeom>
        </p:spPr>
        <p:txBody>
          <a:bodyPr wrap="square">
            <a:spAutoFit/>
          </a:bodyPr>
          <a:lstStyle/>
          <a:p>
            <a:pPr>
              <a:spcAft>
                <a:spcPts val="2400"/>
              </a:spcAft>
            </a:pPr>
            <a:r>
              <a:rPr lang="hr-HR" sz="2800" u="sng" dirty="0"/>
              <a:t>Otkrivanje uspješnih strategija promjena</a:t>
            </a:r>
            <a:r>
              <a:rPr lang="hr-HR" sz="2800" dirty="0"/>
              <a:t>: socijalni radnici moraju biti svjesni da je obiteljima teško vjerovati da je promjena moguća. </a:t>
            </a:r>
          </a:p>
          <a:p>
            <a:pPr>
              <a:spcAft>
                <a:spcPts val="2400"/>
              </a:spcAft>
            </a:pPr>
            <a:r>
              <a:rPr lang="hr-HR" sz="2800" dirty="0"/>
              <a:t>Obitelji su možda internalizirale diskurse koji su ih označili kao teške obitelji i nisu u stanju brinuti jedni za druge. </a:t>
            </a:r>
          </a:p>
          <a:p>
            <a:pPr>
              <a:spcAft>
                <a:spcPts val="2400"/>
              </a:spcAft>
            </a:pPr>
            <a:r>
              <a:rPr lang="hr-HR" sz="2800" dirty="0"/>
              <a:t>Štoviše, obitelji koje se bore za pronalaženje osnovnih resursa za opstanak često se osjećaju marginaliziranim i izoliranim i nesposobnim u potpunosti iskoristiti raspoložive resurse. </a:t>
            </a:r>
          </a:p>
          <a:p>
            <a:pPr>
              <a:spcAft>
                <a:spcPts val="2400"/>
              </a:spcAft>
            </a:pPr>
            <a:r>
              <a:rPr lang="hr-HR" sz="2800" dirty="0"/>
              <a:t>Ova strategija uključuje rad s obitelji kako bi se utvrdilo gdje i u kojim situacijama su bili uspješni. </a:t>
            </a:r>
          </a:p>
          <a:p>
            <a:pPr>
              <a:spcAft>
                <a:spcPts val="2400"/>
              </a:spcAft>
            </a:pPr>
            <a:r>
              <a:rPr lang="hr-HR" sz="2800" dirty="0"/>
              <a:t>Te se informacije zatim koriste za utvrđivanje strategija za rješavanje tekućih problema.</a:t>
            </a:r>
          </a:p>
        </p:txBody>
      </p:sp>
    </p:spTree>
    <p:extLst>
      <p:ext uri="{BB962C8B-B14F-4D97-AF65-F5344CB8AC3E}">
        <p14:creationId xmlns:p14="http://schemas.microsoft.com/office/powerpoint/2010/main" val="22020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91</a:t>
            </a:fld>
            <a:endParaRPr lang="en-US" dirty="0"/>
          </a:p>
        </p:txBody>
      </p:sp>
      <p:sp>
        <p:nvSpPr>
          <p:cNvPr id="3" name="Pravokutnik 2">
            <a:extLst>
              <a:ext uri="{FF2B5EF4-FFF2-40B4-BE49-F238E27FC236}">
                <a16:creationId xmlns:a16="http://schemas.microsoft.com/office/drawing/2014/main" id="{1B8D7FF9-31F2-4C71-B663-6477A806CAEC}"/>
              </a:ext>
            </a:extLst>
          </p:cNvPr>
          <p:cNvSpPr/>
          <p:nvPr/>
        </p:nvSpPr>
        <p:spPr>
          <a:xfrm>
            <a:off x="931817" y="0"/>
            <a:ext cx="10328366" cy="7160230"/>
          </a:xfrm>
          <a:prstGeom prst="rect">
            <a:avLst/>
          </a:prstGeom>
        </p:spPr>
        <p:txBody>
          <a:bodyPr wrap="square">
            <a:spAutoFit/>
          </a:bodyPr>
          <a:lstStyle/>
          <a:p>
            <a:pPr>
              <a:lnSpc>
                <a:spcPts val="4400"/>
              </a:lnSpc>
              <a:spcAft>
                <a:spcPts val="1800"/>
              </a:spcAft>
            </a:pPr>
            <a:r>
              <a:rPr lang="hr-HR" sz="2800" dirty="0"/>
              <a:t>U</a:t>
            </a:r>
            <a:r>
              <a:rPr lang="hr-HR" sz="2700" dirty="0"/>
              <a:t> procesu slušanja obiteljske priče, socijalni radnik i obitelj identificiraju snage i pronalaze rješenja. </a:t>
            </a:r>
          </a:p>
          <a:p>
            <a:pPr>
              <a:lnSpc>
                <a:spcPts val="4400"/>
              </a:lnSpc>
              <a:spcAft>
                <a:spcPts val="1800"/>
              </a:spcAft>
            </a:pPr>
            <a:r>
              <a:rPr lang="hr-HR" sz="2700" dirty="0"/>
              <a:t>Planiranje se odvija tijekom faza procjene i u fazi intervencije i do završetka procesa.</a:t>
            </a:r>
          </a:p>
          <a:p>
            <a:pPr>
              <a:lnSpc>
                <a:spcPts val="4400"/>
              </a:lnSpc>
              <a:spcAft>
                <a:spcPts val="1800"/>
              </a:spcAft>
            </a:pPr>
            <a:r>
              <a:rPr lang="hr-HR" sz="2700" dirty="0"/>
              <a:t>Refleksivni pristup praksi znači da će planovi ponekad morati biti  revidirani i identificirane nove strategije. U središtu procesa planiranja je analiza i spremnost za istraživanje niza alternativnih putova i tumačenja.  </a:t>
            </a:r>
          </a:p>
          <a:p>
            <a:pPr>
              <a:lnSpc>
                <a:spcPts val="4400"/>
              </a:lnSpc>
              <a:spcAft>
                <a:spcPts val="1800"/>
              </a:spcAft>
            </a:pPr>
            <a:r>
              <a:rPr lang="hr-HR" sz="2700" dirty="0"/>
              <a:t>U ovom procesu je bitna supervizija u socijalnom radu, a socijalni radnici mogu iskoristiti ovu priliku da preispituju u supervizijskom procesu tumačenja i strategije.</a:t>
            </a:r>
          </a:p>
        </p:txBody>
      </p:sp>
    </p:spTree>
    <p:extLst>
      <p:ext uri="{BB962C8B-B14F-4D97-AF65-F5344CB8AC3E}">
        <p14:creationId xmlns:p14="http://schemas.microsoft.com/office/powerpoint/2010/main" val="341598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0A6E32B0-DB80-4224-B30C-0B0E332F01C2}"/>
              </a:ext>
            </a:extLst>
          </p:cNvPr>
          <p:cNvSpPr>
            <a:spLocks noGrp="1"/>
          </p:cNvSpPr>
          <p:nvPr>
            <p:ph type="sldNum" sz="quarter" idx="12"/>
          </p:nvPr>
        </p:nvSpPr>
        <p:spPr/>
        <p:txBody>
          <a:bodyPr/>
          <a:lstStyle/>
          <a:p>
            <a:fld id="{6D22F896-40B5-4ADD-8801-0D06FADFA095}" type="slidenum">
              <a:rPr lang="en-US" smtClean="0"/>
              <a:t>92</a:t>
            </a:fld>
            <a:endParaRPr lang="en-US" dirty="0"/>
          </a:p>
        </p:txBody>
      </p:sp>
      <p:sp>
        <p:nvSpPr>
          <p:cNvPr id="3" name="Pravokutnik 2">
            <a:extLst>
              <a:ext uri="{FF2B5EF4-FFF2-40B4-BE49-F238E27FC236}">
                <a16:creationId xmlns:a16="http://schemas.microsoft.com/office/drawing/2014/main" id="{977B19A2-9DB6-4DA3-9965-3BD216E7B81D}"/>
              </a:ext>
            </a:extLst>
          </p:cNvPr>
          <p:cNvSpPr/>
          <p:nvPr/>
        </p:nvSpPr>
        <p:spPr>
          <a:xfrm>
            <a:off x="940525" y="164592"/>
            <a:ext cx="10310949" cy="6874639"/>
          </a:xfrm>
          <a:prstGeom prst="rect">
            <a:avLst/>
          </a:prstGeom>
        </p:spPr>
        <p:txBody>
          <a:bodyPr wrap="square">
            <a:spAutoFit/>
          </a:bodyPr>
          <a:lstStyle/>
          <a:p>
            <a:pPr>
              <a:lnSpc>
                <a:spcPts val="3700"/>
              </a:lnSpc>
            </a:pPr>
            <a:r>
              <a:rPr lang="hr-HR" sz="2800" dirty="0"/>
              <a:t>U cjelokupnom procesu analize i procjene treba neprekidno razmatrati i prepoznavanje i planiranje rješenja. Ovaj aspekt ima neke ključne karakteristike i uključuje neke specifične alate i strategije:</a:t>
            </a:r>
          </a:p>
          <a:p>
            <a:pPr>
              <a:lnSpc>
                <a:spcPts val="3700"/>
              </a:lnSpc>
            </a:pPr>
            <a:endParaRPr lang="hr-HR" sz="2800" dirty="0"/>
          </a:p>
          <a:p>
            <a:pPr>
              <a:lnSpc>
                <a:spcPts val="3700"/>
              </a:lnSpc>
            </a:pPr>
            <a:r>
              <a:rPr lang="hr-HR" sz="2800" i="1" u="sng" dirty="0"/>
              <a:t>Razumijevanje konteksta u procesu planiranja</a:t>
            </a:r>
            <a:r>
              <a:rPr lang="hr-HR" sz="2800" dirty="0"/>
              <a:t>: Socijalni radnik mora razmišljati o okvirima značenja i kontekstu te kako to utječe na planiranje rješenja. </a:t>
            </a:r>
          </a:p>
          <a:p>
            <a:pPr>
              <a:lnSpc>
                <a:spcPts val="3700"/>
              </a:lnSpc>
            </a:pPr>
            <a:r>
              <a:rPr lang="hr-HR" sz="2800" dirty="0"/>
              <a:t>Na primjer, ako radi s etničkom grupom kojoj sam ne pripada, mora jako paziti na  okvire alternativnog znanja koji moraju biti priznati i uključeni u sve faze procesa pomoći. </a:t>
            </a:r>
          </a:p>
          <a:p>
            <a:pPr>
              <a:lnSpc>
                <a:spcPts val="3700"/>
              </a:lnSpc>
            </a:pPr>
            <a:r>
              <a:rPr lang="hr-HR" sz="2800" dirty="0"/>
              <a:t>Prepoznavanje raznolikosti koje obitelji donose u odnos pomoći je moćna strategija koja omogućuje socijalnom radniku da iskoristi različite strategije i iskoristi širok raspon resursa.</a:t>
            </a:r>
          </a:p>
        </p:txBody>
      </p:sp>
    </p:spTree>
    <p:extLst>
      <p:ext uri="{BB962C8B-B14F-4D97-AF65-F5344CB8AC3E}">
        <p14:creationId xmlns:p14="http://schemas.microsoft.com/office/powerpoint/2010/main" val="33798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BDE0291F-45FD-456A-8AAE-06E5A0382DFC}"/>
              </a:ext>
            </a:extLst>
          </p:cNvPr>
          <p:cNvSpPr>
            <a:spLocks noGrp="1"/>
          </p:cNvSpPr>
          <p:nvPr>
            <p:ph type="sldNum" sz="quarter" idx="12"/>
          </p:nvPr>
        </p:nvSpPr>
        <p:spPr/>
        <p:txBody>
          <a:bodyPr/>
          <a:lstStyle/>
          <a:p>
            <a:fld id="{6D22F896-40B5-4ADD-8801-0D06FADFA095}" type="slidenum">
              <a:rPr lang="en-US" smtClean="0"/>
              <a:t>93</a:t>
            </a:fld>
            <a:endParaRPr lang="en-US" dirty="0"/>
          </a:p>
        </p:txBody>
      </p:sp>
      <p:sp>
        <p:nvSpPr>
          <p:cNvPr id="3" name="Pravokutnik 2">
            <a:extLst>
              <a:ext uri="{FF2B5EF4-FFF2-40B4-BE49-F238E27FC236}">
                <a16:creationId xmlns:a16="http://schemas.microsoft.com/office/drawing/2014/main" id="{C9AB4149-013C-49ED-865D-1C81F084BE5D}"/>
              </a:ext>
            </a:extLst>
          </p:cNvPr>
          <p:cNvSpPr/>
          <p:nvPr/>
        </p:nvSpPr>
        <p:spPr>
          <a:xfrm>
            <a:off x="1027611" y="66783"/>
            <a:ext cx="10389326" cy="6195542"/>
          </a:xfrm>
          <a:prstGeom prst="rect">
            <a:avLst/>
          </a:prstGeom>
        </p:spPr>
        <p:txBody>
          <a:bodyPr wrap="square">
            <a:spAutoFit/>
          </a:bodyPr>
          <a:lstStyle/>
          <a:p>
            <a:pPr>
              <a:lnSpc>
                <a:spcPts val="4000"/>
              </a:lnSpc>
            </a:pPr>
            <a:r>
              <a:rPr lang="hr-HR" sz="2600" i="1" u="sng" dirty="0"/>
              <a:t>Intervencije na više razina: </a:t>
            </a:r>
            <a:r>
              <a:rPr lang="hr-HR" sz="2600" dirty="0"/>
              <a:t>Sposobnost socijalnih radnika da rade na više razina je dio njihovog obrazovanja i vještina koje u tom procesu moraju steći. </a:t>
            </a:r>
          </a:p>
          <a:p>
            <a:pPr marL="514350" indent="-514350">
              <a:lnSpc>
                <a:spcPts val="4000"/>
              </a:lnSpc>
              <a:buFont typeface="+mj-lt"/>
              <a:buAutoNum type="arabicPeriod"/>
            </a:pPr>
            <a:r>
              <a:rPr lang="hr-HR" sz="2600" dirty="0"/>
              <a:t>Moraju biti u stanju procijeniti dostupnost resursa unutar i izvan obitelji. </a:t>
            </a:r>
          </a:p>
          <a:p>
            <a:pPr marL="514350" indent="-514350">
              <a:lnSpc>
                <a:spcPts val="4000"/>
              </a:lnSpc>
              <a:buFont typeface="+mj-lt"/>
              <a:buAutoNum type="arabicPeriod"/>
            </a:pPr>
            <a:r>
              <a:rPr lang="hr-HR" sz="2600" dirty="0"/>
              <a:t>Često će surađivati sa socijalnim radnicima uključenim na drugim razinama prakse kako bi se osiguralo da se zadovolje one potrebe obitelji koje traže uključenje resursa na </a:t>
            </a:r>
            <a:r>
              <a:rPr lang="hr-HR" sz="2600" dirty="0" err="1"/>
              <a:t>ratzličitim</a:t>
            </a:r>
            <a:r>
              <a:rPr lang="hr-HR" sz="2600" dirty="0"/>
              <a:t> razinama organizacije. </a:t>
            </a:r>
          </a:p>
          <a:p>
            <a:pPr marL="514350" indent="-514350">
              <a:lnSpc>
                <a:spcPts val="4000"/>
              </a:lnSpc>
              <a:buFont typeface="+mj-lt"/>
              <a:buAutoNum type="arabicPeriod"/>
            </a:pPr>
            <a:r>
              <a:rPr lang="hr-HR" sz="2600" dirty="0"/>
              <a:t>U nekim drugim slučajevima, oni će raditi na organizacijskoj razini kako bi osigurali da usluge ostaju relevantne za obitelji i mogu pozitivno doprinijeti procesu promjene.</a:t>
            </a:r>
          </a:p>
        </p:txBody>
      </p:sp>
    </p:spTree>
    <p:extLst>
      <p:ext uri="{BB962C8B-B14F-4D97-AF65-F5344CB8AC3E}">
        <p14:creationId xmlns:p14="http://schemas.microsoft.com/office/powerpoint/2010/main" val="14106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BA724288-ADBC-46A2-AFF9-BAF1CC9AC074}"/>
              </a:ext>
            </a:extLst>
          </p:cNvPr>
          <p:cNvSpPr>
            <a:spLocks noGrp="1"/>
          </p:cNvSpPr>
          <p:nvPr>
            <p:ph type="sldNum" sz="quarter" idx="12"/>
          </p:nvPr>
        </p:nvSpPr>
        <p:spPr/>
        <p:txBody>
          <a:bodyPr/>
          <a:lstStyle/>
          <a:p>
            <a:fld id="{6D22F896-40B5-4ADD-8801-0D06FADFA095}" type="slidenum">
              <a:rPr lang="en-US" smtClean="0"/>
              <a:t>94</a:t>
            </a:fld>
            <a:endParaRPr lang="en-US" dirty="0"/>
          </a:p>
        </p:txBody>
      </p:sp>
      <p:sp>
        <p:nvSpPr>
          <p:cNvPr id="5" name="Pravokutnik 4">
            <a:extLst>
              <a:ext uri="{FF2B5EF4-FFF2-40B4-BE49-F238E27FC236}">
                <a16:creationId xmlns:a16="http://schemas.microsoft.com/office/drawing/2014/main" id="{3A25F096-2B98-4C5F-9736-B9D88ECEF4CD}"/>
              </a:ext>
            </a:extLst>
          </p:cNvPr>
          <p:cNvSpPr/>
          <p:nvPr/>
        </p:nvSpPr>
        <p:spPr>
          <a:xfrm>
            <a:off x="988423" y="164592"/>
            <a:ext cx="10215154" cy="6494085"/>
          </a:xfrm>
          <a:prstGeom prst="rect">
            <a:avLst/>
          </a:prstGeom>
        </p:spPr>
        <p:txBody>
          <a:bodyPr wrap="square">
            <a:spAutoFit/>
          </a:bodyPr>
          <a:lstStyle/>
          <a:p>
            <a:r>
              <a:rPr lang="hr-HR" sz="2600" i="1" u="sng" dirty="0"/>
              <a:t>Identificiranje višestrukih strategija intervencije</a:t>
            </a:r>
            <a:r>
              <a:rPr lang="hr-HR" sz="2600" dirty="0"/>
              <a:t>: U planiranju intervencije, socijalni radnici moraju biti upoznati s širokim rasponom strategija i, ako je potrebno, upotrijebiti ih. </a:t>
            </a:r>
          </a:p>
          <a:p>
            <a:r>
              <a:rPr lang="hr-HR" sz="2600" dirty="0"/>
              <a:t>Na primjer, u radu s obitelji koja ima dijete s problemima mentalnog zdravlja, osiguravanje neke podrške kod kuće, tako da roditelji mogu imati neko razdoblje  odmora, može postati važna i učinkovita strategija za pokretanje projekta u fazi procjene. </a:t>
            </a:r>
          </a:p>
          <a:p>
            <a:r>
              <a:rPr lang="hr-HR" sz="2600" dirty="0"/>
              <a:t>Sveobuhvatne procjene i procesi planiranja uključuju holističke pristupe i to: </a:t>
            </a:r>
          </a:p>
          <a:p>
            <a:pPr marL="285750" indent="-285750">
              <a:buFont typeface="Arial" panose="020B0604020202020204" pitchFamily="34" charset="0"/>
              <a:buChar char="•"/>
            </a:pPr>
            <a:r>
              <a:rPr lang="hr-HR" sz="2600" dirty="0"/>
              <a:t>praktičnu pomoć (kao što je organiziranje brige o djeci i kućnoj podršci i prijevozu na razne aktivnosti, </a:t>
            </a:r>
          </a:p>
          <a:p>
            <a:pPr marL="285750" indent="-285750">
              <a:buFont typeface="Arial" panose="020B0604020202020204" pitchFamily="34" charset="0"/>
              <a:buChar char="•"/>
            </a:pPr>
            <a:r>
              <a:rPr lang="hr-HR" sz="2600" dirty="0"/>
              <a:t>promjene u okolišu (prilagodbe arhitekture i opreme tako da dijete s teškoćama u razvoju može naučiti kuhati) </a:t>
            </a:r>
          </a:p>
          <a:p>
            <a:pPr marL="285750" indent="-285750">
              <a:buFont typeface="Arial" panose="020B0604020202020204" pitchFamily="34" charset="0"/>
              <a:buChar char="•"/>
            </a:pPr>
            <a:r>
              <a:rPr lang="hr-HR" sz="2600" dirty="0"/>
              <a:t>organiziranje liječničkog pregleda kako bi se osiguralo da djetetovo neprilagođeno ponašanje nije povezano s problemom vezanim uz zdravlj</a:t>
            </a:r>
            <a:r>
              <a:rPr lang="hr-HR" dirty="0"/>
              <a:t>e.</a:t>
            </a:r>
          </a:p>
        </p:txBody>
      </p:sp>
    </p:spTree>
    <p:extLst>
      <p:ext uri="{BB962C8B-B14F-4D97-AF65-F5344CB8AC3E}">
        <p14:creationId xmlns:p14="http://schemas.microsoft.com/office/powerpoint/2010/main" val="22528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08D82A39-D499-41C1-A2C4-CBE225ACE378}"/>
              </a:ext>
            </a:extLst>
          </p:cNvPr>
          <p:cNvSpPr>
            <a:spLocks noGrp="1"/>
          </p:cNvSpPr>
          <p:nvPr>
            <p:ph type="sldNum" sz="quarter" idx="12"/>
          </p:nvPr>
        </p:nvSpPr>
        <p:spPr/>
        <p:txBody>
          <a:bodyPr/>
          <a:lstStyle/>
          <a:p>
            <a:fld id="{6D22F896-40B5-4ADD-8801-0D06FADFA095}" type="slidenum">
              <a:rPr lang="en-US" smtClean="0"/>
              <a:t>95</a:t>
            </a:fld>
            <a:endParaRPr lang="en-US" dirty="0"/>
          </a:p>
        </p:txBody>
      </p:sp>
      <p:sp>
        <p:nvSpPr>
          <p:cNvPr id="5" name="Pravokutnik 4">
            <a:extLst>
              <a:ext uri="{FF2B5EF4-FFF2-40B4-BE49-F238E27FC236}">
                <a16:creationId xmlns:a16="http://schemas.microsoft.com/office/drawing/2014/main" id="{1B59F9AE-532B-4AC3-B92B-FCBCE0B9328A}"/>
              </a:ext>
            </a:extLst>
          </p:cNvPr>
          <p:cNvSpPr/>
          <p:nvPr/>
        </p:nvSpPr>
        <p:spPr>
          <a:xfrm>
            <a:off x="918754" y="0"/>
            <a:ext cx="10354492" cy="6417141"/>
          </a:xfrm>
          <a:prstGeom prst="rect">
            <a:avLst/>
          </a:prstGeom>
        </p:spPr>
        <p:txBody>
          <a:bodyPr wrap="square">
            <a:spAutoFit/>
          </a:bodyPr>
          <a:lstStyle/>
          <a:p>
            <a:pPr>
              <a:spcAft>
                <a:spcPts val="2400"/>
              </a:spcAft>
            </a:pPr>
            <a:r>
              <a:rPr lang="hr-HR" sz="2700" i="1" u="sng" dirty="0"/>
              <a:t>Održavanje refleksivnog stava: </a:t>
            </a:r>
            <a:r>
              <a:rPr lang="hr-HR" sz="2700" dirty="0"/>
              <a:t>U oblikovanju partnerstva s obitelji, socijalni radnik djelotvorno i osjetljivo reagira na čimbenike koji pridonose načinu na koji se organizira obiteljski život. </a:t>
            </a:r>
          </a:p>
          <a:p>
            <a:pPr>
              <a:spcAft>
                <a:spcPts val="2400"/>
              </a:spcAft>
            </a:pPr>
            <a:r>
              <a:rPr lang="hr-HR" sz="2700" dirty="0"/>
              <a:t>To se nastavlja u fazu intervencije. Proces planiranja pruža još jednu priliku da se razmisli o nečijem odazivu prema obitelji i utvrdi koje se barijere mogu pojaviti u fazi intervencije.</a:t>
            </a:r>
          </a:p>
          <a:p>
            <a:pPr>
              <a:spcAft>
                <a:spcPts val="2400"/>
              </a:spcAft>
            </a:pPr>
            <a:r>
              <a:rPr lang="hr-HR" sz="2700" dirty="0"/>
              <a:t>Primjerice, socijalni radnik mora primijetiti da se napetost između njega i roditelja javlja u vezi sa njegovim odnosom prema  djetetu. Na primjer, roditelji mogu zahtijevati da svi kontakti i komunikacija između socijalnog radnika i tinejdžera budu prije odobreni od njih. </a:t>
            </a:r>
          </a:p>
          <a:p>
            <a:pPr>
              <a:spcAft>
                <a:spcPts val="2400"/>
              </a:spcAft>
            </a:pPr>
            <a:r>
              <a:rPr lang="hr-HR" sz="2700" dirty="0"/>
              <a:t>Ako socijalni radnik procijeni da to može stvoriti neke poteškoće u fazi intervencije, proces planiranja može pružiti priliku za rješavanje ovog pitanja.</a:t>
            </a:r>
          </a:p>
        </p:txBody>
      </p:sp>
    </p:spTree>
    <p:extLst>
      <p:ext uri="{BB962C8B-B14F-4D97-AF65-F5344CB8AC3E}">
        <p14:creationId xmlns:p14="http://schemas.microsoft.com/office/powerpoint/2010/main" val="36452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BA724288-ADBC-46A2-AFF9-BAF1CC9AC074}"/>
              </a:ext>
            </a:extLst>
          </p:cNvPr>
          <p:cNvSpPr>
            <a:spLocks noGrp="1"/>
          </p:cNvSpPr>
          <p:nvPr>
            <p:ph type="sldNum" sz="quarter" idx="12"/>
          </p:nvPr>
        </p:nvSpPr>
        <p:spPr/>
        <p:txBody>
          <a:bodyPr/>
          <a:lstStyle/>
          <a:p>
            <a:fld id="{6D22F896-40B5-4ADD-8801-0D06FADFA095}" type="slidenum">
              <a:rPr lang="en-US" smtClean="0"/>
              <a:t>96</a:t>
            </a:fld>
            <a:endParaRPr lang="en-US" dirty="0"/>
          </a:p>
        </p:txBody>
      </p:sp>
      <p:sp>
        <p:nvSpPr>
          <p:cNvPr id="5" name="Pravokutnik 4">
            <a:extLst>
              <a:ext uri="{FF2B5EF4-FFF2-40B4-BE49-F238E27FC236}">
                <a16:creationId xmlns:a16="http://schemas.microsoft.com/office/drawing/2014/main" id="{2C9B0377-14C3-4350-9C7C-A755A9AD3038}"/>
              </a:ext>
            </a:extLst>
          </p:cNvPr>
          <p:cNvSpPr/>
          <p:nvPr/>
        </p:nvSpPr>
        <p:spPr>
          <a:xfrm>
            <a:off x="927463" y="0"/>
            <a:ext cx="10337074" cy="6617196"/>
          </a:xfrm>
          <a:prstGeom prst="rect">
            <a:avLst/>
          </a:prstGeom>
        </p:spPr>
        <p:txBody>
          <a:bodyPr wrap="square">
            <a:spAutoFit/>
          </a:bodyPr>
          <a:lstStyle/>
          <a:p>
            <a:pPr>
              <a:spcAft>
                <a:spcPts val="2400"/>
              </a:spcAft>
            </a:pPr>
            <a:r>
              <a:rPr lang="hr-HR" sz="2800" i="1" u="sng" dirty="0"/>
              <a:t>Evaluacija mreža za potporu obitelji: </a:t>
            </a:r>
            <a:r>
              <a:rPr lang="hr-HR" sz="2800" dirty="0"/>
              <a:t>Učinkovit proces planiranja trebao bi uključivati pregled načina na koji će obitelji biti podržane u raspoloživim socijalnim mrežama. </a:t>
            </a:r>
          </a:p>
          <a:p>
            <a:pPr>
              <a:spcAft>
                <a:spcPts val="2400"/>
              </a:spcAft>
            </a:pPr>
            <a:r>
              <a:rPr lang="hr-HR" sz="2800" dirty="0"/>
              <a:t>To se snažno povezuje s načelom da se socijalni radnici ne smiju smatrati središnjim u životima obitelji i da ne smiju ometati prirodne mreže podrške koje su obitelji razvile tijekom vremena.</a:t>
            </a:r>
          </a:p>
          <a:p>
            <a:pPr>
              <a:spcAft>
                <a:spcPts val="2400"/>
              </a:spcAft>
            </a:pPr>
            <a:r>
              <a:rPr lang="hr-HR" sz="2800" dirty="0"/>
              <a:t>Strategija socijalnog radnika nije zamjena za te mreže, već podrška obiteljima da ponovno aktiviraju mreže koje su možda postale neaktivne ili razvijaju alternativne mreže. </a:t>
            </a:r>
          </a:p>
          <a:p>
            <a:pPr>
              <a:spcAft>
                <a:spcPts val="2400"/>
              </a:spcAft>
            </a:pPr>
            <a:r>
              <a:rPr lang="hr-HR" sz="2800" dirty="0"/>
              <a:t>Ovdje je socijalni radnik mora ostane usredotočen na načelo da su obitelji u središtu vlastitog procesa promjene i da je jedan od ključnih zadataka socijalnih radnika da pomogne obiteljima da u potpunosti iskoriste resurse u vlastitom kontekstu.</a:t>
            </a:r>
          </a:p>
        </p:txBody>
      </p:sp>
    </p:spTree>
    <p:extLst>
      <p:ext uri="{BB962C8B-B14F-4D97-AF65-F5344CB8AC3E}">
        <p14:creationId xmlns:p14="http://schemas.microsoft.com/office/powerpoint/2010/main" val="411144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08D82A39-D499-41C1-A2C4-CBE225ACE378}"/>
              </a:ext>
            </a:extLst>
          </p:cNvPr>
          <p:cNvSpPr>
            <a:spLocks noGrp="1"/>
          </p:cNvSpPr>
          <p:nvPr>
            <p:ph type="sldNum" sz="quarter" idx="12"/>
          </p:nvPr>
        </p:nvSpPr>
        <p:spPr/>
        <p:txBody>
          <a:bodyPr/>
          <a:lstStyle/>
          <a:p>
            <a:fld id="{6D22F896-40B5-4ADD-8801-0D06FADFA095}" type="slidenum">
              <a:rPr lang="en-US" smtClean="0"/>
              <a:t>97</a:t>
            </a:fld>
            <a:endParaRPr lang="en-US" dirty="0"/>
          </a:p>
        </p:txBody>
      </p:sp>
      <p:sp>
        <p:nvSpPr>
          <p:cNvPr id="5" name="Pravokutnik 4">
            <a:extLst>
              <a:ext uri="{FF2B5EF4-FFF2-40B4-BE49-F238E27FC236}">
                <a16:creationId xmlns:a16="http://schemas.microsoft.com/office/drawing/2014/main" id="{B8D3B68B-22E7-41C5-969D-5B2D11125FD2}"/>
              </a:ext>
            </a:extLst>
          </p:cNvPr>
          <p:cNvSpPr/>
          <p:nvPr/>
        </p:nvSpPr>
        <p:spPr>
          <a:xfrm>
            <a:off x="905690" y="69056"/>
            <a:ext cx="10162903" cy="6555641"/>
          </a:xfrm>
          <a:prstGeom prst="rect">
            <a:avLst/>
          </a:prstGeom>
        </p:spPr>
        <p:txBody>
          <a:bodyPr wrap="square">
            <a:spAutoFit/>
          </a:bodyPr>
          <a:lstStyle/>
          <a:p>
            <a:r>
              <a:rPr lang="hr-HR" sz="2800" dirty="0"/>
              <a:t>Zajednica i obitelj:</a:t>
            </a:r>
          </a:p>
          <a:p>
            <a:endParaRPr lang="hr-HR" sz="2800" dirty="0"/>
          </a:p>
          <a:p>
            <a:r>
              <a:rPr lang="hr-HR" sz="2800" dirty="0"/>
              <a:t>Strategije zajednice koje se usmjerene na sveukupni razvoj  zajednice i društvene promjene u njoj u kontekstu intervencije socijalnog rada u obitelji i prema pojedincu imaju značajan utjecaj na ključna pitanja i djeluju na obitelji i zajednice.</a:t>
            </a:r>
          </a:p>
          <a:p>
            <a:r>
              <a:rPr lang="hr-HR" sz="2800" dirty="0"/>
              <a:t>Socijalni radnici moraju se u tom kontekstu posebno pozabaviti:</a:t>
            </a:r>
          </a:p>
          <a:p>
            <a:endParaRPr lang="hr-HR" sz="2800" dirty="0"/>
          </a:p>
          <a:p>
            <a:r>
              <a:rPr lang="hr-HR" sz="2800" i="1" u="sng" dirty="0"/>
              <a:t>Portretiranje zajednice: </a:t>
            </a:r>
            <a:r>
              <a:rPr lang="hr-HR" sz="2800" dirty="0"/>
              <a:t>Socijalni radnik provodi procjenu </a:t>
            </a:r>
          </a:p>
          <a:p>
            <a:pPr marL="342900" indent="-342900">
              <a:buFont typeface="+mj-lt"/>
              <a:buAutoNum type="arabicPeriod"/>
            </a:pPr>
            <a:r>
              <a:rPr lang="hr-HR" sz="2800" dirty="0"/>
              <a:t>neformalno stvorenih društvenih mreža, </a:t>
            </a:r>
          </a:p>
          <a:p>
            <a:pPr marL="342900" indent="-342900">
              <a:buFont typeface="+mj-lt"/>
              <a:buAutoNum type="arabicPeriod"/>
            </a:pPr>
            <a:r>
              <a:rPr lang="hr-HR" sz="2800" dirty="0"/>
              <a:t>lokalnih resursa i </a:t>
            </a:r>
          </a:p>
          <a:p>
            <a:pPr marL="342900" indent="-342900">
              <a:buFont typeface="+mj-lt"/>
              <a:buAutoNum type="arabicPeriod"/>
            </a:pPr>
            <a:r>
              <a:rPr lang="hr-HR" sz="2800" dirty="0"/>
              <a:t>socijalne ekologije zajednica te identificira koliko dobro ih koriste članovi zajednice i kako se oni mogu poboljšati. </a:t>
            </a:r>
          </a:p>
          <a:p>
            <a:endParaRPr lang="hr-HR" sz="3200" dirty="0"/>
          </a:p>
        </p:txBody>
      </p:sp>
    </p:spTree>
    <p:extLst>
      <p:ext uri="{BB962C8B-B14F-4D97-AF65-F5344CB8AC3E}">
        <p14:creationId xmlns:p14="http://schemas.microsoft.com/office/powerpoint/2010/main" val="25136140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8775B4D2-3906-4B12-B985-7009FEEF9E04}"/>
              </a:ext>
            </a:extLst>
          </p:cNvPr>
          <p:cNvSpPr>
            <a:spLocks noGrp="1"/>
          </p:cNvSpPr>
          <p:nvPr>
            <p:ph type="sldNum" sz="quarter" idx="12"/>
          </p:nvPr>
        </p:nvSpPr>
        <p:spPr/>
        <p:txBody>
          <a:bodyPr/>
          <a:lstStyle/>
          <a:p>
            <a:fld id="{6D22F896-40B5-4ADD-8801-0D06FADFA095}" type="slidenum">
              <a:rPr lang="en-US" smtClean="0"/>
              <a:t>98</a:t>
            </a:fld>
            <a:endParaRPr lang="en-US" dirty="0"/>
          </a:p>
        </p:txBody>
      </p:sp>
      <p:sp>
        <p:nvSpPr>
          <p:cNvPr id="5" name="Pravokutnik 4">
            <a:extLst>
              <a:ext uri="{FF2B5EF4-FFF2-40B4-BE49-F238E27FC236}">
                <a16:creationId xmlns:a16="http://schemas.microsoft.com/office/drawing/2014/main" id="{5DD011EF-1822-4ED1-B0CF-600088912B43}"/>
              </a:ext>
            </a:extLst>
          </p:cNvPr>
          <p:cNvSpPr/>
          <p:nvPr/>
        </p:nvSpPr>
        <p:spPr>
          <a:xfrm>
            <a:off x="927463" y="-132072"/>
            <a:ext cx="10337074" cy="6475812"/>
          </a:xfrm>
          <a:prstGeom prst="rect">
            <a:avLst/>
          </a:prstGeom>
        </p:spPr>
        <p:txBody>
          <a:bodyPr wrap="square">
            <a:spAutoFit/>
          </a:bodyPr>
          <a:lstStyle/>
          <a:p>
            <a:pPr>
              <a:lnSpc>
                <a:spcPct val="150000"/>
              </a:lnSpc>
            </a:pPr>
            <a:r>
              <a:rPr lang="hr-HR" sz="2800" dirty="0"/>
              <a:t>To također uključuje dokumentiranje promjena u najužoj zajednici (susjedstvu) tijekom vremena i kako te promjene utječu na obiteljski život. </a:t>
            </a:r>
          </a:p>
          <a:p>
            <a:pPr>
              <a:lnSpc>
                <a:spcPct val="150000"/>
              </a:lnSpc>
            </a:pPr>
            <a:r>
              <a:rPr lang="hr-HR" sz="2800" dirty="0"/>
              <a:t>Ključna područja uključuju </a:t>
            </a:r>
          </a:p>
          <a:p>
            <a:pPr marL="514350" indent="-514350">
              <a:lnSpc>
                <a:spcPct val="150000"/>
              </a:lnSpc>
              <a:buFont typeface="+mj-lt"/>
              <a:buAutoNum type="arabicPeriod"/>
            </a:pPr>
            <a:r>
              <a:rPr lang="hr-HR" sz="2800" dirty="0"/>
              <a:t>procjenu fizičkog okruženja, </a:t>
            </a:r>
          </a:p>
          <a:p>
            <a:pPr marL="514350" indent="-514350">
              <a:lnSpc>
                <a:spcPct val="150000"/>
              </a:lnSpc>
              <a:buFont typeface="+mj-lt"/>
              <a:buAutoNum type="arabicPeriod"/>
            </a:pPr>
            <a:r>
              <a:rPr lang="hr-HR" sz="2800" dirty="0"/>
              <a:t>analizu profila populacije i promjene u njoj, </a:t>
            </a:r>
          </a:p>
          <a:p>
            <a:pPr marL="514350" indent="-514350">
              <a:lnSpc>
                <a:spcPct val="150000"/>
              </a:lnSpc>
              <a:buFont typeface="+mj-lt"/>
              <a:buAutoNum type="arabicPeriod"/>
            </a:pPr>
            <a:r>
              <a:rPr lang="hr-HR" sz="2800" dirty="0"/>
              <a:t>analizu promjena u zajednici tijekom vremena i njihov utjecaj na život zajednice te </a:t>
            </a:r>
          </a:p>
          <a:p>
            <a:pPr marL="514350" indent="-514350">
              <a:lnSpc>
                <a:spcPct val="150000"/>
              </a:lnSpc>
              <a:buFont typeface="+mj-lt"/>
              <a:buAutoNum type="arabicPeriod"/>
            </a:pPr>
            <a:r>
              <a:rPr lang="hr-HR" sz="2800" dirty="0"/>
              <a:t>ispitivanje funkcioniranja mreža u zajednici i koliko dobro funkcioniraju u cilju podrške obiteljima.</a:t>
            </a:r>
          </a:p>
        </p:txBody>
      </p:sp>
    </p:spTree>
    <p:extLst>
      <p:ext uri="{BB962C8B-B14F-4D97-AF65-F5344CB8AC3E}">
        <p14:creationId xmlns:p14="http://schemas.microsoft.com/office/powerpoint/2010/main" val="5992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BA724288-ADBC-46A2-AFF9-BAF1CC9AC074}"/>
              </a:ext>
            </a:extLst>
          </p:cNvPr>
          <p:cNvSpPr>
            <a:spLocks noGrp="1"/>
          </p:cNvSpPr>
          <p:nvPr>
            <p:ph type="sldNum" sz="quarter" idx="12"/>
          </p:nvPr>
        </p:nvSpPr>
        <p:spPr/>
        <p:txBody>
          <a:bodyPr/>
          <a:lstStyle/>
          <a:p>
            <a:fld id="{6D22F896-40B5-4ADD-8801-0D06FADFA095}" type="slidenum">
              <a:rPr lang="en-US" smtClean="0"/>
              <a:t>99</a:t>
            </a:fld>
            <a:endParaRPr lang="en-US" dirty="0"/>
          </a:p>
        </p:txBody>
      </p:sp>
      <p:sp>
        <p:nvSpPr>
          <p:cNvPr id="5" name="Pravokutnik 4">
            <a:extLst>
              <a:ext uri="{FF2B5EF4-FFF2-40B4-BE49-F238E27FC236}">
                <a16:creationId xmlns:a16="http://schemas.microsoft.com/office/drawing/2014/main" id="{E86298FD-E4B9-4319-A4E2-AA73D7B3DDA8}"/>
              </a:ext>
            </a:extLst>
          </p:cNvPr>
          <p:cNvSpPr/>
          <p:nvPr/>
        </p:nvSpPr>
        <p:spPr>
          <a:xfrm>
            <a:off x="949234" y="-103273"/>
            <a:ext cx="10293532" cy="6986528"/>
          </a:xfrm>
          <a:prstGeom prst="rect">
            <a:avLst/>
          </a:prstGeom>
        </p:spPr>
        <p:txBody>
          <a:bodyPr wrap="square">
            <a:spAutoFit/>
          </a:bodyPr>
          <a:lstStyle/>
          <a:p>
            <a:r>
              <a:rPr lang="hr-HR" sz="2800" i="1" u="sng" dirty="0"/>
              <a:t>Organizacijsko </a:t>
            </a:r>
            <a:r>
              <a:rPr lang="hr-HR" sz="2800" i="1" u="sng" dirty="0" err="1"/>
              <a:t>mapiranje</a:t>
            </a:r>
            <a:r>
              <a:rPr lang="hr-HR" sz="2800" i="1" u="sng" dirty="0"/>
              <a:t> i profiliranje: </a:t>
            </a:r>
            <a:r>
              <a:rPr lang="hr-HR" sz="2800" dirty="0"/>
              <a:t>Socijalni radnici procjenjuju doprinose koje organizacije pružaju životu i razvoju obitelji i zajednice i koliko dobro surađuju kako bi podržale obitelji. </a:t>
            </a:r>
          </a:p>
          <a:p>
            <a:r>
              <a:rPr lang="hr-HR" sz="2800" dirty="0"/>
              <a:t>To uključuje praćenje pružanja usluga i reagiranje te analizu interakcija i suradnje među organizacijama. </a:t>
            </a:r>
          </a:p>
          <a:p>
            <a:endParaRPr lang="hr-HR" sz="2800" dirty="0"/>
          </a:p>
          <a:p>
            <a:r>
              <a:rPr lang="hr-HR" sz="2800" dirty="0"/>
              <a:t>Socijalni radnici koji rade u organizacijama također mogu koristiti ovaj alat kako bi procijenili koliko dobro njihova organizacija podupire praksu socijalnog rada s obiteljima. </a:t>
            </a:r>
          </a:p>
          <a:p>
            <a:endParaRPr lang="hr-HR" sz="2800" dirty="0"/>
          </a:p>
          <a:p>
            <a:r>
              <a:rPr lang="hr-HR" sz="2800" dirty="0"/>
              <a:t>Socijalni radnik mogu usmjeriti svoje djelovanje na dobrobit organizacija i trebaju podržavati i olakšavati takve aktivnosti kao što je analiza koliko se napora ulaže u rast i poteškoće u razvoju organizacija koju otežavaju izravan rad s obiteljima i skraćuju vrijeme koje može biti posvećeno refleksivnoj praksi.</a:t>
            </a:r>
          </a:p>
        </p:txBody>
      </p:sp>
    </p:spTree>
    <p:extLst>
      <p:ext uri="{BB962C8B-B14F-4D97-AF65-F5344CB8AC3E}">
        <p14:creationId xmlns:p14="http://schemas.microsoft.com/office/powerpoint/2010/main" val="34307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7248</Words>
  <Application>Microsoft Office PowerPoint</Application>
  <PresentationFormat>Široki zaslon</PresentationFormat>
  <Paragraphs>679</Paragraphs>
  <Slides>103</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103</vt:i4>
      </vt:variant>
    </vt:vector>
  </HeadingPairs>
  <TitlesOfParts>
    <vt:vector size="110" baseType="lpstr">
      <vt:lpstr>Arial</vt:lpstr>
      <vt:lpstr>Calibri</vt:lpstr>
      <vt:lpstr>MS Shell Dlg 2</vt:lpstr>
      <vt:lpstr>Tahoma</vt:lpstr>
      <vt:lpstr>Wingdings</vt:lpstr>
      <vt:lpstr>Wingdings 3</vt:lpstr>
      <vt:lpstr>Madison</vt:lpstr>
      <vt:lpstr>PowerPoint prezentacija</vt:lpstr>
      <vt:lpstr>Priređeno prema: Michael J. Holosko, Catherine N. Dulmus, Karen M. Sowers: Social Work Practice With Individuals and Families</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SOCIJALNI RAD ZA DJECU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Rad za adolescente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Procjena odraslih osoba i rad za odrasle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Procjena i rad za starije osobe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Socijalni rad za obitelj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Mladen Knežević</dc:creator>
  <cp:lastModifiedBy>Mladen Knežević</cp:lastModifiedBy>
  <cp:revision>3</cp:revision>
  <dcterms:created xsi:type="dcterms:W3CDTF">2019-01-07T16:48:43Z</dcterms:created>
  <dcterms:modified xsi:type="dcterms:W3CDTF">2019-01-07T17:08:36Z</dcterms:modified>
</cp:coreProperties>
</file>