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74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65" autoAdjust="0"/>
    <p:restoredTop sz="94715"/>
  </p:normalViewPr>
  <p:slideViewPr>
    <p:cSldViewPr snapToGrid="0" snapToObjects="1">
      <p:cViewPr varScale="1">
        <p:scale>
          <a:sx n="104" d="100"/>
          <a:sy n="104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4B9049-5609-654D-A760-6802D2A723F7}" type="datetimeFigureOut">
              <a:rPr lang="sr-Latn-RS" smtClean="0"/>
              <a:t>15.10.2018.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155E7-EE03-EF40-A6D7-934920DCFA5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0756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155E7-EE03-EF40-A6D7-934920DCFA5F}" type="slidenum">
              <a:rPr lang="sr-Latn-RS" smtClean="0"/>
              <a:t>8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51221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155E7-EE03-EF40-A6D7-934920DCFA5F}" type="slidenum">
              <a:rPr lang="sr-Latn-RS" smtClean="0"/>
              <a:t>15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33765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2D7F-38B6-F34D-A5F2-642C7B9BC34C}" type="datetimeFigureOut">
              <a:rPr lang="sr-Latn-RS" smtClean="0"/>
              <a:t>15.10.2018.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B635DC0F-6E41-BC44-8B24-455EFF367FB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5276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2D7F-38B6-F34D-A5F2-642C7B9BC34C}" type="datetimeFigureOut">
              <a:rPr lang="sr-Latn-RS" smtClean="0"/>
              <a:t>15.10.2018.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DC0F-6E41-BC44-8B24-455EFF367FB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19916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2D7F-38B6-F34D-A5F2-642C7B9BC34C}" type="datetimeFigureOut">
              <a:rPr lang="sr-Latn-RS" smtClean="0"/>
              <a:t>15.10.2018.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DC0F-6E41-BC44-8B24-455EFF367FB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139013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2D7F-38B6-F34D-A5F2-642C7B9BC34C}" type="datetimeFigureOut">
              <a:rPr lang="sr-Latn-RS" smtClean="0"/>
              <a:t>15.10.2018.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DC0F-6E41-BC44-8B24-455EFF367FB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594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2D7F-38B6-F34D-A5F2-642C7B9BC34C}" type="datetimeFigureOut">
              <a:rPr lang="sr-Latn-RS" smtClean="0"/>
              <a:t>15.10.2018.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DC0F-6E41-BC44-8B24-455EFF367FB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964236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2D7F-38B6-F34D-A5F2-642C7B9BC34C}" type="datetimeFigureOut">
              <a:rPr lang="sr-Latn-RS" smtClean="0"/>
              <a:t>15.10.2018.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DC0F-6E41-BC44-8B24-455EFF367FB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824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2D7F-38B6-F34D-A5F2-642C7B9BC34C}" type="datetimeFigureOut">
              <a:rPr lang="sr-Latn-RS" smtClean="0"/>
              <a:t>15.10.2018.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DC0F-6E41-BC44-8B24-455EFF367FB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060816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2D7F-38B6-F34D-A5F2-642C7B9BC34C}" type="datetimeFigureOut">
              <a:rPr lang="sr-Latn-RS" smtClean="0"/>
              <a:t>15.10.2018.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DC0F-6E41-BC44-8B24-455EFF367FB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6929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2D7F-38B6-F34D-A5F2-642C7B9BC34C}" type="datetimeFigureOut">
              <a:rPr lang="sr-Latn-RS" smtClean="0"/>
              <a:t>15.10.2018.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DC0F-6E41-BC44-8B24-455EFF367FB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380124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2D7F-38B6-F34D-A5F2-642C7B9BC34C}" type="datetimeFigureOut">
              <a:rPr lang="sr-Latn-RS" smtClean="0"/>
              <a:t>15.10.2018.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DC0F-6E41-BC44-8B24-455EFF367FB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843051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2D7F-38B6-F34D-A5F2-642C7B9BC34C}" type="datetimeFigureOut">
              <a:rPr lang="sr-Latn-RS" smtClean="0"/>
              <a:t>15.10.2018.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DC0F-6E41-BC44-8B24-455EFF367FB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879244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B782D7F-38B6-F34D-A5F2-642C7B9BC34C}" type="datetimeFigureOut">
              <a:rPr lang="sr-Latn-RS" smtClean="0"/>
              <a:t>15.10.2018.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5DC0F-6E41-BC44-8B24-455EFF367FB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986431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istoryofsocialwork.org/PDFs/1913,%20Richmond,%20study%20of%20widows%20OCR%20C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5478B-6FE3-224C-B023-E12F6A9570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Socijalni rad s pojedincem</a:t>
            </a:r>
            <a:br>
              <a:rPr lang="sr-Latn-RS" dirty="0"/>
            </a:b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1773910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B98B2-0BEC-DB4F-A515-4A0EAE4FD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7596"/>
            <a:ext cx="10500360" cy="5400244"/>
          </a:xfrm>
        </p:spPr>
        <p:txBody>
          <a:bodyPr>
            <a:normAutofit lnSpcReduction="10000"/>
          </a:bodyPr>
          <a:lstStyle/>
          <a:p>
            <a:r>
              <a:rPr lang="hr-HR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Study of Nine Hundred and Eighty-five Widows Known to Certain Charity Organization Societies in 1910.</a:t>
            </a:r>
            <a:r>
              <a:rPr lang="hr-HR" sz="2800" dirty="0"/>
              <a:t> </a:t>
            </a:r>
          </a:p>
          <a:p>
            <a:r>
              <a:rPr lang="hr-HR" sz="2800" dirty="0"/>
              <a:t>Knjiga je objavljena 1913. godine kao rezultat temeljitog terenskog rada, u kojemu je, međutim, provođeno samo temeljito istraživanje, bez neposredne socijalne pomoći.</a:t>
            </a:r>
          </a:p>
          <a:p>
            <a:r>
              <a:rPr lang="hr-HR" sz="2800" dirty="0" err="1"/>
              <a:t>Mary</a:t>
            </a:r>
            <a:r>
              <a:rPr lang="hr-HR" sz="2800" dirty="0"/>
              <a:t> </a:t>
            </a:r>
            <a:r>
              <a:rPr lang="hr-HR" sz="2800" dirty="0" err="1"/>
              <a:t>Richmond</a:t>
            </a:r>
            <a:r>
              <a:rPr lang="hr-HR" sz="2800" dirty="0"/>
              <a:t> je, na simboličkoj razini i prethodnica privatizacije u profesiji socijalnog rada. Ona je 1896. godine primila iznos od tri dolara naknade za svoj savjetodavni rad i taj se događaj nekako smatra početkom privatnog poduzetništva u profesiji </a:t>
            </a:r>
            <a:r>
              <a:rPr lang="hr-HR" sz="2800" dirty="0" err="1"/>
              <a:t>socijanog</a:t>
            </a:r>
            <a:r>
              <a:rPr lang="hr-HR" sz="2800" dirty="0"/>
              <a:t> rada. </a:t>
            </a: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1081848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72D65-6F73-9341-A936-A61AF49B3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PSIHOANALITIČKI PRISTUPI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B172A-DBC2-0D4B-9DA5-99C010EE7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81950"/>
            <a:ext cx="10134600" cy="4805884"/>
          </a:xfrm>
        </p:spPr>
        <p:txBody>
          <a:bodyPr>
            <a:normAutofit/>
          </a:bodyPr>
          <a:lstStyle/>
          <a:p>
            <a:r>
              <a:rPr lang="sr-Latn-RS" sz="2800" dirty="0"/>
              <a:t>Od 1910. godine dolazi do uvođenje psihoanalitičke teorije i središte interesa socijalnog rada postaje individualna terapija. </a:t>
            </a:r>
          </a:p>
          <a:p>
            <a:r>
              <a:rPr lang="sr-Latn-RS" sz="2800" dirty="0"/>
              <a:t>To se posebno produbljuje nakon I </a:t>
            </a:r>
            <a:r>
              <a:rPr lang="sr-Latn-RS" sz="2800" dirty="0" err="1"/>
              <a:t>svjetskog</a:t>
            </a:r>
            <a:r>
              <a:rPr lang="sr-Latn-RS" sz="2800" dirty="0"/>
              <a:t> rata i psiholoških posljedica po milijune američkih vojnika.</a:t>
            </a:r>
          </a:p>
          <a:p>
            <a:r>
              <a:rPr lang="sr-Latn-RS" sz="2800" dirty="0"/>
              <a:t>Emocije, stavovi, potisnuti sukobi i borba u </a:t>
            </a:r>
            <a:r>
              <a:rPr lang="sr-Latn-RS" sz="2800" dirty="0" err="1"/>
              <a:t>potsvijesti</a:t>
            </a:r>
            <a:r>
              <a:rPr lang="sr-Latn-RS" sz="2800" dirty="0"/>
              <a:t>  postali su sastavni </a:t>
            </a:r>
            <a:r>
              <a:rPr lang="sr-Latn-RS" sz="2800" dirty="0" err="1"/>
              <a:t>dio</a:t>
            </a:r>
            <a:r>
              <a:rPr lang="sr-Latn-RS" sz="2800" dirty="0"/>
              <a:t> </a:t>
            </a:r>
            <a:r>
              <a:rPr lang="sr-Latn-RS" sz="2800" dirty="0" err="1"/>
              <a:t>razumijevanja</a:t>
            </a:r>
            <a:r>
              <a:rPr lang="sr-Latn-RS" sz="2800" dirty="0"/>
              <a:t> socijalnih problema i metoda rada na „socijalnom slučaju“.</a:t>
            </a:r>
          </a:p>
        </p:txBody>
      </p:sp>
    </p:spTree>
    <p:extLst>
      <p:ext uri="{BB962C8B-B14F-4D97-AF65-F5344CB8AC3E}">
        <p14:creationId xmlns:p14="http://schemas.microsoft.com/office/powerpoint/2010/main" val="35225665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D004E-BFD9-904D-99EC-3FBDEB957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1518716"/>
            <a:ext cx="10043160" cy="3997828"/>
          </a:xfrm>
        </p:spPr>
        <p:txBody>
          <a:bodyPr>
            <a:normAutofit/>
          </a:bodyPr>
          <a:lstStyle/>
          <a:p>
            <a:r>
              <a:rPr lang="sr-Latn-RS" sz="2800" dirty="0"/>
              <a:t>Psihoanalitički pristup je ostao sve do danas snažan </a:t>
            </a:r>
            <a:r>
              <a:rPr lang="sr-Latn-RS" sz="2800" dirty="0" err="1"/>
              <a:t>pratitelj</a:t>
            </a:r>
            <a:r>
              <a:rPr lang="sr-Latn-RS" sz="2800" dirty="0"/>
              <a:t> socijalnog rada. </a:t>
            </a:r>
          </a:p>
          <a:p>
            <a:r>
              <a:rPr lang="sr-Latn-RS" sz="2800" dirty="0"/>
              <a:t>Tako je na </a:t>
            </a:r>
            <a:r>
              <a:rPr lang="sr-Latn-RS" sz="2800" dirty="0" err="1"/>
              <a:t>primjer</a:t>
            </a:r>
            <a:r>
              <a:rPr lang="sr-Latn-RS" sz="2800" dirty="0"/>
              <a:t> i danas u našoj zemlji prisutan tzv. „</a:t>
            </a:r>
            <a:r>
              <a:rPr lang="sr-Latn-RS" sz="2800" dirty="0" err="1"/>
              <a:t>psihosocijalni</a:t>
            </a:r>
            <a:r>
              <a:rPr lang="sr-Latn-RS" sz="2800" dirty="0"/>
              <a:t> rad“ koji nije ništa drugo nego derivat psihoanalitičkog pristupa kojeg je započela </a:t>
            </a:r>
            <a:r>
              <a:rPr lang="sr-Latn-RS" sz="2800" dirty="0" err="1"/>
              <a:t>Florence</a:t>
            </a:r>
            <a:r>
              <a:rPr lang="sr-Latn-RS" sz="2800" dirty="0"/>
              <a:t> </a:t>
            </a:r>
            <a:r>
              <a:rPr lang="sr-Latn-RS" sz="2800" dirty="0" err="1"/>
              <a:t>Hollis</a:t>
            </a:r>
            <a:r>
              <a:rPr lang="sr-Latn-RS" sz="2800" dirty="0"/>
              <a:t> čija je knjiga „</a:t>
            </a:r>
            <a:r>
              <a:rPr lang="hr-HR" sz="2800" dirty="0"/>
              <a:t>A </a:t>
            </a:r>
            <a:r>
              <a:rPr lang="hr-HR" sz="2800" dirty="0" err="1"/>
              <a:t>Psychosocial</a:t>
            </a:r>
            <a:r>
              <a:rPr lang="hr-HR" sz="2800" dirty="0"/>
              <a:t> </a:t>
            </a:r>
            <a:r>
              <a:rPr lang="hr-HR" sz="2800" dirty="0" err="1"/>
              <a:t>Therapy</a:t>
            </a:r>
            <a:r>
              <a:rPr lang="hr-HR" sz="2800" dirty="0"/>
              <a:t>” objavljena 1964. godine.</a:t>
            </a: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38432440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D79E4-B6AE-AA4D-B7E9-E0BA4BAAF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360" y="0"/>
            <a:ext cx="9594779" cy="6522720"/>
          </a:xfrm>
        </p:spPr>
        <p:txBody>
          <a:bodyPr>
            <a:normAutofit/>
          </a:bodyPr>
          <a:lstStyle/>
          <a:p>
            <a:r>
              <a:rPr lang="sr-Latn-RS" sz="2800" dirty="0"/>
              <a:t>Kada je </a:t>
            </a:r>
            <a:r>
              <a:rPr lang="sr-Latn-RS" sz="2800" dirty="0" err="1"/>
              <a:t>riječ</a:t>
            </a:r>
            <a:r>
              <a:rPr lang="sr-Latn-RS" sz="2800" dirty="0"/>
              <a:t> o nekim oblicima privatne prakse u socijalnom radu u SAD, daleko najveći broj tih socijalnih radnika ili </a:t>
            </a:r>
          </a:p>
          <a:p>
            <a:r>
              <a:rPr lang="hr-HR" sz="2800" dirty="0"/>
              <a:t>83% smatra se sljedbenicima </a:t>
            </a:r>
            <a:r>
              <a:rPr lang="hr-HR" sz="2800" dirty="0" err="1"/>
              <a:t>psihodinamske</a:t>
            </a:r>
            <a:r>
              <a:rPr lang="hr-HR" sz="2800" dirty="0"/>
              <a:t> teorije</a:t>
            </a:r>
          </a:p>
          <a:p>
            <a:r>
              <a:rPr lang="hr-HR" sz="2800" dirty="0"/>
              <a:t>50% ego-psihologije</a:t>
            </a:r>
          </a:p>
          <a:p>
            <a:r>
              <a:rPr lang="hr-HR" sz="2800" dirty="0"/>
              <a:t>30% </a:t>
            </a:r>
            <a:r>
              <a:rPr lang="hr-HR" sz="2800" dirty="0" err="1"/>
              <a:t>gestalta</a:t>
            </a:r>
            <a:endParaRPr lang="hr-HR" sz="2800" dirty="0"/>
          </a:p>
          <a:p>
            <a:r>
              <a:rPr lang="hr-HR" sz="2800" dirty="0"/>
              <a:t>50% teorije sustava</a:t>
            </a:r>
          </a:p>
          <a:p>
            <a:r>
              <a:rPr lang="hr-HR" sz="2800" dirty="0"/>
              <a:t>37% su bihevioristi, </a:t>
            </a:r>
          </a:p>
          <a:p>
            <a:r>
              <a:rPr lang="hr-HR" sz="2800" dirty="0"/>
              <a:t>62% su educirani na </a:t>
            </a:r>
            <a:r>
              <a:rPr lang="hr-HR" sz="2800" dirty="0" err="1"/>
              <a:t>području</a:t>
            </a:r>
            <a:r>
              <a:rPr lang="hr-HR" sz="2800" dirty="0"/>
              <a:t> </a:t>
            </a:r>
            <a:r>
              <a:rPr lang="hr-HR" sz="2800" dirty="0" err="1"/>
              <a:t>kognitivno-biheviorističkih</a:t>
            </a:r>
            <a:r>
              <a:rPr lang="hr-HR" sz="2800" dirty="0"/>
              <a:t> teorija.</a:t>
            </a: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23561423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DC023-5065-404D-B06F-EFE71C3F8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213696"/>
            <a:ext cx="7958331" cy="1077229"/>
          </a:xfrm>
        </p:spPr>
        <p:txBody>
          <a:bodyPr>
            <a:normAutofit/>
          </a:bodyPr>
          <a:lstStyle/>
          <a:p>
            <a:r>
              <a:rPr lang="sr-Latn-RS" sz="4000" dirty="0"/>
              <a:t>Povratak socijalnoj grupi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34D1D-AB18-AB4D-94FF-5720EC237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1290924"/>
            <a:ext cx="10210800" cy="5216555"/>
          </a:xfrm>
        </p:spPr>
        <p:txBody>
          <a:bodyPr>
            <a:normAutofit/>
          </a:bodyPr>
          <a:lstStyle/>
          <a:p>
            <a:r>
              <a:rPr lang="sr-Latn-RS" sz="2800" dirty="0"/>
              <a:t>Socijalne i ekonomske potrebe u </a:t>
            </a:r>
            <a:r>
              <a:rPr lang="sr-Latn-RS" sz="2800" dirty="0" err="1"/>
              <a:t>vrijeme</a:t>
            </a:r>
            <a:r>
              <a:rPr lang="sr-Latn-RS" sz="2800" dirty="0"/>
              <a:t> velike ekonomske krize 1929- 1933 </a:t>
            </a:r>
            <a:r>
              <a:rPr lang="sr-Latn-RS" sz="2800" dirty="0" err="1"/>
              <a:t>preusmjerile</a:t>
            </a:r>
            <a:r>
              <a:rPr lang="sr-Latn-RS" sz="2800" dirty="0"/>
              <a:t> su sociološka razmatranja i potrebe svakodnevice za drugačiji socijalni rad. Tu se naravno  zbog realiteta te velike ekonomske drame našla i akcija savezne vlade SAD, koja se do tada nije </a:t>
            </a:r>
            <a:r>
              <a:rPr lang="sr-Latn-RS" sz="2800" dirty="0" err="1"/>
              <a:t>htjela</a:t>
            </a:r>
            <a:r>
              <a:rPr lang="sr-Latn-RS" sz="2800" dirty="0"/>
              <a:t> „</a:t>
            </a:r>
            <a:r>
              <a:rPr lang="sr-Latn-RS" sz="2800" dirty="0" err="1"/>
              <a:t>miješati</a:t>
            </a:r>
            <a:r>
              <a:rPr lang="sr-Latn-RS" sz="2800" dirty="0"/>
              <a:t>“ u socijalne prilike.</a:t>
            </a:r>
          </a:p>
          <a:p>
            <a:r>
              <a:rPr lang="sr-Latn-RS" sz="2800" dirty="0"/>
              <a:t>Depresija je rezultirala zdravim preokretom od naglaska na psihološku uzročnost prema obnovljenom proučavanju ekonomije, proračuna i čimbenika socijalnog okoliša.</a:t>
            </a:r>
          </a:p>
        </p:txBody>
      </p:sp>
    </p:spTree>
    <p:extLst>
      <p:ext uri="{BB962C8B-B14F-4D97-AF65-F5344CB8AC3E}">
        <p14:creationId xmlns:p14="http://schemas.microsoft.com/office/powerpoint/2010/main" val="13618070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533E9-9336-1044-A0D8-3ADEA93DD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482396"/>
            <a:ext cx="10226040" cy="5705044"/>
          </a:xfrm>
        </p:spPr>
        <p:txBody>
          <a:bodyPr>
            <a:normAutofit lnSpcReduction="10000"/>
          </a:bodyPr>
          <a:lstStyle/>
          <a:p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Obnovljen je i interes za obitelj, obiteljsku dinamiku i interakciju članova obitelji.</a:t>
            </a:r>
          </a:p>
          <a:p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Pennsylvania School of Social Work, Virginia Robinson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Jessie Taft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stvaraju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funkcionalnu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školu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socijalnog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odvaja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prevladavajućih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psihoanalitičkih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uticaja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de-DE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Centar</a:t>
            </a:r>
            <a:r>
              <a:rPr lang="de-DE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pozornosti</a:t>
            </a:r>
            <a:r>
              <a:rPr lang="de-DE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usmjeravaju</a:t>
            </a:r>
            <a:r>
              <a:rPr lang="de-DE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na </a:t>
            </a:r>
            <a:r>
              <a:rPr lang="de-DE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odnos</a:t>
            </a:r>
            <a:r>
              <a:rPr lang="de-DE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de-DE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socijalnog</a:t>
            </a:r>
            <a:r>
              <a:rPr lang="de-DE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radnika</a:t>
            </a:r>
            <a:r>
              <a:rPr lang="de-DE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de-DE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klijenta</a:t>
            </a:r>
            <a:endParaRPr lang="de-DE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Uvjeti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kojima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odvija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socijalni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velika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ekonomska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kriza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milijuni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siromašnih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obespravljenih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udaljavaju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socijalni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tog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vremena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individualističkih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pristupa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psihodinamske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škole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7213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CCCA7-3C82-5B45-9A91-E8B4EA960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381000"/>
            <a:ext cx="10219944" cy="6278880"/>
          </a:xfrm>
        </p:spPr>
        <p:txBody>
          <a:bodyPr>
            <a:normAutofit/>
          </a:bodyPr>
          <a:lstStyle/>
          <a:p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krilu funkcionalističkog pristupa počinje orijentacija na takozvani „problem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solving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pristup, koji se dugi niz godina razvijao kao spontani intuitivno definirani pristup, koje će u socijalni rad uvesti Helen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Perlman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Helen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Harris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Perlman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1957. godine objavila knjigu </a:t>
            </a:r>
            <a:r>
              <a:rPr lang="hr-H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hr-H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Casework</a:t>
            </a:r>
            <a:r>
              <a:rPr lang="hr-H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Problem-</a:t>
            </a:r>
            <a:r>
              <a:rPr lang="hr-H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Solving</a:t>
            </a:r>
            <a:r>
              <a:rPr lang="hr-H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hr-H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koja je bila teorijska osnova tog pristupa, koji je zadržao važnu poziciju u socijalnom radu s pojedincem sve do današnjih dana. </a:t>
            </a: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0999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9325D-3E09-E04A-A40A-3CE066493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320039"/>
            <a:ext cx="10332720" cy="6342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Helen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Harris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Perlman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je bila vrlo zanimljiva osoba. Nije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namjervala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biti socijalna radnica.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Htjela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postati profesorica humanističkih znanosti. Nakon što je diplomirala na Sveučilištu u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Minnesoti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1926. na engleskoj književnosti, rekli su joj da se ne može zaposliti na fakultetskoj razini jer je bila žena, a posebno zato jer je bila Židovka. Potom je pronašla privremeni posao u židovskom uredu za socijalnu skrb u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Chicagu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Kasnije je jednom izjavila da je ovo njeno izlaganje socijalnom radu bilo pravo otkriće. </a:t>
            </a:r>
          </a:p>
          <a:p>
            <a:pPr marL="0" indent="0">
              <a:buNone/>
            </a:pP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Napisala je: "Otvorio mi se čitav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svijet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kojemu sam imala veliko zadovoljstvo što sam mogla pomoći ljudima".</a:t>
            </a: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32114138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3B261-00E3-E348-BDD9-C92FA1A63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972" y="313014"/>
            <a:ext cx="10251004" cy="6325530"/>
          </a:xfrm>
        </p:spPr>
        <p:txBody>
          <a:bodyPr>
            <a:normAutofit lnSpcReduction="10000"/>
          </a:bodyPr>
          <a:lstStyle/>
          <a:p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Ustrajala je u pomaganju ljudima, pa se odlučila i na stručno osposobljavanje, pa je 1943. godine dobila diplomu socijalne radnice na sveučilištu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Columbia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već se 1945. godine priključila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kolegicama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Schoolof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Administrationat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Chicago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Bila je vrlo aktivna članica ovog društva socijalnih radnica, koje su bile usmjerene na rješavanje socijalnih problema svojih klijenata, živeći s njima u zajednici.</a:t>
            </a:r>
          </a:p>
          <a:p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Ovaj pristup, iako se formalno može smatrati socijalnim radom u grupi, zapravo je socijalni rad u zajednici, jer se analiziraju i podupiru aktivnosti u zajednici usmjerene na socijalne probleme njenog svakog pojedinog člana.</a:t>
            </a:r>
          </a:p>
        </p:txBody>
      </p:sp>
    </p:spTree>
    <p:extLst>
      <p:ext uri="{BB962C8B-B14F-4D97-AF65-F5344CB8AC3E}">
        <p14:creationId xmlns:p14="http://schemas.microsoft.com/office/powerpoint/2010/main" val="22006599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85B6C7-AFD9-48E5-A5BA-08DD0F8548C7}"/>
              </a:ext>
            </a:extLst>
          </p:cNvPr>
          <p:cNvSpPr/>
          <p:nvPr/>
        </p:nvSpPr>
        <p:spPr>
          <a:xfrm>
            <a:off x="1034473" y="113621"/>
            <a:ext cx="10215418" cy="7122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Drugi svjetski rat je u većini država značio „socijalizaciju ratnih napora”. </a:t>
            </a:r>
          </a:p>
          <a:p>
            <a:pPr>
              <a:lnSpc>
                <a:spcPct val="150000"/>
              </a:lnSpc>
            </a:pPr>
            <a:endParaRPr lang="hr-H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Tako je npr. U Velikoj Britaniji distribucija mlijeka, voćnih sokova i "hrane za njegu" regulirana je na društvenim osnovama. </a:t>
            </a:r>
          </a:p>
          <a:p>
            <a:pPr>
              <a:lnSpc>
                <a:spcPct val="150000"/>
              </a:lnSpc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Ista su načela preuzeta iz prehrambene politike na politiku socijalne sigurnosti. Britanska vlada je 1944. godine objavila Bijelu knjigu u kojoj su zapisali: "U pitanju toliko fundamentalnom, pravo je da svi građani budu izjednačeni, bez isključenja na temelju razlika u statusu, funkciji ili bogatstvu"</a:t>
            </a:r>
          </a:p>
          <a:p>
            <a:pPr>
              <a:lnSpc>
                <a:spcPct val="150000"/>
              </a:lnSpc>
            </a:pPr>
            <a:endParaRPr lang="hr-H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043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CE796DA-047E-6B4C-9AEA-D4C9BBFE6BFF}"/>
              </a:ext>
            </a:extLst>
          </p:cNvPr>
          <p:cNvSpPr txBox="1"/>
          <p:nvPr/>
        </p:nvSpPr>
        <p:spPr>
          <a:xfrm>
            <a:off x="1064870" y="-81023"/>
            <a:ext cx="10313043" cy="6847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sr-Latn-R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Socijalni</a:t>
            </a:r>
            <a:r>
              <a:rPr lang="en-US" altLang="sr-Latn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rad s </a:t>
            </a:r>
            <a:r>
              <a:rPr lang="en-US" altLang="sr-Latn-R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pojedincem</a:t>
            </a:r>
            <a:r>
              <a:rPr lang="en-US" altLang="sr-Latn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en-US" altLang="sr-Latn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temeljni</a:t>
            </a:r>
            <a:r>
              <a:rPr lang="en-US" altLang="sr-Latn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pristup</a:t>
            </a:r>
            <a:r>
              <a:rPr lang="en-US" altLang="sr-Latn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altLang="sr-Latn-R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tzv</a:t>
            </a:r>
            <a:r>
              <a:rPr lang="en-US" altLang="sr-Latn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sr-Latn-R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Općem</a:t>
            </a:r>
            <a:r>
              <a:rPr lang="en-US" altLang="sr-Latn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socijalnom</a:t>
            </a:r>
            <a:r>
              <a:rPr lang="en-US" altLang="sr-Latn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radu</a:t>
            </a:r>
            <a:r>
              <a:rPr lang="en-US" altLang="sr-Latn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Temeljni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cilj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praske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socijalnog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pojedincem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da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pojedinac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nalazi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stanju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socijalne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potrebe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preuzme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kontrolu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svojim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životom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endParaRPr lang="en-US" alt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Socijalni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rad s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pojedincem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temelj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profesije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socijalnog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istovremeno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njezin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moguć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vrhunac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jer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obuhvatiti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niz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područja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tehnika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obiteljski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socijalni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rad,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socijalni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rad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grupom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socijalni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rad  u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lolaknoj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zajednici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zdravstvu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slično</a:t>
            </a:r>
            <a:r>
              <a:rPr lang="en-US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94077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36024-CAD8-4CEE-ACA5-E8E23ACFD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473" y="0"/>
            <a:ext cx="10381672" cy="6585527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 godine objavljuje se nova Bijela knjiga koja je još eksplicitnija kada se radi o problemu nezaposlenosti i koja ističe:” Prihvaća se potreba za socijalnim djelovanjem kako bi se spriječila nezaposlenost”.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je bio je proizvod djelovanja koalicijske vlade koji je obećavao nacionalno jedinstvo.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Konzervativna stranka u ratnoj koaliciji, objavila je krajem 1949. izjavu, </a:t>
            </a:r>
            <a:r>
              <a:rPr lang="hr-HR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Right Road for Britain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 kojoj stoji da "socijalne službe više nisu ni u teoriji oblik pomoći siromašnima. Oni su kooperativni sustav međusobne pomoći i samopomoći koju pruža cijela nacija i namijenjena je pružanju osnovnih minimalnih sigurnosnih, stambenih, prilika, zapošljavanja i životnog standarda ispod kojih nam dužnost spriječiti da drugi dopustimo padnu".</a:t>
            </a:r>
          </a:p>
        </p:txBody>
      </p:sp>
    </p:spTree>
    <p:extLst>
      <p:ext uri="{BB962C8B-B14F-4D97-AF65-F5344CB8AC3E}">
        <p14:creationId xmlns:p14="http://schemas.microsoft.com/office/powerpoint/2010/main" val="16170565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57FE3-1A5C-450F-8D8A-6BE83683F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601" y="23091"/>
            <a:ext cx="10243127" cy="68349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Tako je stvorena „socijalna država” ili „država blagostanja”, koja je utemeljena na osnovnom principu: </a:t>
            </a:r>
          </a:p>
          <a:p>
            <a:pPr marL="0" indent="0">
              <a:buNone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Socijalna država je država koja organiziranim naporima modificira zakone tržišta u najmanje tri pravca:</a:t>
            </a:r>
          </a:p>
          <a:p>
            <a:pPr marL="0" indent="0">
              <a:buNone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Jamči pojedincima i domaćinstvima minimalni dohodak neovisno od tržišne vrijednosti njihovog rada i njihove imovine;</a:t>
            </a:r>
          </a:p>
          <a:p>
            <a:pPr marL="0" indent="0">
              <a:buNone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0graničava razmjere nesigurnosti omogućavajući pojedincima i obiteljima da podmire izvjesne socijalne potrebe povezane uz bolest, starost i nezaposlenost, koje inače vode pojedince i obitelji u krize;</a:t>
            </a:r>
          </a:p>
          <a:p>
            <a:pPr marL="342900" indent="-342900">
              <a:buAutoNum type="arabicPeriod" startAt="3"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Osigurava da svi građani bez razlike statusa ili klasa mogu ostvariti najbolje moguće raspoložive standarde ovisne o određenoj razini socijalnih usluga.</a:t>
            </a:r>
          </a:p>
        </p:txBody>
      </p:sp>
    </p:spTree>
    <p:extLst>
      <p:ext uri="{BB962C8B-B14F-4D97-AF65-F5344CB8AC3E}">
        <p14:creationId xmlns:p14="http://schemas.microsoft.com/office/powerpoint/2010/main" val="17212071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2215E-5CEE-4DEF-B514-457B5EC67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9962" y="1359388"/>
            <a:ext cx="9132073" cy="3997828"/>
          </a:xfrm>
        </p:spPr>
        <p:txBody>
          <a:bodyPr>
            <a:normAutofit/>
          </a:bodyPr>
          <a:lstStyle/>
          <a:p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Ciljevi socijalnih institucija, kao i u područjima ekonomske politike, su: 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učinkovitost, 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pravičnost i 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administrativna provedivost.</a:t>
            </a:r>
          </a:p>
        </p:txBody>
      </p:sp>
    </p:spTree>
    <p:extLst>
      <p:ext uri="{BB962C8B-B14F-4D97-AF65-F5344CB8AC3E}">
        <p14:creationId xmlns:p14="http://schemas.microsoft.com/office/powerpoint/2010/main" val="27523351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1FD2F-0FFE-4FA4-BC95-C703AFDF7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999" y="232552"/>
            <a:ext cx="10381673" cy="6625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UČINKOVITOST ima tri aspekta:</a:t>
            </a:r>
          </a:p>
          <a:p>
            <a:pPr marL="0" indent="0">
              <a:buNone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Makro učinkovitost: primjereni dio BDP treba izdvojiti za programe socijalne države;</a:t>
            </a:r>
          </a:p>
          <a:p>
            <a:pPr marL="0" indent="0">
              <a:buNone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Mikro efikasnost: socijalna politika treba osigurati učinkovitu raspodjelu resursa socijalne države za različite socijalne programe;</a:t>
            </a:r>
          </a:p>
          <a:p>
            <a:pPr marL="0" indent="0">
              <a:buNone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Poticajnost: javno financirane institucije i programi trebaju minimalizirati negativne efekte na ponudu radne snage, zaposlenost, štednju i slično.</a:t>
            </a:r>
          </a:p>
        </p:txBody>
      </p:sp>
    </p:spTree>
    <p:extLst>
      <p:ext uri="{BB962C8B-B14F-4D97-AF65-F5344CB8AC3E}">
        <p14:creationId xmlns:p14="http://schemas.microsoft.com/office/powerpoint/2010/main" val="480087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9A568-4AB2-4FE5-848E-2DFFE82B6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997" y="0"/>
            <a:ext cx="10009528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PODUPIRANJE ŽIVOTNOG STANDARDA kao drugi strateški cilj ima tri komponente: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Ublažavanje siromaštva: jasno odrediti crtu siromaštva i mjeriti koliko ljudi je ispod crte i koliko dugo su u tom statusu;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Osiguranje: treba biti prepreka u velikim padovima životnog standarda, uspjeh se mjeri prema visini nadoknada;</a:t>
            </a:r>
          </a:p>
          <a:p>
            <a:pPr marL="457200" indent="-457200">
              <a:buAutoNum type="arabicPeriod" startAt="6"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Ravnomjerno raspoređivanje dohotka: javne i privatne mirovinske sheme.</a:t>
            </a:r>
          </a:p>
          <a:p>
            <a:pPr marL="457200" indent="-457200">
              <a:buAutoNum type="arabicPeriod" startAt="6"/>
            </a:pP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SMANJENJE NEJEDNAKOSTI, to je uvijek pitanje pravičnosti: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Vertikalna pravičnost (jednakost): preraspodjela se obavlja prema pojedincima i obiteljima koje imaju nizak dohodak;</a:t>
            </a:r>
          </a:p>
          <a:p>
            <a:pPr marL="457200" indent="-457200">
              <a:buAutoNum type="arabicPeriod" startAt="7"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Horizontalna jednakost: Preraspodjela se obavlja u korist onih koji su stari, bolesni, imaju više djece itd</a:t>
            </a:r>
          </a:p>
        </p:txBody>
      </p:sp>
    </p:spTree>
    <p:extLst>
      <p:ext uri="{BB962C8B-B14F-4D97-AF65-F5344CB8AC3E}">
        <p14:creationId xmlns:p14="http://schemas.microsoft.com/office/powerpoint/2010/main" val="2218727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7E510-CB56-4949-9490-3EA282C13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891" y="0"/>
            <a:ext cx="9480248" cy="659476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SOCIJALNA INTEGRACIJA, uključuje šire socijalne ciljeve:</a:t>
            </a:r>
          </a:p>
          <a:p>
            <a:pPr marL="0" indent="0">
              <a:buNone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	Dostojanstvo: novčane potpore i zdravstvena zaštita trebaju biti takve da osiguraju dostojanstvo primatelja bez stigme.</a:t>
            </a:r>
          </a:p>
          <a:p>
            <a:pPr marL="0" indent="0">
              <a:buNone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	Društvena solidarnost: novčane potpore i zdravstvena zaštita trebaju jačati solidarnost u društvu i po visini i kvaliteti omogućavati primateljima da potpuno sudjeluju u životu zajednice.</a:t>
            </a:r>
          </a:p>
          <a:p>
            <a:pPr marL="0" indent="0">
              <a:buNone/>
            </a:pPr>
            <a:endParaRPr lang="hr-H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ADMINISTRATIVNA PROVEDIVIST ima dva aspekta: </a:t>
            </a:r>
          </a:p>
          <a:p>
            <a:pPr marL="0" indent="0">
              <a:buNone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	Jasnoća: sustav treba biti jednostavan kako bi ga se moglo razumjeti i koliko je moguće jeftin.</a:t>
            </a:r>
          </a:p>
          <a:p>
            <a:pPr marL="0" indent="0">
              <a:buNone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	Zloupotrebe (zloporabe): treba ih spriječiti koliko je moguće.</a:t>
            </a:r>
          </a:p>
        </p:txBody>
      </p:sp>
    </p:spTree>
    <p:extLst>
      <p:ext uri="{BB962C8B-B14F-4D97-AF65-F5344CB8AC3E}">
        <p14:creationId xmlns:p14="http://schemas.microsoft.com/office/powerpoint/2010/main" val="1727938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3629D-EA38-4C98-A9C7-161EA4EA9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10836"/>
            <a:ext cx="10085832" cy="63453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Nakon 2. svjetskog rata postalo je i najzagriženijim zastupnicima indivudualizma jasno da društvo nije tek skup pojedinaca, nego živa struktura koja ima svoje vlastite zakonitosti kretanja i razvitka. </a:t>
            </a:r>
          </a:p>
          <a:p>
            <a:pPr marL="0" indent="0">
              <a:buNone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jedan od velikih diktatora toga vremena, nije, na primjer, došao na vlast državnim udarom ili nekim drugim nasilnim sredstvom, svi su bili izabrani u tada važećim izbornim sustavima.</a:t>
            </a:r>
          </a:p>
          <a:p>
            <a:pPr marL="0" indent="0">
              <a:buNone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Postalo je jasno da upravo nepravedni socijalni sustavi dovode do drastičnih promjena u društvenoj strukturi, koje mogu postati i ozbiljna opasnost za mir. </a:t>
            </a:r>
          </a:p>
          <a:p>
            <a:pPr marL="0" indent="0">
              <a:buNone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Dva rata u relativno kratkom vremenskom razmaku su svjedočila tome.</a:t>
            </a:r>
          </a:p>
        </p:txBody>
      </p:sp>
    </p:spTree>
    <p:extLst>
      <p:ext uri="{BB962C8B-B14F-4D97-AF65-F5344CB8AC3E}">
        <p14:creationId xmlns:p14="http://schemas.microsoft.com/office/powerpoint/2010/main" val="22920607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52AFB-40C4-4203-A7CB-2B8DE3CA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5772" y="189220"/>
            <a:ext cx="7958331" cy="1077229"/>
          </a:xfrm>
        </p:spPr>
        <p:txBody>
          <a:bodyPr>
            <a:normAutofit fontScale="90000"/>
          </a:bodyPr>
          <a:lstStyle/>
          <a:p>
            <a:r>
              <a:rPr lang="hr-HR" sz="3600" dirty="0"/>
              <a:t>Kriza socijalne države</a:t>
            </a:r>
            <a:br>
              <a:rPr lang="hr-HR" sz="3600" dirty="0"/>
            </a:br>
            <a:endParaRPr lang="hr-HR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EF6CC-C23F-4182-A327-0DD1A4FD2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654" y="916044"/>
            <a:ext cx="10353964" cy="58449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800" dirty="0"/>
              <a:t>Ekspanzija socijalne države u Europi zaustavljena je sredinom 1970-ih, kada je zbog naftne krize i posljedica intenzivnih promjena ukupnog ekonomskog i socijalnog stanja došlo do preobrazbe socijalne države kao i sustava socijalne sigurnosti. </a:t>
            </a:r>
          </a:p>
          <a:p>
            <a:pPr marL="0" indent="0">
              <a:buNone/>
            </a:pPr>
            <a:r>
              <a:rPr lang="hr-HR" sz="2800" dirty="0"/>
              <a:t>Kriza socijalne države u posljednjim se desetljećima može promatrati na tri razine. </a:t>
            </a:r>
          </a:p>
          <a:p>
            <a:pPr marL="0" indent="0">
              <a:buNone/>
            </a:pPr>
            <a:r>
              <a:rPr lang="hr-HR" sz="2800" dirty="0"/>
              <a:t>1. Prva je razina financijska, jer je državi postalo sve teže financirati socijalnu zaštitu građana. Povećanje poreza i doprinosa kao rješenje za nastale probleme nije dugoročno održivo, jer ugrožava državne financije i smanjuje kompetitivnost nacionalnog gospodarstva na svjetskom tržištu. </a:t>
            </a:r>
          </a:p>
        </p:txBody>
      </p:sp>
    </p:spTree>
    <p:extLst>
      <p:ext uri="{BB962C8B-B14F-4D97-AF65-F5344CB8AC3E}">
        <p14:creationId xmlns:p14="http://schemas.microsoft.com/office/powerpoint/2010/main" val="3898186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A4C91-3EAF-47FE-AE27-03C9E4587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218" y="121715"/>
            <a:ext cx="10378982" cy="66670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dirty="0"/>
              <a:t>2. Na drugoj razini govori se o krizi efikasnosti socijalne države. </a:t>
            </a:r>
          </a:p>
          <a:p>
            <a:pPr marL="0" indent="0">
              <a:buNone/>
            </a:pPr>
            <a:r>
              <a:rPr lang="hr-HR" sz="2400" dirty="0"/>
              <a:t>Unatoč velikim sredstvima uloženima u socijalnu zaštitu, u suvremenim se društvima socijalne nejednakosti među građanima povećavaju. Mjere koje se poduzimaju na socijalnom planu sve su manje prilagođene suvremenim potrebama društva. To se vidi na primjeru mirovinskih i obiteljskih politika, koje ne ostvaruju očekivane rezultate. 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dirty="0"/>
              <a:t>3. Na trećoj razini uočava se kriza legitimiteta klasične nacionalne solidarnosti utemeljene na sustavima kolektivne socijalne sigurnosti, koja se sve više sukobljuje s usponom individualističkih vrijednosti. </a:t>
            </a:r>
          </a:p>
          <a:p>
            <a:pPr marL="0" indent="0">
              <a:buNone/>
            </a:pPr>
            <a:r>
              <a:rPr lang="hr-HR" sz="2400" dirty="0"/>
              <a:t>Impersonalni mehanizmi financiranja i distribucije socijalnih davanja i usluga, koji su obilježili socijalnu državu u XX. st., sve manje zadovoljavaju građane koji traže transparentne mehanizme socijalne solidarnosti. Odvija se proces »individualizacije socijalnoga«. </a:t>
            </a:r>
          </a:p>
        </p:txBody>
      </p:sp>
    </p:spTree>
    <p:extLst>
      <p:ext uri="{BB962C8B-B14F-4D97-AF65-F5344CB8AC3E}">
        <p14:creationId xmlns:p14="http://schemas.microsoft.com/office/powerpoint/2010/main" val="15292749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CDB6B8-7579-42B5-A0FB-B777DFFCFC7E}"/>
              </a:ext>
            </a:extLst>
          </p:cNvPr>
          <p:cNvSpPr/>
          <p:nvPr/>
        </p:nvSpPr>
        <p:spPr>
          <a:xfrm>
            <a:off x="988290" y="-132072"/>
            <a:ext cx="10483274" cy="7122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sz="2800" dirty="0"/>
              <a:t>Suvremena je socijalna država suočena sa sve raširenijim oblicima privatizacije osiguranja od socijalnih rizika. </a:t>
            </a:r>
          </a:p>
          <a:p>
            <a:pPr>
              <a:lnSpc>
                <a:spcPct val="150000"/>
              </a:lnSpc>
            </a:pPr>
            <a:r>
              <a:rPr lang="hr-HR" sz="2800" dirty="0"/>
              <a:t>Svemu tomu treba dodati da proces globalizacije smanjuje sposobnost socijalne države da bude aktivnija kako na području ekonomskog rasta, tako i u socijalnom razvoju. </a:t>
            </a:r>
          </a:p>
          <a:p>
            <a:pPr>
              <a:lnSpc>
                <a:spcPct val="150000"/>
              </a:lnSpc>
            </a:pPr>
            <a:endParaRPr lang="hr-HR" sz="2800" dirty="0"/>
          </a:p>
          <a:p>
            <a:pPr>
              <a:lnSpc>
                <a:spcPct val="150000"/>
              </a:lnSpc>
            </a:pPr>
            <a:r>
              <a:rPr lang="hr-HR" sz="2800" dirty="0"/>
              <a:t>Primjerice, neke siromašnije države prakticiraju tzv. »socijalni dumping« pa znatno nižim troškovima rada ugrožavaju sustave socijalne zaštite u razvijenijim državama. Međunarodne kompanije privlači jeftinija radna snaga i povoljniji uvjeti za ostvarenje dobiti za uloženi kapital. </a:t>
            </a:r>
          </a:p>
        </p:txBody>
      </p:sp>
    </p:spTree>
    <p:extLst>
      <p:ext uri="{BB962C8B-B14F-4D97-AF65-F5344CB8AC3E}">
        <p14:creationId xmlns:p14="http://schemas.microsoft.com/office/powerpoint/2010/main" val="1264224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AB244-56F3-B244-AA1C-B1544E2E8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17" y="797110"/>
            <a:ext cx="10324618" cy="5679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sr-Latn-RS" sz="2800" dirty="0" err="1"/>
              <a:t>Socijalni</a:t>
            </a:r>
            <a:r>
              <a:rPr lang="en-US" altLang="sr-Latn-RS" sz="2800" dirty="0"/>
              <a:t> rad s </a:t>
            </a:r>
            <a:r>
              <a:rPr lang="en-US" altLang="sr-Latn-RS" sz="2800" dirty="0" err="1"/>
              <a:t>pojedincem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je</a:t>
            </a:r>
            <a:r>
              <a:rPr lang="en-US" altLang="sr-Latn-RS" sz="28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sr-Latn-RS" sz="2800" dirty="0" err="1"/>
              <a:t>individualiziran</a:t>
            </a:r>
            <a:r>
              <a:rPr lang="en-US" altLang="sr-Latn-RS" sz="2800" dirty="0"/>
              <a:t> rad, </a:t>
            </a:r>
            <a:r>
              <a:rPr lang="en-US" altLang="sr-Latn-RS" sz="2800" dirty="0" err="1"/>
              <a:t>usmjeren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probleme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pojedinca</a:t>
            </a:r>
            <a:r>
              <a:rPr lang="en-US" altLang="sr-Latn-RS" sz="2800" dirty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sr-Latn-RS" sz="2800" dirty="0"/>
              <a:t>on </a:t>
            </a:r>
            <a:r>
              <a:rPr lang="en-US" altLang="sr-Latn-RS" sz="2800" dirty="0" err="1"/>
              <a:t>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utemeljen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znanstvenim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spoznajama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sr-Latn-RS" sz="2800" dirty="0" err="1"/>
              <a:t>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njima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razvijenim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metodama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tehnikama</a:t>
            </a:r>
            <a:r>
              <a:rPr lang="en-US" altLang="sr-Latn-RS" sz="2800" dirty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sr-Latn-RS" sz="2800" dirty="0" err="1"/>
              <a:t>te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poznavanju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dobre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prakse</a:t>
            </a:r>
            <a:r>
              <a:rPr lang="en-US" altLang="sr-Latn-RS" sz="2800" dirty="0"/>
              <a:t>. </a:t>
            </a:r>
          </a:p>
          <a:p>
            <a:pPr marL="514350" indent="-514350">
              <a:buFont typeface="+mj-lt"/>
              <a:buAutoNum type="arabicPeriod"/>
            </a:pPr>
            <a:endParaRPr lang="en-US" altLang="sr-Latn-RS" sz="2800" dirty="0"/>
          </a:p>
          <a:p>
            <a:pPr marL="0" indent="0">
              <a:buNone/>
            </a:pPr>
            <a:r>
              <a:rPr lang="en-US" altLang="sr-Latn-RS" sz="2800" dirty="0" err="1"/>
              <a:t>Ovakva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utemeljenost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čini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socijalni</a:t>
            </a:r>
            <a:r>
              <a:rPr lang="en-US" altLang="sr-Latn-RS" sz="2800" dirty="0"/>
              <a:t> rad s </a:t>
            </a:r>
            <a:r>
              <a:rPr lang="en-US" altLang="sr-Latn-RS" sz="2800" dirty="0" err="1"/>
              <a:t>pojedincem</a:t>
            </a:r>
            <a:r>
              <a:rPr lang="en-US" altLang="sr-Latn-RS" sz="2800" dirty="0"/>
              <a:t> </a:t>
            </a:r>
            <a:r>
              <a:rPr lang="en-US" altLang="sr-Latn-RS" sz="2800" spc="600" dirty="0" err="1"/>
              <a:t>stručnim</a:t>
            </a:r>
            <a:r>
              <a:rPr lang="en-US" altLang="sr-Latn-RS" sz="2800" spc="600" dirty="0"/>
              <a:t> </a:t>
            </a:r>
            <a:r>
              <a:rPr lang="en-US" altLang="sr-Latn-RS" sz="2800" spc="600" dirty="0" err="1"/>
              <a:t>radom</a:t>
            </a:r>
            <a:r>
              <a:rPr lang="en-US" altLang="sr-Latn-RS" sz="2800" dirty="0"/>
              <a:t>. </a:t>
            </a:r>
          </a:p>
          <a:p>
            <a:pPr marL="0" indent="0">
              <a:buNone/>
            </a:pP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val="9018032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AC72389-6453-46B9-81A0-07520B35C19C}"/>
              </a:ext>
            </a:extLst>
          </p:cNvPr>
          <p:cNvSpPr/>
          <p:nvPr/>
        </p:nvSpPr>
        <p:spPr>
          <a:xfrm>
            <a:off x="1052945" y="94917"/>
            <a:ext cx="10400146" cy="7122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sz="2800" dirty="0"/>
              <a:t>Socijalna država svoje djelovanje treba prilagoditi promjenama koje se događaju u njezinu okružju, prije svega demografskom starenju, konkurenciji u globaliziranoj ekonomiji te novim oblicima ekonomskog i socijalnog ponašanja. </a:t>
            </a:r>
          </a:p>
          <a:p>
            <a:pPr>
              <a:lnSpc>
                <a:spcPct val="150000"/>
              </a:lnSpc>
            </a:pPr>
            <a:endParaRPr lang="hr-HR" sz="2800" dirty="0"/>
          </a:p>
          <a:p>
            <a:pPr>
              <a:lnSpc>
                <a:spcPct val="150000"/>
              </a:lnSpc>
            </a:pPr>
            <a:r>
              <a:rPr lang="hr-HR" sz="2800" dirty="0"/>
              <a:t>Država na primjeren način treba udovoljiti novim socijalnim potrebama, u prvom redu sve većoj socijalnoj isključenosti i novim oblicima socijalne ovisnosti. Takve ideje o preobrazbi socijalne države sadržane su u modelu koji se razvija u Europskoj uniji.</a:t>
            </a:r>
          </a:p>
          <a:p>
            <a:pPr>
              <a:lnSpc>
                <a:spcPct val="150000"/>
              </a:lnSpc>
            </a:pP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9016967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883F8-B689-9C42-9BED-15719302B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136" y="285752"/>
            <a:ext cx="9586291" cy="5857874"/>
          </a:xfrm>
        </p:spPr>
        <p:txBody>
          <a:bodyPr>
            <a:normAutofit fontScale="92500" lnSpcReduction="10000"/>
          </a:bodyPr>
          <a:lstStyle/>
          <a:p>
            <a:r>
              <a:rPr lang="sr-Latn-RS" sz="2800" dirty="0"/>
              <a:t>Socijalni rad pomaže pojedincu u problemima:</a:t>
            </a:r>
          </a:p>
          <a:p>
            <a:pPr marL="457200" indent="-457200">
              <a:buFont typeface="+mj-lt"/>
              <a:buAutoNum type="alphaLcPeriod"/>
            </a:pPr>
            <a:r>
              <a:rPr lang="sr-Latn-RS" sz="2800" dirty="0"/>
              <a:t>Njene/njegove društvene okoline</a:t>
            </a:r>
          </a:p>
          <a:p>
            <a:pPr marL="457200" indent="-457200">
              <a:buFont typeface="+mj-lt"/>
              <a:buAutoNum type="alphaLcPeriod"/>
            </a:pPr>
            <a:r>
              <a:rPr lang="sr-Latn-RS" sz="2800" dirty="0"/>
              <a:t>Njene/njegove prirodne okoline,</a:t>
            </a:r>
          </a:p>
          <a:p>
            <a:pPr marL="457200" indent="-457200">
              <a:buFont typeface="+mj-lt"/>
              <a:buAutoNum type="alphaLcPeriod"/>
            </a:pPr>
            <a:r>
              <a:rPr lang="sr-Latn-RS" sz="2800" dirty="0"/>
              <a:t>U poteškoćama povezanim s njenim/njegovim </a:t>
            </a:r>
            <a:r>
              <a:rPr lang="sr-Latn-RS" sz="2800" dirty="0" err="1"/>
              <a:t>tjelesnim</a:t>
            </a:r>
            <a:r>
              <a:rPr lang="sr-Latn-RS" sz="2800" dirty="0"/>
              <a:t> zdravljem</a:t>
            </a:r>
          </a:p>
          <a:p>
            <a:pPr marL="457200" indent="-457200">
              <a:buFont typeface="+mj-lt"/>
              <a:buAutoNum type="alphaLcPeriod"/>
            </a:pPr>
            <a:r>
              <a:rPr lang="sr-Latn-RS" sz="2800" dirty="0"/>
              <a:t>Njenih/njegovih unutarnjih, psihičkih poteškoća</a:t>
            </a:r>
          </a:p>
          <a:p>
            <a:pPr marL="457200" indent="-457200">
              <a:buFont typeface="+mj-lt"/>
              <a:buAutoNum type="alphaLcPeriod"/>
            </a:pPr>
            <a:r>
              <a:rPr lang="sr-Latn-RS" sz="2800" dirty="0"/>
              <a:t>Odnosa sa drugim pojedincima i društvenim grupama</a:t>
            </a:r>
          </a:p>
          <a:p>
            <a:pPr marL="0" indent="0">
              <a:buNone/>
            </a:pPr>
            <a:r>
              <a:rPr lang="sr-Latn-RS" sz="2800" dirty="0"/>
              <a:t>Neki autori, pokušavajući naglasiti kompleksnu  i multidisciplinarnu prirodu opisuju ga kao bio-psiho-socijalnu disciplinu.</a:t>
            </a:r>
          </a:p>
        </p:txBody>
      </p:sp>
    </p:spTree>
    <p:extLst>
      <p:ext uri="{BB962C8B-B14F-4D97-AF65-F5344CB8AC3E}">
        <p14:creationId xmlns:p14="http://schemas.microsoft.com/office/powerpoint/2010/main" val="41800784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D7AA8-F6F5-9644-9F7C-91D8F8FF3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850" y="657225"/>
            <a:ext cx="9772650" cy="5529263"/>
          </a:xfrm>
        </p:spPr>
        <p:txBody>
          <a:bodyPr>
            <a:normAutofit fontScale="92500" lnSpcReduction="20000"/>
          </a:bodyPr>
          <a:lstStyle/>
          <a:p>
            <a:r>
              <a:rPr lang="hr-HR" sz="2800" dirty="0"/>
              <a:t>Socijalni rad s pojedincem je oduvijek bio ideološka kategorija usmjeravana od strane društvenih snaga koje su upravljale temeljnim društvenim procesima. </a:t>
            </a:r>
          </a:p>
          <a:p>
            <a:r>
              <a:rPr lang="hr-HR" sz="2800" dirty="0"/>
              <a:t>Tako je na primjer u Ujedinjenom kraljevstvu postojao takozvani „</a:t>
            </a:r>
            <a:r>
              <a:rPr lang="hr-HR" sz="2800" dirty="0" err="1"/>
              <a:t>workhouse</a:t>
            </a:r>
            <a:r>
              <a:rPr lang="hr-HR" sz="2800" dirty="0"/>
              <a:t> test”. </a:t>
            </a:r>
          </a:p>
          <a:p>
            <a:r>
              <a:rPr lang="hr-HR" sz="2800" dirty="0"/>
              <a:t>On je bio utemeljen na </a:t>
            </a:r>
            <a:r>
              <a:rPr lang="en-US" altLang="sr-Latn-RS" sz="2800" dirty="0"/>
              <a:t>English Poor Laws (</a:t>
            </a:r>
            <a:r>
              <a:rPr lang="en-US" altLang="sr-Latn-RS" sz="2800" dirty="0" err="1"/>
              <a:t>Zakonu</a:t>
            </a:r>
            <a:r>
              <a:rPr lang="en-US" altLang="sr-Latn-RS" sz="2800" dirty="0"/>
              <a:t> o </a:t>
            </a:r>
            <a:r>
              <a:rPr lang="en-US" altLang="sr-Latn-RS" sz="2800" dirty="0" err="1"/>
              <a:t>sirotinji</a:t>
            </a:r>
            <a:r>
              <a:rPr lang="en-US" altLang="sr-Latn-RS" sz="2800" dirty="0"/>
              <a:t>). </a:t>
            </a:r>
            <a:r>
              <a:rPr lang="en-US" altLang="sr-Latn-RS" sz="2800" dirty="0" err="1"/>
              <a:t>Posljednji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serije</a:t>
            </a:r>
            <a:r>
              <a:rPr lang="en-US" altLang="sr-Latn-RS" sz="2800" dirty="0"/>
              <a:t> Poor Laws </a:t>
            </a:r>
            <a:r>
              <a:rPr lang="en-US" altLang="sr-Latn-RS" sz="2800" dirty="0" err="1"/>
              <a:t>je</a:t>
            </a:r>
            <a:r>
              <a:rPr lang="en-US" altLang="sr-Latn-RS" sz="2800" dirty="0"/>
              <a:t> bio </a:t>
            </a:r>
            <a:r>
              <a:rPr lang="en-US" altLang="sr-Latn-RS" sz="2800" dirty="0" err="1"/>
              <a:t>objavljen</a:t>
            </a:r>
            <a:r>
              <a:rPr lang="en-US" altLang="sr-Latn-RS" sz="2800" dirty="0"/>
              <a:t> 1834. </a:t>
            </a:r>
            <a:r>
              <a:rPr lang="en-US" altLang="sr-Latn-RS" sz="2800" dirty="0" err="1"/>
              <a:t>godine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upravo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je</a:t>
            </a:r>
            <a:r>
              <a:rPr lang="en-US" altLang="sr-Latn-RS" sz="2800" dirty="0"/>
              <a:t> u tom </a:t>
            </a:r>
            <a:r>
              <a:rPr lang="en-US" altLang="sr-Latn-RS" sz="2800" dirty="0" err="1"/>
              <a:t>zakonu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odredba</a:t>
            </a:r>
            <a:r>
              <a:rPr lang="en-US" altLang="sr-Latn-RS" sz="2800" dirty="0"/>
              <a:t>  o “less eligibility”. </a:t>
            </a:r>
          </a:p>
          <a:p>
            <a:r>
              <a:rPr lang="hr-HR" sz="2800" dirty="0"/>
              <a:t>Uvjet za organizaciju „</a:t>
            </a:r>
            <a:r>
              <a:rPr lang="hr-HR" sz="2800" dirty="0" err="1"/>
              <a:t>working</a:t>
            </a:r>
            <a:r>
              <a:rPr lang="hr-HR" sz="2800" dirty="0"/>
              <a:t> </a:t>
            </a:r>
            <a:r>
              <a:rPr lang="hr-HR" sz="2800" dirty="0" err="1"/>
              <a:t>house</a:t>
            </a:r>
            <a:r>
              <a:rPr lang="hr-HR" sz="2800" dirty="0"/>
              <a:t>” je bio tzv. </a:t>
            </a:r>
            <a:r>
              <a:rPr lang="en-US" altLang="sr-Latn-RS" sz="2800" dirty="0"/>
              <a:t>“less eligibility” test. On </a:t>
            </a:r>
            <a:r>
              <a:rPr lang="en-US" altLang="sr-Latn-RS" sz="2800" dirty="0" err="1"/>
              <a:t>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značio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su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tim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kućama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morali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biti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puno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slabiji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uvjeti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nego</a:t>
            </a:r>
            <a:r>
              <a:rPr lang="en-US" altLang="sr-Latn-RS" sz="2800" dirty="0"/>
              <a:t> “</a:t>
            </a:r>
            <a:r>
              <a:rPr lang="en-US" altLang="sr-Latn-RS" sz="2800" dirty="0" err="1"/>
              <a:t>vani</a:t>
            </a:r>
            <a:r>
              <a:rPr lang="en-US" altLang="sr-Latn-RS" sz="2800" dirty="0"/>
              <a:t>” </a:t>
            </a:r>
            <a:r>
              <a:rPr lang="en-US" altLang="sr-Latn-RS" sz="2800" dirty="0" err="1"/>
              <a:t>kako</a:t>
            </a:r>
            <a:r>
              <a:rPr lang="en-US" altLang="sr-Latn-RS" sz="2800" dirty="0"/>
              <a:t> bi </a:t>
            </a:r>
            <a:r>
              <a:rPr lang="en-US" altLang="sr-Latn-RS" sz="2800" dirty="0" err="1"/>
              <a:t>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uvjeti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bili</a:t>
            </a:r>
            <a:r>
              <a:rPr lang="en-US" altLang="sr-Latn-RS" sz="2800" dirty="0"/>
              <a:t>  </a:t>
            </a:r>
            <a:r>
              <a:rPr lang="en-US" altLang="sr-Latn-RS" sz="2800" dirty="0" err="1"/>
              <a:t>zastrašujući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odvraćali</a:t>
            </a:r>
            <a:r>
              <a:rPr lang="en-US" altLang="sr-Latn-RS" sz="2800" dirty="0"/>
              <a:t> bi od </a:t>
            </a:r>
            <a:r>
              <a:rPr lang="en-US" altLang="sr-Latn-RS" sz="2800" dirty="0" err="1"/>
              <a:t>boravka</a:t>
            </a:r>
            <a:r>
              <a:rPr lang="en-US" altLang="sr-Latn-RS" sz="2800" dirty="0"/>
              <a:t> u “working house”.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259811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933A5-052E-0648-A042-425406815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257175"/>
            <a:ext cx="9598589" cy="6472238"/>
          </a:xfrm>
        </p:spPr>
        <p:txBody>
          <a:bodyPr>
            <a:normAutofit/>
          </a:bodyPr>
          <a:lstStyle/>
          <a:p>
            <a:r>
              <a:rPr lang="hr-HR" sz="2800" dirty="0"/>
              <a:t>Prvi </a:t>
            </a:r>
            <a:r>
              <a:rPr lang="hr-HR" sz="2800" dirty="0" err="1"/>
              <a:t>Poor</a:t>
            </a:r>
            <a:r>
              <a:rPr lang="hr-HR" sz="2800" dirty="0"/>
              <a:t> </a:t>
            </a:r>
            <a:r>
              <a:rPr lang="hr-HR" sz="2800" dirty="0" err="1"/>
              <a:t>Law</a:t>
            </a:r>
            <a:r>
              <a:rPr lang="hr-HR" sz="2800" dirty="0"/>
              <a:t> je bio oglašen 1536. godine i njegova je namjena bila kontrolirati skitnice i prosjake, posebno „</a:t>
            </a:r>
            <a:r>
              <a:rPr lang="hr-HR" sz="2800" dirty="0" err="1"/>
              <a:t>impotent</a:t>
            </a:r>
            <a:r>
              <a:rPr lang="hr-HR" sz="2800" dirty="0"/>
              <a:t> </a:t>
            </a:r>
            <a:r>
              <a:rPr lang="hr-HR" sz="2800" dirty="0" err="1"/>
              <a:t>poor</a:t>
            </a:r>
            <a:r>
              <a:rPr lang="hr-HR" sz="2800" dirty="0"/>
              <a:t>”, dakle nesposobnu sirotinju koja bi morala kroz boravak u „</a:t>
            </a:r>
            <a:r>
              <a:rPr lang="hr-HR" sz="2800" dirty="0" err="1"/>
              <a:t>working</a:t>
            </a:r>
            <a:r>
              <a:rPr lang="hr-HR" sz="2800" dirty="0"/>
              <a:t> </a:t>
            </a:r>
            <a:r>
              <a:rPr lang="hr-HR" sz="2800" dirty="0" err="1"/>
              <a:t>house</a:t>
            </a:r>
            <a:r>
              <a:rPr lang="hr-HR" sz="2800" dirty="0"/>
              <a:t>” pokazati kako je sposobna brinuti se o sebi. To je bio „</a:t>
            </a:r>
            <a:r>
              <a:rPr lang="hr-HR" sz="2800" dirty="0" err="1"/>
              <a:t>workhouse</a:t>
            </a:r>
            <a:r>
              <a:rPr lang="hr-HR" sz="2800" dirty="0"/>
              <a:t> test”.  </a:t>
            </a:r>
          </a:p>
          <a:p>
            <a:r>
              <a:rPr lang="hr-HR" sz="2800" dirty="0"/>
              <a:t>Kako dugo je trajala ta ideologija i kako je ona još i danas prisutna u kapitalističkom društvu, ilustrira se činjenicom da su </a:t>
            </a:r>
            <a:r>
              <a:rPr lang="hr-HR" sz="2800" dirty="0" err="1"/>
              <a:t>Poor</a:t>
            </a:r>
            <a:r>
              <a:rPr lang="hr-HR" sz="2800" dirty="0"/>
              <a:t> </a:t>
            </a:r>
            <a:r>
              <a:rPr lang="hr-HR" sz="2800" dirty="0" err="1"/>
              <a:t>Laws</a:t>
            </a:r>
            <a:r>
              <a:rPr lang="hr-HR" sz="2800" dirty="0"/>
              <a:t> stavljeni izvan snage tek National </a:t>
            </a:r>
            <a:r>
              <a:rPr lang="hr-HR" sz="2800" dirty="0" err="1"/>
              <a:t>Assistance</a:t>
            </a:r>
            <a:r>
              <a:rPr lang="hr-HR" sz="2800" dirty="0"/>
              <a:t> </a:t>
            </a:r>
            <a:r>
              <a:rPr lang="hr-HR" sz="2800" dirty="0" err="1"/>
              <a:t>Actom</a:t>
            </a:r>
            <a:r>
              <a:rPr lang="hr-HR" sz="2800" dirty="0"/>
              <a:t> (zakonom) iz 1948. godine, a neki dijelovi tog zakonodavstva bili su u dijelovima zakonodavstva Ujedinjenog kraljevstva na snazi sve do 1967. godine.</a:t>
            </a: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2257045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A854E-81C9-4741-A7FB-C131E2FB0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595" y="2052116"/>
            <a:ext cx="9470544" cy="3997828"/>
          </a:xfrm>
        </p:spPr>
        <p:txBody>
          <a:bodyPr>
            <a:normAutofit/>
          </a:bodyPr>
          <a:lstStyle/>
          <a:p>
            <a:pPr algn="ctr"/>
            <a:r>
              <a:rPr lang="sr-Latn-RS" sz="3200" dirty="0"/>
              <a:t>OSNOVNE RAZVOJNE FAZE SOCIJALNOG RADA S POJEDINCEM</a:t>
            </a:r>
          </a:p>
        </p:txBody>
      </p:sp>
    </p:spTree>
    <p:extLst>
      <p:ext uri="{BB962C8B-B14F-4D97-AF65-F5344CB8AC3E}">
        <p14:creationId xmlns:p14="http://schemas.microsoft.com/office/powerpoint/2010/main" val="28363074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E7173-2323-BE45-86F6-15DA0263F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364" y="544010"/>
            <a:ext cx="9752635" cy="5505934"/>
          </a:xfrm>
        </p:spPr>
        <p:txBody>
          <a:bodyPr>
            <a:normAutofit/>
          </a:bodyPr>
          <a:lstStyle/>
          <a:p>
            <a:r>
              <a:rPr lang="sr-Latn-RS" sz="2800" dirty="0"/>
              <a:t>1. Pozitivistički socijalni rad – „znanstveno istraživački početak“</a:t>
            </a:r>
          </a:p>
          <a:p>
            <a:pPr marL="0" indent="0">
              <a:buNone/>
            </a:pPr>
            <a:endParaRPr lang="sr-Latn-RS" sz="2800" dirty="0"/>
          </a:p>
          <a:p>
            <a:r>
              <a:rPr lang="sr-Latn-RS" sz="2800" dirty="0"/>
              <a:t>Pozitivističko istraživanje je pristup po modelu prirodnih znanosti kao što su biologija i kemija.</a:t>
            </a:r>
          </a:p>
          <a:p>
            <a:r>
              <a:rPr lang="sr-Latn-RS" sz="2800" dirty="0"/>
              <a:t>Nastoji otkriti prirodne zakone.</a:t>
            </a:r>
          </a:p>
          <a:p>
            <a:r>
              <a:rPr lang="sr-Latn-RS" sz="2800" dirty="0"/>
              <a:t>Vidi pojedince oblikovane vanjskim silama.</a:t>
            </a:r>
          </a:p>
          <a:p>
            <a:r>
              <a:rPr lang="sr-Latn-RS" sz="2800" dirty="0"/>
              <a:t>Zdrav razum vidi kao manje valjan od znanosti.</a:t>
            </a:r>
          </a:p>
        </p:txBody>
      </p:sp>
    </p:spTree>
    <p:extLst>
      <p:ext uri="{BB962C8B-B14F-4D97-AF65-F5344CB8AC3E}">
        <p14:creationId xmlns:p14="http://schemas.microsoft.com/office/powerpoint/2010/main" val="2923463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F7B31-C00F-9B42-B49D-79A898EEB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880" y="0"/>
            <a:ext cx="9784080" cy="6858000"/>
          </a:xfrm>
        </p:spPr>
        <p:txBody>
          <a:bodyPr>
            <a:noAutofit/>
          </a:bodyPr>
          <a:lstStyle/>
          <a:p>
            <a:r>
              <a:rPr lang="sr-Latn-RS" sz="2700" dirty="0"/>
              <a:t>Pozitivistički socijalni rad koristi deduktivan sustav definicija, aksioma i zakona.</a:t>
            </a:r>
          </a:p>
          <a:p>
            <a:r>
              <a:rPr lang="sr-Latn-RS" sz="2700" dirty="0"/>
              <a:t>Temelji se na preciznim opažanjima i činjenicama. </a:t>
            </a:r>
          </a:p>
          <a:p>
            <a:r>
              <a:rPr lang="sr-Latn-RS" sz="2700" dirty="0"/>
              <a:t>Ne oslanja se na </a:t>
            </a:r>
            <a:r>
              <a:rPr lang="sr-Latn-RS" sz="2700" dirty="0" err="1"/>
              <a:t>vrijednosne</a:t>
            </a:r>
            <a:r>
              <a:rPr lang="sr-Latn-RS" sz="2700" dirty="0"/>
              <a:t> sustave i koristi objektivno ispitivanje.</a:t>
            </a:r>
          </a:p>
          <a:p>
            <a:r>
              <a:rPr lang="sr-Latn-RS" sz="2700" dirty="0"/>
              <a:t>Prva knjiga koja se smatra udžbenikom u socijalnom radu, nosi naslov „</a:t>
            </a:r>
            <a:r>
              <a:rPr lang="sr-Latn-RS" sz="2700" dirty="0" err="1"/>
              <a:t>Social</a:t>
            </a:r>
            <a:r>
              <a:rPr lang="sr-Latn-RS" sz="2700" dirty="0"/>
              <a:t> </a:t>
            </a:r>
            <a:r>
              <a:rPr lang="sr-Latn-RS" sz="2700" dirty="0" err="1"/>
              <a:t>Diagnosis</a:t>
            </a:r>
            <a:r>
              <a:rPr lang="sr-Latn-RS" sz="2700" dirty="0"/>
              <a:t>“ autorice </a:t>
            </a:r>
            <a:r>
              <a:rPr lang="sr-Latn-RS" sz="2700" dirty="0" err="1"/>
              <a:t>Mary</a:t>
            </a:r>
            <a:r>
              <a:rPr lang="sr-Latn-RS" sz="2700" dirty="0"/>
              <a:t> </a:t>
            </a:r>
            <a:r>
              <a:rPr lang="sr-Latn-RS" sz="2700" dirty="0" err="1"/>
              <a:t>Richmond</a:t>
            </a:r>
            <a:endParaRPr lang="sr-Latn-RS" sz="2700" dirty="0"/>
          </a:p>
          <a:p>
            <a:r>
              <a:rPr lang="sr-Latn-RS" sz="2700" dirty="0"/>
              <a:t>Njezin je rad vrlo važan posebno na području socijalnog rada s pojedincem.</a:t>
            </a:r>
          </a:p>
          <a:p>
            <a:r>
              <a:rPr lang="sr-Latn-RS" sz="2700" dirty="0"/>
              <a:t>Godine 1922. objavljena je njena knjiga „</a:t>
            </a:r>
            <a:r>
              <a:rPr lang="sr-Latn-RS" sz="2700" dirty="0" err="1"/>
              <a:t>What</a:t>
            </a:r>
            <a:r>
              <a:rPr lang="sr-Latn-RS" sz="2700" dirty="0"/>
              <a:t> is </a:t>
            </a:r>
            <a:r>
              <a:rPr lang="sr-Latn-RS" sz="2700" dirty="0" err="1"/>
              <a:t>Social</a:t>
            </a:r>
            <a:r>
              <a:rPr lang="sr-Latn-RS" sz="2700" dirty="0"/>
              <a:t> </a:t>
            </a:r>
            <a:r>
              <a:rPr lang="sr-Latn-RS" sz="2700" dirty="0" err="1"/>
              <a:t>Case</a:t>
            </a:r>
            <a:r>
              <a:rPr lang="sr-Latn-RS" sz="2700" dirty="0"/>
              <a:t> </a:t>
            </a:r>
            <a:r>
              <a:rPr lang="sr-Latn-RS" sz="2700" dirty="0" err="1"/>
              <a:t>Work</a:t>
            </a:r>
            <a:r>
              <a:rPr lang="sr-Latn-RS" sz="2700" dirty="0"/>
              <a:t>“ što je prvi udžbenik iz tog područja.</a:t>
            </a:r>
          </a:p>
        </p:txBody>
      </p:sp>
    </p:spTree>
    <p:extLst>
      <p:ext uri="{BB962C8B-B14F-4D97-AF65-F5344CB8AC3E}">
        <p14:creationId xmlns:p14="http://schemas.microsoft.com/office/powerpoint/2010/main" val="26098810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{BD761421-3256-1442-BDC9-BABB5D31A5A3}tf16401378</Template>
  <TotalTime>1608</TotalTime>
  <Words>2093</Words>
  <Application>Microsoft Office PowerPoint</Application>
  <PresentationFormat>Widescreen</PresentationFormat>
  <Paragraphs>126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MS Shell Dlg 2</vt:lpstr>
      <vt:lpstr>Times New Roman</vt:lpstr>
      <vt:lpstr>Wingdings</vt:lpstr>
      <vt:lpstr>Wingdings 3</vt:lpstr>
      <vt:lpstr>Madison</vt:lpstr>
      <vt:lpstr>Socijalni rad s pojedincem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PSIHOANALITIČKI PRISTUPI</vt:lpstr>
      <vt:lpstr>PowerPoint Presentation</vt:lpstr>
      <vt:lpstr>PowerPoint Presentation</vt:lpstr>
      <vt:lpstr>Povratak socijalnoj grupi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Kriza socijalne države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Mladen Knežević</dc:creator>
  <cp:lastModifiedBy>Mladen Knežević</cp:lastModifiedBy>
  <cp:revision>47</cp:revision>
  <dcterms:created xsi:type="dcterms:W3CDTF">2018-07-24T11:56:06Z</dcterms:created>
  <dcterms:modified xsi:type="dcterms:W3CDTF">2018-10-15T13:55:26Z</dcterms:modified>
</cp:coreProperties>
</file>