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62" r:id="rId3"/>
    <p:sldId id="263" r:id="rId4"/>
    <p:sldId id="264" r:id="rId5"/>
    <p:sldId id="265" r:id="rId6"/>
    <p:sldId id="268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1" r:id="rId41"/>
    <p:sldId id="300" r:id="rId42"/>
    <p:sldId id="302" r:id="rId43"/>
    <p:sldId id="303" r:id="rId44"/>
    <p:sldId id="304" r:id="rId45"/>
    <p:sldId id="305" r:id="rId46"/>
    <p:sldId id="306" r:id="rId47"/>
    <p:sldId id="307" r:id="rId48"/>
    <p:sldId id="309" r:id="rId49"/>
    <p:sldId id="308" r:id="rId50"/>
    <p:sldId id="310" r:id="rId51"/>
    <p:sldId id="313" r:id="rId52"/>
  </p:sldIdLst>
  <p:sldSz cx="12276138" cy="7199313"/>
  <p:notesSz cx="6858000" cy="9144000"/>
  <p:defaultTextStyle>
    <a:defPPr>
      <a:defRPr lang="en-US"/>
    </a:defPPr>
    <a:lvl1pPr marL="0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1pPr>
    <a:lvl2pPr marL="467396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2pPr>
    <a:lvl3pPr marL="934791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3pPr>
    <a:lvl4pPr marL="1402187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4pPr>
    <a:lvl5pPr marL="1869582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5pPr>
    <a:lvl6pPr marL="2336978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6pPr>
    <a:lvl7pPr marL="2804373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7pPr>
    <a:lvl8pPr marL="3271769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8pPr>
    <a:lvl9pPr marL="3739164" algn="l" defTabSz="934791" rtl="0" eaLnBrk="1" latinLnBrk="0" hangingPunct="1">
      <a:defRPr sz="18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7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93" autoAdjust="0"/>
    <p:restoredTop sz="94599" autoAdjust="0"/>
  </p:normalViewPr>
  <p:slideViewPr>
    <p:cSldViewPr>
      <p:cViewPr varScale="1">
        <p:scale>
          <a:sx n="85" d="100"/>
          <a:sy n="85" d="100"/>
        </p:scale>
        <p:origin x="132" y="570"/>
      </p:cViewPr>
      <p:guideLst>
        <p:guide pos="3867"/>
        <p:guide orient="horz"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4" d="100"/>
          <a:sy n="94" d="100"/>
        </p:scale>
        <p:origin x="360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11/4/2018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4825" y="685800"/>
            <a:ext cx="5848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467396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934791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402187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869582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36978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04373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271769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739164" algn="l" defTabSz="934791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4825" y="685800"/>
            <a:ext cx="5848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3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319" y="1999809"/>
            <a:ext cx="9209502" cy="2799733"/>
          </a:xfrm>
        </p:spPr>
        <p:txBody>
          <a:bodyPr>
            <a:noAutofit/>
          </a:bodyPr>
          <a:lstStyle>
            <a:lvl1pPr>
              <a:defRPr sz="543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96249" y="4959527"/>
            <a:ext cx="8693769" cy="67194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320" y="5359489"/>
            <a:ext cx="9209501" cy="111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0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1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2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2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23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83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33319" y="1589848"/>
            <a:ext cx="10645289" cy="67194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70909">
              <a:defRPr/>
            </a:lvl6pPr>
            <a:lvl7pPr marL="1970909">
              <a:defRPr/>
            </a:lvl7pPr>
            <a:lvl8pPr marL="1970909">
              <a:defRPr/>
            </a:lvl8pPr>
            <a:lvl9pPr marL="1970909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35836" y="288309"/>
            <a:ext cx="1381425" cy="6195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775283" y="3646789"/>
            <a:ext cx="6815350" cy="64467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12369" y="291641"/>
            <a:ext cx="9209503" cy="6192137"/>
          </a:xfrm>
        </p:spPr>
        <p:txBody>
          <a:bodyPr vert="eaVert"/>
          <a:lstStyle>
            <a:lvl5pPr>
              <a:defRPr/>
            </a:lvl5pPr>
            <a:lvl6pPr marL="1270961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33319" y="1589848"/>
            <a:ext cx="10645289" cy="67194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52592">
              <a:defRPr/>
            </a:lvl2pPr>
            <a:lvl3pPr marL="782838">
              <a:defRPr/>
            </a:lvl3pPr>
            <a:lvl4pPr marL="1013084">
              <a:defRPr/>
            </a:lvl4pPr>
            <a:lvl5pPr marL="1243330">
              <a:defRPr/>
            </a:lvl5pPr>
            <a:lvl6pPr marL="1473577">
              <a:defRPr baseline="0"/>
            </a:lvl6pPr>
            <a:lvl7pPr marL="1703823">
              <a:defRPr baseline="0"/>
            </a:lvl7pPr>
            <a:lvl8pPr marL="1934070">
              <a:defRPr baseline="0"/>
            </a:lvl8pPr>
            <a:lvl9pPr marL="2164316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19" y="1999809"/>
            <a:ext cx="9209502" cy="2799733"/>
          </a:xfrm>
        </p:spPr>
        <p:txBody>
          <a:bodyPr anchor="b">
            <a:noAutofit/>
          </a:bodyPr>
          <a:lstStyle>
            <a:lvl1pPr algn="l">
              <a:defRPr sz="443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96249" y="4959527"/>
            <a:ext cx="8693769" cy="67194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3320" y="5356472"/>
            <a:ext cx="9209501" cy="112291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18">
                <a:solidFill>
                  <a:schemeClr val="tx1">
                    <a:tint val="75000"/>
                  </a:schemeClr>
                </a:solidFill>
              </a:defRPr>
            </a:lvl1pPr>
            <a:lvl2pPr marL="46049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2pPr>
            <a:lvl3pPr marL="920985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3pPr>
            <a:lvl4pPr marL="1381478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4pPr>
            <a:lvl5pPr marL="1841972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5pPr>
            <a:lvl6pPr marL="2302464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6pPr>
            <a:lvl7pPr marL="2762957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7pPr>
            <a:lvl8pPr marL="3223449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8pPr>
            <a:lvl9pPr marL="3683942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33319" y="1589848"/>
            <a:ext cx="10645289" cy="67194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3319" y="1999809"/>
            <a:ext cx="4451258" cy="4479573"/>
          </a:xfrm>
        </p:spPr>
        <p:txBody>
          <a:bodyPr>
            <a:normAutofit/>
          </a:bodyPr>
          <a:lstStyle>
            <a:lvl1pPr>
              <a:defRPr sz="2418"/>
            </a:lvl1pPr>
            <a:lvl2pPr>
              <a:defRPr sz="2015"/>
            </a:lvl2pPr>
            <a:lvl3pPr>
              <a:defRPr sz="1813"/>
            </a:lvl3pPr>
            <a:lvl4pPr>
              <a:defRPr sz="1611"/>
            </a:lvl4pPr>
            <a:lvl5pPr>
              <a:defRPr sz="1611"/>
            </a:lvl5pPr>
            <a:lvl6pPr marL="1970909">
              <a:defRPr sz="1611"/>
            </a:lvl6pPr>
            <a:lvl7pPr marL="1970909">
              <a:defRPr sz="1611" baseline="0"/>
            </a:lvl7pPr>
            <a:lvl8pPr marL="1970909">
              <a:defRPr sz="1611" baseline="0"/>
            </a:lvl8pPr>
            <a:lvl9pPr marL="1970909">
              <a:defRPr sz="1611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563" y="1999809"/>
            <a:ext cx="4451257" cy="4479573"/>
          </a:xfrm>
        </p:spPr>
        <p:txBody>
          <a:bodyPr>
            <a:normAutofit/>
          </a:bodyPr>
          <a:lstStyle>
            <a:lvl1pPr>
              <a:defRPr sz="2418"/>
            </a:lvl1pPr>
            <a:lvl2pPr>
              <a:defRPr sz="2015"/>
            </a:lvl2pPr>
            <a:lvl3pPr>
              <a:defRPr sz="1813"/>
            </a:lvl3pPr>
            <a:lvl4pPr>
              <a:defRPr sz="1611"/>
            </a:lvl4pPr>
            <a:lvl5pPr>
              <a:defRPr sz="1611"/>
            </a:lvl5pPr>
            <a:lvl6pPr marL="1970909">
              <a:defRPr sz="1611"/>
            </a:lvl6pPr>
            <a:lvl7pPr marL="1970909">
              <a:defRPr sz="1611"/>
            </a:lvl7pPr>
            <a:lvl8pPr marL="1970909">
              <a:defRPr sz="1611" baseline="0"/>
            </a:lvl8pPr>
            <a:lvl9pPr marL="1970909">
              <a:defRPr sz="1611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33319" y="1589848"/>
            <a:ext cx="10645289" cy="67194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3319" y="1999809"/>
            <a:ext cx="4448189" cy="799924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18" b="0"/>
            </a:lvl1pPr>
            <a:lvl2pPr marL="460493" indent="0">
              <a:buNone/>
              <a:defRPr sz="2015" b="1"/>
            </a:lvl2pPr>
            <a:lvl3pPr marL="920985" indent="0">
              <a:buNone/>
              <a:defRPr sz="1813" b="1"/>
            </a:lvl3pPr>
            <a:lvl4pPr marL="1381478" indent="0">
              <a:buNone/>
              <a:defRPr sz="1611" b="1"/>
            </a:lvl4pPr>
            <a:lvl5pPr marL="1841972" indent="0">
              <a:buNone/>
              <a:defRPr sz="1611" b="1"/>
            </a:lvl5pPr>
            <a:lvl6pPr marL="2302464" indent="0">
              <a:buNone/>
              <a:defRPr sz="1611" b="1"/>
            </a:lvl6pPr>
            <a:lvl7pPr marL="2762957" indent="0">
              <a:buNone/>
              <a:defRPr sz="1611" b="1"/>
            </a:lvl7pPr>
            <a:lvl8pPr marL="3223449" indent="0">
              <a:buNone/>
              <a:defRPr sz="1611" b="1"/>
            </a:lvl8pPr>
            <a:lvl9pPr marL="3683942" indent="0">
              <a:buNone/>
              <a:defRPr sz="16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319" y="2959718"/>
            <a:ext cx="4448189" cy="3519665"/>
          </a:xfrm>
        </p:spPr>
        <p:txBody>
          <a:bodyPr/>
          <a:lstStyle>
            <a:lvl1pPr>
              <a:defRPr sz="2418"/>
            </a:lvl1pPr>
            <a:lvl2pPr>
              <a:defRPr sz="2015"/>
            </a:lvl2pPr>
            <a:lvl3pPr>
              <a:defRPr sz="1813"/>
            </a:lvl3pPr>
            <a:lvl4pPr>
              <a:defRPr sz="1611"/>
            </a:lvl4pPr>
            <a:lvl5pPr>
              <a:defRPr sz="1611"/>
            </a:lvl5pPr>
            <a:lvl6pPr marL="1970909">
              <a:defRPr sz="1611"/>
            </a:lvl6pPr>
            <a:lvl7pPr marL="1970909">
              <a:defRPr sz="1611" baseline="0"/>
            </a:lvl7pPr>
            <a:lvl8pPr marL="1970909">
              <a:defRPr sz="1611" baseline="0"/>
            </a:lvl8pPr>
            <a:lvl9pPr marL="1970909">
              <a:defRPr sz="1611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630" y="1999809"/>
            <a:ext cx="4448189" cy="799924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18" b="0"/>
            </a:lvl1pPr>
            <a:lvl2pPr marL="460493" indent="0">
              <a:buNone/>
              <a:defRPr sz="2015" b="1"/>
            </a:lvl2pPr>
            <a:lvl3pPr marL="920985" indent="0">
              <a:buNone/>
              <a:defRPr sz="1813" b="1"/>
            </a:lvl3pPr>
            <a:lvl4pPr marL="1381478" indent="0">
              <a:buNone/>
              <a:defRPr sz="1611" b="1"/>
            </a:lvl4pPr>
            <a:lvl5pPr marL="1841972" indent="0">
              <a:buNone/>
              <a:defRPr sz="1611" b="1"/>
            </a:lvl5pPr>
            <a:lvl6pPr marL="2302464" indent="0">
              <a:buNone/>
              <a:defRPr sz="1611" b="1"/>
            </a:lvl6pPr>
            <a:lvl7pPr marL="2762957" indent="0">
              <a:buNone/>
              <a:defRPr sz="1611" b="1"/>
            </a:lvl7pPr>
            <a:lvl8pPr marL="3223449" indent="0">
              <a:buNone/>
              <a:defRPr sz="1611" b="1"/>
            </a:lvl8pPr>
            <a:lvl9pPr marL="3683942" indent="0">
              <a:buNone/>
              <a:defRPr sz="16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630" y="2959718"/>
            <a:ext cx="4448189" cy="3519665"/>
          </a:xfrm>
        </p:spPr>
        <p:txBody>
          <a:bodyPr/>
          <a:lstStyle>
            <a:lvl1pPr>
              <a:defRPr sz="2418"/>
            </a:lvl1pPr>
            <a:lvl2pPr>
              <a:defRPr sz="2015"/>
            </a:lvl2pPr>
            <a:lvl3pPr>
              <a:defRPr sz="1813"/>
            </a:lvl3pPr>
            <a:lvl4pPr>
              <a:defRPr sz="1611"/>
            </a:lvl4pPr>
            <a:lvl5pPr marL="1970909">
              <a:defRPr sz="1611"/>
            </a:lvl5pPr>
            <a:lvl6pPr marL="1970909">
              <a:defRPr sz="1611"/>
            </a:lvl6pPr>
            <a:lvl7pPr marL="1970909">
              <a:defRPr sz="1611"/>
            </a:lvl7pPr>
            <a:lvl8pPr marL="1970909">
              <a:defRPr sz="1611"/>
            </a:lvl8pPr>
            <a:lvl9pPr marL="1970909">
              <a:defRPr sz="161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33319" y="1589848"/>
            <a:ext cx="10645289" cy="67194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13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</p:spPr>
        <p:txBody>
          <a:bodyPr anchor="b">
            <a:noAutofit/>
          </a:bodyPr>
          <a:lstStyle>
            <a:lvl1pPr algn="l">
              <a:defRPr sz="3223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3319" y="3599657"/>
            <a:ext cx="2762851" cy="2879725"/>
          </a:xfrm>
        </p:spPr>
        <p:txBody>
          <a:bodyPr anchor="b">
            <a:normAutofit/>
          </a:bodyPr>
          <a:lstStyle>
            <a:lvl1pPr marL="0" indent="0">
              <a:spcBef>
                <a:spcPts val="1208"/>
              </a:spcBef>
              <a:buNone/>
              <a:defRPr sz="1611"/>
            </a:lvl1pPr>
            <a:lvl2pPr marL="460493" indent="0">
              <a:buNone/>
              <a:defRPr sz="1208"/>
            </a:lvl2pPr>
            <a:lvl3pPr marL="920985" indent="0">
              <a:buNone/>
              <a:defRPr sz="1007"/>
            </a:lvl3pPr>
            <a:lvl4pPr marL="1381478" indent="0">
              <a:buNone/>
              <a:defRPr sz="906"/>
            </a:lvl4pPr>
            <a:lvl5pPr marL="1841972" indent="0">
              <a:buNone/>
              <a:defRPr sz="906"/>
            </a:lvl5pPr>
            <a:lvl6pPr marL="2302464" indent="0">
              <a:buNone/>
              <a:defRPr sz="906"/>
            </a:lvl6pPr>
            <a:lvl7pPr marL="2762957" indent="0">
              <a:buNone/>
              <a:defRPr sz="906"/>
            </a:lvl7pPr>
            <a:lvl8pPr marL="3223449" indent="0">
              <a:buNone/>
              <a:defRPr sz="906"/>
            </a:lvl8pPr>
            <a:lvl9pPr marL="3683942" indent="0">
              <a:buNone/>
              <a:defRPr sz="9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762" y="1999809"/>
            <a:ext cx="5709891" cy="4239595"/>
          </a:xfrm>
        </p:spPr>
        <p:txBody>
          <a:bodyPr>
            <a:normAutofit/>
          </a:bodyPr>
          <a:lstStyle>
            <a:lvl1pPr>
              <a:defRPr sz="2418"/>
            </a:lvl1pPr>
            <a:lvl2pPr>
              <a:defRPr sz="2015"/>
            </a:lvl2pPr>
            <a:lvl3pPr>
              <a:defRPr sz="1813"/>
            </a:lvl3pPr>
            <a:lvl4pPr>
              <a:defRPr sz="1611"/>
            </a:lvl4pPr>
            <a:lvl5pPr>
              <a:defRPr sz="1611"/>
            </a:lvl5pPr>
            <a:lvl6pPr>
              <a:defRPr sz="1611"/>
            </a:lvl6pPr>
            <a:lvl7pPr>
              <a:defRPr sz="1611" baseline="0"/>
            </a:lvl7pPr>
            <a:lvl8pPr>
              <a:defRPr sz="1611" baseline="0"/>
            </a:lvl8pPr>
            <a:lvl9pPr>
              <a:defRPr sz="1611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49486" y="1711986"/>
            <a:ext cx="6336093" cy="4803620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</p:spPr>
        <p:txBody>
          <a:bodyPr anchor="b">
            <a:noAutofit/>
          </a:bodyPr>
          <a:lstStyle>
            <a:lvl1pPr algn="l">
              <a:defRPr sz="3223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58345" y="1978091"/>
            <a:ext cx="5709891" cy="4242795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18"/>
            </a:lvl1pPr>
            <a:lvl2pPr marL="460493" indent="0">
              <a:buNone/>
              <a:defRPr sz="2820"/>
            </a:lvl2pPr>
            <a:lvl3pPr marL="920985" indent="0">
              <a:buNone/>
              <a:defRPr sz="2418"/>
            </a:lvl3pPr>
            <a:lvl4pPr marL="1381478" indent="0">
              <a:buNone/>
              <a:defRPr sz="2015"/>
            </a:lvl4pPr>
            <a:lvl5pPr marL="1841972" indent="0">
              <a:buNone/>
              <a:defRPr sz="2015"/>
            </a:lvl5pPr>
            <a:lvl6pPr marL="2302464" indent="0">
              <a:buNone/>
              <a:defRPr sz="2015"/>
            </a:lvl6pPr>
            <a:lvl7pPr marL="2762957" indent="0">
              <a:buNone/>
              <a:defRPr sz="2015"/>
            </a:lvl7pPr>
            <a:lvl8pPr marL="3223449" indent="0">
              <a:buNone/>
              <a:defRPr sz="2015"/>
            </a:lvl8pPr>
            <a:lvl9pPr marL="3683942" indent="0">
              <a:buNone/>
              <a:defRPr sz="201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57870" y="1711986"/>
            <a:ext cx="6336093" cy="4803620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13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62592" y="3581546"/>
            <a:ext cx="2762851" cy="2879725"/>
          </a:xfrm>
        </p:spPr>
        <p:txBody>
          <a:bodyPr anchor="b">
            <a:normAutofit/>
          </a:bodyPr>
          <a:lstStyle>
            <a:lvl1pPr marL="0" indent="0">
              <a:spcBef>
                <a:spcPts val="1208"/>
              </a:spcBef>
              <a:buNone/>
              <a:defRPr sz="1611"/>
            </a:lvl1pPr>
            <a:lvl2pPr marL="460493" indent="0">
              <a:buNone/>
              <a:defRPr sz="1208"/>
            </a:lvl2pPr>
            <a:lvl3pPr marL="920985" indent="0">
              <a:buNone/>
              <a:defRPr sz="1007"/>
            </a:lvl3pPr>
            <a:lvl4pPr marL="1381478" indent="0">
              <a:buNone/>
              <a:defRPr sz="906"/>
            </a:lvl4pPr>
            <a:lvl5pPr marL="1841972" indent="0">
              <a:buNone/>
              <a:defRPr sz="906"/>
            </a:lvl5pPr>
            <a:lvl6pPr marL="2302464" indent="0">
              <a:buNone/>
              <a:defRPr sz="906"/>
            </a:lvl6pPr>
            <a:lvl7pPr marL="2762957" indent="0">
              <a:buNone/>
              <a:defRPr sz="906"/>
            </a:lvl7pPr>
            <a:lvl8pPr marL="3223449" indent="0">
              <a:buNone/>
              <a:defRPr sz="906"/>
            </a:lvl8pPr>
            <a:lvl9pPr marL="3683942" indent="0">
              <a:buNone/>
              <a:defRPr sz="9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3320" y="288306"/>
            <a:ext cx="9209500" cy="10715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3320" y="1999809"/>
            <a:ext cx="9209502" cy="4479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3319" y="6719360"/>
            <a:ext cx="6369904" cy="289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3462" y="6719360"/>
            <a:ext cx="1252769" cy="289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1632" y="6719360"/>
            <a:ext cx="1151190" cy="2899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20985" rtl="0" eaLnBrk="1" latinLnBrk="0" hangingPunct="1">
        <a:lnSpc>
          <a:spcPct val="90000"/>
        </a:lnSpc>
        <a:spcBef>
          <a:spcPct val="0"/>
        </a:spcBef>
        <a:buNone/>
        <a:defRPr sz="32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95" indent="-276295" algn="l" defTabSz="920985" rtl="0" eaLnBrk="1" latinLnBrk="0" hangingPunct="1">
        <a:lnSpc>
          <a:spcPct val="90000"/>
        </a:lnSpc>
        <a:spcBef>
          <a:spcPts val="1813"/>
        </a:spcBef>
        <a:buSzPct val="100000"/>
        <a:buFont typeface="Arial" pitchFamily="34" charset="0"/>
        <a:buChar char="▪"/>
        <a:defRPr sz="2418" kern="1200">
          <a:solidFill>
            <a:schemeClr val="tx1"/>
          </a:solidFill>
          <a:latin typeface="+mn-lt"/>
          <a:ea typeface="+mn-ea"/>
          <a:cs typeface="+mn-cs"/>
        </a:defRPr>
      </a:lvl1pPr>
      <a:lvl2pPr marL="580221" indent="-276295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Consolas" pitchFamily="49" charset="0"/>
        <a:buChar char="–"/>
        <a:defRPr sz="2015" kern="1200">
          <a:solidFill>
            <a:schemeClr val="tx1"/>
          </a:solidFill>
          <a:latin typeface="+mn-lt"/>
          <a:ea typeface="+mn-ea"/>
          <a:cs typeface="+mn-cs"/>
        </a:defRPr>
      </a:lvl2pPr>
      <a:lvl3pPr marL="810467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Arial" pitchFamily="34" charset="0"/>
        <a:buChar char="▪"/>
        <a:defRPr sz="1813" kern="1200">
          <a:solidFill>
            <a:schemeClr val="tx1"/>
          </a:solidFill>
          <a:latin typeface="+mn-lt"/>
          <a:ea typeface="+mn-ea"/>
          <a:cs typeface="+mn-cs"/>
        </a:defRPr>
      </a:lvl3pPr>
      <a:lvl4pPr marL="1040714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Consolas" pitchFamily="49" charset="0"/>
        <a:buChar char="–"/>
        <a:defRPr sz="1611" kern="1200">
          <a:solidFill>
            <a:schemeClr val="tx1"/>
          </a:solidFill>
          <a:latin typeface="+mn-lt"/>
          <a:ea typeface="+mn-ea"/>
          <a:cs typeface="+mn-cs"/>
        </a:defRPr>
      </a:lvl4pPr>
      <a:lvl5pPr marL="1270961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Arial" pitchFamily="34" charset="0"/>
        <a:buChar char="▪"/>
        <a:defRPr sz="1611" kern="1200">
          <a:solidFill>
            <a:schemeClr val="tx1"/>
          </a:solidFill>
          <a:latin typeface="+mn-lt"/>
          <a:ea typeface="+mn-ea"/>
          <a:cs typeface="+mn-cs"/>
        </a:defRPr>
      </a:lvl5pPr>
      <a:lvl6pPr marL="1501206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Consolas" pitchFamily="49" charset="0"/>
        <a:buChar char="–"/>
        <a:defRPr sz="1611" kern="1200">
          <a:solidFill>
            <a:schemeClr val="tx1"/>
          </a:solidFill>
          <a:latin typeface="+mn-lt"/>
          <a:ea typeface="+mn-ea"/>
          <a:cs typeface="+mn-cs"/>
        </a:defRPr>
      </a:lvl6pPr>
      <a:lvl7pPr marL="1731453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Arial" pitchFamily="34" charset="0"/>
        <a:buChar char="▪"/>
        <a:defRPr sz="1611" kern="1200">
          <a:solidFill>
            <a:schemeClr val="tx1"/>
          </a:solidFill>
          <a:latin typeface="+mn-lt"/>
          <a:ea typeface="+mn-ea"/>
          <a:cs typeface="+mn-cs"/>
        </a:defRPr>
      </a:lvl7pPr>
      <a:lvl8pPr marL="1961699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Consolas" pitchFamily="49" charset="0"/>
        <a:buChar char="–"/>
        <a:defRPr sz="1611" kern="1200">
          <a:solidFill>
            <a:schemeClr val="tx1"/>
          </a:solidFill>
          <a:latin typeface="+mn-lt"/>
          <a:ea typeface="+mn-ea"/>
          <a:cs typeface="+mn-cs"/>
        </a:defRPr>
      </a:lvl8pPr>
      <a:lvl9pPr marL="2191946" indent="-230247" algn="l" defTabSz="920985" rtl="0" eaLnBrk="1" latinLnBrk="0" hangingPunct="1">
        <a:lnSpc>
          <a:spcPct val="90000"/>
        </a:lnSpc>
        <a:spcBef>
          <a:spcPts val="604"/>
        </a:spcBef>
        <a:buSzPct val="100000"/>
        <a:buFont typeface="Arial" pitchFamily="34" charset="0"/>
        <a:buChar char="▪"/>
        <a:defRPr sz="16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1pPr>
      <a:lvl2pPr marL="460493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2pPr>
      <a:lvl3pPr marL="920985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3pPr>
      <a:lvl4pPr marL="1381478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41972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302464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762957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223449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683942" algn="l" defTabSz="920985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34" dirty="0"/>
              <a:t>Socijalni rad s pojedincem</a:t>
            </a:r>
            <a:endParaRPr lang="en-US" sz="4834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320" y="5267703"/>
            <a:ext cx="9209501" cy="1074442"/>
          </a:xfrm>
        </p:spPr>
        <p:txBody>
          <a:bodyPr>
            <a:normAutofit/>
          </a:bodyPr>
          <a:lstStyle/>
          <a:p>
            <a:r>
              <a:rPr lang="hr-HR" sz="3626" dirty="0"/>
              <a:t>UVOD - OPĆENITO</a:t>
            </a:r>
            <a:endParaRPr lang="en-US" sz="3626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636C79-942C-4EE7-99BD-C224C19493F8}"/>
              </a:ext>
            </a:extLst>
          </p:cNvPr>
          <p:cNvSpPr/>
          <p:nvPr/>
        </p:nvSpPr>
        <p:spPr>
          <a:xfrm>
            <a:off x="191116" y="162686"/>
            <a:ext cx="11893906" cy="6602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Među zanimljivim problemima u konceptu profesionalizma je pitanje njegovog odnosa prema onima kojima služi.</a:t>
            </a:r>
          </a:p>
          <a:p>
            <a:endParaRPr lang="hr-HR" sz="2820" dirty="0"/>
          </a:p>
          <a:p>
            <a:r>
              <a:rPr lang="hr-HR" sz="2820" dirty="0"/>
              <a:t>Neki poljoprivrednik nije korisnik profesionalca (u našem smislu). Korisnik određuje koje su njegove potrebe i traga  za zadovoljavanjem tih potreba. </a:t>
            </a:r>
          </a:p>
          <a:p>
            <a:endParaRPr lang="hr-HR" sz="2820" dirty="0"/>
          </a:p>
          <a:p>
            <a:r>
              <a:rPr lang="hr-HR" sz="2820" dirty="0"/>
              <a:t>On nije niti klijent, jer je klijent pojedinac koji želi ili mora pristupiti nekoj profesionalnoj prosudbi ili savjetu.</a:t>
            </a:r>
          </a:p>
          <a:p>
            <a:endParaRPr lang="hr-HR" sz="2820" dirty="0"/>
          </a:p>
          <a:p>
            <a:r>
              <a:rPr lang="hr-HR" sz="2820" dirty="0"/>
              <a:t>Ako socijalni radnik odgovara samo željama ljudi, on ne može biti istinski profesionalan, jer profesionalnost podrazumijeva definiranje potreba prema nekim standardima. </a:t>
            </a:r>
          </a:p>
          <a:p>
            <a:r>
              <a:rPr lang="hr-HR" sz="2820" dirty="0"/>
              <a:t>Naravno, moramo pružiti  ljudima ono što oni žele, ali moramo također podići standarde tako da ljudi žele sve veću kvalitetu usluga, informacija i tehničke pomoći.</a:t>
            </a:r>
          </a:p>
        </p:txBody>
      </p:sp>
    </p:spTree>
    <p:extLst>
      <p:ext uri="{BB962C8B-B14F-4D97-AF65-F5344CB8AC3E}">
        <p14:creationId xmlns:p14="http://schemas.microsoft.com/office/powerpoint/2010/main" val="185318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FD2F14-B724-4D67-B404-FEDEF9AD0FE2}"/>
              </a:ext>
            </a:extLst>
          </p:cNvPr>
          <p:cNvSpPr/>
          <p:nvPr/>
        </p:nvSpPr>
        <p:spPr>
          <a:xfrm>
            <a:off x="227379" y="657482"/>
            <a:ext cx="11821382" cy="588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Socijalni rad  se oduvijek bavio ljudima u cjelini.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Bilo je zainteresiran za pojedinca, poljoprivrednika i njegove usjeve, pojedinca obrtnika i rezultate njegova rada, pojedinca mladog čovjeka i njegove ljubimce.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No, kako socijalna je struktura promijenila svoj milje od agrarnog u urbano društvo, socijalni rad se sve više uključitvao u segmente socijalne kontrole ali i agense društvene promjene. To je značilo i bitno drugačiji način bavljenja ljudima.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Osim proširenja tehničkih znanja trebalo je proširiti i kvalitetu odnosa prema ljudima.</a:t>
            </a:r>
          </a:p>
        </p:txBody>
      </p:sp>
    </p:spTree>
    <p:extLst>
      <p:ext uri="{BB962C8B-B14F-4D97-AF65-F5344CB8AC3E}">
        <p14:creationId xmlns:p14="http://schemas.microsoft.com/office/powerpoint/2010/main" val="112811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5B9E0-7585-4E33-B424-98626C8D06E1}"/>
              </a:ext>
            </a:extLst>
          </p:cNvPr>
          <p:cNvSpPr/>
          <p:nvPr/>
        </p:nvSpPr>
        <p:spPr>
          <a:xfrm>
            <a:off x="299902" y="124250"/>
            <a:ext cx="11676335" cy="6714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33"/>
              </a:lnSpc>
            </a:pPr>
            <a:r>
              <a:rPr lang="hr-HR" sz="2820" dirty="0"/>
              <a:t>Funkcija je socijalnog radnika da prenese istinu u mjeri u kojoj je on sam poznaje i da ju transformira u društvenu akciju. </a:t>
            </a:r>
          </a:p>
          <a:p>
            <a:pPr>
              <a:lnSpc>
                <a:spcPts val="4733"/>
              </a:lnSpc>
            </a:pPr>
            <a:r>
              <a:rPr lang="hr-HR" sz="2820" dirty="0"/>
              <a:t>Profesionalni socijalni radnik nije ni glumac niti propagandist. </a:t>
            </a:r>
          </a:p>
          <a:p>
            <a:pPr>
              <a:lnSpc>
                <a:spcPts val="4733"/>
              </a:lnSpc>
            </a:pPr>
            <a:r>
              <a:rPr lang="hr-HR" sz="2820" dirty="0"/>
              <a:t>On je prijenosnik provjerenih znanja, koji ima tu osobnu sposobnost da donese vrlo visoku kvalitetu razmišljanja u bilo koju praktičnu situaciju.</a:t>
            </a:r>
          </a:p>
          <a:p>
            <a:pPr>
              <a:lnSpc>
                <a:spcPts val="4733"/>
              </a:lnSpc>
            </a:pPr>
            <a:r>
              <a:rPr lang="hr-HR" sz="2820" dirty="0"/>
              <a:t>Profesionalizam je daleko više od specijalizacije. Socijalni radnik mora biti iskusan u svom području. </a:t>
            </a:r>
          </a:p>
          <a:p>
            <a:pPr>
              <a:lnSpc>
                <a:spcPts val="4733"/>
              </a:lnSpc>
            </a:pPr>
            <a:r>
              <a:rPr lang="hr-HR" sz="2820" dirty="0"/>
              <a:t>On mora stalno pratiti nova znanja o novim zbivanjima, pripadati profesionalnoj udruzi i pratiti novosti u znanosti. </a:t>
            </a:r>
          </a:p>
          <a:p>
            <a:pPr>
              <a:lnSpc>
                <a:spcPts val="4733"/>
              </a:lnSpc>
            </a:pPr>
            <a:r>
              <a:rPr lang="hr-HR" sz="2820" dirty="0"/>
              <a:t>Ali on također mora znati što se događa u svijetu izvan njegove zajednice, njegove države i njegove zemlje</a:t>
            </a:r>
          </a:p>
        </p:txBody>
      </p:sp>
    </p:spTree>
    <p:extLst>
      <p:ext uri="{BB962C8B-B14F-4D97-AF65-F5344CB8AC3E}">
        <p14:creationId xmlns:p14="http://schemas.microsoft.com/office/powerpoint/2010/main" val="256502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AE5733-E3FA-4F31-965B-5B9715B269CA}"/>
              </a:ext>
            </a:extLst>
          </p:cNvPr>
          <p:cNvSpPr/>
          <p:nvPr/>
        </p:nvSpPr>
        <p:spPr>
          <a:xfrm>
            <a:off x="263639" y="408609"/>
            <a:ext cx="11458763" cy="6168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Socijalni radnik je osoba koja prevodi znanstvene spoznaje u društvenu akciju. </a:t>
            </a:r>
          </a:p>
          <a:p>
            <a:endParaRPr lang="hr-HR" sz="2820" dirty="0"/>
          </a:p>
          <a:p>
            <a:r>
              <a:rPr lang="hr-HR" sz="2820" dirty="0"/>
              <a:t>Ovaj "profesionalni posrednik", mora biti vrlo posebna osoba. Ističe se da je "kvaliteta našeg djelovanja kao profesionalnih osoba u bilo kojoj praktičnoj situaciji određena kvalitetom razmišljanja koju koristimo u razrješavanju konkretne situacije. Kakva osoba moramo biti kako bismo se mogli smatrati pripadnikom profesije socijalnog rada?</a:t>
            </a:r>
          </a:p>
          <a:p>
            <a:endParaRPr lang="hr-HR" sz="2820" dirty="0"/>
          </a:p>
          <a:p>
            <a:r>
              <a:rPr lang="hr-HR" sz="2820" dirty="0"/>
              <a:t>Koje su najvažnije karakteristike profesionalca – socijalnoe radnice/ radnika?</a:t>
            </a:r>
          </a:p>
          <a:p>
            <a:endParaRPr lang="hr-HR" sz="2820" dirty="0"/>
          </a:p>
          <a:p>
            <a:pPr marL="518054" indent="-518054">
              <a:buFont typeface="+mj-lt"/>
              <a:buAutoNum type="alphaUcPeriod"/>
            </a:pPr>
            <a:r>
              <a:rPr lang="hr-HR" sz="2820" dirty="0"/>
              <a:t>Dobar profesionalac ima osjećaj za povijest. On ne živi u povijesti, ali nije sasvim niti u sadašnjosti. Osjećaj za povijest je važan za našu perspektivu kao profesionalaca. </a:t>
            </a:r>
          </a:p>
        </p:txBody>
      </p:sp>
    </p:spTree>
    <p:extLst>
      <p:ext uri="{BB962C8B-B14F-4D97-AF65-F5344CB8AC3E}">
        <p14:creationId xmlns:p14="http://schemas.microsoft.com/office/powerpoint/2010/main" val="82849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ADFE89-5880-4EE5-8371-CD88BF3F115D}"/>
              </a:ext>
            </a:extLst>
          </p:cNvPr>
          <p:cNvSpPr/>
          <p:nvPr/>
        </p:nvSpPr>
        <p:spPr>
          <a:xfrm>
            <a:off x="408687" y="263562"/>
            <a:ext cx="11676335" cy="58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2. Stvaran profesionalac prepoznaje važnost novih oblika odnosa koji naglašavaju </a:t>
            </a:r>
            <a:r>
              <a:rPr lang="hr-HR" sz="2820" spc="604" dirty="0"/>
              <a:t>međuovisnost</a:t>
            </a:r>
            <a:r>
              <a:rPr lang="hr-HR" sz="2820" dirty="0"/>
              <a:t>, a ne neovisnost, </a:t>
            </a:r>
            <a:r>
              <a:rPr lang="hr-HR" sz="2820" spc="604" dirty="0"/>
              <a:t>suradnju</a:t>
            </a:r>
            <a:r>
              <a:rPr lang="hr-HR" sz="2820" dirty="0"/>
              <a:t>, a ne izolaciju, i sve veću centralizaciju izvora djelovanja, a ne stari uzorak labirinta autonomnih jedinica, od kojih svaka djeluje sam po sebi.</a:t>
            </a:r>
          </a:p>
          <a:p>
            <a:endParaRPr lang="hr-HR" sz="2820" dirty="0"/>
          </a:p>
          <a:p>
            <a:r>
              <a:rPr lang="hr-HR" sz="2820" dirty="0"/>
              <a:t>3. Profesionalac ima razumijevanje složenosti svijeta i znanja, a time i posla koji radi. On ne oklijeva dovesti stručnjake iz drugih područja. Ne oklijeva reći "Ne znam". Osoba koja je spremna odgovoriti na svako pitanje je lažac.</a:t>
            </a:r>
          </a:p>
          <a:p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4. Profesionalac kontinuirano radi na vlastitom rastu i razvoju. Nikad ne prestaje učiti. Nastoji razviti unutar sebe ne samo nova znanja, već novu mudrost koja proizlazi iz kontinuiranog proučavanja i razmišljanja.</a:t>
            </a:r>
          </a:p>
        </p:txBody>
      </p:sp>
    </p:spTree>
    <p:extLst>
      <p:ext uri="{BB962C8B-B14F-4D97-AF65-F5344CB8AC3E}">
        <p14:creationId xmlns:p14="http://schemas.microsoft.com/office/powerpoint/2010/main" val="40849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4F9FEA-8326-404E-BD61-E7693E3D3D03}"/>
              </a:ext>
            </a:extLst>
          </p:cNvPr>
          <p:cNvSpPr/>
          <p:nvPr/>
        </p:nvSpPr>
        <p:spPr>
          <a:xfrm>
            <a:off x="191116" y="553656"/>
            <a:ext cx="11748859" cy="3998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5. Profesionalac mora kroz vježbe i osposobljavanje pomoći u vođenju laika u socijalnom planiranju. Ako smo dostojni profesionalnog imena, trebali bismo biti sposobni zauzeti svoje mjesto u procesu socijalnog planiranja.</a:t>
            </a:r>
          </a:p>
          <a:p>
            <a:endParaRPr lang="hr-HR" sz="2820" dirty="0"/>
          </a:p>
          <a:p>
            <a:r>
              <a:rPr lang="hr-HR" sz="2820" dirty="0"/>
              <a:t>Prečesto se svjedoči pustoši koji je prouzročio bezumni rast ili besmisleno uništavanje ili besmislena akcija u kojoj nije bilo planiranja, kad nije bilo  ideja o tome gdje se krenulo ili zašto.</a:t>
            </a:r>
          </a:p>
          <a:p>
            <a:endParaRPr lang="hr-HR" sz="2820" dirty="0"/>
          </a:p>
          <a:p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105028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A8063E-4D41-4C46-839B-DB686FB1A032}"/>
              </a:ext>
            </a:extLst>
          </p:cNvPr>
          <p:cNvSpPr/>
          <p:nvPr/>
        </p:nvSpPr>
        <p:spPr>
          <a:xfrm>
            <a:off x="988879" y="2874418"/>
            <a:ext cx="10806049" cy="1084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23" dirty="0"/>
              <a:t>Profesionalizacija socijalnog rada: istraživanje  različitih nacionalnih modela</a:t>
            </a:r>
          </a:p>
        </p:txBody>
      </p:sp>
    </p:spTree>
    <p:extLst>
      <p:ext uri="{BB962C8B-B14F-4D97-AF65-F5344CB8AC3E}">
        <p14:creationId xmlns:p14="http://schemas.microsoft.com/office/powerpoint/2010/main" val="103830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2B7DEC-0566-4AE6-A97D-022D624CB2DE}"/>
              </a:ext>
            </a:extLst>
          </p:cNvPr>
          <p:cNvSpPr/>
          <p:nvPr/>
        </p:nvSpPr>
        <p:spPr>
          <a:xfrm>
            <a:off x="553736" y="843752"/>
            <a:ext cx="11458763" cy="530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Od svojeg začetka koncem 19. stoljeća, socijalni rad je profesija koja se prakticira u 144 države u svijetu.</a:t>
            </a:r>
          </a:p>
          <a:p>
            <a:endParaRPr lang="hr-HR" sz="2820" dirty="0"/>
          </a:p>
          <a:p>
            <a:r>
              <a:rPr lang="hr-HR" sz="2820" dirty="0"/>
              <a:t>Mnogo je interesa za istraživanje socijalnog rada kao zanimanje. Tome su dva glavna uzroka. </a:t>
            </a:r>
          </a:p>
          <a:p>
            <a:endParaRPr lang="hr-HR" sz="2820" dirty="0"/>
          </a:p>
          <a:p>
            <a:r>
              <a:rPr lang="hr-HR" sz="2820" dirty="0"/>
              <a:t>Jedan je sve veći interes za definiranje uloge socijalnog rada u globalnom kontekstu.</a:t>
            </a:r>
          </a:p>
          <a:p>
            <a:endParaRPr lang="hr-HR" sz="2820" dirty="0"/>
          </a:p>
          <a:p>
            <a:r>
              <a:rPr lang="hr-HR" sz="2820" dirty="0"/>
              <a:t>Drugi je uzrok sve veće zabrinutosti da je u nekim zemljama profesionalnost ugrožena.</a:t>
            </a:r>
          </a:p>
          <a:p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81453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42DF8E-70C5-47DE-8570-03B8DADB9FCC}"/>
              </a:ext>
            </a:extLst>
          </p:cNvPr>
          <p:cNvSpPr/>
          <p:nvPr/>
        </p:nvSpPr>
        <p:spPr>
          <a:xfrm>
            <a:off x="118592" y="626180"/>
            <a:ext cx="11821382" cy="58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U literaturi o socijalnom radu kao profesiji nalazimo dva suprotstavljena pristupa: </a:t>
            </a:r>
          </a:p>
          <a:p>
            <a:pPr marL="287808" indent="-28780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20" dirty="0"/>
              <a:t>pristup atributa (ili karakteristika) i </a:t>
            </a:r>
          </a:p>
          <a:p>
            <a:pPr marL="287808" indent="-28780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20" dirty="0"/>
              <a:t>pristup "moći” (ili kontrole)</a:t>
            </a:r>
          </a:p>
          <a:p>
            <a:pPr marL="287808" indent="-287808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20" dirty="0"/>
          </a:p>
          <a:p>
            <a:pPr marL="460493" indent="-460493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hr-HR" sz="2820" dirty="0"/>
              <a:t>Pristup atributa naglašava funkciju zanimanja u suvremenoj društvenoj strukturi (funkcionalistički pristup)</a:t>
            </a:r>
          </a:p>
          <a:p>
            <a:pPr marL="460493" indent="-460493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hr-HR" sz="2820" dirty="0"/>
              <a:t>Iako nema konsenzusa o tome koja su bitna svojstva, pristup atributa dugo je služio kao okvir za raspravu o profesionalnom statusu socijalnog rada.</a:t>
            </a:r>
          </a:p>
        </p:txBody>
      </p:sp>
    </p:spTree>
    <p:extLst>
      <p:ext uri="{BB962C8B-B14F-4D97-AF65-F5344CB8AC3E}">
        <p14:creationId xmlns:p14="http://schemas.microsoft.com/office/powerpoint/2010/main" val="381718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2B355B-51E9-45E4-BD87-809E5E6FB3A5}"/>
              </a:ext>
            </a:extLst>
          </p:cNvPr>
          <p:cNvSpPr/>
          <p:nvPr/>
        </p:nvSpPr>
        <p:spPr>
          <a:xfrm>
            <a:off x="191116" y="916276"/>
            <a:ext cx="11676335" cy="4432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808" indent="-28780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hr-HR" sz="2820" dirty="0"/>
              <a:t>Autori su socijalni rad 1960-tih  označavali polu-strukom jer nije imao određene osobine koje su bitne za potpuno razvijenu profesiju (npr. profesionalnu samostalnost) ili ove osobine još nisu bile potpuno razvijene.</a:t>
            </a:r>
          </a:p>
          <a:p>
            <a:pPr marL="287808" indent="-28780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hr-HR" sz="2820" dirty="0"/>
          </a:p>
          <a:p>
            <a:pPr marL="287808" indent="-28780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hr-HR" sz="2820" dirty="0"/>
              <a:t>Od osamdesetih godina, kada je razvijena baza temeljnih znanja, socijalni rad je opisan kao „strukom u nastajanju" ili "razvoju”.</a:t>
            </a:r>
          </a:p>
          <a:p>
            <a:pPr marL="287808" indent="-28780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13978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677AFD-8B19-42B0-BA06-B3DBB9EF3DB2}"/>
              </a:ext>
            </a:extLst>
          </p:cNvPr>
          <p:cNvSpPr/>
          <p:nvPr/>
        </p:nvSpPr>
        <p:spPr>
          <a:xfrm>
            <a:off x="4542546" y="408609"/>
            <a:ext cx="3834727" cy="588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23" dirty="0"/>
              <a:t>Misija socijalnog rada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9E0B52-93AF-47F1-B4FB-AD0F20870D80}"/>
              </a:ext>
            </a:extLst>
          </p:cNvPr>
          <p:cNvSpPr/>
          <p:nvPr/>
        </p:nvSpPr>
        <p:spPr>
          <a:xfrm>
            <a:off x="336164" y="2419673"/>
            <a:ext cx="11748859" cy="182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„primarna misija profesije socijalnog rada je unaprijediti ljudsku dobrobit i pomoći u ispunjavanju osnovnih ljudskih potreba svih ljudi s posebnom pozornošću na potrebe osnaživanja ljudi koji su ranjivi, potlačeni i koji žive u siromaštvu "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CDE3F4-0699-4FE5-AC88-FAED9D8B8549}"/>
              </a:ext>
            </a:extLst>
          </p:cNvPr>
          <p:cNvSpPr/>
          <p:nvPr/>
        </p:nvSpPr>
        <p:spPr>
          <a:xfrm>
            <a:off x="263641" y="1331816"/>
            <a:ext cx="12190991" cy="96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NASW [National Association of Social Work ( Nacionalno udruženje socijalnih</a:t>
            </a:r>
          </a:p>
          <a:p>
            <a:r>
              <a:rPr lang="hr-HR" sz="2820" dirty="0"/>
              <a:t> radnika)] – SAD.  Definicija misije. 2008. godine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39DFC2-8E89-4324-8A48-288C372225E2}"/>
              </a:ext>
            </a:extLst>
          </p:cNvPr>
          <p:cNvSpPr/>
          <p:nvPr/>
        </p:nvSpPr>
        <p:spPr>
          <a:xfrm>
            <a:off x="408687" y="4248562"/>
            <a:ext cx="11676335" cy="96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IFSW - </a:t>
            </a:r>
            <a:r>
              <a:rPr lang="en-US" sz="2820" dirty="0"/>
              <a:t>The International Federation of Social</a:t>
            </a:r>
            <a:r>
              <a:rPr lang="hr-HR" sz="2820" dirty="0"/>
              <a:t>  </a:t>
            </a:r>
            <a:r>
              <a:rPr lang="en-US" sz="2820" dirty="0"/>
              <a:t>Workers</a:t>
            </a:r>
            <a:r>
              <a:rPr lang="hr-HR" sz="2820" dirty="0"/>
              <a:t> (Međunarodna federacija socijalnih radnika), 2000.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9D8E4A-5A95-4187-8D75-97C946C68AA1}"/>
              </a:ext>
            </a:extLst>
          </p:cNvPr>
          <p:cNvSpPr/>
          <p:nvPr/>
        </p:nvSpPr>
        <p:spPr>
          <a:xfrm>
            <a:off x="408688" y="5395788"/>
            <a:ext cx="11439481" cy="1394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Definira svrhu socijalnog rada kao onu koja uključuje promicanje društvenih promjena i osnaživanje i oslobađanje ljudi za poboljšanje dobrobiti (IFSW, 2000, str. 1).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3D5537-A3F6-4BA0-AF36-97A206D9735B}"/>
              </a:ext>
            </a:extLst>
          </p:cNvPr>
          <p:cNvSpPr/>
          <p:nvPr/>
        </p:nvSpPr>
        <p:spPr>
          <a:xfrm>
            <a:off x="227378" y="146094"/>
            <a:ext cx="11930168" cy="718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808" indent="-28780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hr-HR" sz="2720" dirty="0"/>
              <a:t>Razvijajući se iz socioloških rasprava o prirodi struke sedamdesetih godina, snažan pristup usredotočuje se na to kako zanimanja uspostavljaju i održavaju dominaciju u područjima prakse kada se suočavaju s prijetnjama njihovom statusu od konkurentskih interesa, </a:t>
            </a:r>
          </a:p>
          <a:p>
            <a:pPr marL="978547" lvl="1" indent="-518054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hr-HR" sz="2720" dirty="0"/>
              <a:t>bilo da se radi o prijetnjama drugih strukovnih skupina</a:t>
            </a:r>
          </a:p>
          <a:p>
            <a:pPr marL="978547" lvl="1" indent="-518054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hr-HR" sz="2720" dirty="0"/>
              <a:t>birokracije koja ih zapošljava ili </a:t>
            </a:r>
          </a:p>
          <a:p>
            <a:pPr marL="978547" lvl="1" indent="-518054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hr-HR" sz="2720" dirty="0"/>
              <a:t>njihovih klijenata.</a:t>
            </a:r>
          </a:p>
          <a:p>
            <a:pPr marL="978547" lvl="1" indent="-518054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endParaRPr lang="hr-HR" sz="2720" dirty="0"/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hr-HR" sz="2720" dirty="0"/>
              <a:t>Osnovna je pretpostavka da se zanimanja bore za isključivo pravo obavljanja određenih vrsta rada i u sukobu su s drugim skupinama oko pitanja granica, klijenata, resursa i licenciranja.</a:t>
            </a:r>
          </a:p>
        </p:txBody>
      </p:sp>
    </p:spTree>
    <p:extLst>
      <p:ext uri="{BB962C8B-B14F-4D97-AF65-F5344CB8AC3E}">
        <p14:creationId xmlns:p14="http://schemas.microsoft.com/office/powerpoint/2010/main" val="119500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BF1A34-10BA-498E-ACB6-DA056BAB5B70}"/>
              </a:ext>
            </a:extLst>
          </p:cNvPr>
          <p:cNvSpPr/>
          <p:nvPr/>
        </p:nvSpPr>
        <p:spPr>
          <a:xfrm>
            <a:off x="299902" y="263561"/>
            <a:ext cx="11676335" cy="718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493" indent="-46049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r-HR" sz="2820" dirty="0"/>
              <a:t>Eliot Freidson je definirao je profesije kao zanimanja koja imaju dominantnu poziciju moći u podjeli rada u svom području prakse i time imaju kontrolu nad sadržajem njihovog rada.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 </a:t>
            </a:r>
          </a:p>
          <a:p>
            <a:pPr marL="460493" indent="-46049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r-HR" sz="2820" dirty="0"/>
              <a:t>Terence James Johnson je identificirao je profesije kao zanimanja koja su postigla kontrolu nad različitim aspektima njihovog djelovanja.</a:t>
            </a:r>
          </a:p>
          <a:p>
            <a:pPr marL="460493" indent="-460493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r-HR" sz="2820" dirty="0"/>
          </a:p>
          <a:p>
            <a:pPr marL="460493" indent="-46049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820" dirty="0"/>
              <a:t>Stanley Wenocur</a:t>
            </a:r>
            <a:r>
              <a:rPr lang="hr-HR" sz="2820" dirty="0"/>
              <a:t> i</a:t>
            </a:r>
            <a:r>
              <a:rPr lang="de-DE" sz="2820" dirty="0"/>
              <a:t> Michael</a:t>
            </a:r>
            <a:r>
              <a:rPr lang="hr-HR" sz="2820" dirty="0"/>
              <a:t> Reisch definiraju profesiju kao "kvazi-korporativni subjekt” ili „poduzeće” čiji su članovi dobili znatan stupanj kontrole nad proizvodnjom, distribucijom i potrošnjom potrebne robe.</a:t>
            </a:r>
          </a:p>
          <a:p>
            <a:pPr>
              <a:lnSpc>
                <a:spcPct val="150000"/>
              </a:lnSpc>
            </a:pPr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356597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50F308-15F0-4B98-9361-9F706437B582}"/>
              </a:ext>
            </a:extLst>
          </p:cNvPr>
          <p:cNvSpPr/>
          <p:nvPr/>
        </p:nvSpPr>
        <p:spPr>
          <a:xfrm>
            <a:off x="191116" y="1931609"/>
            <a:ext cx="11676335" cy="299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3223" dirty="0"/>
              <a:t>Detaljni opisi značajki   i usporedba profesionalnog socijalnog rada u Čileu, Njemačkoj, Mađarskoj, Indiji, Meksiku, Južnoj Africi, Španjolskoj, Švedskoj, Velikoj Britaniji i SAD-u, prema podacima iz 2005. godine</a:t>
            </a:r>
          </a:p>
        </p:txBody>
      </p:sp>
    </p:spTree>
    <p:extLst>
      <p:ext uri="{BB962C8B-B14F-4D97-AF65-F5344CB8AC3E}">
        <p14:creationId xmlns:p14="http://schemas.microsoft.com/office/powerpoint/2010/main" val="161994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AA08B8-711D-430A-AB54-61E669C7A27F}"/>
              </a:ext>
            </a:extLst>
          </p:cNvPr>
          <p:cNvSpPr/>
          <p:nvPr/>
        </p:nvSpPr>
        <p:spPr>
          <a:xfrm>
            <a:off x="336165" y="149061"/>
            <a:ext cx="11458762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Analiza je napravljena  na temelju osam ključnih značajki struke: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Javnog priznanja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Monopola na određenu vrstu obavljanja posla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Profesionalne autonomije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Korpusa znanja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Profesionalnog obrazovanja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Profesionalnog udruženja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Etičkih standarda</a:t>
            </a:r>
          </a:p>
          <a:p>
            <a:pPr marL="345370" indent="-345370">
              <a:lnSpc>
                <a:spcPct val="150000"/>
              </a:lnSpc>
              <a:buFont typeface="+mj-lt"/>
              <a:buAutoNum type="arabicParenR"/>
            </a:pPr>
            <a:r>
              <a:rPr lang="hr-HR" sz="2820" dirty="0"/>
              <a:t>Prestiža i plaćanje djelatnosti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4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4A46E8-5F3A-4FF1-ACCC-7CC53492F3D1}"/>
              </a:ext>
            </a:extLst>
          </p:cNvPr>
          <p:cNvSpPr/>
          <p:nvPr/>
        </p:nvSpPr>
        <p:spPr>
          <a:xfrm>
            <a:off x="336164" y="6521"/>
            <a:ext cx="11168668" cy="718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8054" indent="-518054">
              <a:lnSpc>
                <a:spcPct val="150000"/>
              </a:lnSpc>
              <a:buAutoNum type="arabicPeriod"/>
            </a:pPr>
            <a:r>
              <a:rPr lang="hr-HR" sz="2720" dirty="0"/>
              <a:t>Pokazatelj javnog priznanja da je zanimanje profesija jest postojanje zakona i postupaka licenciranja kojima se utvrđuju uvjeti ulaska, isključujući one koji ne ispunjavaju te kriterije od rada ili preuzimanja naziva struke.</a:t>
            </a:r>
          </a:p>
          <a:p>
            <a:pPr marL="978547" lvl="1" indent="-51805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2720" dirty="0"/>
              <a:t>U Švedskoj, Mađarskoj, Indiji i Meksiku nema postupaka licenciranja, a zakon ne ograničava upotrebu naslova "socijalni radnik". U Njemačkoj su licencni postupci kroz priznavanje od strane države na snazi u nekim pokrajinama, ali ne i na državnoj razini.</a:t>
            </a:r>
          </a:p>
          <a:p>
            <a:pPr marL="978547" lvl="1" indent="-51805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2720" dirty="0"/>
              <a:t>Španjolska, Južna Afrika, sve osim sedam država SAD-a i Velika Britanija zahtijevaju licenciranje ili registraciju kako bi radili kao i imali naslov socijalnog radnika.</a:t>
            </a:r>
          </a:p>
        </p:txBody>
      </p:sp>
    </p:spTree>
    <p:extLst>
      <p:ext uri="{BB962C8B-B14F-4D97-AF65-F5344CB8AC3E}">
        <p14:creationId xmlns:p14="http://schemas.microsoft.com/office/powerpoint/2010/main" val="146865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E98967-4313-4D55-98B5-577F0B4EAC70}"/>
              </a:ext>
            </a:extLst>
          </p:cNvPr>
          <p:cNvSpPr/>
          <p:nvPr/>
        </p:nvSpPr>
        <p:spPr>
          <a:xfrm>
            <a:off x="336164" y="408609"/>
            <a:ext cx="11386239" cy="58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2. Monopol nad vrstama rada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Monopol na neku vrstu posla daje pripadnicima profesije isključivo pravo obavljanja određenih zadataka i funkcija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U nijednoj od prikazanih zemalja, čak ni onima koji imaju formalne procedure licenciranja, socijalni rad nema zakonski monopol na bilo kojem području prakse ili funkcije.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222320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BAE41C-809B-43CB-B19C-E0C61F204D62}"/>
              </a:ext>
            </a:extLst>
          </p:cNvPr>
          <p:cNvSpPr/>
          <p:nvPr/>
        </p:nvSpPr>
        <p:spPr>
          <a:xfrm>
            <a:off x="336163" y="263561"/>
            <a:ext cx="11313715" cy="6407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29"/>
              </a:lnSpc>
            </a:pPr>
            <a:r>
              <a:rPr lang="hr-HR" sz="2720" dirty="0"/>
              <a:t>3. Profesionalna autonomija</a:t>
            </a:r>
          </a:p>
          <a:p>
            <a:pPr>
              <a:lnSpc>
                <a:spcPts val="4129"/>
              </a:lnSpc>
            </a:pPr>
            <a:r>
              <a:rPr lang="hr-HR" sz="2720" dirty="0"/>
              <a:t>Ključni aspekt profesionalne autonomije je pravo profesionalaca  da donose odluke vezane uz rad na temelju njihovih stručnih znanja i vrijednosti, a da ne da budu podložni smjernicama onih izvan struke ili ograničenjima koja nisu u skladu s tim znanjem i tim vrijednostima.</a:t>
            </a:r>
          </a:p>
          <a:p>
            <a:pPr>
              <a:lnSpc>
                <a:spcPts val="4129"/>
              </a:lnSpc>
            </a:pPr>
            <a:endParaRPr lang="hr-HR" sz="2720" dirty="0"/>
          </a:p>
          <a:p>
            <a:pPr>
              <a:lnSpc>
                <a:spcPts val="4129"/>
              </a:lnSpc>
            </a:pPr>
            <a:r>
              <a:rPr lang="hr-HR" sz="2720" dirty="0"/>
              <a:t>Većinu socijalnih radnika zapošljavaju  birokratske organizacije: općinske vlasti, vladine agencije, nevladine organizacije (NGO), profitne privatne agencije.  </a:t>
            </a:r>
          </a:p>
          <a:p>
            <a:pPr>
              <a:lnSpc>
                <a:spcPts val="4129"/>
              </a:lnSpc>
            </a:pPr>
            <a:r>
              <a:rPr lang="hr-HR" sz="2720" dirty="0"/>
              <a:t>Socijalni radnici stoga podliježu postupcima, propisima, prioritetima i očekivanjima agencije u kojoj rade, gdje njihovi menadžeri ne moraju biti socijalni radnici</a:t>
            </a:r>
          </a:p>
        </p:txBody>
      </p:sp>
    </p:spTree>
    <p:extLst>
      <p:ext uri="{BB962C8B-B14F-4D97-AF65-F5344CB8AC3E}">
        <p14:creationId xmlns:p14="http://schemas.microsoft.com/office/powerpoint/2010/main" val="42014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D05A13-F2E7-4DB1-9B8D-C0B8965BBABF}"/>
              </a:ext>
            </a:extLst>
          </p:cNvPr>
          <p:cNvSpPr/>
          <p:nvPr/>
        </p:nvSpPr>
        <p:spPr>
          <a:xfrm>
            <a:off x="481212" y="916275"/>
            <a:ext cx="11603811" cy="4866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U SAD-u, Mađarskoj i Južnoj Africi, direktori većine socijalnih službi koje zapošljavaju socijalne radnike su i sami socijalni radnici.</a:t>
            </a:r>
          </a:p>
          <a:p>
            <a:endParaRPr lang="hr-HR" sz="2820" dirty="0"/>
          </a:p>
          <a:p>
            <a:r>
              <a:rPr lang="hr-HR" sz="2820" dirty="0"/>
              <a:t>U drugim zemljama, poput Španjolske, manje je vjerojatno da će ravnatelji biti socijalni radnici, povećavajući vjerojatnost da će </a:t>
            </a:r>
            <a:r>
              <a:rPr lang="hr-HR" sz="2820" i="1" u="sng" dirty="0"/>
              <a:t>organizacijski ciljevi prevladati nad stručnim</a:t>
            </a:r>
            <a:r>
              <a:rPr lang="hr-HR" sz="2820" dirty="0"/>
              <a:t>. </a:t>
            </a:r>
          </a:p>
          <a:p>
            <a:endParaRPr lang="hr-HR" sz="2820" dirty="0"/>
          </a:p>
          <a:p>
            <a:r>
              <a:rPr lang="hr-HR" sz="2820" dirty="0"/>
              <a:t>U Velikoj Britaniji, socijalni radnici zaposleni u nedržavnom sektoru često uživaju veću profesionalnu autonomiju od onih zaposlenih u državnom sektoru.</a:t>
            </a:r>
          </a:p>
          <a:p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55043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2F0CC3-21A8-4DD9-AF33-05DFBB182DE8}"/>
              </a:ext>
            </a:extLst>
          </p:cNvPr>
          <p:cNvSpPr/>
          <p:nvPr/>
        </p:nvSpPr>
        <p:spPr>
          <a:xfrm>
            <a:off x="372426" y="1061322"/>
            <a:ext cx="11531286" cy="523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U većini predstavljenih zemalja (Mađarska, Španjolska, Južna Afrika, Švedska, Velika Britanija i SAD), socijalni radnici rade u višeprofesionalnim timovima. 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Njihov stupanj profesionalne autonomije razlikuje se u odnosu na status socijalnog rada kao profesije  u pojedinoj zemlji, razine stručnih kvalifikacija i osobnog iskustva, područja prakse i uloge koju mogu sami izboriti u odnosu na druge članove tima.</a:t>
            </a:r>
          </a:p>
        </p:txBody>
      </p:sp>
    </p:spTree>
    <p:extLst>
      <p:ext uri="{BB962C8B-B14F-4D97-AF65-F5344CB8AC3E}">
        <p14:creationId xmlns:p14="http://schemas.microsoft.com/office/powerpoint/2010/main" val="409560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D06B46-C703-456A-A5BF-9ADF23A17164}"/>
              </a:ext>
            </a:extLst>
          </p:cNvPr>
          <p:cNvSpPr/>
          <p:nvPr/>
        </p:nvSpPr>
        <p:spPr>
          <a:xfrm>
            <a:off x="191116" y="408609"/>
            <a:ext cx="11676335" cy="573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4 Korpus znanja</a:t>
            </a:r>
          </a:p>
          <a:p>
            <a:endParaRPr lang="hr-HR" sz="2820" dirty="0"/>
          </a:p>
          <a:p>
            <a:r>
              <a:rPr lang="hr-HR" sz="2820" dirty="0"/>
              <a:t>U svih deset prikazanih zemalja, jedinstvena baza znanja postoji i razvija se, iako u različitoj mjeri u različitim zemljama.</a:t>
            </a:r>
          </a:p>
          <a:p>
            <a:endParaRPr lang="hr-HR" sz="2820" dirty="0"/>
          </a:p>
          <a:p>
            <a:r>
              <a:rPr lang="hr-HR" sz="2820" dirty="0"/>
              <a:t>Ta baza obuhvaća znanja prije svega o:</a:t>
            </a:r>
          </a:p>
          <a:p>
            <a:pPr marL="518054" indent="-518054">
              <a:buAutoNum type="alphaLcParenR"/>
            </a:pPr>
            <a:r>
              <a:rPr lang="hr-HR" sz="2820" dirty="0"/>
              <a:t>o socijalnim problemima, posebice onima koji se odnose na siromaštvo i zlostavljanje i zanemarivanje djece; </a:t>
            </a:r>
          </a:p>
          <a:p>
            <a:pPr marL="518054" indent="-518054">
              <a:buAutoNum type="alphaLcParenR"/>
            </a:pPr>
            <a:endParaRPr lang="hr-HR" sz="2820" dirty="0"/>
          </a:p>
          <a:p>
            <a:pPr marL="518054" indent="-518054">
              <a:buAutoNum type="alphaLcParenR"/>
            </a:pPr>
            <a:r>
              <a:rPr lang="hr-HR" sz="2820" dirty="0"/>
              <a:t>posebno ugroženim populacijama, poput starijih osoba, pripadnicima manjinskih etničkih skupina i osoba s invaliditetom, posebno onih koji pate od ugnjetavanja, diskriminacije i socijalne isključenosti;</a:t>
            </a:r>
          </a:p>
          <a:p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5728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CDA899-F046-43CD-AA8D-A34B52C15AA0}"/>
              </a:ext>
            </a:extLst>
          </p:cNvPr>
          <p:cNvSpPr/>
          <p:nvPr/>
        </p:nvSpPr>
        <p:spPr>
          <a:xfrm>
            <a:off x="408688" y="263561"/>
            <a:ext cx="11603811" cy="6305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720" dirty="0"/>
              <a:t>Bidgood, Holosko i Taylor, 2003. usporedili su misiju socijalnog rada u Sjedinjenim Državama s definicijom IFSW : 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zajednički je fokus na marginalizirane dijelove populacije i njihovo osnaživanje, 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ali dodaju naglasak na globalnu i kulturnu osjetljivost, što je razumljivo s obzirom na ulogu globalnog faktora koju igra IFSW.</a:t>
            </a:r>
          </a:p>
          <a:p>
            <a:pPr>
              <a:lnSpc>
                <a:spcPct val="150000"/>
              </a:lnSpc>
            </a:pPr>
            <a:endParaRPr lang="hr-HR" sz="2720" dirty="0"/>
          </a:p>
          <a:p>
            <a:pPr>
              <a:lnSpc>
                <a:spcPct val="150000"/>
              </a:lnSpc>
            </a:pPr>
            <a:r>
              <a:rPr lang="hr-HR" sz="2720" dirty="0"/>
              <a:t>Pri tome su posebno analizirali dva područja: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720" dirty="0"/>
              <a:t>svrhe struke i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720" dirty="0"/>
              <a:t>temeljne kompetencije, gdje temeljne kompetencije uključuju karakteristično znanje, vrijednosti i prakse ponašanja</a:t>
            </a:r>
          </a:p>
        </p:txBody>
      </p:sp>
    </p:spTree>
    <p:extLst>
      <p:ext uri="{BB962C8B-B14F-4D97-AF65-F5344CB8AC3E}">
        <p14:creationId xmlns:p14="http://schemas.microsoft.com/office/powerpoint/2010/main" val="22878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CD2202-2CD1-4212-B445-9B3197502EDA}"/>
              </a:ext>
            </a:extLst>
          </p:cNvPr>
          <p:cNvSpPr/>
          <p:nvPr/>
        </p:nvSpPr>
        <p:spPr>
          <a:xfrm>
            <a:off x="263640" y="1351418"/>
            <a:ext cx="11893906" cy="32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c) stručnost u intervencijskim strategijama na razini pojedinca, obitelji, skupine, zajednice i države; i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d) istraživanje interakcije pojedinih osobnih čimbenika i društvenih, ekonomskih, političkih i kulturnih čimbenika koji su temelj socijalnih problema.</a:t>
            </a:r>
          </a:p>
        </p:txBody>
      </p:sp>
    </p:spTree>
    <p:extLst>
      <p:ext uri="{BB962C8B-B14F-4D97-AF65-F5344CB8AC3E}">
        <p14:creationId xmlns:p14="http://schemas.microsoft.com/office/powerpoint/2010/main" val="171320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AE2D2C-D3FC-48E0-B7A4-2E6C56F85E81}"/>
              </a:ext>
            </a:extLst>
          </p:cNvPr>
          <p:cNvSpPr/>
          <p:nvPr/>
        </p:nvSpPr>
        <p:spPr>
          <a:xfrm>
            <a:off x="118592" y="45990"/>
            <a:ext cx="11893906" cy="718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720" dirty="0"/>
              <a:t>5. Stručno obrazovanje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Specijalizirano i dugotrajno stručno usavršavanje u sustavu visokog obrazovanja ključno je obilježje struke, utemeljeno na pretpostavci da obavljanje stručnih poslova zahtjeva specifična znanja, vještine i stručnost, a koje se mogu dobiti samo kroz stručni obrazovanje</a:t>
            </a:r>
          </a:p>
          <a:p>
            <a:pPr>
              <a:lnSpc>
                <a:spcPct val="150000"/>
              </a:lnSpc>
            </a:pPr>
            <a:endParaRPr lang="hr-HR" sz="2720" dirty="0"/>
          </a:p>
          <a:p>
            <a:pPr>
              <a:lnSpc>
                <a:spcPct val="150000"/>
              </a:lnSpc>
            </a:pPr>
            <a:r>
              <a:rPr lang="hr-HR" sz="2720" dirty="0"/>
              <a:t>U svim analiziranim državama postoje takvi obrazovni sustavi, razvijani prije ili kasnije.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Vrsta diplome potrebna za ulaz u zanimanje varira od zemlje do zemlje. U većini (Njemačka, Velika Britanija, SAD, Mađarska, Švedska, Španjolska, Južna Afrika, Čile i Meksiko) dovoljan je dodiplomski stupanj. </a:t>
            </a:r>
          </a:p>
        </p:txBody>
      </p:sp>
    </p:spTree>
    <p:extLst>
      <p:ext uri="{BB962C8B-B14F-4D97-AF65-F5344CB8AC3E}">
        <p14:creationId xmlns:p14="http://schemas.microsoft.com/office/powerpoint/2010/main" val="36995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AD4E99-A5F6-44F1-ADCC-F2A9C7E6B848}"/>
              </a:ext>
            </a:extLst>
          </p:cNvPr>
          <p:cNvSpPr/>
          <p:nvPr/>
        </p:nvSpPr>
        <p:spPr>
          <a:xfrm>
            <a:off x="263641" y="263561"/>
            <a:ext cx="11748859" cy="6168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U SAD-u, klinički socijalni rad i zadaci koji zahtijevaju profesionalno osiguranje zahtijevaju magisterij.</a:t>
            </a:r>
          </a:p>
          <a:p>
            <a:endParaRPr lang="hr-HR" sz="2820" dirty="0"/>
          </a:p>
          <a:p>
            <a:r>
              <a:rPr lang="hr-HR" sz="2820" dirty="0"/>
              <a:t>U SAD-u, akreditaciju programa obrazovanja za socijalni rad daje stručno tijelo, Vijeće za socijalni rad. </a:t>
            </a:r>
          </a:p>
          <a:p>
            <a:endParaRPr lang="hr-HR" sz="2820" dirty="0"/>
          </a:p>
          <a:p>
            <a:r>
              <a:rPr lang="hr-HR" sz="2820" dirty="0"/>
              <a:t>U Južnoj Africi i Velikoj Britaniji kontrolu provode vladini organi. </a:t>
            </a:r>
          </a:p>
          <a:p>
            <a:endParaRPr lang="hr-HR" sz="2820" dirty="0"/>
          </a:p>
          <a:p>
            <a:r>
              <a:rPr lang="hr-HR" sz="2820" dirty="0"/>
              <a:t>U Velikoj Britaniji, na primjer, Odjel za zdravstvo postavlja osnovne zahtjeve za obrazovanje za socijalni rad i odgovoran je za akreditaciju programa obuke socijalnog rada na sveučilištima.</a:t>
            </a:r>
          </a:p>
          <a:p>
            <a:endParaRPr lang="hr-HR" sz="2820" dirty="0"/>
          </a:p>
          <a:p>
            <a:r>
              <a:rPr lang="hr-HR" sz="2820" dirty="0"/>
              <a:t>U nekim zemljama pojedine škole socijalnog rada imaju širi stupanj autonomije u postavljanju kurikuluma za socijalni rad.</a:t>
            </a:r>
          </a:p>
        </p:txBody>
      </p:sp>
    </p:spTree>
    <p:extLst>
      <p:ext uri="{BB962C8B-B14F-4D97-AF65-F5344CB8AC3E}">
        <p14:creationId xmlns:p14="http://schemas.microsoft.com/office/powerpoint/2010/main" val="382998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4DA6C8-500B-4BD0-B034-CB8BD2D9378D}"/>
              </a:ext>
            </a:extLst>
          </p:cNvPr>
          <p:cNvSpPr/>
          <p:nvPr/>
        </p:nvSpPr>
        <p:spPr>
          <a:xfrm>
            <a:off x="408689" y="171740"/>
            <a:ext cx="11531285" cy="7036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6. Stručna udruženja socijalnog rada</a:t>
            </a:r>
          </a:p>
          <a:p>
            <a:endParaRPr lang="hr-HR" sz="2820" dirty="0"/>
          </a:p>
          <a:p>
            <a:r>
              <a:rPr lang="hr-HR" sz="2820" dirty="0"/>
              <a:t>U svih deset zemalja, socijalni rad je uspostavio niz nacionalnih i lokalnih profesionalnih organizacija. Uz iznimku Meksika i Južne Afrike, ključna organizacija socijalnog rada u svim tim zemljama je nacionalna udruga, otvorena svim socijalnim radnicima.</a:t>
            </a:r>
          </a:p>
          <a:p>
            <a:endParaRPr lang="hr-HR" sz="2820" dirty="0"/>
          </a:p>
          <a:p>
            <a:r>
              <a:rPr lang="hr-HR" sz="2820" dirty="0"/>
              <a:t>U svim predstavljenim zemljama profesionalne organizacije (posebice nacionalne) imaju različite uloge, uključujući razvijanje profesije kroz širenje znanja putem časopisa i konferencija, razvoj etičkih kodeksa i promicanje obrazovanja socijalnog rada.</a:t>
            </a:r>
          </a:p>
          <a:p>
            <a:endParaRPr lang="hr-HR" sz="2820" dirty="0"/>
          </a:p>
          <a:p>
            <a:r>
              <a:rPr lang="hr-HR" sz="2820" dirty="0"/>
              <a:t>Neki također nastoje poboljšati nagrađivanje i radne uvjete socijalnih radnika: u Njemačkoj i Švedskoj nacionalne udruge djeluju istovremeno kao sindikati i kao profesionalne udruge i sudjeluju u procesu stvaranja politike.</a:t>
            </a:r>
          </a:p>
          <a:p>
            <a:endParaRPr lang="hr-HR" sz="2820" dirty="0"/>
          </a:p>
        </p:txBody>
      </p:sp>
    </p:spTree>
    <p:extLst>
      <p:ext uri="{BB962C8B-B14F-4D97-AF65-F5344CB8AC3E}">
        <p14:creationId xmlns:p14="http://schemas.microsoft.com/office/powerpoint/2010/main" val="403002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7D9600-CAAE-4C7B-B71B-CCDB069ADE99}"/>
              </a:ext>
            </a:extLst>
          </p:cNvPr>
          <p:cNvSpPr/>
          <p:nvPr/>
        </p:nvSpPr>
        <p:spPr>
          <a:xfrm>
            <a:off x="517475" y="45989"/>
            <a:ext cx="11241191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Opseg funkcija koje obavljaju profesionalne organizacije vrlo je širok. 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Uloga i funkcije uključuju, prvenstveno, uloge koje promiču interese članova struke (kao što su sindikalne funkcije vezane za plaće i druge uvjete zapošljavanja), ali drugo, poticanje interesa „korisnika" usluga socijalnog rada: uloga političkog aktivizma.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Visoka razina članstva može biti povezana s profesionalnim organizacijama koje su istovremeno i sindikati, gdje je promicanje interesa svojih članova jasan dio aktivnosti tih organizacija.</a:t>
            </a:r>
          </a:p>
        </p:txBody>
      </p:sp>
    </p:spTree>
    <p:extLst>
      <p:ext uri="{BB962C8B-B14F-4D97-AF65-F5344CB8AC3E}">
        <p14:creationId xmlns:p14="http://schemas.microsoft.com/office/powerpoint/2010/main" val="39799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49FA24-A2DE-443F-9F9F-7471F411D9EF}"/>
              </a:ext>
            </a:extLst>
          </p:cNvPr>
          <p:cNvSpPr/>
          <p:nvPr/>
        </p:nvSpPr>
        <p:spPr>
          <a:xfrm>
            <a:off x="408688" y="843752"/>
            <a:ext cx="11603811" cy="4432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U većini predstavljenih zemalja ima niz specijaliziranih udruga kao što su nacionalne organizacije škola socijalnog rada (Meksiko, Indija, Mađarska, Južna Afrika, SAD). </a:t>
            </a:r>
          </a:p>
          <a:p>
            <a:endParaRPr lang="hr-HR" sz="2820" dirty="0"/>
          </a:p>
          <a:p>
            <a:r>
              <a:rPr lang="hr-HR" sz="2820" dirty="0"/>
              <a:t>U SAD-u postoji više od 40 organizacija koje predstavljaju specifična područja prakse, metode prakse i praksu, kao i etničku i vjersku pripadnost. </a:t>
            </a:r>
          </a:p>
          <a:p>
            <a:endParaRPr lang="hr-HR" sz="2820" dirty="0"/>
          </a:p>
          <a:p>
            <a:r>
              <a:rPr lang="hr-HR" sz="2820" dirty="0"/>
              <a:t>U Južnoj Africi, pored odvojenih nacionalnih udruga podijeljenih prvenstveno po granicama rase i jezika, postoji velika Udruga socijalnih radnika u privatnoj praksi.</a:t>
            </a:r>
          </a:p>
        </p:txBody>
      </p:sp>
    </p:spTree>
    <p:extLst>
      <p:ext uri="{BB962C8B-B14F-4D97-AF65-F5344CB8AC3E}">
        <p14:creationId xmlns:p14="http://schemas.microsoft.com/office/powerpoint/2010/main" val="19455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DBD8FA-706E-4D3A-B735-E99FA1617EEC}"/>
              </a:ext>
            </a:extLst>
          </p:cNvPr>
          <p:cNvSpPr/>
          <p:nvPr/>
        </p:nvSpPr>
        <p:spPr>
          <a:xfrm>
            <a:off x="118592" y="81369"/>
            <a:ext cx="11531286" cy="7036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7) Etički standardi</a:t>
            </a:r>
          </a:p>
          <a:p>
            <a:endParaRPr lang="hr-HR" sz="2820" dirty="0"/>
          </a:p>
          <a:p>
            <a:r>
              <a:rPr lang="hr-HR" sz="2820" dirty="0"/>
              <a:t>Socijalni radnici u svim promatranim zemljama, osim Indije, razvili su ili usvojili jedinstvene, formalizirane etičke standarde u cijeloj zemlji.</a:t>
            </a:r>
          </a:p>
          <a:p>
            <a:r>
              <a:rPr lang="hr-HR" sz="2820" dirty="0"/>
              <a:t> </a:t>
            </a:r>
          </a:p>
          <a:p>
            <a:r>
              <a:rPr lang="hr-HR" sz="2820" dirty="0"/>
              <a:t>U SAD-u, Velikoj Britaniji i Mađarskoj, na primjer, razvijeni su nezavisni etički kodeksi koji odražavaju vrijednosti i prioritete socijalnog rada u svakoj zemlji i koji su bili predmetom kontinuiranih revizija.</a:t>
            </a:r>
          </a:p>
          <a:p>
            <a:endParaRPr lang="hr-HR" sz="2820" dirty="0"/>
          </a:p>
          <a:p>
            <a:r>
              <a:rPr lang="hr-HR" sz="2820" dirty="0"/>
              <a:t>Etički kodeksi u Njemačkoj, Švedskoj, Španjolskoj i Meksiku temelje se na </a:t>
            </a:r>
            <a:r>
              <a:rPr lang="sv-SE" sz="2820" dirty="0"/>
              <a:t>Eti</a:t>
            </a:r>
            <a:r>
              <a:rPr lang="hr-HR" sz="2820" dirty="0"/>
              <a:t>ci</a:t>
            </a:r>
            <a:r>
              <a:rPr lang="sv-SE" sz="2820" dirty="0"/>
              <a:t> socijalnog rada - načela i standard</a:t>
            </a:r>
            <a:r>
              <a:rPr lang="hr-HR" sz="2820" dirty="0"/>
              <a:t>i</a:t>
            </a:r>
            <a:r>
              <a:rPr lang="sv-SE" sz="2820" dirty="0"/>
              <a:t> (IFSW, 2004)</a:t>
            </a:r>
            <a:r>
              <a:rPr lang="hr-HR" sz="2820" dirty="0"/>
              <a:t> Međunarodne federacije socijalnih radnika.</a:t>
            </a:r>
          </a:p>
          <a:p>
            <a:endParaRPr lang="hr-HR" sz="2820" dirty="0"/>
          </a:p>
          <a:p>
            <a:r>
              <a:rPr lang="hr-HR" sz="2820" dirty="0"/>
              <a:t>Većina etičkih kodeksa razvijena je desetljećima nakon što je započeo socijalni rad u zemlji, usko povezan s formiranjem nacionalne strukovne udruge.</a:t>
            </a:r>
          </a:p>
        </p:txBody>
      </p:sp>
    </p:spTree>
    <p:extLst>
      <p:ext uri="{BB962C8B-B14F-4D97-AF65-F5344CB8AC3E}">
        <p14:creationId xmlns:p14="http://schemas.microsoft.com/office/powerpoint/2010/main" val="28007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73B1D1-E9A2-46B4-BDF5-0DC256BE0898}"/>
              </a:ext>
            </a:extLst>
          </p:cNvPr>
          <p:cNvSpPr/>
          <p:nvPr/>
        </p:nvSpPr>
        <p:spPr>
          <a:xfrm>
            <a:off x="263640" y="553656"/>
            <a:ext cx="11531286" cy="6168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Nacionalni etički kodeks za socijalni rad stupio je na snagu 60-ih godina prošlog stoljeća u SAD-u, Velikoj Britaniji 1970-ih, Južnoj Africi 1980-ih, a u Njemačkoj, Mađarskoj i Španjolskoj potkraj 90-ih.</a:t>
            </a:r>
          </a:p>
          <a:p>
            <a:endParaRPr lang="hr-HR" sz="2820" dirty="0"/>
          </a:p>
          <a:p>
            <a:r>
              <a:rPr lang="hr-HR" sz="2820" dirty="0"/>
              <a:t>Izvršivost etičkih kodova bitno varira između zemalja. Južna Afrika i neke američke države imaju odredbe koje omogućuju regulatorima da ukinu ili suspendiraju licence socijalnih radnika koji krše kôdeks. </a:t>
            </a:r>
          </a:p>
          <a:p>
            <a:endParaRPr lang="hr-HR" sz="2820" dirty="0"/>
          </a:p>
          <a:p>
            <a:r>
              <a:rPr lang="hr-HR" sz="2820" dirty="0"/>
              <a:t>U drugim zemljama kodeksi imaju u velikoj mjeri deklarativnu i moralnu vrijednost. </a:t>
            </a:r>
          </a:p>
          <a:p>
            <a:endParaRPr lang="hr-HR" sz="2820" dirty="0"/>
          </a:p>
          <a:p>
            <a:r>
              <a:rPr lang="hr-HR" sz="2820" dirty="0"/>
              <a:t>U nekim zemljama, poput Velike Britanije, Španjolske, SAD-a i Švedske, nacionalne udruge socijalnih radnika uspostavile su mehanizme provođenja mjera kojima bi radnici koji </a:t>
            </a:r>
            <a:r>
              <a:rPr lang="hr-HR" sz="2820"/>
              <a:t>krše kôdekse </a:t>
            </a:r>
            <a:r>
              <a:rPr lang="hr-HR" sz="2820" dirty="0"/>
              <a:t>mogli biti isključeni iz organizacija.</a:t>
            </a:r>
          </a:p>
        </p:txBody>
      </p:sp>
    </p:spTree>
    <p:extLst>
      <p:ext uri="{BB962C8B-B14F-4D97-AF65-F5344CB8AC3E}">
        <p14:creationId xmlns:p14="http://schemas.microsoft.com/office/powerpoint/2010/main" val="14157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8CF6BF-7A55-460B-914C-D5641EA2818E}"/>
              </a:ext>
            </a:extLst>
          </p:cNvPr>
          <p:cNvSpPr/>
          <p:nvPr/>
        </p:nvSpPr>
        <p:spPr>
          <a:xfrm>
            <a:off x="336165" y="626180"/>
            <a:ext cx="11603811" cy="6168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8. Prestiž i plaćanje rada</a:t>
            </a:r>
          </a:p>
          <a:p>
            <a:endParaRPr lang="hr-HR" sz="2820" dirty="0"/>
          </a:p>
          <a:p>
            <a:r>
              <a:rPr lang="hr-HR" sz="2820" dirty="0"/>
              <a:t>Općenito, status i prestiž socijalnog rada u deset zemalja koje su predstavljene nije visok.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U pola zemalja (Njemačka, Mađarska, Indija, Meksiko, Španjolska) status je  osobito nizak u odnosu na ostale pomagačke struke.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To se može pripisati brojnim čimbenicima: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širokoj i nespecifičnoj definiciji socijalnog rada (Njemačka i Indija);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činjenici da se ljudi i bez obrazovanja u socijalnom radu mogu nazvati socijalnim radnicima i biti zaposleni kao takvi (Indija);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nedostatku znanja javnosti o funkcijama socijalnih radnika (Velika Britanija i SAD); i </a:t>
            </a:r>
          </a:p>
          <a:p>
            <a:pPr marL="460493" indent="-460493">
              <a:buFont typeface="Wingdings" panose="05000000000000000000" pitchFamily="2" charset="2"/>
              <a:buChar char="q"/>
            </a:pPr>
            <a:r>
              <a:rPr lang="hr-HR" sz="2820" dirty="0"/>
              <a:t>slab status u društvu korisnika usluga socijalnog rada (Mađarska i Velika Britanija).</a:t>
            </a:r>
          </a:p>
        </p:txBody>
      </p:sp>
    </p:spTree>
    <p:extLst>
      <p:ext uri="{BB962C8B-B14F-4D97-AF65-F5344CB8AC3E}">
        <p14:creationId xmlns:p14="http://schemas.microsoft.com/office/powerpoint/2010/main" val="341051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78065-05FD-4F28-9F23-1AD277101A30}"/>
              </a:ext>
            </a:extLst>
          </p:cNvPr>
          <p:cNvSpPr/>
          <p:nvPr/>
        </p:nvSpPr>
        <p:spPr>
          <a:xfrm>
            <a:off x="118592" y="263560"/>
            <a:ext cx="11748859" cy="693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720" dirty="0"/>
              <a:t>U većini ispitanih zemalja (Njemačka, Mađarska, Indija, Meksiko, Španjolska, SAD) plaće socijalnih radnika općenito su niže od plaća u drugim strukovnim zanimanjima. Autori sugeriraju niz mogućih objašnjenja.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Najčešći je nedovoljna svjesnost da socijalni rad zahtijeva stručno obrazovanje i vještine (Njemačka, Meksiko, Švedska, Indija). 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Drugi čimbenici su visoki postotak žena u profesiji (Mađarska, Španjolska);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Siromašno samozastupanje socijalnih radnika (Mađarska); 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Činjenica da je većina socijalnih radnika zaposlena u javnom sektoru (Španjolska); 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Nedostatak regulative za plaće za socijalne radnike na državnoj razini (Indija);</a:t>
            </a:r>
          </a:p>
          <a:p>
            <a:pPr>
              <a:lnSpc>
                <a:spcPct val="150000"/>
              </a:lnSpc>
            </a:pPr>
            <a:r>
              <a:rPr lang="hr-HR" sz="2720" dirty="0"/>
              <a:t>Nedostatak državnog licenciranja (Švedska).</a:t>
            </a:r>
          </a:p>
          <a:p>
            <a:pPr>
              <a:lnSpc>
                <a:spcPct val="150000"/>
              </a:lnSpc>
            </a:pPr>
            <a:endParaRPr lang="hr-HR" sz="2720" dirty="0"/>
          </a:p>
        </p:txBody>
      </p:sp>
    </p:spTree>
    <p:extLst>
      <p:ext uri="{BB962C8B-B14F-4D97-AF65-F5344CB8AC3E}">
        <p14:creationId xmlns:p14="http://schemas.microsoft.com/office/powerpoint/2010/main" val="10797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7BED8-EDF6-44CE-A1C1-D78A94CDA8B3}"/>
              </a:ext>
            </a:extLst>
          </p:cNvPr>
          <p:cNvSpPr txBox="1"/>
          <p:nvPr/>
        </p:nvSpPr>
        <p:spPr>
          <a:xfrm>
            <a:off x="191116" y="1496465"/>
            <a:ext cx="11748859" cy="217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Što po vašem mišljenju nedostaje u obje ove definicije koje definiraju misiju socijalnog rada?</a:t>
            </a:r>
          </a:p>
          <a:p>
            <a:pPr>
              <a:lnSpc>
                <a:spcPct val="90000"/>
              </a:lnSpc>
            </a:pPr>
            <a:r>
              <a:rPr lang="hr-HR" sz="2820" dirty="0"/>
              <a:t> </a:t>
            </a:r>
          </a:p>
          <a:p>
            <a:pPr>
              <a:lnSpc>
                <a:spcPct val="90000"/>
              </a:lnSpc>
            </a:pPr>
            <a:endParaRPr lang="hr-HR" sz="282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318C56-5A34-4A48-BB15-6A37849AAE4E}"/>
              </a:ext>
            </a:extLst>
          </p:cNvPr>
          <p:cNvSpPr/>
          <p:nvPr/>
        </p:nvSpPr>
        <p:spPr>
          <a:xfrm>
            <a:off x="263641" y="3454609"/>
            <a:ext cx="11748859" cy="32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Definicija misije socijalnog rada Hrvatske udruge socijalnih radnika: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Socijalni rad je profesija koja se zasniva na humanističkim idealima i </a:t>
            </a:r>
            <a:r>
              <a:rPr lang="hr-HR" sz="2820" i="1" u="sng" spc="60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ljudskim pravima </a:t>
            </a:r>
            <a:r>
              <a:rPr lang="hr-HR" sz="2820" dirty="0"/>
              <a:t>kako su ona koncipirana u najvažnijim međunarodnim dokumentima.</a:t>
            </a:r>
          </a:p>
        </p:txBody>
      </p:sp>
    </p:spTree>
    <p:extLst>
      <p:ext uri="{BB962C8B-B14F-4D97-AF65-F5344CB8AC3E}">
        <p14:creationId xmlns:p14="http://schemas.microsoft.com/office/powerpoint/2010/main" val="221963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A3847-98DD-4F1C-A462-078D57E918D3}"/>
              </a:ext>
            </a:extLst>
          </p:cNvPr>
          <p:cNvSpPr txBox="1"/>
          <p:nvPr/>
        </p:nvSpPr>
        <p:spPr>
          <a:xfrm>
            <a:off x="336163" y="1278895"/>
            <a:ext cx="11458763" cy="393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Važan razlog relativno niskih plaća u usporedbi sa drugim profesijama su i elementi socijalne kontrole koji su dio profesije socijalnog rada.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Iako društvo i država preko socijalnog rada kontroliraju klijente socijalnog rada, i socijalni rad kontrolira društvo, predstavlja njegovu „savijest”.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Upravo zbog toga je problem plaća socijalnih radnika povezan i sa elementima socijalne kontrole.</a:t>
            </a:r>
          </a:p>
        </p:txBody>
      </p:sp>
    </p:spTree>
    <p:extLst>
      <p:ext uri="{BB962C8B-B14F-4D97-AF65-F5344CB8AC3E}">
        <p14:creationId xmlns:p14="http://schemas.microsoft.com/office/powerpoint/2010/main" val="104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9E7C28-07E0-45A9-BB6F-8A71E7B1EA5D}"/>
              </a:ext>
            </a:extLst>
          </p:cNvPr>
          <p:cNvSpPr/>
          <p:nvPr/>
        </p:nvSpPr>
        <p:spPr>
          <a:xfrm>
            <a:off x="336165" y="553656"/>
            <a:ext cx="11821382" cy="573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Nasuprot tome, plaće u socijalnom radu u Velikoj Britaniji nisu znatno niže od plaća u drugim pomažućim strukovnim zanimanjima (iako još uvijek znatno niže od brojnih drugih profesionalnih skupina) i rastu. </a:t>
            </a:r>
          </a:p>
          <a:p>
            <a:endParaRPr lang="hr-HR" sz="2820" dirty="0"/>
          </a:p>
          <a:p>
            <a:r>
              <a:rPr lang="hr-HR" sz="2820" dirty="0"/>
              <a:t>U Velikoj Britaniji tendencija povećanja plaća proizlazi iz nedostatka socijalnih radnika. </a:t>
            </a:r>
          </a:p>
          <a:p>
            <a:endParaRPr lang="hr-HR" sz="2820" dirty="0"/>
          </a:p>
          <a:p>
            <a:r>
              <a:rPr lang="hr-HR" sz="2820" dirty="0"/>
              <a:t>U Južnoafričkoj Republici nedavno su revidirane plaće i uvjeti usluga socijalnih radnika u državnoj upravi, kao i socijalnih radnika u nevladinom sektoru, kao dio strategije zapošljavanja. </a:t>
            </a:r>
          </a:p>
          <a:p>
            <a:endParaRPr lang="hr-HR" sz="2820" dirty="0"/>
          </a:p>
          <a:p>
            <a:r>
              <a:rPr lang="hr-HR" sz="2820" dirty="0"/>
              <a:t>Samo veće plaće mogu pokrenuti čimbenike "ponude i potražnje", a ne viša vrijednost koja se „oglašava” za neku profesiju.</a:t>
            </a:r>
          </a:p>
        </p:txBody>
      </p:sp>
    </p:spTree>
    <p:extLst>
      <p:ext uri="{BB962C8B-B14F-4D97-AF65-F5344CB8AC3E}">
        <p14:creationId xmlns:p14="http://schemas.microsoft.com/office/powerpoint/2010/main" val="405049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4171CF-1357-45D0-82DB-04AB7B9B7D49}"/>
              </a:ext>
            </a:extLst>
          </p:cNvPr>
          <p:cNvSpPr/>
          <p:nvPr/>
        </p:nvSpPr>
        <p:spPr>
          <a:xfrm>
            <a:off x="481212" y="553656"/>
            <a:ext cx="11531286" cy="523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Zanimljivo je da broj ljudi koji traže obrazovanje za socijalni rad u zemljama koje su proučavane nije izravno povezan s plaćom ili statusom struke.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Prijave za fakultete ili odjele socijalnog rada su na visokoj razini, pa čak i u porastu u mnogim zemljama.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To je slučaj u Njemačkoj, Mađarskoj, Indiji i Švedskoj, gdje su status i plaće socijalnih radnika općenito niski.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SAD su jedina zemlja koja je prijavila nedavni pad zahtjeva za prijem u programe socijalnog rada.</a:t>
            </a:r>
          </a:p>
        </p:txBody>
      </p:sp>
    </p:spTree>
    <p:extLst>
      <p:ext uri="{BB962C8B-B14F-4D97-AF65-F5344CB8AC3E}">
        <p14:creationId xmlns:p14="http://schemas.microsoft.com/office/powerpoint/2010/main" val="96153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E5935E-BE69-AA44-95BD-F1C76A6B0653}"/>
              </a:ext>
            </a:extLst>
          </p:cNvPr>
          <p:cNvSpPr/>
          <p:nvPr/>
        </p:nvSpPr>
        <p:spPr>
          <a:xfrm>
            <a:off x="263640" y="553657"/>
            <a:ext cx="11676335" cy="58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820" dirty="0"/>
              <a:t>Istraživanje stanja profesije socijalnog rada u deset zemalja širom </a:t>
            </a:r>
            <a:r>
              <a:rPr lang="sr-Latn-RS" sz="2820" dirty="0" err="1"/>
              <a:t>svijeta</a:t>
            </a:r>
            <a:r>
              <a:rPr lang="sr-Latn-RS" sz="2820" dirty="0"/>
              <a:t> ukazuje na to da su određena profesionalna </a:t>
            </a:r>
            <a:r>
              <a:rPr lang="sr-Latn-RS" sz="2820" dirty="0" err="1"/>
              <a:t>obilježja</a:t>
            </a:r>
            <a:r>
              <a:rPr lang="sr-Latn-RS" sz="2820" dirty="0"/>
              <a:t> zajednička socijalnom radu u svim ili gotovo svim zemljama uključenim u ovu studiju. Ove značajke uključuju: </a:t>
            </a:r>
          </a:p>
          <a:p>
            <a:pPr marL="460493" indent="-46049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sr-Latn-RS" sz="2820" dirty="0"/>
              <a:t>uspostavu profesionalnih organizacija, </a:t>
            </a:r>
          </a:p>
          <a:p>
            <a:pPr marL="460493" indent="-46049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sr-Latn-RS" sz="2820" dirty="0"/>
              <a:t>formuliranje ili usvajanje profesionalnog etičkog kodeksa, </a:t>
            </a:r>
          </a:p>
          <a:p>
            <a:pPr marL="460493" indent="-46049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sr-Latn-RS" sz="2820" dirty="0"/>
              <a:t>razvoj i širenje određenog korpusa znanja (iako u različitim opsezima) </a:t>
            </a:r>
          </a:p>
          <a:p>
            <a:pPr marL="460493" indent="-460493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sr-Latn-RS" sz="2820" dirty="0"/>
              <a:t>te </a:t>
            </a:r>
            <a:r>
              <a:rPr lang="sr-Latn-RS" sz="2820" dirty="0" err="1"/>
              <a:t>upostavljanje</a:t>
            </a:r>
            <a:r>
              <a:rPr lang="sr-Latn-RS" sz="2820" dirty="0"/>
              <a:t> studija socijalnog rada na visokim učilištima.</a:t>
            </a:r>
          </a:p>
          <a:p>
            <a:pPr>
              <a:lnSpc>
                <a:spcPct val="150000"/>
              </a:lnSpc>
            </a:pPr>
            <a:endParaRPr lang="sr-Latn-RS" sz="2820" dirty="0"/>
          </a:p>
        </p:txBody>
      </p:sp>
    </p:spTree>
    <p:extLst>
      <p:ext uri="{BB962C8B-B14F-4D97-AF65-F5344CB8AC3E}">
        <p14:creationId xmlns:p14="http://schemas.microsoft.com/office/powerpoint/2010/main" val="331020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34A17D-F89D-504D-8623-F262D7BE08B4}"/>
              </a:ext>
            </a:extLst>
          </p:cNvPr>
          <p:cNvSpPr/>
          <p:nvPr/>
        </p:nvSpPr>
        <p:spPr>
          <a:xfrm>
            <a:off x="336163" y="187264"/>
            <a:ext cx="11676335" cy="686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91"/>
              </a:lnSpc>
            </a:pPr>
            <a:r>
              <a:rPr lang="sr-Latn-RS" sz="2820" dirty="0"/>
              <a:t>Za razliku od toga, ostale profesionalne značajke nedostaju u većini, ako ne i u svim </a:t>
            </a:r>
            <a:r>
              <a:rPr lang="sr-Latn-RS" sz="2820" dirty="0" err="1"/>
              <a:t>zemaljama</a:t>
            </a:r>
            <a:r>
              <a:rPr lang="sr-Latn-RS" sz="2820" dirty="0"/>
              <a:t>. </a:t>
            </a:r>
          </a:p>
          <a:p>
            <a:pPr>
              <a:lnSpc>
                <a:spcPts val="4391"/>
              </a:lnSpc>
            </a:pPr>
            <a:endParaRPr lang="sr-Latn-RS" sz="2820" dirty="0"/>
          </a:p>
          <a:p>
            <a:pPr>
              <a:lnSpc>
                <a:spcPts val="4391"/>
              </a:lnSpc>
            </a:pPr>
            <a:r>
              <a:rPr lang="sr-Latn-RS" sz="2820" dirty="0"/>
              <a:t>U nijednoj od proučavanih zemalja nije bilo </a:t>
            </a:r>
          </a:p>
          <a:p>
            <a:pPr marL="518054" indent="-518054">
              <a:lnSpc>
                <a:spcPts val="4391"/>
              </a:lnSpc>
              <a:buFont typeface="+mj-lt"/>
              <a:buAutoNum type="alphaUcPeriod"/>
            </a:pPr>
            <a:r>
              <a:rPr lang="sr-Latn-RS" sz="2820" dirty="0"/>
              <a:t>formalnih monopola u području prakse prakse. </a:t>
            </a:r>
          </a:p>
          <a:p>
            <a:pPr marL="518054" indent="-518054">
              <a:lnSpc>
                <a:spcPts val="4391"/>
              </a:lnSpc>
              <a:buFont typeface="+mj-lt"/>
              <a:buAutoNum type="alphaUcPeriod"/>
            </a:pPr>
            <a:endParaRPr lang="sr-Latn-RS" sz="2820" dirty="0"/>
          </a:p>
          <a:p>
            <a:pPr>
              <a:lnSpc>
                <a:spcPts val="4391"/>
              </a:lnSpc>
            </a:pPr>
            <a:r>
              <a:rPr lang="sr-Latn-RS" sz="2820" dirty="0"/>
              <a:t>U samo nekim zemljama ove studije pronađeni su:</a:t>
            </a:r>
          </a:p>
          <a:p>
            <a:pPr>
              <a:lnSpc>
                <a:spcPts val="4391"/>
              </a:lnSpc>
            </a:pPr>
            <a:endParaRPr lang="sr-Latn-RS" sz="2820" dirty="0"/>
          </a:p>
          <a:p>
            <a:pPr marL="518054" indent="-518054">
              <a:lnSpc>
                <a:spcPts val="4391"/>
              </a:lnSpc>
              <a:buFont typeface="+mj-lt"/>
              <a:buAutoNum type="alphaUcPeriod" startAt="2"/>
            </a:pPr>
            <a:r>
              <a:rPr lang="sr-Latn-RS" sz="2820" dirty="0" err="1"/>
              <a:t>primjenjivi</a:t>
            </a:r>
            <a:r>
              <a:rPr lang="sr-Latn-RS" sz="2820" dirty="0"/>
              <a:t> propisi i postupci licenciranja</a:t>
            </a:r>
          </a:p>
          <a:p>
            <a:pPr marL="518054" indent="-518054">
              <a:lnSpc>
                <a:spcPts val="4391"/>
              </a:lnSpc>
              <a:buFont typeface="+mj-lt"/>
              <a:buAutoNum type="alphaUcPeriod" startAt="2"/>
            </a:pPr>
            <a:r>
              <a:rPr lang="sr-Latn-RS" sz="2820" dirty="0"/>
              <a:t>ograničenja </a:t>
            </a:r>
            <a:r>
              <a:rPr lang="sr-Latn-RS" sz="2820" dirty="0" err="1"/>
              <a:t>korištenja</a:t>
            </a:r>
            <a:r>
              <a:rPr lang="sr-Latn-RS" sz="2820" dirty="0"/>
              <a:t> naslova socijalnog radnika</a:t>
            </a:r>
          </a:p>
          <a:p>
            <a:pPr marL="518054" indent="-518054">
              <a:lnSpc>
                <a:spcPts val="4391"/>
              </a:lnSpc>
              <a:buFont typeface="+mj-lt"/>
              <a:buAutoNum type="alphaUcPeriod" startAt="2"/>
            </a:pPr>
            <a:r>
              <a:rPr lang="sr-Latn-RS" sz="2820" dirty="0"/>
              <a:t>državne sankcije za kršenje etičkog kodeksa i </a:t>
            </a:r>
          </a:p>
          <a:p>
            <a:pPr marL="518054" indent="-518054">
              <a:lnSpc>
                <a:spcPts val="4391"/>
              </a:lnSpc>
              <a:buFont typeface="+mj-lt"/>
              <a:buAutoNum type="alphaUcPeriod" startAt="2"/>
            </a:pPr>
            <a:r>
              <a:rPr lang="sr-Latn-RS" sz="2820" dirty="0"/>
              <a:t>kontrola nad izobrazbom za ulazak u profesiju.</a:t>
            </a:r>
          </a:p>
        </p:txBody>
      </p:sp>
    </p:spTree>
    <p:extLst>
      <p:ext uri="{BB962C8B-B14F-4D97-AF65-F5344CB8AC3E}">
        <p14:creationId xmlns:p14="http://schemas.microsoft.com/office/powerpoint/2010/main" val="39044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F8A974-687B-894B-BAB5-0FE7CD53E7DC}"/>
              </a:ext>
            </a:extLst>
          </p:cNvPr>
          <p:cNvSpPr/>
          <p:nvPr/>
        </p:nvSpPr>
        <p:spPr>
          <a:xfrm>
            <a:off x="481212" y="146093"/>
            <a:ext cx="11313715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820" dirty="0"/>
              <a:t>Pristup iz diskursa moći u procesu   </a:t>
            </a:r>
            <a:r>
              <a:rPr lang="sr-Latn-RS" sz="2820" dirty="0" err="1"/>
              <a:t>profesionalizacije</a:t>
            </a:r>
            <a:r>
              <a:rPr lang="sr-Latn-RS" sz="2820" dirty="0"/>
              <a:t> socijalnog rada pruža korisna pojašnjenja za </a:t>
            </a:r>
            <a:r>
              <a:rPr lang="sr-Latn-RS" sz="2820" dirty="0" err="1"/>
              <a:t>razumijevanje</a:t>
            </a:r>
            <a:r>
              <a:rPr lang="sr-Latn-RS" sz="2820" dirty="0"/>
              <a:t> neujednačenog kretanja ka </a:t>
            </a:r>
            <a:r>
              <a:rPr lang="sr-Latn-RS" sz="2820" dirty="0" err="1"/>
              <a:t>profesionalizaciji</a:t>
            </a:r>
            <a:r>
              <a:rPr lang="sr-Latn-RS" sz="2820" dirty="0"/>
              <a:t> socijalnog rada koji proizlazi iz gore navedenih nalaza.</a:t>
            </a:r>
          </a:p>
          <a:p>
            <a:pPr>
              <a:lnSpc>
                <a:spcPct val="150000"/>
              </a:lnSpc>
            </a:pPr>
            <a:endParaRPr lang="sr-Latn-RS" sz="2820" dirty="0"/>
          </a:p>
          <a:p>
            <a:pPr>
              <a:lnSpc>
                <a:spcPct val="150000"/>
              </a:lnSpc>
            </a:pPr>
            <a:r>
              <a:rPr lang="sr-Latn-RS" sz="2820" dirty="0"/>
              <a:t>Korisno je razlikovati </a:t>
            </a:r>
            <a:r>
              <a:rPr lang="sr-Latn-RS" sz="2820" dirty="0" err="1"/>
              <a:t>dvije</a:t>
            </a:r>
            <a:r>
              <a:rPr lang="sr-Latn-RS" sz="2820" dirty="0"/>
              <a:t> vrste profesionalne moći – unutarnje i vanjske moći.</a:t>
            </a:r>
          </a:p>
          <a:p>
            <a:pPr>
              <a:lnSpc>
                <a:spcPct val="150000"/>
              </a:lnSpc>
            </a:pPr>
            <a:endParaRPr lang="sr-Latn-RS" sz="2820" dirty="0"/>
          </a:p>
          <a:p>
            <a:pPr>
              <a:lnSpc>
                <a:spcPct val="150000"/>
              </a:lnSpc>
            </a:pPr>
            <a:r>
              <a:rPr lang="sr-Latn-RS" sz="2820" dirty="0"/>
              <a:t>"Unutarnja moć" odnosi se na sposobnost socijalnih radnika da surađuju kao organizirana grupa ili profesionalni entitet i </a:t>
            </a:r>
            <a:r>
              <a:rPr lang="sr-Latn-RS" sz="2820" dirty="0" err="1"/>
              <a:t>utječu</a:t>
            </a:r>
            <a:r>
              <a:rPr lang="sr-Latn-RS" sz="2820" dirty="0"/>
              <a:t> na ponašanje </a:t>
            </a:r>
            <a:r>
              <a:rPr lang="sr-Latn-RS" sz="2820" dirty="0" err="1"/>
              <a:t>tijela</a:t>
            </a:r>
            <a:r>
              <a:rPr lang="sr-Latn-RS" sz="2820" dirty="0"/>
              <a:t> socijalnih radnika kao profesionalne skupine.</a:t>
            </a:r>
          </a:p>
        </p:txBody>
      </p:sp>
    </p:spTree>
    <p:extLst>
      <p:ext uri="{BB962C8B-B14F-4D97-AF65-F5344CB8AC3E}">
        <p14:creationId xmlns:p14="http://schemas.microsoft.com/office/powerpoint/2010/main" val="244965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1B48F0-9F10-0A45-8C79-E0F56FA3EC03}"/>
              </a:ext>
            </a:extLst>
          </p:cNvPr>
          <p:cNvSpPr/>
          <p:nvPr/>
        </p:nvSpPr>
        <p:spPr>
          <a:xfrm>
            <a:off x="408687" y="843752"/>
            <a:ext cx="11676335" cy="4582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820" dirty="0"/>
              <a:t>Vanjska moć označava sposobnost struke da iskoristi </a:t>
            </a:r>
            <a:r>
              <a:rPr lang="sr-Latn-RS" sz="2820" dirty="0" err="1"/>
              <a:t>utjecaj</a:t>
            </a:r>
            <a:r>
              <a:rPr lang="sr-Latn-RS" sz="2820" dirty="0"/>
              <a:t> izvan same struke, </a:t>
            </a:r>
          </a:p>
          <a:p>
            <a:pPr marL="460493" indent="-46049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20" dirty="0"/>
              <a:t>bilo da se radi o drugim profesionalnim skupinama (npr. onima koji mogu imati konkurentne profesionalne interese) ili </a:t>
            </a:r>
          </a:p>
          <a:p>
            <a:pPr marL="460493" indent="-46049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20" dirty="0"/>
              <a:t>donositeljima odluka unutar političkih i birokratskih arena, i </a:t>
            </a:r>
          </a:p>
          <a:p>
            <a:pPr marL="460493" indent="-46049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20" dirty="0"/>
              <a:t>Konsolidiranju javne percepcije koja priznaje ulogu socijalnog rada u unapređenju zajedničkih društvenih ciljeva.</a:t>
            </a:r>
          </a:p>
        </p:txBody>
      </p:sp>
    </p:spTree>
    <p:extLst>
      <p:ext uri="{BB962C8B-B14F-4D97-AF65-F5344CB8AC3E}">
        <p14:creationId xmlns:p14="http://schemas.microsoft.com/office/powerpoint/2010/main" val="29886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893532-D531-AC45-8081-C818313901E6}"/>
              </a:ext>
            </a:extLst>
          </p:cNvPr>
          <p:cNvSpPr/>
          <p:nvPr/>
        </p:nvSpPr>
        <p:spPr>
          <a:xfrm>
            <a:off x="191116" y="180763"/>
            <a:ext cx="11748859" cy="6602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20" dirty="0"/>
              <a:t>Većina profesionalnih značajki ostvarenih u socijalnom radu u zemljama koje su </a:t>
            </a:r>
            <a:r>
              <a:rPr lang="sr-Latn-RS" sz="2820" dirty="0" err="1"/>
              <a:t>ovdje</a:t>
            </a:r>
            <a:r>
              <a:rPr lang="sr-Latn-RS" sz="2820" dirty="0"/>
              <a:t> prikazane postignuta je prije svega kroz 'unutarnju' snagu profesije. </a:t>
            </a:r>
          </a:p>
          <a:p>
            <a:endParaRPr lang="sr-Latn-RS" sz="2820" dirty="0"/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Sposobnost socijalnih radnika u određenoj državi da uspostavi nacionalnu organizaciju,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 Formuliranje etičkog kodeksa i 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Stvaranje jedinstvene baze znanja čini se da odražava ovu vrstu moći.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endParaRPr lang="sr-Latn-RS" sz="2820" dirty="0"/>
          </a:p>
          <a:p>
            <a:r>
              <a:rPr lang="sr-Latn-RS" sz="2820" dirty="0"/>
              <a:t>Nasuprot tome, postoje značajna međunarodne razlike u postizanju onih aspekata </a:t>
            </a:r>
            <a:r>
              <a:rPr lang="sr-Latn-RS" sz="2820" dirty="0" err="1"/>
              <a:t>profesionalizacije</a:t>
            </a:r>
            <a:r>
              <a:rPr lang="sr-Latn-RS" sz="2820" dirty="0"/>
              <a:t> koja </a:t>
            </a:r>
            <a:r>
              <a:rPr lang="sr-Latn-RS" sz="2820" dirty="0" err="1"/>
              <a:t>zahtijevajusuradnju</a:t>
            </a:r>
            <a:r>
              <a:rPr lang="sr-Latn-RS" sz="2820" dirty="0"/>
              <a:t> između struke socijalnog rada i države ili vanjskih agencija. To uključuje: 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provediv postupak licenciranja, 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ograničenja </a:t>
            </a:r>
            <a:r>
              <a:rPr lang="sr-Latn-RS" sz="2820" dirty="0" err="1"/>
              <a:t>korištenja</a:t>
            </a:r>
            <a:r>
              <a:rPr lang="sr-Latn-RS" sz="2820" dirty="0"/>
              <a:t> naslova socijalnog radnika, 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sankcije zbog kršenja etičkog kodeksa, </a:t>
            </a:r>
          </a:p>
          <a:p>
            <a:pPr marL="345370" indent="-345370">
              <a:buFont typeface="Arial" panose="020B0604020202020204" pitchFamily="34" charset="0"/>
              <a:buChar char="•"/>
            </a:pPr>
            <a:r>
              <a:rPr lang="sr-Latn-RS" sz="2820" dirty="0"/>
              <a:t>kontrola nad obukom i ulaska u struku i monopola nad vrstama rada</a:t>
            </a:r>
          </a:p>
        </p:txBody>
      </p:sp>
    </p:spTree>
    <p:extLst>
      <p:ext uri="{BB962C8B-B14F-4D97-AF65-F5344CB8AC3E}">
        <p14:creationId xmlns:p14="http://schemas.microsoft.com/office/powerpoint/2010/main" val="69223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FF5F3-780D-6C43-AAB9-A0A974AD1CE5}"/>
              </a:ext>
            </a:extLst>
          </p:cNvPr>
          <p:cNvSpPr/>
          <p:nvPr/>
        </p:nvSpPr>
        <p:spPr>
          <a:xfrm>
            <a:off x="191117" y="336085"/>
            <a:ext cx="11966430" cy="6602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20" dirty="0"/>
              <a:t>Postizanje tih značajki uključuje </a:t>
            </a:r>
            <a:r>
              <a:rPr lang="sr-Latn-RS" sz="2820" dirty="0" err="1"/>
              <a:t>uvjeravanje</a:t>
            </a:r>
            <a:r>
              <a:rPr lang="sr-Latn-RS" sz="2820" dirty="0"/>
              <a:t> kreatora politike da će njihovo uvođenje pomoći korisnicima usluga, poslodavcima ili drugim interesnim skupinama u društvu.</a:t>
            </a:r>
          </a:p>
          <a:p>
            <a:endParaRPr lang="sr-Latn-RS" sz="2820" dirty="0"/>
          </a:p>
          <a:p>
            <a:r>
              <a:rPr lang="sr-Latn-RS" sz="2820" dirty="0"/>
              <a:t> To </a:t>
            </a:r>
            <a:r>
              <a:rPr lang="sr-Latn-RS" sz="2820" dirty="0" err="1"/>
              <a:t>zahtijeva</a:t>
            </a:r>
            <a:r>
              <a:rPr lang="sr-Latn-RS" sz="2820" dirty="0"/>
              <a:t> </a:t>
            </a:r>
            <a:r>
              <a:rPr lang="sr-Latn-RS" sz="2820" dirty="0" err="1"/>
              <a:t>utjecaj</a:t>
            </a:r>
            <a:r>
              <a:rPr lang="sr-Latn-RS" sz="2820" dirty="0"/>
              <a:t> na vanjske dionike i </a:t>
            </a:r>
            <a:r>
              <a:rPr lang="sr-Latn-RS" sz="2820" dirty="0" err="1"/>
              <a:t>uspješnu</a:t>
            </a:r>
            <a:r>
              <a:rPr lang="sr-Latn-RS" sz="2820" dirty="0"/>
              <a:t> obranu područja prakse protiv suparničkih zanimanja i profesionalnih skupina. </a:t>
            </a:r>
          </a:p>
          <a:p>
            <a:endParaRPr lang="sr-Latn-RS" sz="2820" dirty="0"/>
          </a:p>
          <a:p>
            <a:r>
              <a:rPr lang="sr-Latn-RS" sz="2820" dirty="0"/>
              <a:t>Vremenska razlika u kojoj socijalni rad ostvaruje ove značajke u različitim zemljama može odražavati njegovu 'vanjsku' moć i </a:t>
            </a:r>
            <a:r>
              <a:rPr lang="sr-Latn-RS" sz="2820" dirty="0" err="1"/>
              <a:t>utjecaj</a:t>
            </a:r>
            <a:r>
              <a:rPr lang="sr-Latn-RS" sz="2820" dirty="0"/>
              <a:t> te </a:t>
            </a:r>
            <a:r>
              <a:rPr lang="sr-Latn-RS" sz="2820" dirty="0" err="1"/>
              <a:t>utjecaj</a:t>
            </a:r>
            <a:r>
              <a:rPr lang="sr-Latn-RS" sz="2820" dirty="0"/>
              <a:t> na profesionalni razvoj socijalnog rada.</a:t>
            </a:r>
          </a:p>
          <a:p>
            <a:endParaRPr lang="sr-Latn-RS" sz="2820" dirty="0"/>
          </a:p>
          <a:p>
            <a:r>
              <a:rPr lang="sr-Latn-RS" sz="2820" dirty="0"/>
              <a:t>Zanimljivo je da, unatoč razlikama među </a:t>
            </a:r>
            <a:r>
              <a:rPr lang="sr-Latn-RS" sz="2820" dirty="0" err="1"/>
              <a:t>državamau</a:t>
            </a:r>
            <a:r>
              <a:rPr lang="sr-Latn-RS" sz="2820" dirty="0"/>
              <a:t> postizanju profesionalnih značajki koje </a:t>
            </a:r>
            <a:r>
              <a:rPr lang="sr-Latn-RS" sz="2820" dirty="0" err="1"/>
              <a:t>zahtijevaju</a:t>
            </a:r>
            <a:r>
              <a:rPr lang="sr-Latn-RS" sz="2820" dirty="0"/>
              <a:t> suradnju vanjskih faktora, jedna takva značajka ostvarena je u svim zemljama ove studije - </a:t>
            </a:r>
            <a:r>
              <a:rPr lang="sr-Latn-RS" sz="2820" dirty="0" err="1"/>
              <a:t>mjesto</a:t>
            </a:r>
            <a:r>
              <a:rPr lang="sr-Latn-RS" sz="2820" dirty="0"/>
              <a:t> obrazovanja za socijalni rad u sustavu visokog obrazovanja.</a:t>
            </a:r>
          </a:p>
        </p:txBody>
      </p:sp>
    </p:spTree>
    <p:extLst>
      <p:ext uri="{BB962C8B-B14F-4D97-AF65-F5344CB8AC3E}">
        <p14:creationId xmlns:p14="http://schemas.microsoft.com/office/powerpoint/2010/main" val="124816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12329B-012C-9A4A-9EA3-B95687080801}"/>
              </a:ext>
            </a:extLst>
          </p:cNvPr>
          <p:cNvSpPr/>
          <p:nvPr/>
        </p:nvSpPr>
        <p:spPr>
          <a:xfrm>
            <a:off x="553736" y="336084"/>
            <a:ext cx="11531286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820" dirty="0"/>
              <a:t>Unutarnja i vanjska moć struke za socijalni rad teže svojoj povezanosti. </a:t>
            </a:r>
          </a:p>
          <a:p>
            <a:pPr>
              <a:lnSpc>
                <a:spcPct val="150000"/>
              </a:lnSpc>
            </a:pPr>
            <a:r>
              <a:rPr lang="sr-Latn-RS" sz="2820" dirty="0"/>
              <a:t>Čini se da će kohezivnost i dobro uspostavljena organizacija </a:t>
            </a:r>
            <a:r>
              <a:rPr lang="sr-Latn-RS" sz="2820" dirty="0" err="1"/>
              <a:t>vjerojatno</a:t>
            </a:r>
            <a:r>
              <a:rPr lang="sr-Latn-RS" sz="2820" dirty="0"/>
              <a:t> biti sredstvo za struku u dostizanju onih značajki koje odražavaju vanjsku moć.</a:t>
            </a:r>
          </a:p>
          <a:p>
            <a:pPr>
              <a:lnSpc>
                <a:spcPct val="150000"/>
              </a:lnSpc>
            </a:pPr>
            <a:endParaRPr lang="sr-Latn-RS" sz="2820" dirty="0"/>
          </a:p>
          <a:p>
            <a:pPr>
              <a:lnSpc>
                <a:spcPct val="150000"/>
              </a:lnSpc>
            </a:pPr>
            <a:r>
              <a:rPr lang="sr-Latn-RS" sz="2820" dirty="0"/>
              <a:t>Međutim, unutarnja moć socijalnog rada nije jedini faktor važan da se uspostavi kao vanjska moć struke. </a:t>
            </a:r>
          </a:p>
          <a:p>
            <a:pPr>
              <a:lnSpc>
                <a:spcPct val="150000"/>
              </a:lnSpc>
            </a:pPr>
            <a:r>
              <a:rPr lang="sr-Latn-RS" sz="2820" dirty="0"/>
              <a:t>To se odražava u činjenici da je u mnogim zemljama u ovoj studiji socijalni rad već postigao one aspekte struke koji se mogu postići internom suradnjom i organizacijom, a do sada nisu postigli mnoge od onih značajki koje </a:t>
            </a:r>
            <a:r>
              <a:rPr lang="sr-Latn-RS" sz="2820" dirty="0" err="1"/>
              <a:t>zahtijevaju</a:t>
            </a:r>
            <a:r>
              <a:rPr lang="sr-Latn-RS" sz="2820" dirty="0"/>
              <a:t> vanjsku </a:t>
            </a:r>
            <a:r>
              <a:rPr lang="sr-Latn-RS" sz="2820" dirty="0" err="1"/>
              <a:t>validaciju</a:t>
            </a:r>
            <a:r>
              <a:rPr lang="sr-Latn-RS" sz="2820" dirty="0"/>
              <a:t> i regulaciju.</a:t>
            </a:r>
          </a:p>
        </p:txBody>
      </p:sp>
    </p:spTree>
    <p:extLst>
      <p:ext uri="{BB962C8B-B14F-4D97-AF65-F5344CB8AC3E}">
        <p14:creationId xmlns:p14="http://schemas.microsoft.com/office/powerpoint/2010/main" val="21203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2EB1DD-C662-46CD-9E93-953374ADDEC0}"/>
              </a:ext>
            </a:extLst>
          </p:cNvPr>
          <p:cNvSpPr/>
          <p:nvPr/>
        </p:nvSpPr>
        <p:spPr>
          <a:xfrm>
            <a:off x="263641" y="127935"/>
            <a:ext cx="11241191" cy="2262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Osnovni elementi koji leže u srcu socijalnog rada gdje god se on prakticira mogu se svrstati u dvije dimenzije: </a:t>
            </a:r>
          </a:p>
          <a:p>
            <a:pPr marL="345370" indent="-345370">
              <a:buFont typeface="+mj-lt"/>
              <a:buAutoNum type="arabicPeriod"/>
            </a:pPr>
            <a:r>
              <a:rPr lang="hr-HR" sz="2820" dirty="0"/>
              <a:t>svrhe struke i </a:t>
            </a:r>
          </a:p>
          <a:p>
            <a:pPr marL="345370" indent="-345370">
              <a:buFont typeface="+mj-lt"/>
              <a:buAutoNum type="arabicPeriod"/>
            </a:pPr>
            <a:r>
              <a:rPr lang="hr-HR" sz="2820" dirty="0"/>
              <a:t>temeljne kompetencije</a:t>
            </a:r>
          </a:p>
          <a:p>
            <a:pPr marL="345370" indent="-345370">
              <a:buFont typeface="+mj-lt"/>
              <a:buAutoNum type="arabicPeriod"/>
            </a:pPr>
            <a:endParaRPr lang="hr-HR" sz="282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804E9C-B206-43B7-8EDF-71A1182DAEF0}"/>
              </a:ext>
            </a:extLst>
          </p:cNvPr>
          <p:cNvSpPr/>
          <p:nvPr/>
        </p:nvSpPr>
        <p:spPr>
          <a:xfrm>
            <a:off x="266634" y="2004133"/>
            <a:ext cx="11893906" cy="47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23" i="1" dirty="0"/>
              <a:t>Što je to profesija? Osnovne karakteristike profesije  iz sociološke perspektive:</a:t>
            </a:r>
          </a:p>
          <a:p>
            <a:pPr algn="ctr"/>
            <a:endParaRPr lang="hr-HR" sz="3223" i="1" dirty="0"/>
          </a:p>
          <a:p>
            <a:pPr marL="518054" indent="-518054">
              <a:lnSpc>
                <a:spcPct val="150000"/>
              </a:lnSpc>
              <a:buAutoNum type="arabicParenBoth"/>
            </a:pPr>
            <a:r>
              <a:rPr lang="hr-HR" sz="2820" dirty="0"/>
              <a:t>Profesija određuje svoje standarde obrazovanja i osposobljavanja. </a:t>
            </a:r>
          </a:p>
          <a:p>
            <a:pPr marL="518054" indent="-518054">
              <a:lnSpc>
                <a:spcPct val="150000"/>
              </a:lnSpc>
              <a:buAutoNum type="arabicParenBoth"/>
            </a:pPr>
            <a:r>
              <a:rPr lang="hr-HR" sz="2820" dirty="0"/>
              <a:t>Profesionalac prolazi kroz dugotrajnije iskustvo socijalizacije odraslih nego u drugim zanimanjima. </a:t>
            </a:r>
          </a:p>
          <a:p>
            <a:pPr marL="518054" indent="-518054">
              <a:lnSpc>
                <a:spcPct val="150000"/>
              </a:lnSpc>
              <a:buAutoNum type="arabicParenBoth"/>
            </a:pPr>
            <a:r>
              <a:rPr lang="hr-HR" sz="2820" dirty="0"/>
              <a:t>Za provođenje stručne prakse često se pravno zahtjeva neki oblik licenciranja. </a:t>
            </a:r>
          </a:p>
        </p:txBody>
      </p:sp>
    </p:spTree>
    <p:extLst>
      <p:ext uri="{BB962C8B-B14F-4D97-AF65-F5344CB8AC3E}">
        <p14:creationId xmlns:p14="http://schemas.microsoft.com/office/powerpoint/2010/main" val="16260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067AF1-01E3-D848-95C9-FB19E7DA6B91}"/>
              </a:ext>
            </a:extLst>
          </p:cNvPr>
          <p:cNvSpPr/>
          <p:nvPr/>
        </p:nvSpPr>
        <p:spPr>
          <a:xfrm>
            <a:off x="336163" y="553657"/>
            <a:ext cx="11676335" cy="58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820" dirty="0"/>
              <a:t>Unatoč neujednačenom </a:t>
            </a:r>
            <a:r>
              <a:rPr lang="sr-Latn-RS" sz="2820" dirty="0" err="1"/>
              <a:t>uspjehu</a:t>
            </a:r>
            <a:r>
              <a:rPr lang="sr-Latn-RS" sz="2820" dirty="0"/>
              <a:t> </a:t>
            </a:r>
            <a:r>
              <a:rPr lang="sr-Latn-RS" sz="2820" dirty="0" err="1"/>
              <a:t>profesionalizacijskog</a:t>
            </a:r>
            <a:r>
              <a:rPr lang="sr-Latn-RS" sz="2820" dirty="0"/>
              <a:t> projekta u okviru struke  socijalnog rada, ovaj pregled deset različitih država </a:t>
            </a:r>
            <a:r>
              <a:rPr lang="sr-Latn-RS" sz="2820" dirty="0" err="1"/>
              <a:t>svijeta</a:t>
            </a:r>
            <a:r>
              <a:rPr lang="sr-Latn-RS" sz="2820" dirty="0"/>
              <a:t> ukazuje da je unatoč vrlo raznolikim postavkama, težnja za profesionalnim statusom snažna i </a:t>
            </a:r>
            <a:r>
              <a:rPr lang="sr-Latn-RS" sz="2820" dirty="0" err="1"/>
              <a:t>djeluje</a:t>
            </a:r>
            <a:r>
              <a:rPr lang="sr-Latn-RS" sz="2820" dirty="0"/>
              <a:t> kao moćna motivacijska sila iza razvoja profesionalnih organizacija, profesionalne etike i profesionalnih znanja.</a:t>
            </a:r>
          </a:p>
          <a:p>
            <a:pPr>
              <a:lnSpc>
                <a:spcPct val="150000"/>
              </a:lnSpc>
            </a:pPr>
            <a:endParaRPr lang="sr-Latn-RS" sz="2820" dirty="0"/>
          </a:p>
          <a:p>
            <a:pPr>
              <a:lnSpc>
                <a:spcPct val="150000"/>
              </a:lnSpc>
            </a:pPr>
            <a:r>
              <a:rPr lang="sr-Latn-RS" sz="2820" dirty="0"/>
              <a:t>Put profesionalnog razvoja u socijalnom radu u bilo kojem kontekstu čini se oblikovan interakcijom između tri složene, suptilne i ponekad vrlo nestabilne varijable:</a:t>
            </a:r>
          </a:p>
        </p:txBody>
      </p:sp>
    </p:spTree>
    <p:extLst>
      <p:ext uri="{BB962C8B-B14F-4D97-AF65-F5344CB8AC3E}">
        <p14:creationId xmlns:p14="http://schemas.microsoft.com/office/powerpoint/2010/main" val="37097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B0A15-D5C2-164E-8120-64112E6352AC}"/>
              </a:ext>
            </a:extLst>
          </p:cNvPr>
          <p:cNvSpPr/>
          <p:nvPr/>
        </p:nvSpPr>
        <p:spPr>
          <a:xfrm>
            <a:off x="191116" y="336085"/>
            <a:ext cx="11821382" cy="6306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sr-Latn-RS" sz="2720" dirty="0"/>
              <a:t>Razina unutarnje profesionalne moći i kohezivnost socijalnog rada u postizanju određenih definiranih profesionalnih ciljeva (prihvaćeni kodeks etike, snažne strukovne </a:t>
            </a:r>
            <a:r>
              <a:rPr lang="sr-Latn-RS" sz="2720" dirty="0" err="1"/>
              <a:t>udruge</a:t>
            </a:r>
            <a:r>
              <a:rPr lang="sr-Latn-RS" sz="2720" dirty="0"/>
              <a:t>).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endParaRPr lang="sr-Latn-RS" sz="2720" dirty="0"/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sr-Latn-RS" sz="2720" dirty="0"/>
              <a:t>Vanjski </a:t>
            </a:r>
            <a:r>
              <a:rPr lang="sr-Latn-RS" sz="2720" dirty="0" err="1"/>
              <a:t>utjecaj</a:t>
            </a:r>
            <a:r>
              <a:rPr lang="sr-Latn-RS" sz="2720" dirty="0"/>
              <a:t> koji struka može ostvariti da ostvari druge ciljeve (državno licenciranje i ograničavanje prava na ulazak u profesiju, </a:t>
            </a:r>
            <a:r>
              <a:rPr lang="sr-Latn-RS" sz="2720" dirty="0" err="1"/>
              <a:t>plaće</a:t>
            </a:r>
            <a:r>
              <a:rPr lang="sr-Latn-RS" sz="2720" dirty="0"/>
              <a:t>, državne sankcije za kršenje etičkog kodeksa, kontrolu nad obrazovanjem i ulazak  u profesiju).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endParaRPr lang="sr-Latn-RS" sz="2720" dirty="0"/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sr-Latn-RS" sz="2720" dirty="0"/>
              <a:t>Politički, gospodarski i društveni kontekst unutar kojeg </a:t>
            </a:r>
            <a:r>
              <a:rPr lang="sr-Latn-RS" sz="2720" dirty="0" err="1"/>
              <a:t>djeluje</a:t>
            </a:r>
            <a:r>
              <a:rPr lang="sr-Latn-RS" sz="2720" dirty="0"/>
              <a:t> (profesionalni ugled, opseg za stjecanje stručnog znanja i stručnost na razini politike).</a:t>
            </a:r>
          </a:p>
        </p:txBody>
      </p:sp>
    </p:spTree>
    <p:extLst>
      <p:ext uri="{BB962C8B-B14F-4D97-AF65-F5344CB8AC3E}">
        <p14:creationId xmlns:p14="http://schemas.microsoft.com/office/powerpoint/2010/main" val="319865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7A61A-67EA-4DDD-B6A1-C6586C18FE80}"/>
              </a:ext>
            </a:extLst>
          </p:cNvPr>
          <p:cNvSpPr/>
          <p:nvPr/>
        </p:nvSpPr>
        <p:spPr>
          <a:xfrm>
            <a:off x="481211" y="191037"/>
            <a:ext cx="11676335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(4) Odbori za izdavanje odobrenja i prijam sastavljeni su od djelatnika profesije.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(5) Većina propisa vezanih uz struku oblikuje ta struka.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(6) Profesionalci se prepoznaju prema dohotku, moći i ugledu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(7) Profesionalci su relativno neovisni od vrednovanja i kontrole laika.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(8) Norme prakse koje provodi struka strože su od pravnih kontrola.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(9) Članovi su snažnije identificirani i povezani s profesijom nego članovi drugih zanimanja sa svojim.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(10) Vrlo je velika vjerojatnost da je profesija u koju se uđe i terminalno zanimanje.</a:t>
            </a:r>
          </a:p>
        </p:txBody>
      </p:sp>
    </p:spTree>
    <p:extLst>
      <p:ext uri="{BB962C8B-B14F-4D97-AF65-F5344CB8AC3E}">
        <p14:creationId xmlns:p14="http://schemas.microsoft.com/office/powerpoint/2010/main" val="200300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76F148-6158-497B-93FE-1EA09A51CDCD}"/>
              </a:ext>
            </a:extLst>
          </p:cNvPr>
          <p:cNvSpPr/>
          <p:nvPr/>
        </p:nvSpPr>
        <p:spPr>
          <a:xfrm>
            <a:off x="191116" y="771228"/>
            <a:ext cx="11531286" cy="32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Ugledni američki sociolog, </a:t>
            </a:r>
            <a:r>
              <a:rPr lang="en-US" sz="2820" dirty="0"/>
              <a:t>William Josiah Goode</a:t>
            </a:r>
            <a:r>
              <a:rPr lang="hr-HR" sz="2820" dirty="0"/>
              <a:t> (</a:t>
            </a:r>
            <a:r>
              <a:rPr lang="en-US" sz="2820" dirty="0"/>
              <a:t>1917 – 2003</a:t>
            </a:r>
            <a:r>
              <a:rPr lang="hr-HR" sz="2820" dirty="0"/>
              <a:t>), dodao je ovoj definiciji profesije dva nova kriterija, vrlo često citirana u stručnoj literaturi: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 1. unutar struke koristi se zajednički jezik kojeg vanjski čimbenici mogu samo djelomično razumjeti; i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2. s odabirom studenata provodi se reprodukcija struke.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90E01A-5905-4BD6-8E07-6C753B9C413F}"/>
              </a:ext>
            </a:extLst>
          </p:cNvPr>
          <p:cNvSpPr/>
          <p:nvPr/>
        </p:nvSpPr>
        <p:spPr>
          <a:xfrm>
            <a:off x="191118" y="4252371"/>
            <a:ext cx="11893905" cy="262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Unutarnja kontrola (socijalizacija i organizacija kao takva) jamče poštovanje normi.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Stoga neka sustavna vanjska kontrola nije nužna jer samo profesionalni kolege posjeduju znanja potrebna za pravilnu procjenu ponašanja stručnjaka.</a:t>
            </a:r>
          </a:p>
        </p:txBody>
      </p:sp>
    </p:spTree>
    <p:extLst>
      <p:ext uri="{BB962C8B-B14F-4D97-AF65-F5344CB8AC3E}">
        <p14:creationId xmlns:p14="http://schemas.microsoft.com/office/powerpoint/2010/main" val="337273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1D45E7-A91C-4C10-9616-8A9F6D3E57B5}"/>
              </a:ext>
            </a:extLst>
          </p:cNvPr>
          <p:cNvSpPr/>
          <p:nvPr/>
        </p:nvSpPr>
        <p:spPr>
          <a:xfrm>
            <a:off x="118592" y="132099"/>
            <a:ext cx="11748859" cy="653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20" dirty="0"/>
              <a:t>Posljednji korak u funkcionalnom povezivanju stručnjaka s funkcionalnom strukturom društva je onaj koji  utvrđuje da su profesionalne aktivnosti: </a:t>
            </a:r>
          </a:p>
          <a:p>
            <a:pPr marL="345370" indent="-345370">
              <a:lnSpc>
                <a:spcPct val="150000"/>
              </a:lnSpc>
              <a:buAutoNum type="alphaLcParenBoth"/>
            </a:pPr>
            <a:r>
              <a:rPr lang="hr-HR" sz="2820" dirty="0"/>
              <a:t> presudne za dobrobit društva (Parsons tvrdi da modernadruštva pravilno funkcioniraju samo pod uvjetom da struke funkcioniraju "glatko") i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(b) teške, opterećene ali i obdarene individualnom odgovornošću. </a:t>
            </a:r>
          </a:p>
          <a:p>
            <a:pPr>
              <a:lnSpc>
                <a:spcPct val="150000"/>
              </a:lnSpc>
            </a:pPr>
            <a:endParaRPr lang="hr-HR" sz="2820" dirty="0"/>
          </a:p>
          <a:p>
            <a:pPr>
              <a:lnSpc>
                <a:spcPct val="150000"/>
              </a:lnSpc>
            </a:pPr>
            <a:r>
              <a:rPr lang="hr-HR" sz="2820" dirty="0"/>
              <a:t>Stoga je od vitalne važnosti da se 'dobri' ljudi ohrabre da budu na tim poslovima. 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Zato profesionalna zanimanja moraju biti visoko nagrađena, materijalno, kao i statusom i prestižem. </a:t>
            </a:r>
          </a:p>
        </p:txBody>
      </p:sp>
    </p:spTree>
    <p:extLst>
      <p:ext uri="{BB962C8B-B14F-4D97-AF65-F5344CB8AC3E}">
        <p14:creationId xmlns:p14="http://schemas.microsoft.com/office/powerpoint/2010/main" val="150770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D3F60F-043B-40B7-B10B-FC88114E354B}"/>
              </a:ext>
            </a:extLst>
          </p:cNvPr>
          <p:cNvSpPr/>
          <p:nvPr/>
        </p:nvSpPr>
        <p:spPr>
          <a:xfrm>
            <a:off x="191116" y="168724"/>
            <a:ext cx="11603811" cy="696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20" dirty="0"/>
              <a:t>Profesionalizacija predstavlja autohtoni napor za uvođenje reda u područja strukovnog života koje su plijenom izvanstrukovnih postupanja i neorganiziranih tendencija mobilnog i diferenciranog društva koje se kontinuirano mijenjaju.</a:t>
            </a:r>
          </a:p>
          <a:p>
            <a:pPr>
              <a:lnSpc>
                <a:spcPct val="150000"/>
              </a:lnSpc>
            </a:pPr>
            <a:r>
              <a:rPr lang="hr-HR" sz="2820" dirty="0"/>
              <a:t>Profesionalizam nastoji: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opremiti određeno područje standardima izvrsnosti,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uspostaviti pravila ponašanja,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razviti osjećaj odgovornosti,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postaviti kriterije za zapošljavanje i osposobljavanje,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osigurati mjere zaštite članova,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uspostaviti kolektivnu kontrolu nad područjem, </a:t>
            </a:r>
          </a:p>
          <a:p>
            <a:pPr marL="518054" indent="-518054">
              <a:lnSpc>
                <a:spcPct val="150000"/>
              </a:lnSpc>
              <a:buFont typeface="+mj-lt"/>
              <a:buAutoNum type="arabicPeriod"/>
            </a:pPr>
            <a:r>
              <a:rPr lang="hr-HR" sz="2820" dirty="0"/>
              <a:t>i podići ga na položaj dostojanstva i ugleda u društvu.</a:t>
            </a:r>
          </a:p>
        </p:txBody>
      </p:sp>
    </p:spTree>
    <p:extLst>
      <p:ext uri="{BB962C8B-B14F-4D97-AF65-F5344CB8AC3E}">
        <p14:creationId xmlns:p14="http://schemas.microsoft.com/office/powerpoint/2010/main" val="323561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1811</TotalTime>
  <Words>4090</Words>
  <Application>Microsoft Office PowerPoint</Application>
  <PresentationFormat>Custom</PresentationFormat>
  <Paragraphs>292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Consolas</vt:lpstr>
      <vt:lpstr>Corbel</vt:lpstr>
      <vt:lpstr>Wingdings</vt:lpstr>
      <vt:lpstr>Chalkboard 16x9</vt:lpstr>
      <vt:lpstr>Socijalni rad s pojedincem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s pojedincem</dc:title>
  <dc:creator>Mladen Knežević</dc:creator>
  <cp:lastModifiedBy>Mladen Knežević</cp:lastModifiedBy>
  <cp:revision>72</cp:revision>
  <dcterms:created xsi:type="dcterms:W3CDTF">2018-09-10T10:02:15Z</dcterms:created>
  <dcterms:modified xsi:type="dcterms:W3CDTF">2018-11-04T19:58:51Z</dcterms:modified>
</cp:coreProperties>
</file>