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7" r:id="rId1"/>
  </p:sldMasterIdLst>
  <p:sldIdLst>
    <p:sldId id="256" r:id="rId2"/>
    <p:sldId id="313" r:id="rId3"/>
    <p:sldId id="312" r:id="rId4"/>
    <p:sldId id="314" r:id="rId5"/>
    <p:sldId id="317" r:id="rId6"/>
    <p:sldId id="318" r:id="rId7"/>
    <p:sldId id="319" r:id="rId8"/>
    <p:sldId id="320" r:id="rId9"/>
    <p:sldId id="315" r:id="rId10"/>
    <p:sldId id="316" r:id="rId11"/>
    <p:sldId id="321" r:id="rId12"/>
    <p:sldId id="311" r:id="rId13"/>
    <p:sldId id="257" r:id="rId14"/>
    <p:sldId id="263" r:id="rId15"/>
    <p:sldId id="269" r:id="rId16"/>
    <p:sldId id="258" r:id="rId17"/>
    <p:sldId id="259" r:id="rId18"/>
    <p:sldId id="260" r:id="rId19"/>
    <p:sldId id="261" r:id="rId20"/>
    <p:sldId id="262" r:id="rId21"/>
    <p:sldId id="264" r:id="rId22"/>
    <p:sldId id="265" r:id="rId23"/>
    <p:sldId id="266" r:id="rId24"/>
    <p:sldId id="267" r:id="rId25"/>
    <p:sldId id="268" r:id="rId26"/>
    <p:sldId id="270" r:id="rId27"/>
    <p:sldId id="271" r:id="rId28"/>
    <p:sldId id="272" r:id="rId29"/>
    <p:sldId id="273" r:id="rId30"/>
    <p:sldId id="274" r:id="rId31"/>
    <p:sldId id="275" r:id="rId32"/>
    <p:sldId id="278" r:id="rId33"/>
    <p:sldId id="277" r:id="rId34"/>
    <p:sldId id="279" r:id="rId35"/>
    <p:sldId id="280" r:id="rId36"/>
    <p:sldId id="276" r:id="rId37"/>
    <p:sldId id="281" r:id="rId38"/>
    <p:sldId id="282" r:id="rId39"/>
    <p:sldId id="283" r:id="rId40"/>
    <p:sldId id="284" r:id="rId41"/>
    <p:sldId id="285" r:id="rId42"/>
    <p:sldId id="286" r:id="rId43"/>
    <p:sldId id="287" r:id="rId44"/>
    <p:sldId id="288" r:id="rId45"/>
    <p:sldId id="289" r:id="rId46"/>
    <p:sldId id="290" r:id="rId47"/>
    <p:sldId id="291" r:id="rId48"/>
    <p:sldId id="292" r:id="rId49"/>
    <p:sldId id="293" r:id="rId50"/>
    <p:sldId id="294" r:id="rId51"/>
    <p:sldId id="295" r:id="rId52"/>
    <p:sldId id="296" r:id="rId53"/>
    <p:sldId id="297" r:id="rId54"/>
    <p:sldId id="298" r:id="rId55"/>
    <p:sldId id="299" r:id="rId56"/>
    <p:sldId id="300" r:id="rId57"/>
    <p:sldId id="301" r:id="rId58"/>
    <p:sldId id="302" r:id="rId59"/>
    <p:sldId id="303" r:id="rId60"/>
    <p:sldId id="304" r:id="rId61"/>
    <p:sldId id="305" r:id="rId62"/>
    <p:sldId id="306" r:id="rId63"/>
    <p:sldId id="307" r:id="rId64"/>
    <p:sldId id="308" r:id="rId65"/>
    <p:sldId id="309" r:id="rId66"/>
    <p:sldId id="310" r:id="rId6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111" d="100"/>
          <a:sy n="111" d="100"/>
        </p:scale>
        <p:origin x="39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544556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749112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337662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199115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133641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534958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510290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349873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931218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774366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618838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059642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226265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11/5/2018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688780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490551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876797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11/5/2018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89803082"/>
      </p:ext>
    </p:extLst>
  </p:cSld>
  <p:clrMap bg1="dk1" tx1="lt1" bg2="dk2" tx2="lt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 id="2147483781" r:id="rId14"/>
    <p:sldLayoutId id="2147483782" r:id="rId15"/>
    <p:sldLayoutId id="2147483783" r:id="rId16"/>
  </p:sldLayoutIdLst>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00FC4-0505-4F40-A8F0-D5EE5190C8A4}"/>
              </a:ext>
            </a:extLst>
          </p:cNvPr>
          <p:cNvSpPr>
            <a:spLocks noGrp="1"/>
          </p:cNvSpPr>
          <p:nvPr>
            <p:ph type="ctrTitle"/>
          </p:nvPr>
        </p:nvSpPr>
        <p:spPr>
          <a:xfrm>
            <a:off x="1725283" y="2514600"/>
            <a:ext cx="9779329" cy="2262781"/>
          </a:xfrm>
        </p:spPr>
        <p:txBody>
          <a:bodyPr/>
          <a:lstStyle/>
          <a:p>
            <a:r>
              <a:rPr lang="hr-HR" dirty="0">
                <a:solidFill>
                  <a:schemeClr val="tx1"/>
                </a:solidFill>
              </a:rPr>
              <a:t>Izazovi socijalnog rada</a:t>
            </a:r>
          </a:p>
        </p:txBody>
      </p:sp>
      <p:sp>
        <p:nvSpPr>
          <p:cNvPr id="3" name="Subtitle 2">
            <a:extLst>
              <a:ext uri="{FF2B5EF4-FFF2-40B4-BE49-F238E27FC236}">
                <a16:creationId xmlns:a16="http://schemas.microsoft.com/office/drawing/2014/main" id="{46428A32-9E9F-43CC-8B0C-9CD031D69A15}"/>
              </a:ext>
            </a:extLst>
          </p:cNvPr>
          <p:cNvSpPr>
            <a:spLocks noGrp="1"/>
          </p:cNvSpPr>
          <p:nvPr>
            <p:ph type="subTitle" idx="1"/>
          </p:nvPr>
        </p:nvSpPr>
        <p:spPr>
          <a:xfrm>
            <a:off x="1863307" y="4777379"/>
            <a:ext cx="10136036" cy="1381881"/>
          </a:xfrm>
        </p:spPr>
        <p:txBody>
          <a:bodyPr>
            <a:normAutofit lnSpcReduction="10000"/>
          </a:bodyPr>
          <a:lstStyle/>
          <a:p>
            <a:endParaRPr lang="hr-HR" dirty="0"/>
          </a:p>
          <a:p>
            <a:r>
              <a:rPr lang="hr-HR" dirty="0">
                <a:solidFill>
                  <a:schemeClr val="tx1"/>
                </a:solidFill>
              </a:rPr>
              <a:t>Prema: DEAN H . HEPWORTH,  RONALD H . ROONEY, GLENDA DEWBERRY ROONEY, </a:t>
            </a:r>
          </a:p>
          <a:p>
            <a:r>
              <a:rPr lang="hr-HR" dirty="0">
                <a:solidFill>
                  <a:schemeClr val="tx1"/>
                </a:solidFill>
              </a:rPr>
              <a:t>K IMBERLY STROM-GOTTFRIED : </a:t>
            </a:r>
            <a:r>
              <a:rPr lang="en-US" dirty="0">
                <a:solidFill>
                  <a:schemeClr val="tx1"/>
                </a:solidFill>
              </a:rPr>
              <a:t>Direct Social Work Practice</a:t>
            </a:r>
            <a:r>
              <a:rPr lang="hr-HR" dirty="0">
                <a:solidFill>
                  <a:schemeClr val="tx1"/>
                </a:solidFill>
              </a:rPr>
              <a:t>, </a:t>
            </a:r>
            <a:r>
              <a:rPr lang="en-US" dirty="0">
                <a:solidFill>
                  <a:schemeClr val="tx1"/>
                </a:solidFill>
              </a:rPr>
              <a:t>Theory and Skills</a:t>
            </a:r>
            <a:r>
              <a:rPr lang="hr-HR" dirty="0">
                <a:solidFill>
                  <a:schemeClr val="tx1"/>
                </a:solidFill>
              </a:rPr>
              <a:t>, Belmont, Brooks/Cole</a:t>
            </a:r>
          </a:p>
        </p:txBody>
      </p:sp>
    </p:spTree>
    <p:extLst>
      <p:ext uri="{BB962C8B-B14F-4D97-AF65-F5344CB8AC3E}">
        <p14:creationId xmlns:p14="http://schemas.microsoft.com/office/powerpoint/2010/main" val="32861402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0A32D87-4581-4736-8003-8D2087988EC1}"/>
              </a:ext>
            </a:extLst>
          </p:cNvPr>
          <p:cNvSpPr/>
          <p:nvPr/>
        </p:nvSpPr>
        <p:spPr>
          <a:xfrm>
            <a:off x="1716656" y="110085"/>
            <a:ext cx="10274061" cy="4548168"/>
          </a:xfrm>
          <a:prstGeom prst="rect">
            <a:avLst/>
          </a:prstGeom>
        </p:spPr>
        <p:txBody>
          <a:bodyPr wrap="square">
            <a:spAutoFit/>
          </a:bodyPr>
          <a:lstStyle/>
          <a:p>
            <a:pPr>
              <a:lnSpc>
                <a:spcPts val="3900"/>
              </a:lnSpc>
            </a:pPr>
            <a:r>
              <a:rPr lang="hr-HR" sz="2800" dirty="0"/>
              <a:t>Takve „koncentracije” mogu naglašavati elemente mikro prakse ili integrirati  elemente mezzo-prakse ili makro prakse.</a:t>
            </a:r>
          </a:p>
          <a:p>
            <a:pPr>
              <a:lnSpc>
                <a:spcPts val="3900"/>
              </a:lnSpc>
            </a:pPr>
            <a:endParaRPr lang="hr-HR" sz="2800" dirty="0"/>
          </a:p>
          <a:p>
            <a:pPr>
              <a:lnSpc>
                <a:spcPts val="3900"/>
              </a:lnSpc>
            </a:pPr>
            <a:r>
              <a:rPr lang="hr-HR" sz="2800" dirty="0"/>
              <a:t>Neki fakulteti imaju programe općeg socijalnog rada koji zahtijevaju od studenata da postignu uravnoteženu pripremu na sve tri razine prakse.</a:t>
            </a:r>
          </a:p>
          <a:p>
            <a:pPr>
              <a:lnSpc>
                <a:spcPts val="3900"/>
              </a:lnSpc>
            </a:pPr>
            <a:endParaRPr lang="hr-HR" sz="2800" dirty="0"/>
          </a:p>
          <a:p>
            <a:pPr>
              <a:lnSpc>
                <a:spcPts val="3900"/>
              </a:lnSpc>
            </a:pPr>
            <a:endParaRPr lang="hr-HR" sz="2800" dirty="0"/>
          </a:p>
        </p:txBody>
      </p:sp>
    </p:spTree>
    <p:extLst>
      <p:ext uri="{BB962C8B-B14F-4D97-AF65-F5344CB8AC3E}">
        <p14:creationId xmlns:p14="http://schemas.microsoft.com/office/powerpoint/2010/main" val="6324917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1A019F6-E138-447C-B291-6646D7EADCC3}"/>
              </a:ext>
            </a:extLst>
          </p:cNvPr>
          <p:cNvPicPr>
            <a:picLocks noChangeAspect="1"/>
          </p:cNvPicPr>
          <p:nvPr/>
        </p:nvPicPr>
        <p:blipFill>
          <a:blip r:embed="rId2"/>
          <a:stretch>
            <a:fillRect/>
          </a:stretch>
        </p:blipFill>
        <p:spPr>
          <a:xfrm>
            <a:off x="0" y="523220"/>
            <a:ext cx="12120113" cy="6239889"/>
          </a:xfrm>
          <a:prstGeom prst="rect">
            <a:avLst/>
          </a:prstGeom>
        </p:spPr>
      </p:pic>
      <p:sp>
        <p:nvSpPr>
          <p:cNvPr id="7" name="Rectangle 6">
            <a:extLst>
              <a:ext uri="{FF2B5EF4-FFF2-40B4-BE49-F238E27FC236}">
                <a16:creationId xmlns:a16="http://schemas.microsoft.com/office/drawing/2014/main" id="{8D366438-A56E-47D9-A986-D5D733559CFC}"/>
              </a:ext>
            </a:extLst>
          </p:cNvPr>
          <p:cNvSpPr/>
          <p:nvPr/>
        </p:nvSpPr>
        <p:spPr>
          <a:xfrm>
            <a:off x="3661803" y="0"/>
            <a:ext cx="4796506" cy="523220"/>
          </a:xfrm>
          <a:prstGeom prst="rect">
            <a:avLst/>
          </a:prstGeom>
        </p:spPr>
        <p:txBody>
          <a:bodyPr wrap="none">
            <a:spAutoFit/>
          </a:bodyPr>
          <a:lstStyle/>
          <a:p>
            <a:r>
              <a:rPr lang="hr-HR" sz="2800" dirty="0"/>
              <a:t>Urie Bronfenbrenner (1979)</a:t>
            </a:r>
          </a:p>
        </p:txBody>
      </p:sp>
    </p:spTree>
    <p:extLst>
      <p:ext uri="{BB962C8B-B14F-4D97-AF65-F5344CB8AC3E}">
        <p14:creationId xmlns:p14="http://schemas.microsoft.com/office/powerpoint/2010/main" val="38359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5519D-5CB2-45FD-9141-82FA11C24517}"/>
              </a:ext>
            </a:extLst>
          </p:cNvPr>
          <p:cNvSpPr>
            <a:spLocks noGrp="1"/>
          </p:cNvSpPr>
          <p:nvPr>
            <p:ph type="title"/>
          </p:nvPr>
        </p:nvSpPr>
        <p:spPr>
          <a:xfrm>
            <a:off x="1984075" y="3160276"/>
            <a:ext cx="9546417" cy="1280890"/>
          </a:xfrm>
        </p:spPr>
        <p:txBody>
          <a:bodyPr>
            <a:normAutofit fontScale="90000"/>
          </a:bodyPr>
          <a:lstStyle/>
          <a:p>
            <a:pPr algn="ctr"/>
            <a:r>
              <a:rPr lang="hr-HR" sz="4000" dirty="0">
                <a:solidFill>
                  <a:schemeClr val="tx1"/>
                </a:solidFill>
              </a:rPr>
              <a:t>Vrijednosti u socijalnom radu</a:t>
            </a:r>
            <a:br>
              <a:rPr lang="hr-HR" sz="4000" dirty="0">
                <a:solidFill>
                  <a:schemeClr val="tx1"/>
                </a:solidFill>
              </a:rPr>
            </a:br>
            <a:endParaRPr lang="hr-HR" sz="4000" dirty="0">
              <a:solidFill>
                <a:schemeClr val="tx1"/>
              </a:solidFill>
            </a:endParaRPr>
          </a:p>
        </p:txBody>
      </p:sp>
    </p:spTree>
    <p:extLst>
      <p:ext uri="{BB962C8B-B14F-4D97-AF65-F5344CB8AC3E}">
        <p14:creationId xmlns:p14="http://schemas.microsoft.com/office/powerpoint/2010/main" val="41780975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EE9FFE-EC15-4C30-8F74-790AC06CAE29}"/>
              </a:ext>
            </a:extLst>
          </p:cNvPr>
          <p:cNvSpPr>
            <a:spLocks noGrp="1"/>
          </p:cNvSpPr>
          <p:nvPr>
            <p:ph idx="1"/>
          </p:nvPr>
        </p:nvSpPr>
        <p:spPr>
          <a:xfrm>
            <a:off x="1492370" y="172527"/>
            <a:ext cx="10012242" cy="6495691"/>
          </a:xfrm>
        </p:spPr>
        <p:txBody>
          <a:bodyPr>
            <a:normAutofit/>
          </a:bodyPr>
          <a:lstStyle/>
          <a:p>
            <a:endParaRPr lang="hr-HR" sz="2800" dirty="0"/>
          </a:p>
          <a:p>
            <a:pPr>
              <a:lnSpc>
                <a:spcPct val="150000"/>
              </a:lnSpc>
            </a:pPr>
            <a:r>
              <a:rPr lang="hr-HR" sz="2800" dirty="0"/>
              <a:t>Sve profesije imaju vrijednosti koje daju svrhu i smjer njihovim praktičarima. </a:t>
            </a:r>
          </a:p>
          <a:p>
            <a:pPr>
              <a:lnSpc>
                <a:spcPct val="150000"/>
              </a:lnSpc>
            </a:pPr>
            <a:r>
              <a:rPr lang="hr-HR" sz="2800" dirty="0"/>
              <a:t>Svrha i ciljevi socijalnog rada i drugih zanimanja dolaze iz njihovih vrijednosnih sustava.</a:t>
            </a:r>
          </a:p>
          <a:p>
            <a:pPr>
              <a:lnSpc>
                <a:spcPct val="150000"/>
              </a:lnSpc>
            </a:pPr>
            <a:r>
              <a:rPr lang="hr-HR" sz="2800" dirty="0"/>
              <a:t>Te se vrijednosti odnose na željene uvjete života koji poboljšavaju dobrobit ljudi, načine na  koje socijalni radnici trebaju gledati i tretirati ljude, željene ciljeve za ljude i načine na koje bi ti ciljevi trebali biti postignuti. </a:t>
            </a:r>
          </a:p>
        </p:txBody>
      </p:sp>
    </p:spTree>
    <p:extLst>
      <p:ext uri="{BB962C8B-B14F-4D97-AF65-F5344CB8AC3E}">
        <p14:creationId xmlns:p14="http://schemas.microsoft.com/office/powerpoint/2010/main" val="17161111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3623AC0-E0C7-4E3B-A41F-909E4991C9D5}"/>
              </a:ext>
            </a:extLst>
          </p:cNvPr>
          <p:cNvSpPr/>
          <p:nvPr/>
        </p:nvSpPr>
        <p:spPr>
          <a:xfrm>
            <a:off x="1975449" y="1034064"/>
            <a:ext cx="9842740" cy="6124754"/>
          </a:xfrm>
          <a:prstGeom prst="rect">
            <a:avLst/>
          </a:prstGeom>
        </p:spPr>
        <p:txBody>
          <a:bodyPr wrap="square">
            <a:spAutoFit/>
          </a:bodyPr>
          <a:lstStyle/>
          <a:p>
            <a:pPr marL="514350" indent="-514350">
              <a:buAutoNum type="arabicPeriod"/>
            </a:pPr>
            <a:r>
              <a:rPr lang="hr-HR" sz="2800" dirty="0"/>
              <a:t>Profesionalni odnosi socijalnih radnika temelje se na poštovanju vrijednosti osobe, njenog dostojanstva i unapređenja tih odnosa uzajamnim sudjelovanjem, prihvaćanjem, povjerljivošću, poštenjem i odgovornim rješavanjem sukoba;</a:t>
            </a:r>
          </a:p>
          <a:p>
            <a:r>
              <a:rPr lang="hr-HR" sz="2800" dirty="0"/>
              <a:t> </a:t>
            </a:r>
          </a:p>
          <a:p>
            <a:pPr marL="514350" indent="-514350">
              <a:buFont typeface="+mj-lt"/>
              <a:buAutoNum type="arabicPeriod" startAt="2"/>
            </a:pPr>
            <a:r>
              <a:rPr lang="hr-HR" sz="2800" dirty="0"/>
              <a:t>Socijalni radnici poštuju pravo pojedinca da donose neovisne odluke i aktivno sudjeluju u procesu pomoći.</a:t>
            </a:r>
          </a:p>
          <a:p>
            <a:pPr marL="514350" indent="-514350">
              <a:buFont typeface="+mj-lt"/>
              <a:buAutoNum type="arabicPeriod" startAt="2"/>
            </a:pPr>
            <a:endParaRPr lang="hr-HR" sz="2800" dirty="0"/>
          </a:p>
          <a:p>
            <a:pPr marL="514350" indent="-514350">
              <a:buFont typeface="+mj-lt"/>
              <a:buAutoNum type="arabicPeriod" startAt="2"/>
            </a:pPr>
            <a:r>
              <a:rPr lang="hr-HR" sz="2800" dirty="0"/>
              <a:t>Socijalni radnici predani su pomaganju klijentovim sustavima za dobivanje potrebnih resursa.</a:t>
            </a:r>
          </a:p>
          <a:p>
            <a:pPr marL="514350" indent="-514350">
              <a:buFont typeface="+mj-lt"/>
              <a:buAutoNum type="arabicPeriod" startAt="2"/>
            </a:pPr>
            <a:endParaRPr lang="hr-HR" sz="2800" dirty="0"/>
          </a:p>
          <a:p>
            <a:pPr marL="514350" indent="-514350">
              <a:buFont typeface="+mj-lt"/>
              <a:buAutoNum type="arabicPeriod" startAt="2"/>
            </a:pPr>
            <a:endParaRPr lang="hr-HR" sz="2800" dirty="0"/>
          </a:p>
        </p:txBody>
      </p:sp>
      <p:sp>
        <p:nvSpPr>
          <p:cNvPr id="5" name="Rectangle 4">
            <a:extLst>
              <a:ext uri="{FF2B5EF4-FFF2-40B4-BE49-F238E27FC236}">
                <a16:creationId xmlns:a16="http://schemas.microsoft.com/office/drawing/2014/main" id="{BDEABEB4-3A30-4812-B4CA-C74582F707A6}"/>
              </a:ext>
            </a:extLst>
          </p:cNvPr>
          <p:cNvSpPr/>
          <p:nvPr/>
        </p:nvSpPr>
        <p:spPr>
          <a:xfrm>
            <a:off x="1716656" y="318072"/>
            <a:ext cx="9963510" cy="523220"/>
          </a:xfrm>
          <a:prstGeom prst="rect">
            <a:avLst/>
          </a:prstGeom>
        </p:spPr>
        <p:txBody>
          <a:bodyPr wrap="square">
            <a:spAutoFit/>
          </a:bodyPr>
          <a:lstStyle/>
          <a:p>
            <a:pPr algn="ctr"/>
            <a:r>
              <a:rPr lang="hr-HR" sz="2800" dirty="0"/>
              <a:t>TEMELJNE VRIJEDNOSTI U SOCIJALNOM RADU</a:t>
            </a:r>
          </a:p>
        </p:txBody>
      </p:sp>
    </p:spTree>
    <p:extLst>
      <p:ext uri="{BB962C8B-B14F-4D97-AF65-F5344CB8AC3E}">
        <p14:creationId xmlns:p14="http://schemas.microsoft.com/office/powerpoint/2010/main" val="3241910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16049C3-5E2B-40EA-BDBA-FB841D3DA049}"/>
              </a:ext>
            </a:extLst>
          </p:cNvPr>
          <p:cNvSpPr/>
          <p:nvPr/>
        </p:nvSpPr>
        <p:spPr>
          <a:xfrm>
            <a:off x="1621766" y="552416"/>
            <a:ext cx="10325817" cy="2677656"/>
          </a:xfrm>
          <a:prstGeom prst="rect">
            <a:avLst/>
          </a:prstGeom>
        </p:spPr>
        <p:txBody>
          <a:bodyPr wrap="square">
            <a:spAutoFit/>
          </a:bodyPr>
          <a:lstStyle/>
          <a:p>
            <a:r>
              <a:rPr lang="hr-HR" sz="2800" dirty="0"/>
              <a:t>4. Socijalni radnici nastoje da društvene institucije budu humanije i da bolje odgovaraju ljudskim potrebama.</a:t>
            </a:r>
          </a:p>
          <a:p>
            <a:endParaRPr lang="hr-HR" sz="2800" dirty="0"/>
          </a:p>
          <a:p>
            <a:r>
              <a:rPr lang="hr-HR" sz="2800" dirty="0"/>
              <a:t>5. Socijalni radnici pokazuju poštovanje i prihvaćanje jedinstvenih obilježja različitih populacija.</a:t>
            </a:r>
          </a:p>
          <a:p>
            <a:endParaRPr lang="hr-HR" sz="2800" dirty="0"/>
          </a:p>
        </p:txBody>
      </p:sp>
    </p:spTree>
    <p:extLst>
      <p:ext uri="{BB962C8B-B14F-4D97-AF65-F5344CB8AC3E}">
        <p14:creationId xmlns:p14="http://schemas.microsoft.com/office/powerpoint/2010/main" val="42924226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7BDF71-A289-4795-8545-4014B20B68A0}"/>
              </a:ext>
            </a:extLst>
          </p:cNvPr>
          <p:cNvSpPr/>
          <p:nvPr/>
        </p:nvSpPr>
        <p:spPr>
          <a:xfrm>
            <a:off x="2242868" y="456094"/>
            <a:ext cx="9756475" cy="6199261"/>
          </a:xfrm>
          <a:prstGeom prst="rect">
            <a:avLst/>
          </a:prstGeom>
        </p:spPr>
        <p:txBody>
          <a:bodyPr wrap="square">
            <a:spAutoFit/>
          </a:bodyPr>
          <a:lstStyle/>
          <a:p>
            <a:pPr marL="514350" indent="-514350">
              <a:lnSpc>
                <a:spcPts val="4000"/>
              </a:lnSpc>
              <a:buAutoNum type="arabicPeriod"/>
            </a:pPr>
            <a:r>
              <a:rPr lang="hr-HR" sz="2800" dirty="0"/>
              <a:t>Profesionalni odnosi socijalnih radnika temelje se na poštovanju vrijednosti osobe, njenog dostojanstva i unapređenja tih odnosa uzajamnim sudjelovanjem, prihvaćanjem, povjerljivošću, poštenjem i odgovornim rješavanjem sukoba (CSWE, 2008, CSWE je nacionalna udruga koja se bavi obrazovanjem za socijalni rad u Sjedinjenim Državama).</a:t>
            </a:r>
          </a:p>
          <a:p>
            <a:pPr marL="514350" indent="-514350">
              <a:lnSpc>
                <a:spcPts val="4000"/>
              </a:lnSpc>
              <a:buAutoNum type="arabicPeriod"/>
            </a:pPr>
            <a:endParaRPr lang="hr-HR" sz="2800" dirty="0"/>
          </a:p>
          <a:p>
            <a:pPr lvl="1">
              <a:lnSpc>
                <a:spcPts val="4000"/>
              </a:lnSpc>
            </a:pPr>
            <a:r>
              <a:rPr lang="hr-HR" sz="2800" dirty="0"/>
              <a:t>Ta se vrijednost također odražava u nekoliko dijelova Etičkog kodeksa. </a:t>
            </a:r>
          </a:p>
          <a:p>
            <a:pPr lvl="1">
              <a:lnSpc>
                <a:spcPts val="4000"/>
              </a:lnSpc>
            </a:pPr>
            <a:r>
              <a:rPr lang="hr-HR" sz="2800" dirty="0"/>
              <a:t>Prva vrijednost tog kodeksa je jednostavna: "Primarni cilj socijalnih radnika je služiti"</a:t>
            </a:r>
          </a:p>
        </p:txBody>
      </p:sp>
    </p:spTree>
    <p:extLst>
      <p:ext uri="{BB962C8B-B14F-4D97-AF65-F5344CB8AC3E}">
        <p14:creationId xmlns:p14="http://schemas.microsoft.com/office/powerpoint/2010/main" val="3830704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1D9AC14-18B7-4436-A666-6B413E062F4D}"/>
              </a:ext>
            </a:extLst>
          </p:cNvPr>
          <p:cNvSpPr/>
          <p:nvPr/>
        </p:nvSpPr>
        <p:spPr>
          <a:xfrm>
            <a:off x="1621766" y="232285"/>
            <a:ext cx="10187796" cy="6473695"/>
          </a:xfrm>
          <a:prstGeom prst="rect">
            <a:avLst/>
          </a:prstGeom>
        </p:spPr>
        <p:txBody>
          <a:bodyPr wrap="square">
            <a:spAutoFit/>
          </a:bodyPr>
          <a:lstStyle/>
          <a:p>
            <a:pPr>
              <a:lnSpc>
                <a:spcPct val="150000"/>
              </a:lnSpc>
            </a:pPr>
            <a:r>
              <a:rPr lang="hr-HR" sz="2800" dirty="0"/>
              <a:t>To znači da je služenje drugima uzdignuto iznad vlasttih interesa.  Socijalni radnici trebaju koristiti svoje znanje, vrijednosti i vještine kako bi pomogli ljudima u potrebi i rješavanju socijalnih problema.</a:t>
            </a:r>
          </a:p>
          <a:p>
            <a:pPr>
              <a:lnSpc>
                <a:spcPct val="150000"/>
              </a:lnSpc>
            </a:pPr>
            <a:endParaRPr lang="hr-HR" sz="2800" dirty="0"/>
          </a:p>
          <a:p>
            <a:pPr>
              <a:lnSpc>
                <a:spcPct val="150000"/>
              </a:lnSpc>
            </a:pPr>
            <a:r>
              <a:rPr lang="hr-HR" sz="2800" dirty="0"/>
              <a:t>Svaka osoba je jedinstvena i ima svojstvenu vrijednost; stoga, interakcije socijalnih radnika s ljudima dok traže i koriste resurse trebaju poštovati njihovo dostojanstvo i individualnost i povećati njihovu sposobnost rješavanja problema i suočavanja s njima.</a:t>
            </a:r>
          </a:p>
        </p:txBody>
      </p:sp>
    </p:spTree>
    <p:extLst>
      <p:ext uri="{BB962C8B-B14F-4D97-AF65-F5344CB8AC3E}">
        <p14:creationId xmlns:p14="http://schemas.microsoft.com/office/powerpoint/2010/main" val="21533921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64E5981-A2C8-4DFD-AA9C-053AE7248D4D}"/>
              </a:ext>
            </a:extLst>
          </p:cNvPr>
          <p:cNvSpPr/>
          <p:nvPr/>
        </p:nvSpPr>
        <p:spPr>
          <a:xfrm>
            <a:off x="1811546" y="168563"/>
            <a:ext cx="10455215" cy="6651308"/>
          </a:xfrm>
          <a:prstGeom prst="rect">
            <a:avLst/>
          </a:prstGeom>
        </p:spPr>
        <p:txBody>
          <a:bodyPr wrap="square">
            <a:spAutoFit/>
          </a:bodyPr>
          <a:lstStyle/>
          <a:p>
            <a:pPr>
              <a:lnSpc>
                <a:spcPts val="4300"/>
              </a:lnSpc>
            </a:pPr>
            <a:r>
              <a:rPr lang="hr-HR" sz="2800" dirty="0"/>
              <a:t>Ljudi koji traže pomoć socijalnog rada često su preplavljeni svojim teškim okolnostima i iscrpili su svoje resurse za suočavanje. </a:t>
            </a:r>
          </a:p>
          <a:p>
            <a:pPr>
              <a:lnSpc>
                <a:spcPts val="4300"/>
              </a:lnSpc>
            </a:pPr>
            <a:r>
              <a:rPr lang="hr-HR" sz="2800" dirty="0"/>
              <a:t>Osim što pomaže klijentima da smanje razinu stresa, praktičari pomažu klijentima na mnoge druge načine: </a:t>
            </a:r>
          </a:p>
          <a:p>
            <a:pPr marL="800100" lvl="1" indent="-342900">
              <a:lnSpc>
                <a:spcPts val="4300"/>
              </a:lnSpc>
              <a:buFont typeface="+mj-lt"/>
              <a:buAutoNum type="arabicPeriod"/>
            </a:pPr>
            <a:r>
              <a:rPr lang="hr-HR" sz="2800" dirty="0"/>
              <a:t>pomažu im da pogledaju svoje poteškoće iz nove perspektive, </a:t>
            </a:r>
          </a:p>
          <a:p>
            <a:pPr marL="800100" lvl="1" indent="-342900">
              <a:lnSpc>
                <a:spcPts val="4300"/>
              </a:lnSpc>
              <a:buFont typeface="+mj-lt"/>
              <a:buAutoNum type="arabicPeriod"/>
            </a:pPr>
            <a:r>
              <a:rPr lang="hr-HR" sz="2800" dirty="0"/>
              <a:t>razmatraju razne moguće i prihvatljive alternative, </a:t>
            </a:r>
          </a:p>
          <a:p>
            <a:pPr marL="800100" lvl="1" indent="-342900">
              <a:lnSpc>
                <a:spcPts val="4300"/>
              </a:lnSpc>
              <a:buFont typeface="+mj-lt"/>
              <a:buAutoNum type="arabicPeriod"/>
            </a:pPr>
            <a:r>
              <a:rPr lang="hr-HR" sz="2800" dirty="0"/>
              <a:t>potiču svijest o osobnim snagama, </a:t>
            </a:r>
          </a:p>
          <a:p>
            <a:pPr marL="800100" lvl="1" indent="-342900">
              <a:lnSpc>
                <a:spcPts val="4300"/>
              </a:lnSpc>
              <a:buFont typeface="+mj-lt"/>
              <a:buAutoNum type="arabicPeriod"/>
            </a:pPr>
            <a:r>
              <a:rPr lang="hr-HR" sz="2800" dirty="0"/>
              <a:t>mobiliziraju aktivne i latentne resurse za rješavanje, </a:t>
            </a:r>
          </a:p>
          <a:p>
            <a:pPr marL="800100" lvl="1" indent="-342900">
              <a:lnSpc>
                <a:spcPts val="4300"/>
              </a:lnSpc>
              <a:buFont typeface="+mj-lt"/>
              <a:buAutoNum type="arabicPeriod"/>
            </a:pPr>
            <a:r>
              <a:rPr lang="hr-HR" sz="2800" dirty="0"/>
              <a:t>proširuju svijest o problemu i podučavanje o njemu </a:t>
            </a:r>
          </a:p>
          <a:p>
            <a:pPr marL="800100" lvl="1" indent="-342900">
              <a:lnSpc>
                <a:spcPts val="4300"/>
              </a:lnSpc>
              <a:buFont typeface="+mj-lt"/>
              <a:buAutoNum type="arabicPeriod"/>
            </a:pPr>
            <a:r>
              <a:rPr lang="hr-HR" sz="2800" dirty="0"/>
              <a:t>upotrebu strategija i interpersonalnih vještina.</a:t>
            </a:r>
          </a:p>
        </p:txBody>
      </p:sp>
    </p:spTree>
    <p:extLst>
      <p:ext uri="{BB962C8B-B14F-4D97-AF65-F5344CB8AC3E}">
        <p14:creationId xmlns:p14="http://schemas.microsoft.com/office/powerpoint/2010/main" val="15850761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35FA8BB-702E-44BC-AC7F-4CC261D98C88}"/>
              </a:ext>
            </a:extLst>
          </p:cNvPr>
          <p:cNvSpPr/>
          <p:nvPr/>
        </p:nvSpPr>
        <p:spPr>
          <a:xfrm>
            <a:off x="1613140" y="211217"/>
            <a:ext cx="10265434" cy="6696192"/>
          </a:xfrm>
          <a:prstGeom prst="rect">
            <a:avLst/>
          </a:prstGeom>
        </p:spPr>
        <p:txBody>
          <a:bodyPr wrap="square">
            <a:spAutoFit/>
          </a:bodyPr>
          <a:lstStyle/>
          <a:p>
            <a:pPr>
              <a:lnSpc>
                <a:spcPts val="3700"/>
              </a:lnSpc>
            </a:pPr>
            <a:r>
              <a:rPr lang="hr-HR" sz="2800" dirty="0"/>
              <a:t>Socijalni radnici obavljaju ove funkcije jer  polaze od  "središnje važnosti ljudskih odnosa”. </a:t>
            </a:r>
          </a:p>
          <a:p>
            <a:pPr>
              <a:lnSpc>
                <a:spcPts val="3700"/>
              </a:lnSpc>
            </a:pPr>
            <a:endParaRPr lang="hr-HR" sz="2800" dirty="0"/>
          </a:p>
          <a:p>
            <a:pPr>
              <a:lnSpc>
                <a:spcPts val="3700"/>
              </a:lnSpc>
            </a:pPr>
            <a:r>
              <a:rPr lang="hr-HR" sz="2800" dirty="0"/>
              <a:t>Ovaj princip sugerira da socijalni radnici angažiraju klijente kao partnere u nastojanjima da promoviraju, obnove, održavaju i unaprjeđuju dobrobit klijenata. </a:t>
            </a:r>
          </a:p>
          <a:p>
            <a:pPr>
              <a:lnSpc>
                <a:spcPts val="3700"/>
              </a:lnSpc>
            </a:pPr>
            <a:endParaRPr lang="hr-HR" sz="2800" dirty="0"/>
          </a:p>
          <a:p>
            <a:pPr>
              <a:lnSpc>
                <a:spcPts val="3700"/>
              </a:lnSpc>
            </a:pPr>
            <a:r>
              <a:rPr lang="hr-HR" sz="2800" dirty="0"/>
              <a:t>Ta se vrijednost odražava u još jednoj etičkoj vrijednosti iz kodeksa: "Socijalni radnici ponašaju se na pouzdan način”.</a:t>
            </a:r>
          </a:p>
          <a:p>
            <a:pPr>
              <a:lnSpc>
                <a:spcPts val="3700"/>
              </a:lnSpc>
            </a:pPr>
            <a:r>
              <a:rPr lang="hr-HR" sz="2800" dirty="0"/>
              <a:t> Ovo načelo sugerira da socijalni radnici konzistentno prakticiraju poslanje, vrijednosti i etičke standarde profesije i promoviraju etičku praksu u organizacijama s kojima su povezani.</a:t>
            </a:r>
          </a:p>
        </p:txBody>
      </p:sp>
    </p:spTree>
    <p:extLst>
      <p:ext uri="{BB962C8B-B14F-4D97-AF65-F5344CB8AC3E}">
        <p14:creationId xmlns:p14="http://schemas.microsoft.com/office/powerpoint/2010/main" val="29074558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B9F03A-3502-47DA-AD4F-605BA668EB2C}"/>
              </a:ext>
            </a:extLst>
          </p:cNvPr>
          <p:cNvSpPr>
            <a:spLocks noGrp="1"/>
          </p:cNvSpPr>
          <p:nvPr>
            <p:ph idx="1"/>
          </p:nvPr>
        </p:nvSpPr>
        <p:spPr>
          <a:xfrm>
            <a:off x="2373551" y="580844"/>
            <a:ext cx="8915400" cy="4077419"/>
          </a:xfrm>
        </p:spPr>
        <p:txBody>
          <a:bodyPr>
            <a:normAutofit/>
          </a:bodyPr>
          <a:lstStyle/>
          <a:p>
            <a:pPr marL="0" indent="0">
              <a:buNone/>
            </a:pPr>
            <a:r>
              <a:rPr lang="hr-HR" sz="2800" dirty="0"/>
              <a:t>Tri nivoa prakse socijalnog rada</a:t>
            </a:r>
          </a:p>
          <a:p>
            <a:pPr marL="0" indent="0">
              <a:buNone/>
            </a:pPr>
            <a:endParaRPr lang="hr-HR" sz="2800" dirty="0"/>
          </a:p>
          <a:p>
            <a:pPr>
              <a:buClr>
                <a:schemeClr val="tx1"/>
              </a:buClr>
              <a:buAutoNum type="arabicPeriod"/>
            </a:pPr>
            <a:r>
              <a:rPr lang="hr-HR" sz="2800" dirty="0"/>
              <a:t>Makro nivo prakse socijalnog rada</a:t>
            </a:r>
          </a:p>
          <a:p>
            <a:pPr>
              <a:buClr>
                <a:schemeClr val="tx1"/>
              </a:buClr>
              <a:buAutoNum type="arabicPeriod"/>
            </a:pPr>
            <a:endParaRPr lang="hr-HR" sz="2800" dirty="0"/>
          </a:p>
          <a:p>
            <a:pPr>
              <a:buClr>
                <a:schemeClr val="tx1"/>
              </a:buClr>
              <a:buAutoNum type="arabicPeriod"/>
            </a:pPr>
            <a:r>
              <a:rPr lang="hr-HR" sz="2800" dirty="0"/>
              <a:t>Mezzo nivo praske socijalnog rada</a:t>
            </a:r>
          </a:p>
          <a:p>
            <a:pPr>
              <a:buClr>
                <a:schemeClr val="tx1"/>
              </a:buClr>
              <a:buAutoNum type="arabicPeriod"/>
            </a:pPr>
            <a:endParaRPr lang="hr-HR" sz="2800" dirty="0"/>
          </a:p>
          <a:p>
            <a:pPr>
              <a:buClr>
                <a:schemeClr val="tx1"/>
              </a:buClr>
              <a:buAutoNum type="arabicPeriod"/>
            </a:pPr>
            <a:r>
              <a:rPr lang="hr-HR" sz="2800" dirty="0"/>
              <a:t>Mikro nivo prakse socijalnog rada</a:t>
            </a:r>
          </a:p>
          <a:p>
            <a:pPr>
              <a:buAutoNum type="arabicPeriod"/>
            </a:pPr>
            <a:endParaRPr lang="hr-HR" sz="2800" dirty="0"/>
          </a:p>
          <a:p>
            <a:pPr>
              <a:buAutoNum type="arabicPeriod"/>
            </a:pPr>
            <a:endParaRPr lang="hr-HR" sz="2800" dirty="0"/>
          </a:p>
        </p:txBody>
      </p:sp>
    </p:spTree>
    <p:extLst>
      <p:ext uri="{BB962C8B-B14F-4D97-AF65-F5344CB8AC3E}">
        <p14:creationId xmlns:p14="http://schemas.microsoft.com/office/powerpoint/2010/main" val="32105887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867F988-6E48-4C0B-98FC-6523B7547910}"/>
              </a:ext>
            </a:extLst>
          </p:cNvPr>
          <p:cNvSpPr/>
          <p:nvPr/>
        </p:nvSpPr>
        <p:spPr>
          <a:xfrm>
            <a:off x="1578634" y="310399"/>
            <a:ext cx="10498347" cy="6289029"/>
          </a:xfrm>
          <a:prstGeom prst="rect">
            <a:avLst/>
          </a:prstGeom>
        </p:spPr>
        <p:txBody>
          <a:bodyPr wrap="square">
            <a:spAutoFit/>
          </a:bodyPr>
          <a:lstStyle/>
          <a:p>
            <a:pPr>
              <a:lnSpc>
                <a:spcPct val="150000"/>
              </a:lnSpc>
            </a:pPr>
            <a:r>
              <a:rPr lang="hr-HR" sz="2800" dirty="0"/>
              <a:t>2. Socijalni radnici poštuju pravo pojedinca da donose neovisne odluke i aktivno sudjeluju u procesu pomoći.</a:t>
            </a:r>
          </a:p>
          <a:p>
            <a:pPr>
              <a:lnSpc>
                <a:spcPct val="150000"/>
              </a:lnSpc>
              <a:spcBef>
                <a:spcPts val="1200"/>
              </a:spcBef>
            </a:pPr>
            <a:r>
              <a:rPr lang="hr-HR" sz="2800" dirty="0"/>
              <a:t>Postupci s ljudima koji traže i koriste resurse trebaju povećati njihovu neovisnost i samoodređenje. </a:t>
            </a:r>
          </a:p>
          <a:p>
            <a:pPr>
              <a:lnSpc>
                <a:spcPct val="150000"/>
              </a:lnSpc>
              <a:spcBef>
                <a:spcPts val="1200"/>
              </a:spcBef>
            </a:pPr>
            <a:r>
              <a:rPr lang="hr-HR" sz="2800" dirty="0"/>
              <a:t>Prečesto u prošlosti, socijalni radnici i drugi profesionalci koji pomažu su se usredotočili na "deficit, bolesti i disfunkcije".</a:t>
            </a:r>
          </a:p>
          <a:p>
            <a:pPr>
              <a:lnSpc>
                <a:spcPct val="150000"/>
              </a:lnSpc>
              <a:spcBef>
                <a:spcPts val="1200"/>
              </a:spcBef>
            </a:pPr>
            <a:r>
              <a:rPr lang="hr-HR" sz="2800" dirty="0"/>
              <a:t>Sada je pozornost usmjerena na osnaživanje i pomaganje klijentima u povećanju osobnog potencijala i političke moći tako da klijenti mogu poboljšati životnu situaciju.</a:t>
            </a:r>
          </a:p>
        </p:txBody>
      </p:sp>
    </p:spTree>
    <p:extLst>
      <p:ext uri="{BB962C8B-B14F-4D97-AF65-F5344CB8AC3E}">
        <p14:creationId xmlns:p14="http://schemas.microsoft.com/office/powerpoint/2010/main" val="34495639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6FEEDE8-DF4D-4874-803B-5E294A79E9E7}"/>
              </a:ext>
            </a:extLst>
          </p:cNvPr>
          <p:cNvSpPr/>
          <p:nvPr/>
        </p:nvSpPr>
        <p:spPr>
          <a:xfrm>
            <a:off x="1699404" y="259118"/>
            <a:ext cx="9954883" cy="6986528"/>
          </a:xfrm>
          <a:prstGeom prst="rect">
            <a:avLst/>
          </a:prstGeom>
        </p:spPr>
        <p:txBody>
          <a:bodyPr wrap="square">
            <a:spAutoFit/>
          </a:bodyPr>
          <a:lstStyle/>
          <a:p>
            <a:r>
              <a:rPr lang="hr-HR" sz="2800" dirty="0"/>
              <a:t>3. Socijalni radnici predani su podršci klijentovih sustava za korištenje potrebnih resursa.</a:t>
            </a:r>
          </a:p>
          <a:p>
            <a:endParaRPr lang="hr-HR" sz="2800" dirty="0"/>
          </a:p>
          <a:p>
            <a:pPr>
              <a:lnSpc>
                <a:spcPct val="150000"/>
              </a:lnSpc>
            </a:pPr>
            <a:r>
              <a:rPr lang="hr-HR" sz="2800" dirty="0"/>
              <a:t>Ljudi bi morali imati pristup resursima koji su im potrebni kako bi se zadovoljili svoje potrebe i razriješili poteškoće u životu. </a:t>
            </a:r>
          </a:p>
          <a:p>
            <a:pPr>
              <a:lnSpc>
                <a:spcPct val="150000"/>
              </a:lnSpc>
            </a:pPr>
            <a:r>
              <a:rPr lang="hr-HR" sz="2800" dirty="0"/>
              <a:t>Morali bi imati pristup mogućnostima da ostvare svoj potencijal. </a:t>
            </a:r>
          </a:p>
          <a:p>
            <a:pPr>
              <a:lnSpc>
                <a:spcPct val="150000"/>
              </a:lnSpc>
            </a:pPr>
            <a:r>
              <a:rPr lang="hr-HR" sz="2800" dirty="0"/>
              <a:t>Naša predanost samoodređenju i osnaživanju klijenata je beskorisna ako klijentima nedostaje pristup resursima potrebnim za postizanje njihovih ciljeva.</a:t>
            </a:r>
          </a:p>
          <a:p>
            <a:endParaRPr lang="hr-HR" sz="2800" dirty="0"/>
          </a:p>
        </p:txBody>
      </p:sp>
    </p:spTree>
    <p:extLst>
      <p:ext uri="{BB962C8B-B14F-4D97-AF65-F5344CB8AC3E}">
        <p14:creationId xmlns:p14="http://schemas.microsoft.com/office/powerpoint/2010/main" val="24858008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857A996-EA12-48C1-809F-09CB13BD378A}"/>
              </a:ext>
            </a:extLst>
          </p:cNvPr>
          <p:cNvSpPr/>
          <p:nvPr/>
        </p:nvSpPr>
        <p:spPr>
          <a:xfrm>
            <a:off x="1513821" y="84647"/>
            <a:ext cx="10390173" cy="6513450"/>
          </a:xfrm>
          <a:prstGeom prst="rect">
            <a:avLst/>
          </a:prstGeom>
        </p:spPr>
        <p:txBody>
          <a:bodyPr wrap="square">
            <a:spAutoFit/>
          </a:bodyPr>
          <a:lstStyle/>
          <a:p>
            <a:pPr>
              <a:lnSpc>
                <a:spcPts val="4600"/>
              </a:lnSpc>
            </a:pPr>
            <a:r>
              <a:rPr lang="hr-HR" sz="2800" dirty="0"/>
              <a:t>Kako brojni ljudi u socijalnim poteškoćama često ne znaju ili znaju vrlo malo o raspoloživim sredstvima, socijalni radnici moraju djelovati kao posrednici upućujući ljude na sustave resursa kao što su javne službe, zdravstvene ustanove, podružnice socijalne skrbi, centri za mentalno zdravlje, centri za starije osobe i obiteljska savjetovališta. </a:t>
            </a:r>
          </a:p>
          <a:p>
            <a:pPr>
              <a:lnSpc>
                <a:spcPts val="4600"/>
              </a:lnSpc>
            </a:pPr>
            <a:r>
              <a:rPr lang="hr-HR" sz="2800" dirty="0"/>
              <a:t>Za rješavanje poteškoća nekih  ljudi ili njihovih obitelji može biti potrebna suradnja različitih pružatelja usluga, nekima nedostaju komunikacijske sposobnosti, tjelesni ili mentalni kapaciteti, iskustva ili vještine potrebne za iskorištavanje bitnih dobara i usluga.</a:t>
            </a:r>
          </a:p>
        </p:txBody>
      </p:sp>
    </p:spTree>
    <p:extLst>
      <p:ext uri="{BB962C8B-B14F-4D97-AF65-F5344CB8AC3E}">
        <p14:creationId xmlns:p14="http://schemas.microsoft.com/office/powerpoint/2010/main" val="21677864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725000E-4961-4850-A8DA-CA0678107666}"/>
              </a:ext>
            </a:extLst>
          </p:cNvPr>
          <p:cNvSpPr/>
          <p:nvPr/>
        </p:nvSpPr>
        <p:spPr>
          <a:xfrm>
            <a:off x="1621766" y="67906"/>
            <a:ext cx="9998015" cy="6986528"/>
          </a:xfrm>
          <a:prstGeom prst="rect">
            <a:avLst/>
          </a:prstGeom>
        </p:spPr>
        <p:txBody>
          <a:bodyPr wrap="square">
            <a:spAutoFit/>
          </a:bodyPr>
          <a:lstStyle/>
          <a:p>
            <a:r>
              <a:rPr lang="hr-HR" sz="2800" dirty="0"/>
              <a:t>U neoliberalističkoj praksi je za to stvoren termin „case managera”,  to označava takvu ulogu socijalnih radnika koji ne samo da pružaju izravne usluge već i preuzimaju odgovornost za povezivanje ljudi u socijalnim potrebama s različitim resursima i osiguranje da oni pravovremeno prime potrebne usluge.</a:t>
            </a:r>
          </a:p>
          <a:p>
            <a:endParaRPr lang="hr-HR" sz="2800" dirty="0"/>
          </a:p>
          <a:p>
            <a:r>
              <a:rPr lang="hr-HR" sz="2800" dirty="0"/>
              <a:t>Ponekad su potrebni sustavi resursa koji nisu dostupni. </a:t>
            </a:r>
          </a:p>
          <a:p>
            <a:endParaRPr lang="hr-HR" sz="2800" dirty="0"/>
          </a:p>
          <a:p>
            <a:r>
              <a:rPr lang="hr-HR" sz="2800" dirty="0"/>
              <a:t>U tim slučajevima, socijalni radnici moraju djelovati kao organizatori u zajednici, stvarati i organizirati nove resursne sustave. </a:t>
            </a:r>
          </a:p>
          <a:p>
            <a:endParaRPr lang="hr-HR" sz="2800" dirty="0"/>
          </a:p>
          <a:p>
            <a:r>
              <a:rPr lang="hr-HR" sz="2800" dirty="0"/>
              <a:t>To su primjeri rada u lokalnoj zajednici, prikazujemo samo neke moguće:</a:t>
            </a:r>
          </a:p>
          <a:p>
            <a:endParaRPr lang="hr-HR" sz="2800" dirty="0"/>
          </a:p>
        </p:txBody>
      </p:sp>
    </p:spTree>
    <p:extLst>
      <p:ext uri="{BB962C8B-B14F-4D97-AF65-F5344CB8AC3E}">
        <p14:creationId xmlns:p14="http://schemas.microsoft.com/office/powerpoint/2010/main" val="5660975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99FF42D-4D18-4F2B-8141-82B7524B9202}"/>
              </a:ext>
            </a:extLst>
          </p:cNvPr>
          <p:cNvSpPr/>
          <p:nvPr/>
        </p:nvSpPr>
        <p:spPr>
          <a:xfrm>
            <a:off x="1457864" y="-82081"/>
            <a:ext cx="10196423" cy="6237733"/>
          </a:xfrm>
          <a:prstGeom prst="rect">
            <a:avLst/>
          </a:prstGeom>
        </p:spPr>
        <p:txBody>
          <a:bodyPr wrap="square">
            <a:spAutoFit/>
          </a:bodyPr>
          <a:lstStyle/>
          <a:p>
            <a:pPr marL="285750" indent="-285750">
              <a:lnSpc>
                <a:spcPts val="4400"/>
              </a:lnSpc>
              <a:buFont typeface="Arial" panose="020B0604020202020204" pitchFamily="34" charset="0"/>
              <a:buChar char="•"/>
            </a:pPr>
            <a:r>
              <a:rPr lang="hr-HR" sz="2800" dirty="0"/>
              <a:t>rad s građanima i javnim dužnosnicima kako bi se organizirao prijevoz u zdravstvene ustanove za starije osobe, osobe s invaliditetom i siromašne ljude; </a:t>
            </a:r>
          </a:p>
          <a:p>
            <a:pPr marL="285750" indent="-285750">
              <a:lnSpc>
                <a:spcPts val="4400"/>
              </a:lnSpc>
              <a:buFont typeface="Arial" panose="020B0604020202020204" pitchFamily="34" charset="0"/>
              <a:buChar char="•"/>
            </a:pPr>
            <a:r>
              <a:rPr lang="hr-HR" sz="2800" dirty="0"/>
              <a:t>razvijanje organizacija u lokalnim zajednicama za bolje obrazovne i rekreacijske programe</a:t>
            </a:r>
          </a:p>
          <a:p>
            <a:pPr marL="285750" indent="-285750">
              <a:lnSpc>
                <a:spcPts val="4400"/>
              </a:lnSpc>
              <a:buFont typeface="Arial" panose="020B0604020202020204" pitchFamily="34" charset="0"/>
              <a:buChar char="•"/>
            </a:pPr>
            <a:r>
              <a:rPr lang="hr-HR" sz="2800" dirty="0"/>
              <a:t>organiziranje uvjeta za poboljšanje stanovanja i sanitacije;</a:t>
            </a:r>
          </a:p>
          <a:p>
            <a:pPr marL="285750" indent="-285750">
              <a:lnSpc>
                <a:spcPts val="4400"/>
              </a:lnSpc>
              <a:buFont typeface="Arial" panose="020B0604020202020204" pitchFamily="34" charset="0"/>
              <a:buChar char="•"/>
            </a:pPr>
            <a:r>
              <a:rPr lang="hr-HR" sz="2800" dirty="0"/>
              <a:t>organiziranje skupina za podršku, grupa za samopomoć kako bi se pomoglo ljudima u suočavanju s teškim životnim problemima, grupa za učenje pojedinih korisnih vještina</a:t>
            </a:r>
          </a:p>
        </p:txBody>
      </p:sp>
    </p:spTree>
    <p:extLst>
      <p:ext uri="{BB962C8B-B14F-4D97-AF65-F5344CB8AC3E}">
        <p14:creationId xmlns:p14="http://schemas.microsoft.com/office/powerpoint/2010/main" val="24225832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635EA1A-74C5-45BB-B608-990B6E6BEC0B}"/>
              </a:ext>
            </a:extLst>
          </p:cNvPr>
          <p:cNvSpPr/>
          <p:nvPr/>
        </p:nvSpPr>
        <p:spPr>
          <a:xfrm>
            <a:off x="1768414" y="227516"/>
            <a:ext cx="10196424" cy="6124754"/>
          </a:xfrm>
          <a:prstGeom prst="rect">
            <a:avLst/>
          </a:prstGeom>
        </p:spPr>
        <p:txBody>
          <a:bodyPr wrap="square">
            <a:spAutoFit/>
          </a:bodyPr>
          <a:lstStyle/>
          <a:p>
            <a:r>
              <a:rPr lang="hr-HR" sz="2800" dirty="0"/>
              <a:t>Socijalni radnici također često slijede taj cilj olakšavanja pristupa  resursima. Oni pomažu u realizaciji slijedećih funkcija: </a:t>
            </a:r>
          </a:p>
          <a:p>
            <a:pPr marL="914400" lvl="1" indent="-457200">
              <a:buFont typeface="Arial" panose="020B0604020202020204" pitchFamily="34" charset="0"/>
              <a:buChar char="•"/>
            </a:pPr>
            <a:r>
              <a:rPr lang="hr-HR" sz="2800" dirty="0"/>
              <a:t>Jačanju komunikacije među članovima obitelji</a:t>
            </a:r>
          </a:p>
          <a:p>
            <a:pPr marL="914400" lvl="1" indent="-457200">
              <a:buFont typeface="Arial" panose="020B0604020202020204" pitchFamily="34" charset="0"/>
              <a:buChar char="•"/>
            </a:pPr>
            <a:r>
              <a:rPr lang="hr-HR" sz="2800" dirty="0"/>
              <a:t>Koordiniraju napore učitelja, školskih savjetnika i socijalnih radnika u pružanju pomoći učenicima s poteškoćama; </a:t>
            </a:r>
          </a:p>
          <a:p>
            <a:pPr marL="914400" lvl="1" indent="-457200">
              <a:buFont typeface="Arial" panose="020B0604020202020204" pitchFamily="34" charset="0"/>
              <a:buChar char="•"/>
            </a:pPr>
            <a:r>
              <a:rPr lang="hr-HR" sz="2800" dirty="0"/>
              <a:t>Podupiru djelovanje grupa za podršku</a:t>
            </a:r>
          </a:p>
          <a:p>
            <a:pPr marL="914400" lvl="1" indent="-457200">
              <a:buFont typeface="Arial" panose="020B0604020202020204" pitchFamily="34" charset="0"/>
              <a:buChar char="•"/>
            </a:pPr>
            <a:r>
              <a:rPr lang="hr-HR" sz="2800" dirty="0"/>
              <a:t>Pomažu otvaranju komunikacijskih kanala između suradnika</a:t>
            </a:r>
          </a:p>
          <a:p>
            <a:pPr marL="914400" lvl="1" indent="-457200">
              <a:buFont typeface="Arial" panose="020B0604020202020204" pitchFamily="34" charset="0"/>
              <a:buChar char="•"/>
            </a:pPr>
            <a:r>
              <a:rPr lang="hr-HR" sz="2800" dirty="0"/>
              <a:t>Olakšavaju timski rad među članovima različitih disciplina u ustanovama gdje ti timovi djeluju</a:t>
            </a:r>
          </a:p>
          <a:p>
            <a:pPr marL="914400" lvl="1" indent="-457200">
              <a:buFont typeface="Arial" panose="020B0604020202020204" pitchFamily="34" charset="0"/>
              <a:buChar char="•"/>
            </a:pPr>
            <a:r>
              <a:rPr lang="hr-HR" sz="2800" dirty="0"/>
              <a:t> Osiguravaju sudjelovanje korisnika u sudjelovanju upravljanja institucijama.</a:t>
            </a:r>
          </a:p>
        </p:txBody>
      </p:sp>
    </p:spTree>
    <p:extLst>
      <p:ext uri="{BB962C8B-B14F-4D97-AF65-F5344CB8AC3E}">
        <p14:creationId xmlns:p14="http://schemas.microsoft.com/office/powerpoint/2010/main" val="8962706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2CA660A-19D2-4CE7-AFD7-79EBBB1C9135}"/>
              </a:ext>
            </a:extLst>
          </p:cNvPr>
          <p:cNvSpPr/>
          <p:nvPr/>
        </p:nvSpPr>
        <p:spPr>
          <a:xfrm>
            <a:off x="1656271" y="112144"/>
            <a:ext cx="10325817" cy="6349943"/>
          </a:xfrm>
          <a:prstGeom prst="rect">
            <a:avLst/>
          </a:prstGeom>
        </p:spPr>
        <p:txBody>
          <a:bodyPr wrap="square">
            <a:spAutoFit/>
          </a:bodyPr>
          <a:lstStyle/>
          <a:p>
            <a:pPr>
              <a:lnSpc>
                <a:spcPts val="4100"/>
              </a:lnSpc>
            </a:pPr>
            <a:r>
              <a:rPr lang="hr-HR" sz="2800" dirty="0"/>
              <a:t>4. Socijalni radnici nastoje da društvene institucije budu humanije i da bolje odgovaraju ljudskim potrebama.</a:t>
            </a:r>
          </a:p>
          <a:p>
            <a:pPr>
              <a:lnSpc>
                <a:spcPts val="4100"/>
              </a:lnSpc>
            </a:pPr>
            <a:endParaRPr lang="hr-HR" sz="2800" dirty="0"/>
          </a:p>
          <a:p>
            <a:pPr>
              <a:lnSpc>
                <a:spcPts val="4100"/>
              </a:lnSpc>
            </a:pPr>
            <a:r>
              <a:rPr lang="hr-HR" sz="2800" dirty="0"/>
              <a:t>Iako praktičari rade prvenstveno na pružanju izravne pomoći pojedincima, oni imaju odgovornost raditi i na poboljšanju kvalitete života klijenata promicanjem politika i zakonodavstva koje poboljšavaju fizičko i društveno okruženje. </a:t>
            </a:r>
          </a:p>
          <a:p>
            <a:pPr>
              <a:lnSpc>
                <a:spcPts val="4100"/>
              </a:lnSpc>
            </a:pPr>
            <a:r>
              <a:rPr lang="hr-HR" sz="2800" dirty="0"/>
              <a:t>Problemi pojedinaca, obitelji, skupina i zajednica mogu se često spriječiti (ili barem poboljšati) primjenom zakona i politika kojima se zabranjuje kontaminacija fizičkog okruženja ali i obogaćivanje fizičkih i društvenih sredina. </a:t>
            </a:r>
          </a:p>
        </p:txBody>
      </p:sp>
    </p:spTree>
    <p:extLst>
      <p:ext uri="{BB962C8B-B14F-4D97-AF65-F5344CB8AC3E}">
        <p14:creationId xmlns:p14="http://schemas.microsoft.com/office/powerpoint/2010/main" val="38235421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24B1073-A105-4E24-8C3E-206FCF329BF1}"/>
              </a:ext>
            </a:extLst>
          </p:cNvPr>
          <p:cNvSpPr/>
          <p:nvPr/>
        </p:nvSpPr>
        <p:spPr>
          <a:xfrm>
            <a:off x="1587260" y="120770"/>
            <a:ext cx="10489721" cy="6237733"/>
          </a:xfrm>
          <a:prstGeom prst="rect">
            <a:avLst/>
          </a:prstGeom>
        </p:spPr>
        <p:txBody>
          <a:bodyPr wrap="square">
            <a:spAutoFit/>
          </a:bodyPr>
          <a:lstStyle/>
          <a:p>
            <a:pPr>
              <a:lnSpc>
                <a:spcPts val="4400"/>
              </a:lnSpc>
            </a:pPr>
            <a:r>
              <a:rPr lang="hr-HR" sz="2800" dirty="0"/>
              <a:t>Stoga se socijalni radnici ne bi trebali ograničiti na korektivne aktivnosti, već bi trebali tražiti ekološke uzroke problema i sponzorirati ili podržavati napore usmjerene na poboljšanje okruženja njihovih klijenata. </a:t>
            </a:r>
          </a:p>
          <a:p>
            <a:pPr>
              <a:lnSpc>
                <a:spcPts val="4400"/>
              </a:lnSpc>
            </a:pPr>
            <a:endParaRPr lang="hr-HR" sz="2800" dirty="0"/>
          </a:p>
          <a:p>
            <a:pPr>
              <a:lnSpc>
                <a:spcPts val="4400"/>
              </a:lnSpc>
            </a:pPr>
            <a:r>
              <a:rPr lang="hr-HR" sz="2800" dirty="0"/>
              <a:t>Socijalni radnici također pokazuju tu vrijednost kada preuzmu ulogu faktora otklanjanja poteškoća proučavanjem pravila i postupaka vlastitih i drugih organizacija kako bi utvrdili imaju li njihovi klijenti slobodan pristup resursima i  jesu li usluge pružene na načine koji poboljšavaju dostojanstvo njihovih klijenata.</a:t>
            </a:r>
          </a:p>
        </p:txBody>
      </p:sp>
    </p:spTree>
    <p:extLst>
      <p:ext uri="{BB962C8B-B14F-4D97-AF65-F5344CB8AC3E}">
        <p14:creationId xmlns:p14="http://schemas.microsoft.com/office/powerpoint/2010/main" val="26967469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8CA3BA2-226A-4739-81A7-5C10EC056AE5}"/>
              </a:ext>
            </a:extLst>
          </p:cNvPr>
          <p:cNvSpPr/>
          <p:nvPr/>
        </p:nvSpPr>
        <p:spPr>
          <a:xfrm>
            <a:off x="1656273" y="420636"/>
            <a:ext cx="10161916" cy="5827364"/>
          </a:xfrm>
          <a:prstGeom prst="rect">
            <a:avLst/>
          </a:prstGeom>
        </p:spPr>
        <p:txBody>
          <a:bodyPr wrap="square">
            <a:spAutoFit/>
          </a:bodyPr>
          <a:lstStyle/>
          <a:p>
            <a:pPr marL="457200" indent="-457200">
              <a:lnSpc>
                <a:spcPct val="150000"/>
              </a:lnSpc>
              <a:buFont typeface="Arial" panose="020B0604020202020204" pitchFamily="34" charset="0"/>
              <a:buChar char="•"/>
            </a:pPr>
            <a:r>
              <a:rPr lang="hr-HR" sz="2800" dirty="0"/>
              <a:t>Složeni administrativni postupci</a:t>
            </a:r>
          </a:p>
          <a:p>
            <a:pPr marL="457200" indent="-457200">
              <a:lnSpc>
                <a:spcPct val="150000"/>
              </a:lnSpc>
              <a:buFont typeface="Arial" panose="020B0604020202020204" pitchFamily="34" charset="0"/>
              <a:buChar char="•"/>
            </a:pPr>
            <a:r>
              <a:rPr lang="hr-HR" sz="2800" dirty="0"/>
              <a:t>nepotrebna kašnjenja u pružanju resursa i usluga,</a:t>
            </a:r>
          </a:p>
          <a:p>
            <a:pPr marL="457200" indent="-457200">
              <a:lnSpc>
                <a:spcPct val="150000"/>
              </a:lnSpc>
              <a:buFont typeface="Arial" panose="020B0604020202020204" pitchFamily="34" charset="0"/>
              <a:buChar char="•"/>
            </a:pPr>
            <a:r>
              <a:rPr lang="hr-HR" sz="2800" dirty="0"/>
              <a:t>diskriminirajuća pravila</a:t>
            </a:r>
          </a:p>
          <a:p>
            <a:pPr marL="457200" indent="-457200">
              <a:lnSpc>
                <a:spcPct val="150000"/>
              </a:lnSpc>
              <a:buFont typeface="Arial" panose="020B0604020202020204" pitchFamily="34" charset="0"/>
              <a:buChar char="•"/>
            </a:pPr>
            <a:r>
              <a:rPr lang="hr-HR" sz="2800" dirty="0"/>
              <a:t>nedostupni prostori pojedinih službi</a:t>
            </a:r>
          </a:p>
          <a:p>
            <a:pPr marL="457200" indent="-457200">
              <a:lnSpc>
                <a:spcPct val="150000"/>
              </a:lnSpc>
              <a:buFont typeface="Arial" panose="020B0604020202020204" pitchFamily="34" charset="0"/>
              <a:buChar char="•"/>
            </a:pPr>
            <a:r>
              <a:rPr lang="hr-HR" sz="2800" dirty="0"/>
              <a:t>neprikladno radno vrijeme pružanja usluga </a:t>
            </a:r>
          </a:p>
          <a:p>
            <a:pPr marL="457200" indent="-457200">
              <a:lnSpc>
                <a:spcPct val="150000"/>
              </a:lnSpc>
              <a:buFont typeface="Arial" panose="020B0604020202020204" pitchFamily="34" charset="0"/>
              <a:buChar char="•"/>
            </a:pPr>
            <a:r>
              <a:rPr lang="hr-HR" sz="2800" dirty="0"/>
              <a:t>postupci dehumaniziranja ili nekulturnog ponašanja osoblja i drugi čimbenici mogu odvratiti klijente od korištenja resursa ili ih podvrgnuti demonizirajućim iskustvima.</a:t>
            </a:r>
          </a:p>
        </p:txBody>
      </p:sp>
    </p:spTree>
    <p:extLst>
      <p:ext uri="{BB962C8B-B14F-4D97-AF65-F5344CB8AC3E}">
        <p14:creationId xmlns:p14="http://schemas.microsoft.com/office/powerpoint/2010/main" val="10589458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438611B-ACBC-439F-A42E-80A7456D59C5}"/>
              </a:ext>
            </a:extLst>
          </p:cNvPr>
          <p:cNvSpPr/>
          <p:nvPr/>
        </p:nvSpPr>
        <p:spPr>
          <a:xfrm>
            <a:off x="1526875" y="290763"/>
            <a:ext cx="10584612" cy="6473695"/>
          </a:xfrm>
          <a:prstGeom prst="rect">
            <a:avLst/>
          </a:prstGeom>
        </p:spPr>
        <p:txBody>
          <a:bodyPr wrap="square">
            <a:spAutoFit/>
          </a:bodyPr>
          <a:lstStyle/>
          <a:p>
            <a:pPr>
              <a:lnSpc>
                <a:spcPct val="150000"/>
              </a:lnSpc>
            </a:pPr>
            <a:r>
              <a:rPr lang="hr-HR" sz="2800" dirty="0"/>
              <a:t>Socijalni radnici rade s pripadnicima populacija koje karakteriziraju velika raznolikost, uključujući različitost dimenzija kao što su dob, klasna pripadnost, kultura, tjelesni status, etnička pripadnost, spol, rodni identitet, status imigracije, politička ideologija, rasa, vjera, spol i seksualna orijentacija, religija, fizičke ili mentalne sposobnosti, dob i nacionalno podrijetlo.</a:t>
            </a:r>
          </a:p>
          <a:p>
            <a:pPr>
              <a:lnSpc>
                <a:spcPct val="150000"/>
              </a:lnSpc>
            </a:pPr>
            <a:r>
              <a:rPr lang="hr-HR" sz="2800" dirty="0"/>
              <a:t>Važno je da da socijalni radnici razumiju kulture, prepoznaju prednosti u različitim kulturama, imaju bazu znanja kultura svojih  klijenata i daju usluge u skladu s kulturom klijenata.</a:t>
            </a:r>
          </a:p>
        </p:txBody>
      </p:sp>
    </p:spTree>
    <p:extLst>
      <p:ext uri="{BB962C8B-B14F-4D97-AF65-F5344CB8AC3E}">
        <p14:creationId xmlns:p14="http://schemas.microsoft.com/office/powerpoint/2010/main" val="27154159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0B5C119-A9DC-4EDC-87E0-F0EC4712ACD1}"/>
              </a:ext>
            </a:extLst>
          </p:cNvPr>
          <p:cNvSpPr/>
          <p:nvPr/>
        </p:nvSpPr>
        <p:spPr>
          <a:xfrm>
            <a:off x="1509623" y="0"/>
            <a:ext cx="10291313" cy="6555641"/>
          </a:xfrm>
          <a:prstGeom prst="rect">
            <a:avLst/>
          </a:prstGeom>
        </p:spPr>
        <p:txBody>
          <a:bodyPr wrap="square">
            <a:spAutoFit/>
          </a:bodyPr>
          <a:lstStyle/>
          <a:p>
            <a:r>
              <a:rPr lang="hr-HR" sz="2800" dirty="0"/>
              <a:t>1. Praksa na makro razini </a:t>
            </a:r>
          </a:p>
          <a:p>
            <a:endParaRPr lang="hr-HR" sz="2800" dirty="0"/>
          </a:p>
          <a:p>
            <a:r>
              <a:rPr lang="hr-HR" sz="2800" dirty="0"/>
              <a:t>Praksa na makro razini je udaljena od neposrednog rada s klijentima, direktnog kontakta sa osobama u stanju socijalne potrebe.</a:t>
            </a:r>
          </a:p>
          <a:p>
            <a:endParaRPr lang="hr-HR" sz="2800" dirty="0"/>
          </a:p>
          <a:p>
            <a:r>
              <a:rPr lang="hr-HR" sz="2800"/>
              <a:t>Makro-nivo </a:t>
            </a:r>
            <a:r>
              <a:rPr lang="hr-HR" sz="2800" dirty="0"/>
              <a:t>uključuje procese socijalnog planiranja i organizacije zajednice. Na toj razini socijalni radnici služe kao </a:t>
            </a:r>
            <a:r>
              <a:rPr lang="hr-HR" sz="2800" i="1" dirty="0"/>
              <a:t>profesionalni čimbenici za promjenu </a:t>
            </a:r>
            <a:r>
              <a:rPr lang="hr-HR" sz="2800" dirty="0"/>
              <a:t>koji pomažu sustavima zajednice sastavljenim od pojedinaca, grupa ili organizacija u rješavanju socijalnih problema.</a:t>
            </a:r>
          </a:p>
          <a:p>
            <a:endParaRPr lang="hr-HR" sz="2800" dirty="0"/>
          </a:p>
          <a:p>
            <a:r>
              <a:rPr lang="hr-HR" sz="2800" dirty="0"/>
              <a:t>Na tom nivou socijalni radnici mogu raditi sa grupama građana, državnim ili nedržavnim organizacijama, javnim i ili privatnim strukturama.</a:t>
            </a:r>
          </a:p>
        </p:txBody>
      </p:sp>
    </p:spTree>
    <p:extLst>
      <p:ext uri="{BB962C8B-B14F-4D97-AF65-F5344CB8AC3E}">
        <p14:creationId xmlns:p14="http://schemas.microsoft.com/office/powerpoint/2010/main" val="5317050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6E26D03-598C-48EF-8038-733BB2B25ED7}"/>
              </a:ext>
            </a:extLst>
          </p:cNvPr>
          <p:cNvSpPr/>
          <p:nvPr/>
        </p:nvSpPr>
        <p:spPr>
          <a:xfrm>
            <a:off x="1690778" y="0"/>
            <a:ext cx="10299939" cy="6555641"/>
          </a:xfrm>
          <a:prstGeom prst="rect">
            <a:avLst/>
          </a:prstGeom>
        </p:spPr>
        <p:txBody>
          <a:bodyPr wrap="square">
            <a:spAutoFit/>
          </a:bodyPr>
          <a:lstStyle/>
          <a:p>
            <a:r>
              <a:rPr lang="hr-HR" sz="2800" dirty="0"/>
              <a:t>Ova vrijednost sugerira da se socijalni radnici moraju informirati i poštivati razlike. Oni se moraju obrazovati tijekom vremena kao dio cjeloživotnog učenja. </a:t>
            </a:r>
          </a:p>
          <a:p>
            <a:endParaRPr lang="hr-HR" sz="2800" dirty="0"/>
          </a:p>
          <a:p>
            <a:r>
              <a:rPr lang="hr-HR" sz="2800" dirty="0"/>
              <a:t>Ne postoji "priručnik” koji će voditi praktičara u razumijevanju svih aspekata različitosti. Kako bi se dokazala ta vrijednost, praktičar mora kontinuirano ažurirati svoje znanje o snagama i resursima povezanim s pojedincima iz različitih skupina kako bi povećao osjetljivost i učinkovitost pruženih usluga tim klijentima.</a:t>
            </a:r>
          </a:p>
          <a:p>
            <a:endParaRPr lang="hr-HR" sz="2800" dirty="0"/>
          </a:p>
          <a:p>
            <a:r>
              <a:rPr lang="hr-HR" sz="2800" dirty="0"/>
              <a:t>Sve veći broj socijalnih radnika sami su članovi tih različitih populacija. Suočeni su s izazovom djelotvorne suradnje s klijentima i agencijom iz većinske kulture kao i osobama iz vlastite grupe.</a:t>
            </a:r>
          </a:p>
        </p:txBody>
      </p:sp>
    </p:spTree>
    <p:extLst>
      <p:ext uri="{BB962C8B-B14F-4D97-AF65-F5344CB8AC3E}">
        <p14:creationId xmlns:p14="http://schemas.microsoft.com/office/powerpoint/2010/main" val="33165083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080C7-0660-4D3F-9E79-DF0DEA103779}"/>
              </a:ext>
            </a:extLst>
          </p:cNvPr>
          <p:cNvSpPr>
            <a:spLocks noGrp="1"/>
          </p:cNvSpPr>
          <p:nvPr>
            <p:ph type="title"/>
          </p:nvPr>
        </p:nvSpPr>
        <p:spPr/>
        <p:txBody>
          <a:bodyPr/>
          <a:lstStyle/>
          <a:p>
            <a:pPr algn="r"/>
            <a:r>
              <a:rPr lang="hr-HR" dirty="0">
                <a:solidFill>
                  <a:schemeClr val="tx1"/>
                </a:solidFill>
              </a:rPr>
              <a:t>Kompetencije nužne za uspješno djelovanje socijalnih radnika</a:t>
            </a:r>
          </a:p>
        </p:txBody>
      </p:sp>
      <p:sp>
        <p:nvSpPr>
          <p:cNvPr id="3" name="Content Placeholder 2">
            <a:extLst>
              <a:ext uri="{FF2B5EF4-FFF2-40B4-BE49-F238E27FC236}">
                <a16:creationId xmlns:a16="http://schemas.microsoft.com/office/drawing/2014/main" id="{4A6491CB-01F7-48E6-AD35-12B97589B114}"/>
              </a:ext>
            </a:extLst>
          </p:cNvPr>
          <p:cNvSpPr>
            <a:spLocks noGrp="1"/>
          </p:cNvSpPr>
          <p:nvPr>
            <p:ph idx="1"/>
          </p:nvPr>
        </p:nvSpPr>
        <p:spPr>
          <a:xfrm>
            <a:off x="1341783" y="2580861"/>
            <a:ext cx="10704443" cy="3777622"/>
          </a:xfrm>
        </p:spPr>
        <p:txBody>
          <a:bodyPr>
            <a:normAutofit fontScale="92500"/>
          </a:bodyPr>
          <a:lstStyle/>
          <a:p>
            <a:pPr>
              <a:lnSpc>
                <a:spcPct val="150000"/>
              </a:lnSpc>
            </a:pPr>
            <a:r>
              <a:rPr lang="hr-HR" sz="2800" dirty="0"/>
              <a:t>Dosadašnji razvoj profesije socijalnog rada doveo je do standardizacije nekih kompetencija koje se očekuju da ih socijalni radnici imaju kako bi uspješno mogli raditi svoj posao. </a:t>
            </a:r>
          </a:p>
          <a:p>
            <a:pPr>
              <a:lnSpc>
                <a:spcPct val="150000"/>
              </a:lnSpc>
            </a:pPr>
            <a:r>
              <a:rPr lang="hr-HR" sz="2800" dirty="0"/>
              <a:t>Te su kompetencije temeljene na znanju, vrijednostima i vještinama s naglaskom na integraciju u praksu s pojedincima, obiteljima, grupama i zajednicama.</a:t>
            </a:r>
          </a:p>
        </p:txBody>
      </p:sp>
    </p:spTree>
    <p:extLst>
      <p:ext uri="{BB962C8B-B14F-4D97-AF65-F5344CB8AC3E}">
        <p14:creationId xmlns:p14="http://schemas.microsoft.com/office/powerpoint/2010/main" val="11871556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5A40B9-0DF3-40D8-9AED-BC2CFA939C4C}"/>
              </a:ext>
            </a:extLst>
          </p:cNvPr>
          <p:cNvSpPr>
            <a:spLocks noGrp="1"/>
          </p:cNvSpPr>
          <p:nvPr>
            <p:ph idx="1"/>
          </p:nvPr>
        </p:nvSpPr>
        <p:spPr>
          <a:xfrm>
            <a:off x="1785668" y="330679"/>
            <a:ext cx="10291313" cy="6173637"/>
          </a:xfrm>
        </p:spPr>
        <p:txBody>
          <a:bodyPr>
            <a:normAutofit/>
          </a:bodyPr>
          <a:lstStyle/>
          <a:p>
            <a:pPr marL="0" indent="0">
              <a:lnSpc>
                <a:spcPct val="160000"/>
              </a:lnSpc>
              <a:buNone/>
            </a:pPr>
            <a:r>
              <a:rPr lang="hr-HR" sz="2800" dirty="0"/>
              <a:t>Značenje termina </a:t>
            </a:r>
          </a:p>
          <a:p>
            <a:pPr marL="0" indent="0">
              <a:lnSpc>
                <a:spcPct val="160000"/>
              </a:lnSpc>
              <a:buNone/>
            </a:pPr>
            <a:r>
              <a:rPr lang="hr-HR" sz="2800" dirty="0"/>
              <a:t>com-pĕto, 1. težiti;  2. dogoditi se istovremeno; 3. biti prema čemu, prikladan biti za što</a:t>
            </a:r>
          </a:p>
          <a:p>
            <a:pPr marL="0" indent="0">
              <a:lnSpc>
                <a:spcPct val="160000"/>
              </a:lnSpc>
              <a:buNone/>
            </a:pPr>
            <a:r>
              <a:rPr lang="hr-HR" sz="2800" dirty="0"/>
              <a:t>(Latinsko-hrvatski rječnik, Žepić, Školska knjiga, 1991: 55) </a:t>
            </a:r>
          </a:p>
          <a:p>
            <a:pPr marL="0" indent="0">
              <a:lnSpc>
                <a:spcPct val="160000"/>
              </a:lnSpc>
              <a:buNone/>
            </a:pPr>
            <a:endParaRPr lang="hr-HR" sz="2800" dirty="0"/>
          </a:p>
          <a:p>
            <a:pPr marL="0" indent="0">
              <a:lnSpc>
                <a:spcPct val="160000"/>
              </a:lnSpc>
              <a:buNone/>
            </a:pPr>
            <a:r>
              <a:rPr lang="hr-HR" sz="2800" dirty="0"/>
              <a:t>Riječ je k nama došla preko engleskog jezika u kojemu riječ </a:t>
            </a:r>
            <a:r>
              <a:rPr lang="hr-HR" sz="2800" b="1" dirty="0"/>
              <a:t>competence </a:t>
            </a:r>
            <a:r>
              <a:rPr lang="hr-HR" sz="2800" dirty="0"/>
              <a:t>znači  sposobnost da se nešto učini uspješno ili  učinkovito. (prema Oxford Dictionary)-</a:t>
            </a:r>
          </a:p>
          <a:p>
            <a:pPr marL="0" indent="0">
              <a:lnSpc>
                <a:spcPct val="160000"/>
              </a:lnSpc>
              <a:buNone/>
            </a:pPr>
            <a:endParaRPr lang="hr-HR" sz="2800" dirty="0"/>
          </a:p>
          <a:p>
            <a:pPr marL="0" indent="0">
              <a:lnSpc>
                <a:spcPct val="160000"/>
              </a:lnSpc>
              <a:buNone/>
            </a:pPr>
            <a:endParaRPr lang="hr-HR" sz="2800" dirty="0"/>
          </a:p>
        </p:txBody>
      </p:sp>
    </p:spTree>
    <p:extLst>
      <p:ext uri="{BB962C8B-B14F-4D97-AF65-F5344CB8AC3E}">
        <p14:creationId xmlns:p14="http://schemas.microsoft.com/office/powerpoint/2010/main" val="40891749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6E6BA-17B2-4A76-A49F-8B64F97B556B}"/>
              </a:ext>
            </a:extLst>
          </p:cNvPr>
          <p:cNvSpPr>
            <a:spLocks noGrp="1"/>
          </p:cNvSpPr>
          <p:nvPr>
            <p:ph type="title"/>
          </p:nvPr>
        </p:nvSpPr>
        <p:spPr>
          <a:xfrm>
            <a:off x="2615178" y="106525"/>
            <a:ext cx="8911687" cy="1280890"/>
          </a:xfrm>
        </p:spPr>
        <p:txBody>
          <a:bodyPr>
            <a:normAutofit fontScale="90000"/>
          </a:bodyPr>
          <a:lstStyle/>
          <a:p>
            <a:r>
              <a:rPr lang="hr-HR" dirty="0">
                <a:solidFill>
                  <a:schemeClr val="tx1"/>
                </a:solidFill>
              </a:rPr>
              <a:t>DEFINICIJA KOMPETENCIJE PREMA AGENCIJI ZA ZNANOST I VISOKO OBRAZOVANJE</a:t>
            </a:r>
          </a:p>
        </p:txBody>
      </p:sp>
      <p:sp>
        <p:nvSpPr>
          <p:cNvPr id="3" name="Content Placeholder 2">
            <a:extLst>
              <a:ext uri="{FF2B5EF4-FFF2-40B4-BE49-F238E27FC236}">
                <a16:creationId xmlns:a16="http://schemas.microsoft.com/office/drawing/2014/main" id="{778532F8-7899-413C-8FD7-25A4EF64567C}"/>
              </a:ext>
            </a:extLst>
          </p:cNvPr>
          <p:cNvSpPr>
            <a:spLocks noGrp="1"/>
          </p:cNvSpPr>
          <p:nvPr>
            <p:ph idx="1"/>
          </p:nvPr>
        </p:nvSpPr>
        <p:spPr>
          <a:xfrm>
            <a:off x="2465158" y="1387415"/>
            <a:ext cx="9594569" cy="5364060"/>
          </a:xfrm>
        </p:spPr>
        <p:txBody>
          <a:bodyPr>
            <a:normAutofit fontScale="92500" lnSpcReduction="10000"/>
          </a:bodyPr>
          <a:lstStyle/>
          <a:p>
            <a:r>
              <a:rPr lang="hr-HR" sz="2800" dirty="0"/>
              <a:t>Kompetencije predstavljaju dinamičnu kombinaciju kognitivnih i metakognitivnih vještina, znanja i razumijevanja, međuljudskih, intelektualnih i praktičnih vještina te etičkih vrijednosti. </a:t>
            </a:r>
          </a:p>
          <a:p>
            <a:r>
              <a:rPr lang="hr-HR" sz="2800" dirty="0"/>
              <a:t>Razvoj tih kompetencija cilj je svakoga obrazovnog programa. </a:t>
            </a:r>
          </a:p>
          <a:p>
            <a:r>
              <a:rPr lang="hr-HR" sz="2800" dirty="0"/>
              <a:t>Kompetencije se razvijaju u svim programskim jedinicama i utvrđuju u različitim stupnjevima programa. </a:t>
            </a:r>
          </a:p>
          <a:p>
            <a:r>
              <a:rPr lang="hr-HR" sz="2800" dirty="0"/>
              <a:t>Neke su kompetencije područno specifične (svojstvene određenoj disciplini), dok su druge generičke (zajedničke svim programima). Uobičajeno je da se razvoj kompetencija odvija ciklički i na integriran način tijekom cijelog programa.</a:t>
            </a:r>
          </a:p>
        </p:txBody>
      </p:sp>
    </p:spTree>
    <p:extLst>
      <p:ext uri="{BB962C8B-B14F-4D97-AF65-F5344CB8AC3E}">
        <p14:creationId xmlns:p14="http://schemas.microsoft.com/office/powerpoint/2010/main" val="23176838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4A7B24-2295-40CA-A9DD-4F4780F5BB31}"/>
              </a:ext>
            </a:extLst>
          </p:cNvPr>
          <p:cNvSpPr>
            <a:spLocks noGrp="1"/>
          </p:cNvSpPr>
          <p:nvPr>
            <p:ph idx="1"/>
          </p:nvPr>
        </p:nvSpPr>
        <p:spPr>
          <a:xfrm>
            <a:off x="1500996" y="201283"/>
            <a:ext cx="10558732" cy="6501442"/>
          </a:xfrm>
        </p:spPr>
        <p:txBody>
          <a:bodyPr>
            <a:normAutofit/>
          </a:bodyPr>
          <a:lstStyle/>
          <a:p>
            <a:r>
              <a:rPr lang="hr-HR" sz="2400" dirty="0"/>
              <a:t>1. U psihologiji, pojam kompetencije uveo je 1959. R. W. White u svojoj psihologiji motivacije, gdje kompetencija označuje rezultate razvoja temeljnih sposobnosti koje nisu prirođene niti su proizvod sazrijevanja.</a:t>
            </a:r>
          </a:p>
          <a:p>
            <a:endParaRPr lang="hr-HR" sz="2400" dirty="0"/>
          </a:p>
          <a:p>
            <a:r>
              <a:rPr lang="hr-HR" sz="2400" dirty="0"/>
              <a:t>U filozofiji, općenita sposobnost razumijevajućega sudjelovanja u tijeku nekoga svrhovitog razgovora, dogovora i izvršenja dogovorenog unutar jedne komunikacijske zajednice. </a:t>
            </a:r>
          </a:p>
          <a:p>
            <a:r>
              <a:rPr lang="hr-HR" sz="2400" dirty="0"/>
              <a:t>Ta komunikativna kompetencija nužna je pretpostavka djelatne kompetencije, tj. jamči intersubjektivnu valjanost neke individualno izvršene radnje. </a:t>
            </a:r>
          </a:p>
          <a:p>
            <a:r>
              <a:rPr lang="hr-HR" sz="2400" dirty="0"/>
              <a:t>Ona zato od sudionika komunikativne i djelatne interakcije zahtijeva ne samo načelnu spremnost za međusobno razumijevajuće ophođenje i suizvršenje nego i primjereno razumijevanje dane situacije izvršenja. Zbog toga se kompetencija ne može svesti na stjecanje jezične kompetencije.</a:t>
            </a:r>
          </a:p>
        </p:txBody>
      </p:sp>
    </p:spTree>
    <p:extLst>
      <p:ext uri="{BB962C8B-B14F-4D97-AF65-F5344CB8AC3E}">
        <p14:creationId xmlns:p14="http://schemas.microsoft.com/office/powerpoint/2010/main" val="5586693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03D04BA-1E6A-4615-9AB1-2E283A1E658D}"/>
              </a:ext>
            </a:extLst>
          </p:cNvPr>
          <p:cNvPicPr>
            <a:picLocks noChangeAspect="1"/>
          </p:cNvPicPr>
          <p:nvPr/>
        </p:nvPicPr>
        <p:blipFill>
          <a:blip r:embed="rId2"/>
          <a:stretch>
            <a:fillRect/>
          </a:stretch>
        </p:blipFill>
        <p:spPr>
          <a:xfrm>
            <a:off x="2458761" y="2673030"/>
            <a:ext cx="9224047" cy="1511939"/>
          </a:xfrm>
          <a:prstGeom prst="rect">
            <a:avLst/>
          </a:prstGeom>
        </p:spPr>
      </p:pic>
    </p:spTree>
    <p:extLst>
      <p:ext uri="{BB962C8B-B14F-4D97-AF65-F5344CB8AC3E}">
        <p14:creationId xmlns:p14="http://schemas.microsoft.com/office/powerpoint/2010/main" val="10420173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EC1660-6B70-4ED6-8FA4-62190A636963}"/>
              </a:ext>
            </a:extLst>
          </p:cNvPr>
          <p:cNvSpPr>
            <a:spLocks noGrp="1"/>
          </p:cNvSpPr>
          <p:nvPr>
            <p:ph idx="1"/>
          </p:nvPr>
        </p:nvSpPr>
        <p:spPr>
          <a:xfrm>
            <a:off x="1940943" y="138023"/>
            <a:ext cx="10161917" cy="6719977"/>
          </a:xfrm>
        </p:spPr>
        <p:txBody>
          <a:bodyPr>
            <a:normAutofit/>
          </a:bodyPr>
          <a:lstStyle/>
          <a:p>
            <a:pPr>
              <a:buClr>
                <a:schemeClr val="tx1"/>
              </a:buClr>
              <a:buFont typeface="+mj-lt"/>
              <a:buAutoNum type="arabicPeriod"/>
            </a:pPr>
            <a:r>
              <a:rPr lang="hr-HR" sz="2800" dirty="0"/>
              <a:t>Studenti socijalnog rada doživljavaju  se kao profesionalni socijalni radnici i ponašaju se sukladno tome. </a:t>
            </a:r>
          </a:p>
          <a:p>
            <a:pPr marL="0" indent="0">
              <a:buClr>
                <a:schemeClr val="tx1"/>
              </a:buClr>
              <a:buNone/>
            </a:pPr>
            <a:r>
              <a:rPr lang="hr-HR" sz="2800" dirty="0"/>
              <a:t>Da bi se takva kompetencija mogla dostići, socijalni radnici trebaju biti upoznati s poviješću struke i obvezati se na unapređenje struke i vlastitog profesionalnog ponašanja i rasta. </a:t>
            </a:r>
          </a:p>
          <a:p>
            <a:pPr marL="0" indent="0">
              <a:buClr>
                <a:schemeClr val="tx1"/>
              </a:buClr>
              <a:buNone/>
            </a:pPr>
            <a:r>
              <a:rPr lang="hr-HR" sz="2800" dirty="0"/>
              <a:t>Socijalni radnik koji ispunjava ovu kompetenciju osigurat će pristup klijentu uslugama; baviti se samorefleksijom, samokontroliranjem i osobnim naperetkom; </a:t>
            </a:r>
          </a:p>
          <a:p>
            <a:pPr marL="0" indent="0">
              <a:buClr>
                <a:schemeClr val="tx1"/>
              </a:buClr>
              <a:buNone/>
            </a:pPr>
            <a:r>
              <a:rPr lang="hr-HR" sz="2800" dirty="0"/>
              <a:t>Mora nositi profesionalne uloge, pokazati profesionalno ponašanje izgledom i komunikacijom; baviti se karijernim učenjem; i koristiti superviziju i konzultacije.</a:t>
            </a:r>
          </a:p>
        </p:txBody>
      </p:sp>
    </p:spTree>
    <p:extLst>
      <p:ext uri="{BB962C8B-B14F-4D97-AF65-F5344CB8AC3E}">
        <p14:creationId xmlns:p14="http://schemas.microsoft.com/office/powerpoint/2010/main" val="15424942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B1A68E6-7C6C-47AC-A897-6F802D7A35A8}"/>
              </a:ext>
            </a:extLst>
          </p:cNvPr>
          <p:cNvSpPr/>
          <p:nvPr/>
        </p:nvSpPr>
        <p:spPr>
          <a:xfrm>
            <a:off x="1587260" y="361204"/>
            <a:ext cx="10386204" cy="5181034"/>
          </a:xfrm>
          <a:prstGeom prst="rect">
            <a:avLst/>
          </a:prstGeom>
        </p:spPr>
        <p:txBody>
          <a:bodyPr wrap="square">
            <a:spAutoFit/>
          </a:bodyPr>
          <a:lstStyle/>
          <a:p>
            <a:pPr>
              <a:lnSpc>
                <a:spcPct val="150000"/>
              </a:lnSpc>
            </a:pPr>
            <a:r>
              <a:rPr lang="hr-HR" sz="2800" dirty="0"/>
              <a:t>2. Etički principi moraju biti voditelji profesionalne prakse. Socijalni radnici moraju  biti upoznati s temeljnim vrednotama profesije, etičkim standardima i relevantnim zakonima.</a:t>
            </a:r>
          </a:p>
          <a:p>
            <a:pPr>
              <a:lnSpc>
                <a:spcPct val="150000"/>
              </a:lnSpc>
            </a:pPr>
            <a:r>
              <a:rPr lang="hr-HR" sz="2800" dirty="0"/>
              <a:t>Ova kompetencija znači da socijalni radnici prepoznaju i upravljaju svojim osobnim vrijednostima tako da profesionalne  vrijednosti vode njihovu djelatnost u praksi.</a:t>
            </a:r>
          </a:p>
          <a:p>
            <a:pPr>
              <a:lnSpc>
                <a:spcPct val="150000"/>
              </a:lnSpc>
            </a:pPr>
            <a:endParaRPr lang="hr-HR" sz="2800" dirty="0"/>
          </a:p>
        </p:txBody>
      </p:sp>
    </p:spTree>
    <p:extLst>
      <p:ext uri="{BB962C8B-B14F-4D97-AF65-F5344CB8AC3E}">
        <p14:creationId xmlns:p14="http://schemas.microsoft.com/office/powerpoint/2010/main" val="13871770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677A3B0-1CAE-4619-981C-87BF2AD0BA10}"/>
              </a:ext>
            </a:extLst>
          </p:cNvPr>
          <p:cNvSpPr/>
          <p:nvPr/>
        </p:nvSpPr>
        <p:spPr>
          <a:xfrm>
            <a:off x="1820173" y="1344615"/>
            <a:ext cx="9773729" cy="3888372"/>
          </a:xfrm>
          <a:prstGeom prst="rect">
            <a:avLst/>
          </a:prstGeom>
        </p:spPr>
        <p:txBody>
          <a:bodyPr wrap="square">
            <a:spAutoFit/>
          </a:bodyPr>
          <a:lstStyle/>
          <a:p>
            <a:pPr>
              <a:lnSpc>
                <a:spcPct val="150000"/>
              </a:lnSpc>
            </a:pPr>
            <a:r>
              <a:rPr lang="hr-HR" sz="2800" dirty="0"/>
              <a:t>Socijalni radnici donose etičke odluke uvažavajući međunarodne standarde socijalnog rada, toleriraju različitosti u rješavanju etičkih sukoba i primjenjuju strategije etičkog razmišljanja kako bi došli do načelnih odluka. </a:t>
            </a:r>
          </a:p>
          <a:p>
            <a:pPr>
              <a:lnSpc>
                <a:spcPct val="150000"/>
              </a:lnSpc>
            </a:pPr>
            <a:endParaRPr lang="hr-HR" sz="2800" dirty="0"/>
          </a:p>
        </p:txBody>
      </p:sp>
    </p:spTree>
    <p:extLst>
      <p:ext uri="{BB962C8B-B14F-4D97-AF65-F5344CB8AC3E}">
        <p14:creationId xmlns:p14="http://schemas.microsoft.com/office/powerpoint/2010/main" val="6695017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484E4F-553C-4CE0-BEB4-701B8FAFA9C3}"/>
              </a:ext>
            </a:extLst>
          </p:cNvPr>
          <p:cNvSpPr>
            <a:spLocks noGrp="1"/>
          </p:cNvSpPr>
          <p:nvPr>
            <p:ph idx="1"/>
          </p:nvPr>
        </p:nvSpPr>
        <p:spPr>
          <a:xfrm>
            <a:off x="1761075" y="97765"/>
            <a:ext cx="10281399" cy="6613585"/>
          </a:xfrm>
        </p:spPr>
        <p:txBody>
          <a:bodyPr>
            <a:normAutofit fontScale="92500" lnSpcReduction="10000"/>
          </a:bodyPr>
          <a:lstStyle/>
          <a:p>
            <a:pPr marL="0" indent="0">
              <a:lnSpc>
                <a:spcPct val="150000"/>
              </a:lnSpc>
              <a:buNone/>
            </a:pPr>
            <a:r>
              <a:rPr lang="hr-HR" sz="2800" dirty="0"/>
              <a:t>3. U obavljanju dužnosti socijalni radnici moraju pokazati da su upoznati s načelima logike, znanstvenog istraživanja i razlučivanja.</a:t>
            </a:r>
          </a:p>
          <a:p>
            <a:pPr marL="0" indent="0">
              <a:lnSpc>
                <a:spcPct val="150000"/>
              </a:lnSpc>
              <a:buNone/>
            </a:pPr>
            <a:r>
              <a:rPr lang="hr-HR" sz="2800" dirty="0"/>
              <a:t>Ova kompetencija zahtijeva primjenu kritičkog mišljenja u procesu informiranja i komuniciranja profesionalnih prosudbi.</a:t>
            </a:r>
          </a:p>
          <a:p>
            <a:pPr marL="0" indent="0">
              <a:lnSpc>
                <a:spcPct val="150000"/>
              </a:lnSpc>
              <a:buNone/>
            </a:pPr>
            <a:r>
              <a:rPr lang="hr-HR" sz="2800" dirty="0"/>
              <a:t>Kritičko razmišljanje zahtijeva sintezu relevantnih informacija koje povećava kreativnost i znatiželju. </a:t>
            </a:r>
          </a:p>
          <a:p>
            <a:pPr marL="0" indent="0">
              <a:lnSpc>
                <a:spcPct val="150000"/>
              </a:lnSpc>
              <a:buNone/>
            </a:pPr>
            <a:r>
              <a:rPr lang="hr-HR" sz="2800" dirty="0"/>
              <a:t>Primjenom ove kompetencije, socijalni radnici razlikuju, procjenjuju i integriraju više izvora informacija, uključujući upotrebu istraživačkih osnova znanja i empirijsku mudrost, analizu modela procjene i kreativnost za sintezu značenja.</a:t>
            </a:r>
          </a:p>
          <a:p>
            <a:pPr marL="0" indent="0">
              <a:lnSpc>
                <a:spcPct val="150000"/>
              </a:lnSpc>
              <a:buNone/>
            </a:pPr>
            <a:endParaRPr lang="hr-HR" sz="2800" dirty="0"/>
          </a:p>
          <a:p>
            <a:pPr marL="0" indent="0">
              <a:lnSpc>
                <a:spcPct val="150000"/>
              </a:lnSpc>
              <a:buNone/>
            </a:pPr>
            <a:endParaRPr lang="hr-HR" sz="2800" dirty="0"/>
          </a:p>
        </p:txBody>
      </p:sp>
    </p:spTree>
    <p:extLst>
      <p:ext uri="{BB962C8B-B14F-4D97-AF65-F5344CB8AC3E}">
        <p14:creationId xmlns:p14="http://schemas.microsoft.com/office/powerpoint/2010/main" val="19797147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0BC53CF-713D-4FC8-B767-72D67EDB0033}"/>
              </a:ext>
            </a:extLst>
          </p:cNvPr>
          <p:cNvSpPr/>
          <p:nvPr/>
        </p:nvSpPr>
        <p:spPr>
          <a:xfrm>
            <a:off x="2199736" y="1000036"/>
            <a:ext cx="9652958" cy="3242041"/>
          </a:xfrm>
          <a:prstGeom prst="rect">
            <a:avLst/>
          </a:prstGeom>
        </p:spPr>
        <p:txBody>
          <a:bodyPr wrap="square">
            <a:spAutoFit/>
          </a:bodyPr>
          <a:lstStyle/>
          <a:p>
            <a:pPr>
              <a:lnSpc>
                <a:spcPct val="150000"/>
              </a:lnSpc>
            </a:pPr>
            <a:r>
              <a:rPr lang="hr-HR" sz="2800" dirty="0"/>
              <a:t>Aktivnosti socijalnih radnika na ovoj razini uključuju: </a:t>
            </a:r>
          </a:p>
          <a:p>
            <a:pPr>
              <a:lnSpc>
                <a:spcPct val="150000"/>
              </a:lnSpc>
            </a:pPr>
            <a:endParaRPr lang="hr-HR" sz="2800" dirty="0"/>
          </a:p>
          <a:p>
            <a:pPr marL="342900" indent="-342900">
              <a:lnSpc>
                <a:spcPct val="150000"/>
              </a:lnSpc>
              <a:buAutoNum type="arabicParenBoth"/>
            </a:pPr>
            <a:r>
              <a:rPr lang="hr-HR" sz="2800" dirty="0"/>
              <a:t>razvoj i rad s grupama i organizacijama zajednice; </a:t>
            </a:r>
          </a:p>
          <a:p>
            <a:pPr>
              <a:lnSpc>
                <a:spcPct val="150000"/>
              </a:lnSpc>
            </a:pPr>
            <a:r>
              <a:rPr lang="hr-HR" sz="2800" dirty="0"/>
              <a:t>(2) planiranje i razvoj programa; i </a:t>
            </a:r>
          </a:p>
          <a:p>
            <a:pPr>
              <a:lnSpc>
                <a:spcPct val="150000"/>
              </a:lnSpc>
            </a:pPr>
            <a:r>
              <a:rPr lang="hr-HR" sz="2800" dirty="0"/>
              <a:t>(3) provedbu, provođenje i vrednovanje programa</a:t>
            </a:r>
          </a:p>
        </p:txBody>
      </p:sp>
    </p:spTree>
    <p:extLst>
      <p:ext uri="{BB962C8B-B14F-4D97-AF65-F5344CB8AC3E}">
        <p14:creationId xmlns:p14="http://schemas.microsoft.com/office/powerpoint/2010/main" val="22132103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9E3EEEC-4A7F-4D99-BD0F-D92C5754086D}"/>
              </a:ext>
            </a:extLst>
          </p:cNvPr>
          <p:cNvSpPr/>
          <p:nvPr/>
        </p:nvSpPr>
        <p:spPr>
          <a:xfrm>
            <a:off x="1828799" y="402906"/>
            <a:ext cx="10205049" cy="6124754"/>
          </a:xfrm>
          <a:prstGeom prst="rect">
            <a:avLst/>
          </a:prstGeom>
        </p:spPr>
        <p:txBody>
          <a:bodyPr wrap="square">
            <a:spAutoFit/>
          </a:bodyPr>
          <a:lstStyle/>
          <a:p>
            <a:r>
              <a:rPr lang="hr-HR" sz="2800" dirty="0"/>
              <a:t>4. Raznolikost prakse socijalnog rada</a:t>
            </a:r>
          </a:p>
          <a:p>
            <a:endParaRPr lang="hr-HR" sz="2800" dirty="0"/>
          </a:p>
          <a:p>
            <a:r>
              <a:rPr lang="hr-HR" sz="2800" dirty="0"/>
              <a:t>Na temelju u ove kompetencije socijalni radnici su sposobni prepoznati i uključiti raznolikost u praksu socijalnog rada. </a:t>
            </a:r>
          </a:p>
          <a:p>
            <a:endParaRPr lang="hr-HR" sz="2800" dirty="0"/>
          </a:p>
          <a:p>
            <a:r>
              <a:rPr lang="hr-HR" sz="2800" dirty="0"/>
              <a:t>To znači prepoznavanje odnosa kulturnih struktura i vrijednosti u procesu otuđenja njihovih klijenata, a sa druge strane stvaranju ili povećanju privilegija i moći u društveno privilegiranoj skupini.</a:t>
            </a:r>
          </a:p>
          <a:p>
            <a:r>
              <a:rPr lang="hr-HR" sz="2800" dirty="0"/>
              <a:t> </a:t>
            </a:r>
          </a:p>
          <a:p>
            <a:r>
              <a:rPr lang="hr-HR" sz="2800" dirty="0"/>
              <a:t>To sugerira da su praktičari socijalnog rada odgovorni za procjenu uloge privilegija u procesu obavljanja svoje društvene i profesionalne uloge.</a:t>
            </a:r>
          </a:p>
        </p:txBody>
      </p:sp>
    </p:spTree>
    <p:extLst>
      <p:ext uri="{BB962C8B-B14F-4D97-AF65-F5344CB8AC3E}">
        <p14:creationId xmlns:p14="http://schemas.microsoft.com/office/powerpoint/2010/main" val="41662187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176F279-1004-44BC-B6B8-FF78BC5E44D1}"/>
              </a:ext>
            </a:extLst>
          </p:cNvPr>
          <p:cNvSpPr/>
          <p:nvPr/>
        </p:nvSpPr>
        <p:spPr>
          <a:xfrm>
            <a:off x="1621767" y="256257"/>
            <a:ext cx="10317192" cy="6555641"/>
          </a:xfrm>
          <a:prstGeom prst="rect">
            <a:avLst/>
          </a:prstGeom>
        </p:spPr>
        <p:txBody>
          <a:bodyPr wrap="square">
            <a:spAutoFit/>
          </a:bodyPr>
          <a:lstStyle/>
          <a:p>
            <a:r>
              <a:rPr lang="hr-HR" sz="2800" dirty="0"/>
              <a:t>Očekuje se da socijalni radnici u procesu obrazovanja razviju samosvijest kako bi se uklonio utjecaj osobnih pristranosti i vrijednosnog sustava u radu s različitim društvenim skupinama. </a:t>
            </a:r>
          </a:p>
          <a:p>
            <a:endParaRPr lang="hr-HR" sz="2800" dirty="0"/>
          </a:p>
          <a:p>
            <a:r>
              <a:rPr lang="hr-HR" sz="2800" dirty="0"/>
              <a:t>Iako je uklanjanje pristranosti i osobnog vrijednosnog sustava izvrsna težnja, eliminiranje osobnih pristranosti i vrijednosti vjerojatno nije izvedivo. </a:t>
            </a:r>
          </a:p>
          <a:p>
            <a:endParaRPr lang="hr-HR" sz="2800" dirty="0"/>
          </a:p>
          <a:p>
            <a:r>
              <a:rPr lang="hr-HR" sz="2800" dirty="0"/>
              <a:t>Zbog toga, od socijalnih radnika bi se trebalo očekivati da budu svjesni osobnih pristranosti i da smanje njihov negativan utjecaj na rad s klijentima.</a:t>
            </a:r>
          </a:p>
          <a:p>
            <a:endParaRPr lang="hr-HR" sz="2800" dirty="0"/>
          </a:p>
          <a:p>
            <a:r>
              <a:rPr lang="hr-HR" sz="2800" dirty="0"/>
              <a:t>Socijalni radnici bi svakako trebali izbjeći „mit Horacija Algera </a:t>
            </a:r>
            <a:r>
              <a:rPr lang="hr-HR" sz="2800" i="1" u="sng" dirty="0"/>
              <a:t>rags-to riches</a:t>
            </a:r>
            <a:r>
              <a:rPr lang="hr-HR" sz="2800" dirty="0"/>
              <a:t>” (od „krpa do bogatstva”).</a:t>
            </a:r>
          </a:p>
        </p:txBody>
      </p:sp>
    </p:spTree>
    <p:extLst>
      <p:ext uri="{BB962C8B-B14F-4D97-AF65-F5344CB8AC3E}">
        <p14:creationId xmlns:p14="http://schemas.microsoft.com/office/powerpoint/2010/main" val="38401600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E87EF63-7815-4BBF-9DF1-19F3F2E1CAD0}"/>
              </a:ext>
            </a:extLst>
          </p:cNvPr>
          <p:cNvPicPr>
            <a:picLocks noChangeAspect="1"/>
          </p:cNvPicPr>
          <p:nvPr/>
        </p:nvPicPr>
        <p:blipFill>
          <a:blip r:embed="rId2"/>
          <a:stretch>
            <a:fillRect/>
          </a:stretch>
        </p:blipFill>
        <p:spPr>
          <a:xfrm>
            <a:off x="194993" y="0"/>
            <a:ext cx="2352675" cy="3086100"/>
          </a:xfrm>
          <a:prstGeom prst="rect">
            <a:avLst/>
          </a:prstGeom>
        </p:spPr>
      </p:pic>
      <p:sp>
        <p:nvSpPr>
          <p:cNvPr id="5" name="Rectangle 4">
            <a:extLst>
              <a:ext uri="{FF2B5EF4-FFF2-40B4-BE49-F238E27FC236}">
                <a16:creationId xmlns:a16="http://schemas.microsoft.com/office/drawing/2014/main" id="{892BC740-587A-459A-87C7-B72225BE1475}"/>
              </a:ext>
            </a:extLst>
          </p:cNvPr>
          <p:cNvSpPr/>
          <p:nvPr/>
        </p:nvSpPr>
        <p:spPr>
          <a:xfrm>
            <a:off x="2617218" y="150962"/>
            <a:ext cx="9417170" cy="6670096"/>
          </a:xfrm>
          <a:prstGeom prst="rect">
            <a:avLst/>
          </a:prstGeom>
        </p:spPr>
        <p:txBody>
          <a:bodyPr wrap="square">
            <a:spAutoFit/>
          </a:bodyPr>
          <a:lstStyle/>
          <a:p>
            <a:pPr>
              <a:lnSpc>
                <a:spcPct val="150000"/>
              </a:lnSpc>
            </a:pPr>
            <a:r>
              <a:rPr lang="hr-HR" sz="2400" dirty="0"/>
              <a:t>Horatio Alger Jr. (1832.-1899.) Bio je američki pisac, najpoznatiji po mnoštvu svojih romana iz mladosti o siromašnim dječacima i njihovom usponu iz skromnih okruženja u živote srednje klase, sigurnosti i utjehe kroz naporan rad, odlučnost, hrabrost i iskrenost. </a:t>
            </a:r>
          </a:p>
          <a:p>
            <a:pPr>
              <a:lnSpc>
                <a:spcPct val="150000"/>
              </a:lnSpc>
            </a:pPr>
            <a:r>
              <a:rPr lang="hr-HR" sz="2400" dirty="0"/>
              <a:t>Njegove spise karakterizirale su pripovijesti tipa  „od krpa do bogatstva", koje su imale formativni učinak na Ameriku tijekom Zlatnog Doba. </a:t>
            </a:r>
          </a:p>
          <a:p>
            <a:pPr>
              <a:lnSpc>
                <a:spcPct val="150000"/>
              </a:lnSpc>
            </a:pPr>
            <a:r>
              <a:rPr lang="hr-HR" sz="2400" dirty="0"/>
              <a:t>Rana polovica Zlatnog Doba otprilike se podudara sa srednjim dijelom viktorijanskog doba u Velikoj Britaniji i Belle Epoque u Francuskoj (1870 – 1900). Početak seže u  godine nakon završetka američkog građanskog rata (1861 – 1865).</a:t>
            </a:r>
          </a:p>
        </p:txBody>
      </p:sp>
    </p:spTree>
    <p:extLst>
      <p:ext uri="{BB962C8B-B14F-4D97-AF65-F5344CB8AC3E}">
        <p14:creationId xmlns:p14="http://schemas.microsoft.com/office/powerpoint/2010/main" val="9682201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D7941CA-1B97-4D32-95A9-F1B54C0E93DC}"/>
              </a:ext>
            </a:extLst>
          </p:cNvPr>
          <p:cNvSpPr/>
          <p:nvPr/>
        </p:nvSpPr>
        <p:spPr>
          <a:xfrm>
            <a:off x="1716657" y="532779"/>
            <a:ext cx="10299939" cy="5827364"/>
          </a:xfrm>
          <a:prstGeom prst="rect">
            <a:avLst/>
          </a:prstGeom>
        </p:spPr>
        <p:txBody>
          <a:bodyPr wrap="square">
            <a:spAutoFit/>
          </a:bodyPr>
          <a:lstStyle/>
          <a:p>
            <a:pPr>
              <a:lnSpc>
                <a:spcPct val="150000"/>
              </a:lnSpc>
            </a:pPr>
            <a:r>
              <a:rPr lang="hr-HR" sz="2800" dirty="0"/>
              <a:t>Držanje pripadnika diskriminiranih skupina osobno odgovornima za sve aspekte njihovog stanja je nesretna vrijednost koja se temelji na mitu koji je pokrenuo Horatio Alger da su se svi uspješni ljudi podigli zahvaljujući  vlastitim sposobnostim, isključivo vlastitim naporima. </a:t>
            </a:r>
          </a:p>
          <a:p>
            <a:pPr>
              <a:lnSpc>
                <a:spcPct val="150000"/>
              </a:lnSpc>
            </a:pPr>
            <a:endParaRPr lang="hr-HR" sz="2800" dirty="0"/>
          </a:p>
          <a:p>
            <a:pPr>
              <a:lnSpc>
                <a:spcPct val="150000"/>
              </a:lnSpc>
            </a:pPr>
            <a:r>
              <a:rPr lang="hr-HR" sz="2800" dirty="0"/>
              <a:t>Ova kompetencija zahtijeva osjetljivost na strukture koje mogu djelovati kao ugnjetavačke, jer, zapravo, politički opravdava ugnjetavanje.</a:t>
            </a:r>
          </a:p>
        </p:txBody>
      </p:sp>
    </p:spTree>
    <p:extLst>
      <p:ext uri="{BB962C8B-B14F-4D97-AF65-F5344CB8AC3E}">
        <p14:creationId xmlns:p14="http://schemas.microsoft.com/office/powerpoint/2010/main" val="40148136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1E77F19-F7AB-4A56-AD1A-A18482576816}"/>
              </a:ext>
            </a:extLst>
          </p:cNvPr>
          <p:cNvSpPr/>
          <p:nvPr/>
        </p:nvSpPr>
        <p:spPr>
          <a:xfrm>
            <a:off x="1449237" y="196825"/>
            <a:ext cx="10498348" cy="6124754"/>
          </a:xfrm>
          <a:prstGeom prst="rect">
            <a:avLst/>
          </a:prstGeom>
        </p:spPr>
        <p:txBody>
          <a:bodyPr wrap="square">
            <a:spAutoFit/>
          </a:bodyPr>
          <a:lstStyle/>
          <a:p>
            <a:r>
              <a:rPr lang="hr-HR" sz="2800" dirty="0"/>
              <a:t>Očekuje se da će socijalni radnici prepoznati i komunicirati svoje razumijevanje važnosti razlika u oblikovanju životnog iskustva. </a:t>
            </a:r>
          </a:p>
          <a:p>
            <a:endParaRPr lang="hr-HR" sz="2800" dirty="0"/>
          </a:p>
          <a:p>
            <a:r>
              <a:rPr lang="hr-HR" sz="2800" dirty="0"/>
              <a:t>Od socijalnih radnika se očekuju da uče i angažiraju one s kojima rade kao svoje informatore.</a:t>
            </a:r>
          </a:p>
          <a:p>
            <a:endParaRPr lang="hr-HR" sz="2800" dirty="0"/>
          </a:p>
          <a:p>
            <a:r>
              <a:rPr lang="hr-HR" sz="2800" dirty="0"/>
              <a:t>Smatramo da su neki čimbenici univerzalni. Na primjer, patologija se javlja u različitim kulturama iako se oblici mogu razlikovati. </a:t>
            </a:r>
          </a:p>
          <a:p>
            <a:endParaRPr lang="hr-HR" sz="2800" dirty="0"/>
          </a:p>
          <a:p>
            <a:r>
              <a:rPr lang="hr-HR" sz="2800" dirty="0"/>
              <a:t>S druge strane, većina prakse socijalnog rada odnosi se na specifične kulturne manifestacije i poteškoća i rješenja usklađena s time.</a:t>
            </a:r>
          </a:p>
        </p:txBody>
      </p:sp>
    </p:spTree>
    <p:extLst>
      <p:ext uri="{BB962C8B-B14F-4D97-AF65-F5344CB8AC3E}">
        <p14:creationId xmlns:p14="http://schemas.microsoft.com/office/powerpoint/2010/main" val="41196688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282C63C-EC6E-4D97-BDFF-910AA6D280FE}"/>
              </a:ext>
            </a:extLst>
          </p:cNvPr>
          <p:cNvSpPr/>
          <p:nvPr/>
        </p:nvSpPr>
        <p:spPr>
          <a:xfrm>
            <a:off x="1708029" y="94891"/>
            <a:ext cx="10144665" cy="6740307"/>
          </a:xfrm>
          <a:prstGeom prst="rect">
            <a:avLst/>
          </a:prstGeom>
        </p:spPr>
        <p:txBody>
          <a:bodyPr wrap="square">
            <a:spAutoFit/>
          </a:bodyPr>
          <a:lstStyle/>
          <a:p>
            <a:r>
              <a:rPr lang="hr-HR" sz="2700" dirty="0"/>
              <a:t>Razina kulturne kompetencije nikad nije dosegnuta u toj mjeri da ju ne bi trebalo nadograđivati.  </a:t>
            </a:r>
          </a:p>
          <a:p>
            <a:endParaRPr lang="hr-HR" sz="2700" dirty="0"/>
          </a:p>
          <a:p>
            <a:r>
              <a:rPr lang="hr-HR" sz="2700" dirty="0"/>
              <a:t>Takva je nadogradnja potrebna tijekom cijele profesionalne karijere. </a:t>
            </a:r>
          </a:p>
          <a:p>
            <a:endParaRPr lang="hr-HR" sz="2700" dirty="0"/>
          </a:p>
          <a:p>
            <a:r>
              <a:rPr lang="hr-HR" sz="2700" dirty="0"/>
              <a:t>Baš kao što bi kliničke vještine ili vještine izravne prakse trebale rasti, trebalo bi i razinu kulturne kompetencije neprestano upotpunjavati. </a:t>
            </a:r>
          </a:p>
          <a:p>
            <a:endParaRPr lang="hr-HR" sz="2700" dirty="0"/>
          </a:p>
          <a:p>
            <a:r>
              <a:rPr lang="hr-HR" sz="2700" dirty="0"/>
              <a:t>Da bi se to ostvarilo, treba se uključiti u kontinuirano obrazovanje o kulturi i iskustvima skupina klijenata s kojima se radi.</a:t>
            </a:r>
          </a:p>
          <a:p>
            <a:endParaRPr lang="hr-HR" sz="2700" dirty="0"/>
          </a:p>
          <a:p>
            <a:r>
              <a:rPr lang="hr-HR" sz="2700" dirty="0"/>
              <a:t>To istovremeno znači da se mora  pristupiti svakom klijentu kao osobi čije iskustvo je na mnoge načine jedinstveno.</a:t>
            </a:r>
          </a:p>
        </p:txBody>
      </p:sp>
    </p:spTree>
    <p:extLst>
      <p:ext uri="{BB962C8B-B14F-4D97-AF65-F5344CB8AC3E}">
        <p14:creationId xmlns:p14="http://schemas.microsoft.com/office/powerpoint/2010/main" val="5856849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058CFD8-B19B-48CC-B82B-22D028F1E085}"/>
              </a:ext>
            </a:extLst>
          </p:cNvPr>
          <p:cNvSpPr/>
          <p:nvPr/>
        </p:nvSpPr>
        <p:spPr>
          <a:xfrm>
            <a:off x="1449237" y="101935"/>
            <a:ext cx="10662249" cy="6740307"/>
          </a:xfrm>
          <a:prstGeom prst="rect">
            <a:avLst/>
          </a:prstGeom>
        </p:spPr>
        <p:txBody>
          <a:bodyPr wrap="square">
            <a:spAutoFit/>
          </a:bodyPr>
          <a:lstStyle/>
          <a:p>
            <a:r>
              <a:rPr lang="hr-HR" sz="2400" dirty="0"/>
              <a:t>Naime, klijenti imaju jedinstvene kombinacije karakteristika osobnosti, obiteljske dinamike, iskustva s akulturacijom i asimilacijom. </a:t>
            </a:r>
          </a:p>
          <a:p>
            <a:endParaRPr lang="hr-HR" sz="2400" dirty="0"/>
          </a:p>
          <a:p>
            <a:r>
              <a:rPr lang="hr-HR" sz="2400" dirty="0"/>
              <a:t>Socijalni radnici moraju naučiti najviše što mogu o kulturnim okvirima koji su značajni za osobu prije nego što se usmjere na analizu njenog „slučaja”. </a:t>
            </a:r>
          </a:p>
          <a:p>
            <a:endParaRPr lang="hr-HR" sz="2400" dirty="0"/>
          </a:p>
          <a:p>
            <a:r>
              <a:rPr lang="hr-HR" sz="2400" dirty="0"/>
              <a:t>Dakle, neka kulturna obilježja </a:t>
            </a:r>
            <a:r>
              <a:rPr lang="pl-PL" sz="2400" dirty="0"/>
              <a:t>koja se obično nalaze u nekim društvenim skupinama treba obavezno uzimati u obzir kao </a:t>
            </a:r>
            <a:r>
              <a:rPr lang="hr-HR" sz="2400" dirty="0"/>
              <a:t>pozadinsku informaciju u procesu procjenjivanja osobe kojoj treba neka naša intervencija.</a:t>
            </a:r>
          </a:p>
          <a:p>
            <a:endParaRPr lang="hr-HR" sz="2400" dirty="0"/>
          </a:p>
          <a:p>
            <a:r>
              <a:rPr lang="hr-HR" sz="2400" dirty="0"/>
              <a:t>Klijenti potekli iz jednih kulturnih okruženja, očekuju savjet i uputstvo socijalnih radnika u rješavanju nekih problema, dok ljudi iz nekih drugih kulturnih okruženja, takva uputstva ne očekuju. </a:t>
            </a:r>
          </a:p>
          <a:p>
            <a:endParaRPr lang="hr-HR" sz="2400" dirty="0"/>
          </a:p>
          <a:p>
            <a:r>
              <a:rPr lang="hr-HR" sz="2400" dirty="0"/>
              <a:t>Različite su i razine socijalnog komoformizma u različitim socijalnim krugovima.</a:t>
            </a:r>
          </a:p>
        </p:txBody>
      </p:sp>
    </p:spTree>
    <p:extLst>
      <p:ext uri="{BB962C8B-B14F-4D97-AF65-F5344CB8AC3E}">
        <p14:creationId xmlns:p14="http://schemas.microsoft.com/office/powerpoint/2010/main" val="27675156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42D6752-2AE4-4638-8303-09BE0FDE0345}"/>
              </a:ext>
            </a:extLst>
          </p:cNvPr>
          <p:cNvSpPr/>
          <p:nvPr/>
        </p:nvSpPr>
        <p:spPr>
          <a:xfrm>
            <a:off x="1639019" y="291716"/>
            <a:ext cx="10343072" cy="6124754"/>
          </a:xfrm>
          <a:prstGeom prst="rect">
            <a:avLst/>
          </a:prstGeom>
        </p:spPr>
        <p:txBody>
          <a:bodyPr wrap="square">
            <a:spAutoFit/>
          </a:bodyPr>
          <a:lstStyle/>
          <a:p>
            <a:r>
              <a:rPr lang="hr-HR" sz="2800" dirty="0"/>
              <a:t>5. kompetencija zahtijeva unapređivanje ljudskih prava i socijalne pravde na temelju postulata da svaka osoba u društvu ima temeljna ljudska prava kao što su sloboda, sigurnost, privatnost, odgovarajući životni standard, zdravstvena skrb i obrazovanje.</a:t>
            </a:r>
          </a:p>
          <a:p>
            <a:endParaRPr lang="hr-HR" sz="2800" dirty="0"/>
          </a:p>
          <a:p>
            <a:r>
              <a:rPr lang="hr-HR" sz="2800" dirty="0"/>
              <a:t>Ova vrijednost (borba za socijalnu pravdu) potiče socijalne radnike da nastave borbu za društvenu promjenu u korist ranjivih ili ugnjetavanih ljudi koji su izloženi siromaštvu, diskriminaciji i drugim oblicima nepravde.</a:t>
            </a:r>
          </a:p>
          <a:p>
            <a:endParaRPr lang="hr-HR" sz="2800" dirty="0"/>
          </a:p>
          <a:p>
            <a:r>
              <a:rPr lang="hr-HR" sz="2800" dirty="0"/>
              <a:t>Naglasak u socijalnom radu usmjeren je prema stanovništvu u rizičnim situacijama i trebao bi povećati moć pšripadnika tih krugova da utječu na vlastiti život.</a:t>
            </a:r>
          </a:p>
        </p:txBody>
      </p:sp>
    </p:spTree>
    <p:extLst>
      <p:ext uri="{BB962C8B-B14F-4D97-AF65-F5344CB8AC3E}">
        <p14:creationId xmlns:p14="http://schemas.microsoft.com/office/powerpoint/2010/main" val="20528380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9D49F71-F00B-45FC-A9E8-9D829FB16F56}"/>
              </a:ext>
            </a:extLst>
          </p:cNvPr>
          <p:cNvSpPr/>
          <p:nvPr/>
        </p:nvSpPr>
        <p:spPr>
          <a:xfrm>
            <a:off x="1500996" y="0"/>
            <a:ext cx="10532852" cy="7427803"/>
          </a:xfrm>
          <a:prstGeom prst="rect">
            <a:avLst/>
          </a:prstGeom>
        </p:spPr>
        <p:txBody>
          <a:bodyPr wrap="square">
            <a:spAutoFit/>
          </a:bodyPr>
          <a:lstStyle/>
          <a:p>
            <a:pPr>
              <a:lnSpc>
                <a:spcPts val="4400"/>
              </a:lnSpc>
            </a:pPr>
            <a:r>
              <a:rPr lang="hr-HR" sz="2800" dirty="0"/>
              <a:t>Struka naglašava kritičko razmišljanje o sredstvima za postizanje ciljeva socijalne pravde. </a:t>
            </a:r>
          </a:p>
          <a:p>
            <a:pPr>
              <a:lnSpc>
                <a:spcPts val="4400"/>
              </a:lnSpc>
            </a:pPr>
            <a:endParaRPr lang="hr-HR" sz="2800" dirty="0"/>
          </a:p>
          <a:p>
            <a:pPr>
              <a:lnSpc>
                <a:spcPts val="4400"/>
              </a:lnSpc>
            </a:pPr>
            <a:r>
              <a:rPr lang="hr-HR" sz="2800" dirty="0"/>
              <a:t>Obrazovanje za socijalni rad u potpunosti se zalaže za ljudska prava i socijalnu pravdu. </a:t>
            </a:r>
          </a:p>
          <a:p>
            <a:pPr>
              <a:lnSpc>
                <a:spcPts val="4400"/>
              </a:lnSpc>
            </a:pPr>
            <a:endParaRPr lang="hr-HR" sz="2800" dirty="0"/>
          </a:p>
          <a:p>
            <a:pPr>
              <a:lnSpc>
                <a:spcPts val="4400"/>
              </a:lnSpc>
            </a:pPr>
            <a:r>
              <a:rPr lang="hr-HR" sz="2800" dirty="0"/>
              <a:t>Bori se da resursi i mogućnosti budu dostupni svim članovima društva.  </a:t>
            </a:r>
          </a:p>
          <a:p>
            <a:pPr>
              <a:lnSpc>
                <a:spcPts val="4400"/>
              </a:lnSpc>
            </a:pPr>
            <a:endParaRPr lang="hr-HR" sz="2800" dirty="0"/>
          </a:p>
          <a:p>
            <a:pPr>
              <a:lnSpc>
                <a:spcPts val="4400"/>
              </a:lnSpc>
            </a:pPr>
            <a:r>
              <a:rPr lang="hr-HR" sz="2800" dirty="0"/>
              <a:t>U tom slučaju zakoni, vladine politike i socijalni programi moraju osigurati ravnopravan pristup građana tim sredstvima i mogućnostima. </a:t>
            </a:r>
          </a:p>
          <a:p>
            <a:pPr>
              <a:lnSpc>
                <a:spcPct val="150000"/>
              </a:lnSpc>
            </a:pPr>
            <a:endParaRPr lang="hr-HR" sz="2800" dirty="0"/>
          </a:p>
        </p:txBody>
      </p:sp>
    </p:spTree>
    <p:extLst>
      <p:ext uri="{BB962C8B-B14F-4D97-AF65-F5344CB8AC3E}">
        <p14:creationId xmlns:p14="http://schemas.microsoft.com/office/powerpoint/2010/main" val="7708400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76550E9-DB43-4333-B77D-86D815470F06}"/>
              </a:ext>
            </a:extLst>
          </p:cNvPr>
          <p:cNvSpPr/>
          <p:nvPr/>
        </p:nvSpPr>
        <p:spPr>
          <a:xfrm>
            <a:off x="1708031" y="257687"/>
            <a:ext cx="10248180" cy="6124754"/>
          </a:xfrm>
          <a:prstGeom prst="rect">
            <a:avLst/>
          </a:prstGeom>
        </p:spPr>
        <p:txBody>
          <a:bodyPr wrap="square">
            <a:spAutoFit/>
          </a:bodyPr>
          <a:lstStyle/>
          <a:p>
            <a:r>
              <a:rPr lang="hr-HR" sz="2800" dirty="0"/>
              <a:t>Socijalni radnici moraju promicati socijalnu pravdu zagovarajući klijente kojima su uskraćene usluge, resursi ili roba na koju imaju pravo. </a:t>
            </a:r>
          </a:p>
          <a:p>
            <a:endParaRPr lang="hr-HR" sz="2800" dirty="0"/>
          </a:p>
          <a:p>
            <a:r>
              <a:rPr lang="hr-HR" sz="2800" dirty="0"/>
              <a:t>Oni također rade na razvoju novih resursa za zadovoljavanje novih potreba.</a:t>
            </a:r>
          </a:p>
          <a:p>
            <a:endParaRPr lang="hr-HR" sz="2800" dirty="0"/>
          </a:p>
          <a:p>
            <a:r>
              <a:rPr lang="hr-HR" sz="2800" dirty="0"/>
              <a:t>Ova kompetencija mora uključiti svijest o globalnom  karakteru ugnjetavanja; </a:t>
            </a:r>
          </a:p>
          <a:p>
            <a:endParaRPr lang="hr-HR" sz="2800" dirty="0"/>
          </a:p>
          <a:p>
            <a:r>
              <a:rPr lang="hr-HR" sz="2800" dirty="0"/>
              <a:t>Ona traži obrazovanje o teorijama pravde i strategijama za promicanje ljudskih i građanskih prava.  </a:t>
            </a:r>
          </a:p>
          <a:p>
            <a:r>
              <a:rPr lang="hr-HR" sz="2800" dirty="0"/>
              <a:t>To uključuje nastojanje da se praksu društvene pravde uključi u organizacije, institucije i društvo.</a:t>
            </a:r>
          </a:p>
        </p:txBody>
      </p:sp>
    </p:spTree>
    <p:extLst>
      <p:ext uri="{BB962C8B-B14F-4D97-AF65-F5344CB8AC3E}">
        <p14:creationId xmlns:p14="http://schemas.microsoft.com/office/powerpoint/2010/main" val="12278883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EE8F219-7BEF-41B9-8ABA-26239DB28CD4}"/>
              </a:ext>
            </a:extLst>
          </p:cNvPr>
          <p:cNvSpPr/>
          <p:nvPr/>
        </p:nvSpPr>
        <p:spPr>
          <a:xfrm>
            <a:off x="1526875" y="0"/>
            <a:ext cx="10351697" cy="7766357"/>
          </a:xfrm>
          <a:prstGeom prst="rect">
            <a:avLst/>
          </a:prstGeom>
        </p:spPr>
        <p:txBody>
          <a:bodyPr wrap="square">
            <a:spAutoFit/>
          </a:bodyPr>
          <a:lstStyle/>
          <a:p>
            <a:pPr>
              <a:lnSpc>
                <a:spcPct val="150000"/>
              </a:lnSpc>
            </a:pPr>
            <a:r>
              <a:rPr lang="hr-HR" sz="2700" dirty="0"/>
              <a:t>Makro funkcioniranje se odnosi na praksu u organizaciji zajednice, planiranju, upravljanju i zagovaranju. </a:t>
            </a:r>
          </a:p>
          <a:p>
            <a:pPr>
              <a:lnSpc>
                <a:spcPct val="150000"/>
              </a:lnSpc>
            </a:pPr>
            <a:endParaRPr lang="hr-HR" sz="2700" dirty="0"/>
          </a:p>
          <a:p>
            <a:pPr>
              <a:lnSpc>
                <a:spcPct val="150000"/>
              </a:lnSpc>
            </a:pPr>
            <a:r>
              <a:rPr lang="hr-HR" sz="2700" dirty="0"/>
              <a:t>Upravljanje podrazumijeva igranje vodeće uloge u organizacijama za usluge ljudima koje nastoje učinkovito pružati usluge u skladu s vrijednostima ali i zakonima društva unutar kojeg se odvijaju.</a:t>
            </a:r>
          </a:p>
          <a:p>
            <a:pPr>
              <a:lnSpc>
                <a:spcPct val="150000"/>
              </a:lnSpc>
            </a:pPr>
            <a:endParaRPr lang="hr-HR" sz="2700" dirty="0"/>
          </a:p>
          <a:p>
            <a:pPr>
              <a:lnSpc>
                <a:spcPct val="150000"/>
              </a:lnSpc>
            </a:pPr>
            <a:r>
              <a:rPr lang="hr-HR" sz="2700" dirty="0"/>
              <a:t>Upravljanje uključuje procese kojima se formuliraju politike i provođenja te politike u operativne ciljeve, oblikovanje i provedbu programa. </a:t>
            </a:r>
          </a:p>
          <a:p>
            <a:pPr>
              <a:lnSpc>
                <a:spcPct val="150000"/>
              </a:lnSpc>
            </a:pPr>
            <a:endParaRPr lang="hr-HR" sz="2700" dirty="0"/>
          </a:p>
        </p:txBody>
      </p:sp>
    </p:spTree>
    <p:extLst>
      <p:ext uri="{BB962C8B-B14F-4D97-AF65-F5344CB8AC3E}">
        <p14:creationId xmlns:p14="http://schemas.microsoft.com/office/powerpoint/2010/main" val="12996025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0BB0C49-AE45-4B85-858F-0CED1BC15423}"/>
              </a:ext>
            </a:extLst>
          </p:cNvPr>
          <p:cNvSpPr/>
          <p:nvPr/>
        </p:nvSpPr>
        <p:spPr>
          <a:xfrm>
            <a:off x="1570008" y="223659"/>
            <a:ext cx="10455215" cy="6500626"/>
          </a:xfrm>
          <a:prstGeom prst="rect">
            <a:avLst/>
          </a:prstGeom>
        </p:spPr>
        <p:txBody>
          <a:bodyPr wrap="square">
            <a:spAutoFit/>
          </a:bodyPr>
          <a:lstStyle/>
          <a:p>
            <a:pPr>
              <a:lnSpc>
                <a:spcPts val="4200"/>
              </a:lnSpc>
            </a:pPr>
            <a:r>
              <a:rPr lang="hr-HR" sz="2800" dirty="0"/>
              <a:t>Socijalni radnici trebaju razumjeti mehanizme ugnjetavanja i diskriminacije u društvu te se uključivati u prakse koje unapređuju ljudska prava i socijalnu i ekonomsku pravdu.</a:t>
            </a:r>
          </a:p>
          <a:p>
            <a:pPr>
              <a:lnSpc>
                <a:spcPts val="4200"/>
              </a:lnSpc>
            </a:pPr>
            <a:endParaRPr lang="hr-HR" sz="2800" dirty="0"/>
          </a:p>
          <a:p>
            <a:pPr>
              <a:lnSpc>
                <a:spcPts val="4200"/>
              </a:lnSpc>
            </a:pPr>
            <a:r>
              <a:rPr lang="hr-HR" sz="2800" dirty="0"/>
              <a:t>Tako na primjer socijalni radnici moraju razumjeti poticaj na migraciju kao težnju za stjecanjem boljeg dohotka i boljim životnim uvjetima migrantskih obitelji.</a:t>
            </a:r>
          </a:p>
          <a:p>
            <a:pPr>
              <a:lnSpc>
                <a:spcPts val="4200"/>
              </a:lnSpc>
            </a:pPr>
            <a:endParaRPr lang="hr-HR" sz="2800" dirty="0"/>
          </a:p>
          <a:p>
            <a:pPr>
              <a:lnSpc>
                <a:spcPts val="4200"/>
              </a:lnSpc>
            </a:pPr>
            <a:r>
              <a:rPr lang="hr-HR" sz="2800" dirty="0"/>
              <a:t>Socijalni radnici moraju razumjeti okolnosti ilegalnih imigranata sa stajališta organizacije zajednice i zagovaranja, radeći za interese grupe, a ne samo one pojedinca.</a:t>
            </a:r>
          </a:p>
        </p:txBody>
      </p:sp>
    </p:spTree>
    <p:extLst>
      <p:ext uri="{BB962C8B-B14F-4D97-AF65-F5344CB8AC3E}">
        <p14:creationId xmlns:p14="http://schemas.microsoft.com/office/powerpoint/2010/main" val="18338295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755BD21-7BC5-4F48-81A2-381A641C176E}"/>
              </a:ext>
            </a:extLst>
          </p:cNvPr>
          <p:cNvSpPr/>
          <p:nvPr/>
        </p:nvSpPr>
        <p:spPr>
          <a:xfrm>
            <a:off x="1630392" y="144113"/>
            <a:ext cx="10023895" cy="6555641"/>
          </a:xfrm>
          <a:prstGeom prst="rect">
            <a:avLst/>
          </a:prstGeom>
        </p:spPr>
        <p:txBody>
          <a:bodyPr wrap="square">
            <a:spAutoFit/>
          </a:bodyPr>
          <a:lstStyle/>
          <a:p>
            <a:r>
              <a:rPr lang="hr-HR" sz="2800" dirty="0"/>
              <a:t>6. Kompetencija se odnosi na sudjelovanje u istraživačkom radu. </a:t>
            </a:r>
          </a:p>
          <a:p>
            <a:endParaRPr lang="hr-HR" sz="2800" dirty="0"/>
          </a:p>
          <a:p>
            <a:r>
              <a:rPr lang="hr-HR" sz="2800" dirty="0"/>
              <a:t>Ova kompetencija zahtijeva da socijalni radnici  sudjeluju u istraživački-informiranoj praksi i istraživanjima koja se temelje na praksi. </a:t>
            </a:r>
          </a:p>
          <a:p>
            <a:endParaRPr lang="hr-HR" sz="2800" dirty="0"/>
          </a:p>
          <a:p>
            <a:r>
              <a:rPr lang="hr-HR" sz="2800" dirty="0"/>
              <a:t>Da bi se realizirala ova kompetencija, treba znati iskoristiti svoje iskustvo iz prakse kako bi se moglo pružiti podatke  za istraživački rad. </a:t>
            </a:r>
          </a:p>
          <a:p>
            <a:endParaRPr lang="hr-HR" sz="2800" dirty="0"/>
          </a:p>
          <a:p>
            <a:r>
              <a:rPr lang="hr-HR" sz="2800" dirty="0"/>
              <a:t>S druge strane treba poduzimati intervencije zasnovane na dokazima, vrednovati vlastitu praksu i koristili rezultate istraživanja kako bi se poboljšala praksa, ali i politika i pružanja pomoći i podrške.</a:t>
            </a:r>
          </a:p>
        </p:txBody>
      </p:sp>
    </p:spTree>
    <p:extLst>
      <p:ext uri="{BB962C8B-B14F-4D97-AF65-F5344CB8AC3E}">
        <p14:creationId xmlns:p14="http://schemas.microsoft.com/office/powerpoint/2010/main" val="7691268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A41F2C0-F187-4978-943A-A0AC23261C2F}"/>
              </a:ext>
            </a:extLst>
          </p:cNvPr>
          <p:cNvSpPr/>
          <p:nvPr/>
        </p:nvSpPr>
        <p:spPr>
          <a:xfrm>
            <a:off x="1604512" y="0"/>
            <a:ext cx="10274059" cy="6986528"/>
          </a:xfrm>
          <a:prstGeom prst="rect">
            <a:avLst/>
          </a:prstGeom>
        </p:spPr>
        <p:txBody>
          <a:bodyPr wrap="square">
            <a:spAutoFit/>
          </a:bodyPr>
          <a:lstStyle/>
          <a:p>
            <a:r>
              <a:rPr lang="hr-HR" sz="2700" dirty="0"/>
              <a:t>Neki autori  ističu da uporaba modela intervencije utemeljene na prikupljenim činjenicama (evidence-based) znači da taj pristup, koji stva koristan, realan oblik ocjenjivanja, omogućuje modele evaluacije zasnovane na znanju klijenta, ali i  razumijevanju  relevantnih tehnika utemeljenih na podacima.</a:t>
            </a:r>
          </a:p>
          <a:p>
            <a:endParaRPr lang="hr-HR" sz="2700" dirty="0"/>
          </a:p>
          <a:p>
            <a:r>
              <a:rPr lang="hr-HR" sz="2700" dirty="0"/>
              <a:t>Drugi autori sugeriraju da se poznavanje konteksta također mora koristiti u formuliranju takvih intervencija, kao i razmatranje teoretske baze u odabiru intervencija. </a:t>
            </a:r>
          </a:p>
          <a:p>
            <a:endParaRPr lang="hr-HR" sz="2700" dirty="0"/>
          </a:p>
          <a:p>
            <a:r>
              <a:rPr lang="hr-HR" sz="2700" dirty="0"/>
              <a:t>Tako na primjer, u slučaju absentizma djeteta iz škole socijalni radnik mora dobro upoznati obitelj, školsku okolinu, upoznati njihov odnos prema toj pojavi kod djeteta. Ta znanja bi trebali integrirati s informacijama o kontekstu okoliša i relevantnim intervencijama.</a:t>
            </a:r>
          </a:p>
        </p:txBody>
      </p:sp>
    </p:spTree>
    <p:extLst>
      <p:ext uri="{BB962C8B-B14F-4D97-AF65-F5344CB8AC3E}">
        <p14:creationId xmlns:p14="http://schemas.microsoft.com/office/powerpoint/2010/main" val="10936197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216ED9F-5765-4E6A-9CB8-425794B0F934}"/>
              </a:ext>
            </a:extLst>
          </p:cNvPr>
          <p:cNvSpPr/>
          <p:nvPr/>
        </p:nvSpPr>
        <p:spPr>
          <a:xfrm>
            <a:off x="1526875" y="0"/>
            <a:ext cx="10437961" cy="6740307"/>
          </a:xfrm>
          <a:prstGeom prst="rect">
            <a:avLst/>
          </a:prstGeom>
        </p:spPr>
        <p:txBody>
          <a:bodyPr wrap="square">
            <a:spAutoFit/>
          </a:bodyPr>
          <a:lstStyle/>
          <a:p>
            <a:r>
              <a:rPr lang="hr-HR" sz="2400" dirty="0"/>
              <a:t>7. Ova kompetencija zahtijeva primjenu znanja o ljudskom ponašanju i društvenom okruženju.</a:t>
            </a:r>
          </a:p>
          <a:p>
            <a:r>
              <a:rPr lang="hr-HR" sz="2400" dirty="0"/>
              <a:t>Da bi integriraqo ovu kompetenciju socijalni radnik treba upoznati promjene ljudskog ponašanja tijekom životnog vijeka. </a:t>
            </a:r>
          </a:p>
          <a:p>
            <a:endParaRPr lang="hr-HR" sz="2400" dirty="0"/>
          </a:p>
          <a:p>
            <a:r>
              <a:rPr lang="hr-HR" sz="2400" dirty="0"/>
              <a:t>Također bi trebali naučiti o društvenim sustavima u kojima ljudi žive i kako ti sustavi promiču ili ometaju ljude u održavanju ili postizanju zdravlja i dobrobiti. </a:t>
            </a:r>
          </a:p>
          <a:p>
            <a:endParaRPr lang="hr-HR" sz="2400" dirty="0"/>
          </a:p>
          <a:p>
            <a:r>
              <a:rPr lang="hr-HR" sz="2400" dirty="0"/>
              <a:t>Primijenit će teorije, znanja i praksu iz umjetnosti kako bi razumjeli biološki, društveni, kulturni, psihološki i duhovni razvoj.</a:t>
            </a:r>
          </a:p>
          <a:p>
            <a:endParaRPr lang="hr-HR" sz="2400" dirty="0"/>
          </a:p>
          <a:p>
            <a:r>
              <a:rPr lang="hr-HR" sz="2400" dirty="0"/>
              <a:t>Socijalni radnici će koristiti ove konceptualne okvire kako bi vodili procese procjene intervencije i kritički  primijenili to znanje kako bi razumjeli osobu i njihovu okolinu. </a:t>
            </a:r>
          </a:p>
          <a:p>
            <a:endParaRPr lang="hr-HR" sz="2400" dirty="0"/>
          </a:p>
          <a:p>
            <a:r>
              <a:rPr lang="hr-HR" sz="2400" dirty="0"/>
              <a:t>U svom akademskom programu vjerojatno će susresti i druge pristupe vezane uz ljudsko ponašanje i društveno okruženje.</a:t>
            </a:r>
          </a:p>
        </p:txBody>
      </p:sp>
    </p:spTree>
    <p:extLst>
      <p:ext uri="{BB962C8B-B14F-4D97-AF65-F5344CB8AC3E}">
        <p14:creationId xmlns:p14="http://schemas.microsoft.com/office/powerpoint/2010/main" val="22154422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7AD495C-636F-4676-8453-348A4976CDC0}"/>
              </a:ext>
            </a:extLst>
          </p:cNvPr>
          <p:cNvSpPr/>
          <p:nvPr/>
        </p:nvSpPr>
        <p:spPr>
          <a:xfrm>
            <a:off x="1647645" y="196825"/>
            <a:ext cx="10360325" cy="6124754"/>
          </a:xfrm>
          <a:prstGeom prst="rect">
            <a:avLst/>
          </a:prstGeom>
        </p:spPr>
        <p:txBody>
          <a:bodyPr wrap="square">
            <a:spAutoFit/>
          </a:bodyPr>
          <a:lstStyle/>
          <a:p>
            <a:r>
              <a:rPr lang="hr-HR" sz="2800" dirty="0"/>
              <a:t>8. Ova kompetencija zahtijeva da se socijalni radnici uključe vrlo djelatno u politiku formuliranja prakse kako bi unaprijedili socijalno i ekonomsko blagostanje i pružili učinkovite usluge socijalnog rada. </a:t>
            </a:r>
          </a:p>
          <a:p>
            <a:endParaRPr lang="hr-HR" sz="2800" dirty="0"/>
          </a:p>
          <a:p>
            <a:r>
              <a:rPr lang="hr-HR" sz="2800" dirty="0"/>
              <a:t>Jedno od prepoznatljivih obilježja socijalnog rada kao struke je razumijevanje da se svaka izravna praksa javlja u političkom kontekstu.</a:t>
            </a:r>
          </a:p>
          <a:p>
            <a:endParaRPr lang="hr-HR" sz="2800" dirty="0"/>
          </a:p>
          <a:p>
            <a:r>
              <a:rPr lang="hr-HR" sz="2800" dirty="0"/>
              <a:t>Stoga, socijalni radnici trebaju znati o povijesti i trenutnim odnosima politike i socijalnih usluga. U potrazi za ovom kompetencijom, socijalni radnici analiziraju, formuliraju i zagovaraju politike koje unapređuju socijalnu dobrobit klijenata.</a:t>
            </a:r>
          </a:p>
        </p:txBody>
      </p:sp>
    </p:spTree>
    <p:extLst>
      <p:ext uri="{BB962C8B-B14F-4D97-AF65-F5344CB8AC3E}">
        <p14:creationId xmlns:p14="http://schemas.microsoft.com/office/powerpoint/2010/main" val="41234376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6F69B72-6E31-43DE-A054-664CE0E2D1FB}"/>
              </a:ext>
            </a:extLst>
          </p:cNvPr>
          <p:cNvSpPr/>
          <p:nvPr/>
        </p:nvSpPr>
        <p:spPr>
          <a:xfrm>
            <a:off x="1958197" y="177665"/>
            <a:ext cx="10144664" cy="6651308"/>
          </a:xfrm>
          <a:prstGeom prst="rect">
            <a:avLst/>
          </a:prstGeom>
        </p:spPr>
        <p:txBody>
          <a:bodyPr wrap="square">
            <a:spAutoFit/>
          </a:bodyPr>
          <a:lstStyle/>
          <a:p>
            <a:pPr>
              <a:lnSpc>
                <a:spcPts val="4300"/>
              </a:lnSpc>
            </a:pPr>
            <a:r>
              <a:rPr lang="hr-HR" sz="2800" dirty="0"/>
              <a:t>Socijalni radnici moraju surađivati s kolegama ali i klijentima za učinkovite političke akcije. </a:t>
            </a:r>
          </a:p>
          <a:p>
            <a:pPr>
              <a:lnSpc>
                <a:spcPts val="4300"/>
              </a:lnSpc>
            </a:pPr>
            <a:endParaRPr lang="hr-HR" sz="2800" dirty="0"/>
          </a:p>
          <a:p>
            <a:pPr>
              <a:lnSpc>
                <a:spcPts val="4300"/>
              </a:lnSpc>
            </a:pPr>
            <a:r>
              <a:rPr lang="hr-HR" sz="2800" dirty="0"/>
              <a:t>Dok neki socijalni radnici pružaju izravne usluge klijentima, drugi neizravno utječu na okruženje koje podržava klijente, čime se razvija i održava socijalna infrastruktura koja pomaže klijentima u ispunjavanju njihovih potreba. </a:t>
            </a:r>
          </a:p>
          <a:p>
            <a:pPr>
              <a:lnSpc>
                <a:spcPts val="4300"/>
              </a:lnSpc>
            </a:pPr>
            <a:endParaRPr lang="hr-HR" sz="2800" dirty="0"/>
          </a:p>
          <a:p>
            <a:pPr>
              <a:lnSpc>
                <a:spcPts val="4300"/>
              </a:lnSpc>
            </a:pPr>
            <a:r>
              <a:rPr lang="hr-HR" sz="2800" dirty="0"/>
              <a:t>Mnogi programi socijalnog rada sadržavat će jedan ili više potrebnih programa iz područja </a:t>
            </a:r>
            <a:r>
              <a:rPr lang="hr-HR" sz="2800"/>
              <a:t>politike i društvene  </a:t>
            </a:r>
            <a:r>
              <a:rPr lang="hr-HR" sz="2800" dirty="0"/>
              <a:t>prakse. Bez nekih oblika političnog obrazovanja nema kvalitetno obrazovanog socijalnog radnika.</a:t>
            </a:r>
          </a:p>
        </p:txBody>
      </p:sp>
    </p:spTree>
    <p:extLst>
      <p:ext uri="{BB962C8B-B14F-4D97-AF65-F5344CB8AC3E}">
        <p14:creationId xmlns:p14="http://schemas.microsoft.com/office/powerpoint/2010/main" val="1259629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50FBF46-7B3D-4A39-BF9F-5DE596177D75}"/>
              </a:ext>
            </a:extLst>
          </p:cNvPr>
          <p:cNvSpPr/>
          <p:nvPr/>
        </p:nvSpPr>
        <p:spPr>
          <a:xfrm>
            <a:off x="1662023" y="-64264"/>
            <a:ext cx="10529977" cy="6986528"/>
          </a:xfrm>
          <a:prstGeom prst="rect">
            <a:avLst/>
          </a:prstGeom>
        </p:spPr>
        <p:txBody>
          <a:bodyPr wrap="square">
            <a:spAutoFit/>
          </a:bodyPr>
          <a:lstStyle/>
          <a:p>
            <a:pPr marL="342900" indent="-342900">
              <a:buAutoNum type="arabicPeriod" startAt="9"/>
            </a:pPr>
            <a:r>
              <a:rPr lang="hr-HR" sz="2800" dirty="0"/>
              <a:t>kompetencija pretpostavlja kontinuirano  praćenje i oblikovanje profesionalnog konteksta.</a:t>
            </a:r>
          </a:p>
          <a:p>
            <a:pPr marL="342900" indent="-342900">
              <a:buAutoNum type="arabicPeriod" startAt="9"/>
            </a:pPr>
            <a:endParaRPr lang="hr-HR" sz="2800" dirty="0"/>
          </a:p>
          <a:p>
            <a:r>
              <a:rPr lang="hr-HR" sz="2800" dirty="0"/>
              <a:t>Socijalni rad kao pomažuća profesija karakterizira njegova osjetljivost ne samo na politički kontekst prakse, već i na širi profesionalni kontekst koji se odnosi na organizacije, zajednice i društvo.</a:t>
            </a:r>
          </a:p>
          <a:p>
            <a:endParaRPr lang="hr-HR" sz="2800" dirty="0"/>
          </a:p>
          <a:p>
            <a:r>
              <a:rPr lang="hr-HR" sz="2800" dirty="0"/>
              <a:t>Pri ostvarivanju ove kompetencije socijalni radnici moraju pokazati informiranost, snalažljivost i proaktivnost u odnosu prema strukturama koje  doprinose razvoju zajednice i društveniom kontekstu na svim razinama prakse. </a:t>
            </a:r>
          </a:p>
          <a:p>
            <a:endParaRPr lang="hr-HR" sz="2800" dirty="0"/>
          </a:p>
          <a:p>
            <a:r>
              <a:rPr lang="hr-HR" sz="2800" dirty="0"/>
              <a:t>Socijalni radnici sudjeluju u otkrivanju i procjenjivanju promjena u lokalnim zajednicama, i sudjeluju ui tim  promjenjama. </a:t>
            </a:r>
          </a:p>
        </p:txBody>
      </p:sp>
    </p:spTree>
    <p:extLst>
      <p:ext uri="{BB962C8B-B14F-4D97-AF65-F5344CB8AC3E}">
        <p14:creationId xmlns:p14="http://schemas.microsoft.com/office/powerpoint/2010/main" val="3461396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803A17F-AA78-4CF7-BE4F-5A6AA0C4AF23}"/>
              </a:ext>
            </a:extLst>
          </p:cNvPr>
          <p:cNvSpPr/>
          <p:nvPr/>
        </p:nvSpPr>
        <p:spPr>
          <a:xfrm>
            <a:off x="1733910" y="800197"/>
            <a:ext cx="10239554" cy="4534703"/>
          </a:xfrm>
          <a:prstGeom prst="rect">
            <a:avLst/>
          </a:prstGeom>
        </p:spPr>
        <p:txBody>
          <a:bodyPr wrap="square">
            <a:spAutoFit/>
          </a:bodyPr>
          <a:lstStyle/>
          <a:p>
            <a:pPr>
              <a:lnSpc>
                <a:spcPct val="150000"/>
              </a:lnSpc>
            </a:pPr>
            <a:r>
              <a:rPr lang="hr-HR" sz="2800" dirty="0"/>
              <a:t>Socijalni radnici prate promjene u populacijama, znanstvenim i tehnološkim dostignućima te novim društvenim trendovima u cilju pružanja relevantnih usluga. </a:t>
            </a:r>
          </a:p>
          <a:p>
            <a:pPr>
              <a:lnSpc>
                <a:spcPct val="150000"/>
              </a:lnSpc>
            </a:pPr>
            <a:endParaRPr lang="hr-HR" sz="2800" dirty="0"/>
          </a:p>
          <a:p>
            <a:pPr>
              <a:lnSpc>
                <a:spcPct val="150000"/>
              </a:lnSpc>
            </a:pPr>
            <a:r>
              <a:rPr lang="hr-HR" sz="2800" dirty="0"/>
              <a:t>Socijalni radnici također sudjeluju u pružanju podrške za promicanje održivih promjena i praksi za poboljšanje kvalitete socijalnih usluga.</a:t>
            </a:r>
          </a:p>
        </p:txBody>
      </p:sp>
    </p:spTree>
    <p:extLst>
      <p:ext uri="{BB962C8B-B14F-4D97-AF65-F5344CB8AC3E}">
        <p14:creationId xmlns:p14="http://schemas.microsoft.com/office/powerpoint/2010/main" val="25652701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D065EB6-B733-457A-953C-A9067F450E0A}"/>
              </a:ext>
            </a:extLst>
          </p:cNvPr>
          <p:cNvSpPr/>
          <p:nvPr/>
        </p:nvSpPr>
        <p:spPr>
          <a:xfrm>
            <a:off x="1710906" y="162320"/>
            <a:ext cx="10012392" cy="6473695"/>
          </a:xfrm>
          <a:prstGeom prst="rect">
            <a:avLst/>
          </a:prstGeom>
        </p:spPr>
        <p:txBody>
          <a:bodyPr wrap="square">
            <a:spAutoFit/>
          </a:bodyPr>
          <a:lstStyle/>
          <a:p>
            <a:pPr>
              <a:lnSpc>
                <a:spcPct val="150000"/>
              </a:lnSpc>
            </a:pPr>
            <a:r>
              <a:rPr lang="hr-HR" sz="2800" dirty="0"/>
              <a:t>10. kompetencija usmjerena je na sposobnosti  </a:t>
            </a:r>
          </a:p>
          <a:p>
            <a:pPr marL="800100" lvl="1" indent="-342900">
              <a:lnSpc>
                <a:spcPct val="150000"/>
              </a:lnSpc>
              <a:buFont typeface="+mj-lt"/>
              <a:buAutoNum type="arabicPeriod"/>
            </a:pPr>
            <a:r>
              <a:rPr lang="hr-HR" sz="2800" dirty="0"/>
              <a:t>povezivanja </a:t>
            </a:r>
          </a:p>
          <a:p>
            <a:pPr marL="800100" lvl="1" indent="-342900">
              <a:lnSpc>
                <a:spcPct val="150000"/>
              </a:lnSpc>
              <a:buFont typeface="+mj-lt"/>
              <a:buAutoNum type="arabicPeriod"/>
            </a:pPr>
            <a:r>
              <a:rPr lang="hr-HR" sz="2800" dirty="0"/>
              <a:t>procjenjivanje pojedinaca, obitelji, skupina, organizacija i zajednica.</a:t>
            </a:r>
          </a:p>
          <a:p>
            <a:pPr marL="800100" lvl="1" indent="-342900">
              <a:lnSpc>
                <a:spcPct val="150000"/>
              </a:lnSpc>
              <a:buFont typeface="+mj-lt"/>
              <a:buAutoNum type="arabicPeriod"/>
            </a:pPr>
            <a:r>
              <a:rPr lang="hr-HR" sz="2800" dirty="0"/>
              <a:t> interveniranje</a:t>
            </a:r>
          </a:p>
          <a:p>
            <a:pPr marL="800100" lvl="1" indent="-342900">
              <a:lnSpc>
                <a:spcPct val="150000"/>
              </a:lnSpc>
              <a:buFont typeface="+mj-lt"/>
              <a:buAutoNum type="arabicPeriod"/>
            </a:pPr>
            <a:r>
              <a:rPr lang="hr-HR" sz="2800" dirty="0"/>
              <a:t>ocjenu uspjeha procesa intervencije</a:t>
            </a:r>
          </a:p>
          <a:p>
            <a:pPr>
              <a:lnSpc>
                <a:spcPct val="150000"/>
              </a:lnSpc>
            </a:pPr>
            <a:endParaRPr lang="hr-HR" sz="2800" dirty="0"/>
          </a:p>
          <a:p>
            <a:pPr>
              <a:lnSpc>
                <a:spcPct val="150000"/>
              </a:lnSpc>
            </a:pPr>
            <a:r>
              <a:rPr lang="hr-HR" sz="2800" dirty="0"/>
              <a:t>Te su kompetencije u središtu socijalnog rada kao profesije i odražavaju znanja i vještine koje su nužne za obavljanje profesionalnog socijalnog rada.</a:t>
            </a:r>
          </a:p>
        </p:txBody>
      </p:sp>
    </p:spTree>
    <p:extLst>
      <p:ext uri="{BB962C8B-B14F-4D97-AF65-F5344CB8AC3E}">
        <p14:creationId xmlns:p14="http://schemas.microsoft.com/office/powerpoint/2010/main" val="2479480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2C78E9E-D93D-49FD-BA13-427B1CE469EC}"/>
              </a:ext>
            </a:extLst>
          </p:cNvPr>
          <p:cNvSpPr/>
          <p:nvPr/>
        </p:nvSpPr>
        <p:spPr>
          <a:xfrm>
            <a:off x="1561381" y="192152"/>
            <a:ext cx="10412083" cy="6473695"/>
          </a:xfrm>
          <a:prstGeom prst="rect">
            <a:avLst/>
          </a:prstGeom>
        </p:spPr>
        <p:txBody>
          <a:bodyPr wrap="square">
            <a:spAutoFit/>
          </a:bodyPr>
          <a:lstStyle/>
          <a:p>
            <a:pPr>
              <a:lnSpc>
                <a:spcPct val="150000"/>
              </a:lnSpc>
            </a:pPr>
            <a:r>
              <a:rPr lang="hr-HR" sz="2800" dirty="0"/>
              <a:t>10. 1.</a:t>
            </a:r>
          </a:p>
          <a:p>
            <a:pPr>
              <a:lnSpc>
                <a:spcPct val="150000"/>
              </a:lnSpc>
            </a:pPr>
            <a:endParaRPr lang="hr-HR" sz="2800" dirty="0"/>
          </a:p>
          <a:p>
            <a:pPr>
              <a:lnSpc>
                <a:spcPct val="150000"/>
              </a:lnSpc>
            </a:pPr>
            <a:r>
              <a:rPr lang="hr-HR" sz="2800" dirty="0"/>
              <a:t>Sposobnost povezivanja traži da se socijalni radnici u procesu obučavanja za struku pripremaju za djelovanje s pojedincima, obiteljima, grupama, organizacijama i zajednicama kako sadržajno, tako i emocionalno.</a:t>
            </a:r>
          </a:p>
          <a:p>
            <a:pPr>
              <a:lnSpc>
                <a:spcPct val="150000"/>
              </a:lnSpc>
            </a:pPr>
            <a:endParaRPr lang="hr-HR" sz="2800" dirty="0"/>
          </a:p>
          <a:p>
            <a:pPr>
              <a:lnSpc>
                <a:spcPct val="150000"/>
              </a:lnSpc>
            </a:pPr>
            <a:r>
              <a:rPr lang="hr-HR" sz="2800" dirty="0"/>
              <a:t>To znači razvijati sposobnosti empatije, interpersonalnih vještina i razvijanje sposobnosti pregovaranja i zajedničkog  utvrđivanja željenih ishoda. </a:t>
            </a:r>
          </a:p>
        </p:txBody>
      </p:sp>
    </p:spTree>
    <p:extLst>
      <p:ext uri="{BB962C8B-B14F-4D97-AF65-F5344CB8AC3E}">
        <p14:creationId xmlns:p14="http://schemas.microsoft.com/office/powerpoint/2010/main" val="19417833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1B57F4E-B7CC-437B-A4DC-357AD25A1A72}"/>
              </a:ext>
            </a:extLst>
          </p:cNvPr>
          <p:cNvSpPr/>
          <p:nvPr/>
        </p:nvSpPr>
        <p:spPr>
          <a:xfrm>
            <a:off x="2193984" y="135487"/>
            <a:ext cx="9606951" cy="5827364"/>
          </a:xfrm>
          <a:prstGeom prst="rect">
            <a:avLst/>
          </a:prstGeom>
        </p:spPr>
        <p:txBody>
          <a:bodyPr wrap="square">
            <a:spAutoFit/>
          </a:bodyPr>
          <a:lstStyle/>
          <a:p>
            <a:pPr>
              <a:lnSpc>
                <a:spcPct val="150000"/>
              </a:lnSpc>
            </a:pPr>
            <a:r>
              <a:rPr lang="hr-HR" sz="2800" dirty="0"/>
              <a:t>To mogu biti:</a:t>
            </a:r>
          </a:p>
          <a:p>
            <a:pPr>
              <a:lnSpc>
                <a:spcPct val="150000"/>
              </a:lnSpc>
            </a:pPr>
            <a:endParaRPr lang="hr-HR" sz="2800" dirty="0"/>
          </a:p>
          <a:p>
            <a:pPr>
              <a:lnSpc>
                <a:spcPct val="150000"/>
              </a:lnSpc>
            </a:pPr>
            <a:r>
              <a:rPr lang="hr-HR" sz="2800" dirty="0"/>
              <a:t>financiranje i raspodjela resursa</a:t>
            </a:r>
          </a:p>
          <a:p>
            <a:pPr>
              <a:lnSpc>
                <a:spcPct val="150000"/>
              </a:lnSpc>
            </a:pPr>
            <a:r>
              <a:rPr lang="hr-HR" sz="2800" dirty="0"/>
              <a:t>upravljanje unutarnjim i međuganizacijskim radom,</a:t>
            </a:r>
          </a:p>
          <a:p>
            <a:pPr>
              <a:lnSpc>
                <a:spcPct val="150000"/>
              </a:lnSpc>
            </a:pPr>
            <a:r>
              <a:rPr lang="hr-HR" sz="2800" dirty="0"/>
              <a:t>usmjeravanje i nadzor osoblja, </a:t>
            </a:r>
          </a:p>
          <a:p>
            <a:pPr>
              <a:lnSpc>
                <a:spcPct val="150000"/>
              </a:lnSpc>
            </a:pPr>
            <a:r>
              <a:rPr lang="hr-HR" sz="2800" dirty="0"/>
              <a:t>organizacijsko predstavljanje i odnosi s javnošću,</a:t>
            </a:r>
          </a:p>
          <a:p>
            <a:pPr>
              <a:lnSpc>
                <a:spcPct val="150000"/>
              </a:lnSpc>
            </a:pPr>
            <a:r>
              <a:rPr lang="hr-HR" sz="2800" dirty="0"/>
              <a:t>edukacija u zajednici, </a:t>
            </a:r>
          </a:p>
          <a:p>
            <a:pPr>
              <a:lnSpc>
                <a:spcPct val="150000"/>
              </a:lnSpc>
            </a:pPr>
            <a:r>
              <a:rPr lang="hr-HR" sz="2800" dirty="0"/>
              <a:t>praćenje, evaluacija i inovacija kako bi se poboljšala organizacijska produktivnost.</a:t>
            </a:r>
          </a:p>
        </p:txBody>
      </p:sp>
    </p:spTree>
    <p:extLst>
      <p:ext uri="{BB962C8B-B14F-4D97-AF65-F5344CB8AC3E}">
        <p14:creationId xmlns:p14="http://schemas.microsoft.com/office/powerpoint/2010/main" val="40266164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AADDC62-235D-404A-977E-15DF7CB051AC}"/>
              </a:ext>
            </a:extLst>
          </p:cNvPr>
          <p:cNvSpPr/>
          <p:nvPr/>
        </p:nvSpPr>
        <p:spPr>
          <a:xfrm>
            <a:off x="1552754" y="0"/>
            <a:ext cx="10489721" cy="6823791"/>
          </a:xfrm>
          <a:prstGeom prst="rect">
            <a:avLst/>
          </a:prstGeom>
        </p:spPr>
        <p:txBody>
          <a:bodyPr wrap="square">
            <a:spAutoFit/>
          </a:bodyPr>
          <a:lstStyle/>
          <a:p>
            <a:r>
              <a:rPr lang="hr-HR" sz="2800" dirty="0"/>
              <a:t>10.2. kompetencija procjenjivanja</a:t>
            </a:r>
          </a:p>
          <a:p>
            <a:endParaRPr lang="hr-HR" sz="2800" dirty="0"/>
          </a:p>
          <a:p>
            <a:pPr>
              <a:lnSpc>
                <a:spcPts val="4200"/>
              </a:lnSpc>
            </a:pPr>
            <a:r>
              <a:rPr lang="hr-HR" sz="2800" dirty="0"/>
              <a:t>Ova se kompetencija usredotočuje na procjenu i odnosi se na znanja i vještine potrebne za prikupljanje, organiziranje i tumačenje podataka klijenata ali i zajednica u kojima socijalni radnik djeluje.</a:t>
            </a:r>
          </a:p>
          <a:p>
            <a:pPr>
              <a:lnSpc>
                <a:spcPts val="4200"/>
              </a:lnSpc>
            </a:pPr>
            <a:endParaRPr lang="hr-HR" sz="2800" dirty="0"/>
          </a:p>
          <a:p>
            <a:pPr>
              <a:lnSpc>
                <a:spcPts val="4200"/>
              </a:lnSpc>
            </a:pPr>
            <a:r>
              <a:rPr lang="hr-HR" sz="2800" dirty="0"/>
              <a:t>U tom kontekstu, socijalni radnici moraju imati vještine u procjenjivanju prednosti i ograničenja sustava klijenta.</a:t>
            </a:r>
          </a:p>
          <a:p>
            <a:pPr>
              <a:lnSpc>
                <a:spcPts val="4200"/>
              </a:lnSpc>
            </a:pPr>
            <a:endParaRPr lang="hr-HR" sz="2800" dirty="0"/>
          </a:p>
          <a:p>
            <a:pPr>
              <a:lnSpc>
                <a:spcPts val="4200"/>
              </a:lnSpc>
            </a:pPr>
            <a:r>
              <a:rPr lang="hr-HR" sz="2800" dirty="0"/>
              <a:t>Moraju biti sposobni razviti međusobno dogovorene intervencijske ciljeve te moći odabrati odgovarajuće intervencijske strategije.</a:t>
            </a:r>
          </a:p>
        </p:txBody>
      </p:sp>
    </p:spTree>
    <p:extLst>
      <p:ext uri="{BB962C8B-B14F-4D97-AF65-F5344CB8AC3E}">
        <p14:creationId xmlns:p14="http://schemas.microsoft.com/office/powerpoint/2010/main" val="24483109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E82F8A4-3DED-4AAF-8B76-E860DE7A5F29}"/>
              </a:ext>
            </a:extLst>
          </p:cNvPr>
          <p:cNvSpPr/>
          <p:nvPr/>
        </p:nvSpPr>
        <p:spPr>
          <a:xfrm>
            <a:off x="1613140" y="0"/>
            <a:ext cx="10075652" cy="7120026"/>
          </a:xfrm>
          <a:prstGeom prst="rect">
            <a:avLst/>
          </a:prstGeom>
        </p:spPr>
        <p:txBody>
          <a:bodyPr wrap="square">
            <a:spAutoFit/>
          </a:bodyPr>
          <a:lstStyle/>
          <a:p>
            <a:pPr>
              <a:lnSpc>
                <a:spcPct val="150000"/>
              </a:lnSpc>
            </a:pPr>
            <a:r>
              <a:rPr lang="hr-HR" sz="2700" dirty="0"/>
              <a:t>10.3.</a:t>
            </a:r>
          </a:p>
          <a:p>
            <a:pPr>
              <a:lnSpc>
                <a:spcPct val="150000"/>
              </a:lnSpc>
            </a:pPr>
            <a:r>
              <a:rPr lang="hr-HR" sz="2700" dirty="0"/>
              <a:t>Ova se kompetencija odnosi na znanje i vještine povezane s intervencijom. Ovdje su uključeni znanja i vještine vezane uz: </a:t>
            </a:r>
          </a:p>
          <a:p>
            <a:pPr marL="457200" indent="-457200">
              <a:lnSpc>
                <a:spcPct val="150000"/>
              </a:lnSpc>
              <a:buFont typeface="Arial" panose="020B0604020202020204" pitchFamily="34" charset="0"/>
              <a:buChar char="•"/>
            </a:pPr>
            <a:r>
              <a:rPr lang="hr-HR" sz="2700" dirty="0"/>
              <a:t>preventivne strategije osmišljene za povećanje kapaciteta klijenata</a:t>
            </a:r>
          </a:p>
          <a:p>
            <a:pPr marL="457200" indent="-457200">
              <a:lnSpc>
                <a:spcPct val="150000"/>
              </a:lnSpc>
              <a:buFont typeface="Arial" panose="020B0604020202020204" pitchFamily="34" charset="0"/>
              <a:buChar char="•"/>
            </a:pPr>
            <a:r>
              <a:rPr lang="hr-HR" sz="2700" dirty="0"/>
              <a:t>pomoć klijentima u rješavanju problema</a:t>
            </a:r>
          </a:p>
          <a:p>
            <a:pPr marL="457200" indent="-457200">
              <a:lnSpc>
                <a:spcPct val="150000"/>
              </a:lnSpc>
              <a:buFont typeface="Arial" panose="020B0604020202020204" pitchFamily="34" charset="0"/>
              <a:buChar char="•"/>
            </a:pPr>
            <a:r>
              <a:rPr lang="hr-HR" sz="2700" dirty="0"/>
              <a:t>pregovaranje</a:t>
            </a:r>
          </a:p>
          <a:p>
            <a:pPr marL="457200" indent="-457200">
              <a:lnSpc>
                <a:spcPct val="150000"/>
              </a:lnSpc>
              <a:buFont typeface="Arial" panose="020B0604020202020204" pitchFamily="34" charset="0"/>
              <a:buChar char="•"/>
            </a:pPr>
            <a:r>
              <a:rPr lang="hr-HR" sz="2700" dirty="0"/>
              <a:t>posredovanje</a:t>
            </a:r>
          </a:p>
          <a:p>
            <a:pPr marL="457200" indent="-457200">
              <a:lnSpc>
                <a:spcPct val="150000"/>
              </a:lnSpc>
              <a:buFont typeface="Arial" panose="020B0604020202020204" pitchFamily="34" charset="0"/>
              <a:buChar char="•"/>
            </a:pPr>
            <a:r>
              <a:rPr lang="hr-HR" sz="2700" dirty="0"/>
              <a:t>zastupanje i </a:t>
            </a:r>
          </a:p>
          <a:p>
            <a:pPr marL="457200" indent="-457200">
              <a:lnSpc>
                <a:spcPct val="150000"/>
              </a:lnSpc>
              <a:buFont typeface="Arial" panose="020B0604020202020204" pitchFamily="34" charset="0"/>
              <a:buChar char="•"/>
            </a:pPr>
            <a:r>
              <a:rPr lang="hr-HR" sz="2700" dirty="0"/>
              <a:t>olakšavanje prijelaza i završetka intervencije</a:t>
            </a:r>
          </a:p>
        </p:txBody>
      </p:sp>
    </p:spTree>
    <p:extLst>
      <p:ext uri="{BB962C8B-B14F-4D97-AF65-F5344CB8AC3E}">
        <p14:creationId xmlns:p14="http://schemas.microsoft.com/office/powerpoint/2010/main" val="23939484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779CF76-BD6F-41EB-AB8E-CFB83D450924}"/>
              </a:ext>
            </a:extLst>
          </p:cNvPr>
          <p:cNvSpPr/>
          <p:nvPr/>
        </p:nvSpPr>
        <p:spPr>
          <a:xfrm>
            <a:off x="1846053" y="0"/>
            <a:ext cx="9514936" cy="5827364"/>
          </a:xfrm>
          <a:prstGeom prst="rect">
            <a:avLst/>
          </a:prstGeom>
        </p:spPr>
        <p:txBody>
          <a:bodyPr wrap="square">
            <a:spAutoFit/>
          </a:bodyPr>
          <a:lstStyle/>
          <a:p>
            <a:pPr>
              <a:lnSpc>
                <a:spcPct val="150000"/>
              </a:lnSpc>
            </a:pPr>
            <a:r>
              <a:rPr lang="hr-HR" sz="2800" dirty="0"/>
              <a:t>10.4.</a:t>
            </a:r>
          </a:p>
          <a:p>
            <a:pPr>
              <a:lnSpc>
                <a:spcPct val="150000"/>
              </a:lnSpc>
            </a:pPr>
            <a:endParaRPr lang="hr-HR" sz="2800" dirty="0"/>
          </a:p>
          <a:p>
            <a:pPr>
              <a:lnSpc>
                <a:spcPct val="150000"/>
              </a:lnSpc>
            </a:pPr>
            <a:r>
              <a:rPr lang="hr-HR" sz="2800" dirty="0"/>
              <a:t>Ova kompetencija zahtijeva znanje i vještine vrednovanja. </a:t>
            </a:r>
          </a:p>
          <a:p>
            <a:pPr>
              <a:lnSpc>
                <a:spcPct val="150000"/>
              </a:lnSpc>
            </a:pPr>
            <a:endParaRPr lang="hr-HR" sz="2800" dirty="0"/>
          </a:p>
          <a:p>
            <a:pPr>
              <a:lnSpc>
                <a:spcPct val="150000"/>
              </a:lnSpc>
            </a:pPr>
            <a:r>
              <a:rPr lang="hr-HR" sz="2800" dirty="0"/>
              <a:t>Kako bi se stekla ova kompetencija, socijalni radnici moraju biti u mogućnosti kritički analizirati, pratiti i procijeniti intervencije koje su izveli u nekom socijalnom prostoru. </a:t>
            </a:r>
          </a:p>
        </p:txBody>
      </p:sp>
    </p:spTree>
    <p:extLst>
      <p:ext uri="{BB962C8B-B14F-4D97-AF65-F5344CB8AC3E}">
        <p14:creationId xmlns:p14="http://schemas.microsoft.com/office/powerpoint/2010/main" val="6569472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5BB9E83-8B26-4090-8427-789EDFDE2406}"/>
              </a:ext>
            </a:extLst>
          </p:cNvPr>
          <p:cNvSpPr/>
          <p:nvPr/>
        </p:nvSpPr>
        <p:spPr>
          <a:xfrm>
            <a:off x="1595887" y="-14522"/>
            <a:ext cx="10092905" cy="6872522"/>
          </a:xfrm>
          <a:prstGeom prst="rect">
            <a:avLst/>
          </a:prstGeom>
        </p:spPr>
        <p:txBody>
          <a:bodyPr wrap="square">
            <a:spAutoFit/>
          </a:bodyPr>
          <a:lstStyle/>
          <a:p>
            <a:pPr>
              <a:lnSpc>
                <a:spcPts val="3800"/>
              </a:lnSpc>
            </a:pPr>
            <a:r>
              <a:rPr lang="hr-HR" sz="2800" dirty="0"/>
              <a:t>11. Povezivanje znanstvenih spoznaja i umjetnosti</a:t>
            </a:r>
          </a:p>
          <a:p>
            <a:pPr>
              <a:lnSpc>
                <a:spcPts val="3800"/>
              </a:lnSpc>
            </a:pPr>
            <a:endParaRPr lang="hr-HR" sz="2800" dirty="0"/>
          </a:p>
          <a:p>
            <a:pPr>
              <a:lnSpc>
                <a:spcPts val="3800"/>
              </a:lnSpc>
            </a:pPr>
            <a:r>
              <a:rPr lang="hr-HR" sz="2800" dirty="0"/>
              <a:t>Opći socijalni rad temelji na povezanosti umjetnosti i osobnim i okolinskim  konstruktima potrebnim za promicanje  društvenog i osobnog blagostanja, to jest na znanstvenim dostignućima.</a:t>
            </a:r>
          </a:p>
          <a:p>
            <a:pPr>
              <a:lnSpc>
                <a:spcPts val="3800"/>
              </a:lnSpc>
            </a:pPr>
            <a:endParaRPr lang="hr-HR" sz="2800" dirty="0"/>
          </a:p>
          <a:p>
            <a:pPr>
              <a:lnSpc>
                <a:spcPts val="3800"/>
              </a:lnSpc>
            </a:pPr>
            <a:r>
              <a:rPr lang="hr-HR" sz="2800" dirty="0"/>
              <a:t>Ljudsko znanje, napredak u znanstvenom području neotuđiv je od stvaralačkih vještina i sposobnosti, koje se, opet, značajno povezuju sa umjetničkim stvaralaštom.</a:t>
            </a:r>
          </a:p>
          <a:p>
            <a:pPr>
              <a:lnSpc>
                <a:spcPts val="3800"/>
              </a:lnSpc>
            </a:pPr>
            <a:endParaRPr lang="hr-HR" sz="2800" dirty="0"/>
          </a:p>
          <a:p>
            <a:pPr>
              <a:lnSpc>
                <a:spcPts val="3800"/>
              </a:lnSpc>
            </a:pPr>
            <a:r>
              <a:rPr lang="hr-HR" sz="2800" dirty="0"/>
              <a:t>Zbog toga nema stvarne integracije prakse socijalnog rada, bez razumoijevanja čovjekova stvaralaštva preko umjetnosti. </a:t>
            </a:r>
          </a:p>
        </p:txBody>
      </p:sp>
    </p:spTree>
    <p:extLst>
      <p:ext uri="{BB962C8B-B14F-4D97-AF65-F5344CB8AC3E}">
        <p14:creationId xmlns:p14="http://schemas.microsoft.com/office/powerpoint/2010/main" val="5032875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441C21D-46F1-493C-BE46-170862C64D6C}"/>
              </a:ext>
            </a:extLst>
          </p:cNvPr>
          <p:cNvSpPr/>
          <p:nvPr/>
        </p:nvSpPr>
        <p:spPr>
          <a:xfrm>
            <a:off x="1535502" y="0"/>
            <a:ext cx="10446588" cy="4493538"/>
          </a:xfrm>
          <a:prstGeom prst="rect">
            <a:avLst/>
          </a:prstGeom>
        </p:spPr>
        <p:txBody>
          <a:bodyPr wrap="square">
            <a:spAutoFit/>
          </a:bodyPr>
          <a:lstStyle/>
          <a:p>
            <a:r>
              <a:rPr lang="hr-HR" sz="2600" dirty="0"/>
              <a:t>Socijalni radnici koriste niz preventivnih metoda i  intervencija za rad s pojedincima, obiteljima, grupama, organizacijama i zajednicama. </a:t>
            </a:r>
          </a:p>
          <a:p>
            <a:endParaRPr lang="hr-HR" sz="2600" dirty="0"/>
          </a:p>
          <a:p>
            <a:r>
              <a:rPr lang="hr-HR" sz="2600" dirty="0"/>
              <a:t>Ova kompetencija odnosi se na činjenicu da mnogi socijalni radnici djeluju u organizacijama koje pružaju različite usluge na mnogim razinama. </a:t>
            </a:r>
          </a:p>
          <a:p>
            <a:endParaRPr lang="hr-HR" sz="2600" dirty="0"/>
          </a:p>
          <a:p>
            <a:r>
              <a:rPr lang="hr-HR" sz="2600" dirty="0"/>
              <a:t>To zahtijeva vrlo širok dijapazon znanja, ali i kulturnu produhovljenost, koja omogućuje integraciju tih znanja na razini ličnosti. </a:t>
            </a:r>
          </a:p>
        </p:txBody>
      </p:sp>
    </p:spTree>
    <p:extLst>
      <p:ext uri="{BB962C8B-B14F-4D97-AF65-F5344CB8AC3E}">
        <p14:creationId xmlns:p14="http://schemas.microsoft.com/office/powerpoint/2010/main" val="22584543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7C4097A-E259-46CC-BF52-8B861F4D57CB}"/>
              </a:ext>
            </a:extLst>
          </p:cNvPr>
          <p:cNvSpPr/>
          <p:nvPr/>
        </p:nvSpPr>
        <p:spPr>
          <a:xfrm>
            <a:off x="1613140" y="-104147"/>
            <a:ext cx="10187796" cy="6799169"/>
          </a:xfrm>
          <a:prstGeom prst="rect">
            <a:avLst/>
          </a:prstGeom>
        </p:spPr>
        <p:txBody>
          <a:bodyPr wrap="square">
            <a:spAutoFit/>
          </a:bodyPr>
          <a:lstStyle/>
          <a:p>
            <a:pPr>
              <a:lnSpc>
                <a:spcPts val="4400"/>
              </a:lnSpc>
            </a:pPr>
            <a:r>
              <a:rPr lang="hr-HR" sz="2700" dirty="0"/>
              <a:t>Socijalni radnici u procesu  identificiranja s profesijom socijalnog rada primjenjuju etička načela i kritičko razmišljanje u praksi. Oni uključuju raznolikost u svoje djelovanje  i od njih se očekuje zagovaranje ljudskih prava i socijalne pravde.</a:t>
            </a:r>
          </a:p>
          <a:p>
            <a:pPr>
              <a:lnSpc>
                <a:spcPts val="4400"/>
              </a:lnSpc>
            </a:pPr>
            <a:endParaRPr lang="hr-HR" sz="2700" dirty="0"/>
          </a:p>
          <a:p>
            <a:pPr>
              <a:lnSpc>
                <a:spcPts val="4400"/>
              </a:lnSpc>
            </a:pPr>
            <a:r>
              <a:rPr lang="hr-HR" sz="2700" dirty="0"/>
              <a:t>Oni to rade oslanjajući se na snage i prilagodbene kapacitete  ljudskih bića. </a:t>
            </a:r>
          </a:p>
          <a:p>
            <a:pPr>
              <a:lnSpc>
                <a:spcPts val="4400"/>
              </a:lnSpc>
            </a:pPr>
            <a:endParaRPr lang="hr-HR" sz="2700" dirty="0"/>
          </a:p>
          <a:p>
            <a:pPr>
              <a:lnSpc>
                <a:spcPts val="4400"/>
              </a:lnSpc>
            </a:pPr>
            <a:r>
              <a:rPr lang="hr-HR" sz="2700" dirty="0"/>
              <a:t>Oni se pri tomu oslanjaju na rezultate znanstvenih  istraživanja i proaktivni su u odgovoru na profesionalni kontekst koji se nalazi u stanjima neprekidnih promjena.</a:t>
            </a:r>
          </a:p>
        </p:txBody>
      </p:sp>
    </p:spTree>
    <p:extLst>
      <p:ext uri="{BB962C8B-B14F-4D97-AF65-F5344CB8AC3E}">
        <p14:creationId xmlns:p14="http://schemas.microsoft.com/office/powerpoint/2010/main" val="5003940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E4D6DE8-2380-4409-8AE2-F3A9BC78EB59}"/>
              </a:ext>
            </a:extLst>
          </p:cNvPr>
          <p:cNvSpPr/>
          <p:nvPr/>
        </p:nvSpPr>
        <p:spPr>
          <a:xfrm>
            <a:off x="1561381" y="368400"/>
            <a:ext cx="10170544" cy="5509200"/>
          </a:xfrm>
          <a:prstGeom prst="rect">
            <a:avLst/>
          </a:prstGeom>
        </p:spPr>
        <p:txBody>
          <a:bodyPr wrap="square">
            <a:spAutoFit/>
          </a:bodyPr>
          <a:lstStyle/>
          <a:p>
            <a:r>
              <a:rPr lang="hr-HR" sz="3200" dirty="0"/>
              <a:t>Očekuje se da praktičari u socijalnom radu sintetiziraju i primjenjuju široki spektar interdisciplinarnih i multidisciplinarnih znanja i vještina. </a:t>
            </a:r>
          </a:p>
          <a:p>
            <a:endParaRPr lang="hr-HR" sz="3200" dirty="0"/>
          </a:p>
          <a:p>
            <a:r>
              <a:rPr lang="hr-HR" sz="3200" dirty="0"/>
              <a:t>Očekuje se da će takvi socijalni radnici precizirati i unaprijediti kvalitetu prakse socijalnog rada. </a:t>
            </a:r>
          </a:p>
          <a:p>
            <a:endParaRPr lang="hr-HR" sz="3200" dirty="0"/>
          </a:p>
          <a:p>
            <a:r>
              <a:rPr lang="hr-HR" sz="3200" dirty="0"/>
              <a:t>Taj proces  uključuje osnovne kompetencije povezane sa znanjima i vještinama specifičnim za posebna područja. </a:t>
            </a:r>
          </a:p>
        </p:txBody>
      </p:sp>
    </p:spTree>
    <p:extLst>
      <p:ext uri="{BB962C8B-B14F-4D97-AF65-F5344CB8AC3E}">
        <p14:creationId xmlns:p14="http://schemas.microsoft.com/office/powerpoint/2010/main" val="37290458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5DF0154-C1A9-48E9-B060-CB2F72E2DC97}"/>
              </a:ext>
            </a:extLst>
          </p:cNvPr>
          <p:cNvSpPr/>
          <p:nvPr/>
        </p:nvSpPr>
        <p:spPr>
          <a:xfrm>
            <a:off x="1742535" y="133580"/>
            <a:ext cx="10170544" cy="6555641"/>
          </a:xfrm>
          <a:prstGeom prst="rect">
            <a:avLst/>
          </a:prstGeom>
        </p:spPr>
        <p:txBody>
          <a:bodyPr wrap="square">
            <a:spAutoFit/>
          </a:bodyPr>
          <a:lstStyle/>
          <a:p>
            <a:r>
              <a:rPr lang="hr-HR" sz="2800" dirty="0"/>
              <a:t>2 Mezzo-razina prakse. </a:t>
            </a:r>
          </a:p>
          <a:p>
            <a:endParaRPr lang="hr-HR" sz="2800" dirty="0"/>
          </a:p>
          <a:p>
            <a:r>
              <a:rPr lang="hr-HR" sz="2800" dirty="0"/>
              <a:t>Druga razina definirana je kao "međuljudski odnosi koji su manje intimni od onih povezanih s obiteljskim životom; značajniji nego među organizacijskim i institucionalnim strukturama; [uključujući] odnose među pojedincima u grupi za samopomoć ili terapiju, među kolegama u školi ili u radu ili među susjedima ". </a:t>
            </a:r>
          </a:p>
          <a:p>
            <a:endParaRPr lang="hr-HR" sz="2800" dirty="0"/>
          </a:p>
          <a:p>
            <a:r>
              <a:rPr lang="hr-HR" sz="2800" dirty="0"/>
              <a:t>Mezzo praksa je "sučelje u kojem se pojedinac i oni najizravniji i najvažniji za njega / nju susreću". </a:t>
            </a:r>
          </a:p>
          <a:p>
            <a:endParaRPr lang="hr-HR" sz="2800" dirty="0"/>
          </a:p>
          <a:p>
            <a:r>
              <a:rPr lang="hr-HR" sz="2800" dirty="0"/>
              <a:t>Mezzointervencija je stoga dizajnirana za promjenu sustava koji izravno utječu na ljude, kao što su obitelj, vršnjačka skupina ili učionica.</a:t>
            </a:r>
          </a:p>
        </p:txBody>
      </p:sp>
    </p:spTree>
    <p:extLst>
      <p:ext uri="{BB962C8B-B14F-4D97-AF65-F5344CB8AC3E}">
        <p14:creationId xmlns:p14="http://schemas.microsoft.com/office/powerpoint/2010/main" val="13171866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0A2A7E2-710A-4CD7-9991-8E02CCDEA7F3}"/>
              </a:ext>
            </a:extLst>
          </p:cNvPr>
          <p:cNvSpPr/>
          <p:nvPr/>
        </p:nvSpPr>
        <p:spPr>
          <a:xfrm>
            <a:off x="1621766" y="0"/>
            <a:ext cx="10110159" cy="6042808"/>
          </a:xfrm>
          <a:prstGeom prst="rect">
            <a:avLst/>
          </a:prstGeom>
        </p:spPr>
        <p:txBody>
          <a:bodyPr wrap="square">
            <a:spAutoFit/>
          </a:bodyPr>
          <a:lstStyle/>
          <a:p>
            <a:r>
              <a:rPr lang="hr-HR" sz="2800" dirty="0"/>
              <a:t>3. Mikro razina prakse. </a:t>
            </a:r>
          </a:p>
          <a:p>
            <a:endParaRPr lang="hr-HR" sz="2800" dirty="0"/>
          </a:p>
          <a:p>
            <a:pPr>
              <a:lnSpc>
                <a:spcPct val="150000"/>
              </a:lnSpc>
            </a:pPr>
            <a:r>
              <a:rPr lang="hr-HR" sz="2800" dirty="0"/>
              <a:t>Na toj razini populacija koju pružaju socijalni radnici uključuje različite klijentske sustave, uključujući pojedince, parove i obitelji. Praksa na mikro razini je određena kao izravna praksa jer praktičari pružaju usluge izravno klijentima,  osobno. </a:t>
            </a:r>
          </a:p>
          <a:p>
            <a:pPr>
              <a:lnSpc>
                <a:spcPct val="150000"/>
              </a:lnSpc>
            </a:pPr>
            <a:endParaRPr lang="hr-HR" sz="2800" dirty="0"/>
          </a:p>
          <a:p>
            <a:pPr>
              <a:lnSpc>
                <a:spcPct val="150000"/>
              </a:lnSpc>
            </a:pPr>
            <a:r>
              <a:rPr lang="hr-HR" sz="2800" dirty="0"/>
              <a:t>Neposredna praksa socijalnog rada, međutim, nikako nije ograničena na takav kontakt licem u lice.</a:t>
            </a:r>
          </a:p>
        </p:txBody>
      </p:sp>
    </p:spTree>
    <p:extLst>
      <p:ext uri="{BB962C8B-B14F-4D97-AF65-F5344CB8AC3E}">
        <p14:creationId xmlns:p14="http://schemas.microsoft.com/office/powerpoint/2010/main" val="40967525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03928DC-9F5D-4354-BA1F-05A78FAE5477}"/>
              </a:ext>
            </a:extLst>
          </p:cNvPr>
          <p:cNvSpPr/>
          <p:nvPr/>
        </p:nvSpPr>
        <p:spPr>
          <a:xfrm>
            <a:off x="1768415" y="83253"/>
            <a:ext cx="10248181" cy="6709401"/>
          </a:xfrm>
          <a:prstGeom prst="rect">
            <a:avLst/>
          </a:prstGeom>
        </p:spPr>
        <p:txBody>
          <a:bodyPr wrap="square">
            <a:spAutoFit/>
          </a:bodyPr>
          <a:lstStyle/>
          <a:p>
            <a:pPr>
              <a:lnSpc>
                <a:spcPts val="4000"/>
              </a:lnSpc>
            </a:pPr>
            <a:r>
              <a:rPr lang="hr-HR" sz="2700" dirty="0"/>
              <a:t>Učinkovita praksa zahtijeva znanja vezana uz sve tri razine prakse. </a:t>
            </a:r>
          </a:p>
          <a:p>
            <a:pPr>
              <a:lnSpc>
                <a:spcPts val="4000"/>
              </a:lnSpc>
            </a:pPr>
            <a:endParaRPr lang="hr-HR" sz="2700" dirty="0"/>
          </a:p>
          <a:p>
            <a:pPr>
              <a:lnSpc>
                <a:spcPts val="4000"/>
              </a:lnSpc>
            </a:pPr>
            <a:r>
              <a:rPr lang="hr-HR" sz="2700" dirty="0"/>
              <a:t>Često, studiji socijalnog rada nude neke "koncentracije" u mikro ili makro praksi i zahtijevaju manje pripreme u drugim metodama. </a:t>
            </a:r>
          </a:p>
          <a:p>
            <a:pPr>
              <a:lnSpc>
                <a:spcPts val="4000"/>
              </a:lnSpc>
            </a:pPr>
            <a:endParaRPr lang="hr-HR" sz="2700" dirty="0"/>
          </a:p>
          <a:p>
            <a:pPr>
              <a:lnSpc>
                <a:spcPts val="4000"/>
              </a:lnSpc>
            </a:pPr>
            <a:r>
              <a:rPr lang="hr-HR" sz="2700" dirty="0"/>
              <a:t>Koncentracije se često određuju oko područja izravne prakse u određenim populacijama ili pristupima kao što su odrasli, mentalno zdravlje, dobrobit djece, obiteljska praksa, grupni rad, školski socijalni rad, starenje i rad s djecom i adolescentima.</a:t>
            </a:r>
          </a:p>
          <a:p>
            <a:pPr>
              <a:lnSpc>
                <a:spcPts val="4000"/>
              </a:lnSpc>
            </a:pPr>
            <a:endParaRPr lang="hr-HR" sz="2700" dirty="0"/>
          </a:p>
        </p:txBody>
      </p:sp>
    </p:spTree>
    <p:extLst>
      <p:ext uri="{BB962C8B-B14F-4D97-AF65-F5344CB8AC3E}">
        <p14:creationId xmlns:p14="http://schemas.microsoft.com/office/powerpoint/2010/main" val="17676588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Wisp">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nded Edge">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17779" dir="5400000" rotWithShape="0">
              <a:srgbClr val="000000">
                <a:alpha val="4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1564</TotalTime>
  <Words>4521</Words>
  <Application>Microsoft Office PowerPoint</Application>
  <PresentationFormat>Widescreen</PresentationFormat>
  <Paragraphs>336</Paragraphs>
  <Slides>66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66</vt:i4>
      </vt:variant>
    </vt:vector>
  </HeadingPairs>
  <TitlesOfParts>
    <vt:vector size="70" baseType="lpstr">
      <vt:lpstr>Arial</vt:lpstr>
      <vt:lpstr>Century Gothic</vt:lpstr>
      <vt:lpstr>Wingdings 3</vt:lpstr>
      <vt:lpstr>Wisp</vt:lpstr>
      <vt:lpstr>Izazovi socijalnog rada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Vrijednosti u socijalnom radu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Kompetencije nužne za uspješno djelovanje socijalnih radnika</vt:lpstr>
      <vt:lpstr>PowerPoint Presentation</vt:lpstr>
      <vt:lpstr>DEFINICIJA KOMPETENCIJE PREMA AGENCIJI ZA ZNANOST I VISOKO OBRAZOVANJE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Izazovi socijalnog rada</dc:title>
  <dc:creator>Mladen Knežević</dc:creator>
  <cp:lastModifiedBy>Mladen Knežević</cp:lastModifiedBy>
  <cp:revision>96</cp:revision>
  <dcterms:created xsi:type="dcterms:W3CDTF">2018-10-20T19:38:51Z</dcterms:created>
  <dcterms:modified xsi:type="dcterms:W3CDTF">2018-11-05T17:04:58Z</dcterms:modified>
</cp:coreProperties>
</file>