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3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405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265" r:id="rId42"/>
    <p:sldId id="371" r:id="rId43"/>
    <p:sldId id="372" r:id="rId4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9C9981-2CB4-488A-8198-257FA239976E}" type="datetimeFigureOut">
              <a:rPr lang="hr-HR" smtClean="0"/>
              <a:t>19.9.2021.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4BFBCA-4384-47BE-AFCC-CB17E01086E7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DEsYZMpMw" TargetMode="External"/><Relationship Id="rId2" Type="http://schemas.openxmlformats.org/officeDocument/2006/relationships/hyperlink" Target="https://www.youtube.com/watch?v=f1IstxhV2J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VBYmfItyCk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Bxz2KQ2tZk" TargetMode="External"/><Relationship Id="rId2" Type="http://schemas.openxmlformats.org/officeDocument/2006/relationships/hyperlink" Target="https://youtu.be/ZkOsOwDPyA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society.org.uk/home.law" TargetMode="External"/><Relationship Id="rId2" Type="http://schemas.openxmlformats.org/officeDocument/2006/relationships/hyperlink" Target="http://www.barcouncil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banet.org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80ZjoyLMk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800" dirty="0" smtClean="0">
                <a:solidFill>
                  <a:schemeClr val="bg1"/>
                </a:solidFill>
              </a:rPr>
              <a:t>THE LEGAL PROFESSION IN ENGLAND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hr-HR" sz="2400" smtClean="0"/>
              <a:t>There are two branches of the legal profession in England, two types of legal practitioners representing clients:</a:t>
            </a:r>
          </a:p>
          <a:p>
            <a:pPr algn="ctr"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hr-HR" sz="2400" smtClean="0"/>
              <a:t>SOLICITORS</a:t>
            </a:r>
          </a:p>
          <a:p>
            <a:pPr algn="ctr"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hr-HR" sz="2400" smtClean="0"/>
              <a:t>BARRISTERS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smtClean="0"/>
              <a:t>They have different training, functions, responsibilities, areas of expertise and rights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smtClean="0"/>
              <a:t>In history, each type of attorney enjoyed various exclusive rights, but this has been gradually abolished since 1985</a:t>
            </a:r>
          </a:p>
          <a:p>
            <a:pPr eaLnBrk="1" hangingPunct="1">
              <a:spcAft>
                <a:spcPts val="1200"/>
              </a:spcAft>
              <a:buFont typeface="Wingdings 3" pitchFamily="18" charset="2"/>
              <a:buNone/>
            </a:pPr>
            <a:endParaRPr lang="hr-HR" sz="2400" smtClean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The Legal Profesion in England</a:t>
            </a:r>
          </a:p>
        </p:txBody>
      </p:sp>
    </p:spTree>
    <p:extLst>
      <p:ext uri="{BB962C8B-B14F-4D97-AF65-F5344CB8AC3E}">
        <p14:creationId xmlns:p14="http://schemas.microsoft.com/office/powerpoint/2010/main" val="28020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hr-HR" dirty="0" smtClean="0"/>
              <a:t>1a. </a:t>
            </a:r>
            <a:r>
              <a:rPr lang="hr-HR" dirty="0" err="1" smtClean="0"/>
              <a:t>University</a:t>
            </a:r>
            <a:r>
              <a:rPr lang="hr-HR" dirty="0" smtClean="0"/>
              <a:t> degree in law </a:t>
            </a:r>
          </a:p>
          <a:p>
            <a:pPr marL="514350" indent="-514350" algn="ctr">
              <a:buFont typeface="Wingdings 3" pitchFamily="18" charset="2"/>
              <a:buNone/>
              <a:defRPr/>
            </a:pPr>
            <a:r>
              <a:rPr lang="hr-HR" dirty="0" smtClean="0"/>
              <a:t>	</a:t>
            </a:r>
            <a:r>
              <a:rPr lang="hr-HR" sz="2400" dirty="0" smtClean="0"/>
              <a:t>(LLB – Bachelor of Legal </a:t>
            </a:r>
            <a:r>
              <a:rPr lang="hr-HR" sz="2400" dirty="0" err="1" smtClean="0"/>
              <a:t>Letters</a:t>
            </a:r>
            <a:r>
              <a:rPr lang="hr-HR" sz="2400" dirty="0" smtClean="0"/>
              <a:t>)</a:t>
            </a:r>
          </a:p>
          <a:p>
            <a:pPr marL="769938" lvl="1" indent="-514350" algn="ctr">
              <a:defRPr/>
            </a:pPr>
            <a:r>
              <a:rPr lang="hr-HR" dirty="0" err="1" smtClean="0"/>
              <a:t>usually</a:t>
            </a:r>
            <a:r>
              <a:rPr lang="hr-HR" dirty="0" smtClean="0"/>
              <a:t> a </a:t>
            </a:r>
            <a:r>
              <a:rPr lang="hr-HR" dirty="0" err="1" smtClean="0"/>
              <a:t>three</a:t>
            </a:r>
            <a:r>
              <a:rPr lang="hr-HR" dirty="0" smtClean="0"/>
              <a:t>-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programme</a:t>
            </a:r>
            <a:endParaRPr lang="hr-HR" dirty="0" smtClean="0"/>
          </a:p>
          <a:p>
            <a:pPr marL="514350" indent="-514350" algn="ctr">
              <a:buFont typeface="Wingdings 3" pitchFamily="18" charset="2"/>
              <a:buNone/>
              <a:defRPr/>
            </a:pPr>
            <a:endParaRPr lang="hr-HR" dirty="0" smtClean="0"/>
          </a:p>
          <a:p>
            <a:pPr marL="514350" indent="-514350" algn="ctr">
              <a:buFont typeface="Wingdings 3" pitchFamily="18" charset="2"/>
              <a:buNone/>
              <a:defRPr/>
            </a:pPr>
            <a:r>
              <a:rPr lang="hr-HR" dirty="0" smtClean="0"/>
              <a:t>OR</a:t>
            </a:r>
          </a:p>
          <a:p>
            <a:pPr marL="514350" indent="-514350" algn="ctr">
              <a:buFont typeface="Wingdings 3" pitchFamily="18" charset="2"/>
              <a:buNone/>
              <a:defRPr/>
            </a:pPr>
            <a:endParaRPr lang="hr-HR" dirty="0" smtClean="0"/>
          </a:p>
          <a:p>
            <a:pPr marL="0" indent="0" algn="ctr">
              <a:buNone/>
              <a:defRPr/>
            </a:pPr>
            <a:r>
              <a:rPr lang="hr-HR" dirty="0" smtClean="0"/>
              <a:t>1b. A </a:t>
            </a:r>
            <a:r>
              <a:rPr lang="hr-HR" dirty="0" err="1" smtClean="0"/>
              <a:t>bachelor</a:t>
            </a:r>
            <a:r>
              <a:rPr lang="hr-HR" dirty="0" smtClean="0"/>
              <a:t>’s </a:t>
            </a:r>
            <a:r>
              <a:rPr lang="hr-HR" dirty="0" err="1" smtClean="0"/>
              <a:t>degree</a:t>
            </a:r>
            <a:r>
              <a:rPr lang="hr-HR" dirty="0" smtClean="0"/>
              <a:t> (BA)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subject</a:t>
            </a:r>
            <a:r>
              <a:rPr lang="hr-HR" dirty="0" smtClean="0"/>
              <a:t> </a:t>
            </a:r>
          </a:p>
          <a:p>
            <a:pPr marL="514350" indent="-514350" algn="ctr">
              <a:buNone/>
              <a:defRPr/>
            </a:pPr>
            <a:r>
              <a:rPr lang="hr-HR" dirty="0" smtClean="0"/>
              <a:t>+ </a:t>
            </a:r>
          </a:p>
          <a:p>
            <a:pPr marL="514350" indent="-514350" algn="ctr">
              <a:buNone/>
              <a:defRPr/>
            </a:pPr>
            <a:r>
              <a:rPr lang="hr-HR" dirty="0" smtClean="0"/>
              <a:t>	</a:t>
            </a:r>
            <a:r>
              <a:rPr lang="hr-HR" dirty="0" err="1" smtClean="0"/>
              <a:t>Graduate</a:t>
            </a:r>
            <a:r>
              <a:rPr lang="hr-HR" dirty="0" smtClean="0"/>
              <a:t> Diploma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(GDL)</a:t>
            </a:r>
          </a:p>
          <a:p>
            <a:pPr marL="769938" lvl="1" indent="-514350" algn="ctr">
              <a:defRPr/>
            </a:pPr>
            <a:r>
              <a:rPr lang="hr-HR" dirty="0" smtClean="0"/>
              <a:t>a one-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conversion</a:t>
            </a:r>
            <a:r>
              <a:rPr lang="hr-HR" dirty="0" smtClean="0"/>
              <a:t> </a:t>
            </a:r>
            <a:r>
              <a:rPr lang="hr-HR" dirty="0" err="1" smtClean="0"/>
              <a:t>course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7901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completing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LLB or a GDL </a:t>
            </a:r>
            <a:r>
              <a:rPr lang="hr-HR" dirty="0" err="1" smtClean="0"/>
              <a:t>programme</a:t>
            </a:r>
            <a:r>
              <a:rPr lang="hr-HR" dirty="0" smtClean="0"/>
              <a:t>:</a:t>
            </a:r>
          </a:p>
          <a:p>
            <a:pPr marL="514350" indent="-514350">
              <a:defRPr/>
            </a:pPr>
            <a:endParaRPr lang="hr-HR" dirty="0" smtClean="0"/>
          </a:p>
          <a:p>
            <a:pPr marL="274638" lvl="1" indent="0" algn="ctr">
              <a:buNone/>
              <a:defRPr/>
            </a:pPr>
            <a:r>
              <a:rPr lang="hr-HR" dirty="0" smtClean="0"/>
              <a:t>2a. Legal Practice Course (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LPC</a:t>
            </a:r>
            <a:r>
              <a:rPr lang="hr-HR" dirty="0" smtClean="0"/>
              <a:t>) – for solicitors</a:t>
            </a:r>
          </a:p>
          <a:p>
            <a:pPr marL="788988" lvl="1" indent="-514350" algn="ctr">
              <a:buFont typeface="Wingdings 2" pitchFamily="18" charset="2"/>
              <a:buNone/>
              <a:defRPr/>
            </a:pPr>
            <a:r>
              <a:rPr lang="hr-HR" dirty="0" smtClean="0"/>
              <a:t>	</a:t>
            </a:r>
          </a:p>
          <a:p>
            <a:pPr marL="788988" lvl="1" indent="-514350" algn="ctr">
              <a:buFont typeface="Wingdings 2" pitchFamily="18" charset="2"/>
              <a:buNone/>
              <a:defRPr/>
            </a:pPr>
            <a:r>
              <a:rPr lang="hr-HR" dirty="0" smtClean="0"/>
              <a:t>OR</a:t>
            </a:r>
          </a:p>
          <a:p>
            <a:pPr marL="788988" lvl="1" indent="-514350" algn="ctr">
              <a:buFont typeface="Wingdings 2" pitchFamily="18" charset="2"/>
              <a:buNone/>
              <a:defRPr/>
            </a:pPr>
            <a:endParaRPr lang="hr-HR" dirty="0" smtClean="0"/>
          </a:p>
          <a:p>
            <a:pPr marL="274638" lvl="1" indent="0" algn="ctr">
              <a:buNone/>
              <a:defRPr/>
            </a:pPr>
            <a:r>
              <a:rPr lang="hr-HR" dirty="0" smtClean="0"/>
              <a:t>2b. Bar Professional Training Course (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BPTC</a:t>
            </a:r>
            <a:r>
              <a:rPr lang="hr-HR" dirty="0" smtClean="0"/>
              <a:t>) – for barristers</a:t>
            </a:r>
          </a:p>
          <a:p>
            <a:pPr marL="788988" lvl="1" indent="-514350">
              <a:buFont typeface="Franklin Gothic Book"/>
              <a:buAutoNum type="alphaUcPeriod" startAt="2"/>
              <a:defRPr/>
            </a:pPr>
            <a:endParaRPr lang="hr-HR" dirty="0" smtClean="0"/>
          </a:p>
          <a:p>
            <a:pPr marL="788988" lvl="1" indent="-514350">
              <a:defRPr/>
            </a:pPr>
            <a:r>
              <a:rPr lang="hr-HR" dirty="0" err="1" smtClean="0"/>
              <a:t>both</a:t>
            </a:r>
            <a:r>
              <a:rPr lang="hr-HR" dirty="0" smtClean="0"/>
              <a:t> are one-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programmes</a:t>
            </a:r>
            <a:r>
              <a:rPr lang="hr-HR" dirty="0" smtClean="0"/>
              <a:t>, but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sometimes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taken</a:t>
            </a:r>
            <a:r>
              <a:rPr lang="hr-HR" dirty="0" smtClean="0"/>
              <a:t>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years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0821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Solicitors</a:t>
            </a:r>
            <a:endParaRPr lang="hr-HR" dirty="0"/>
          </a:p>
        </p:txBody>
      </p:sp>
      <p:pic>
        <p:nvPicPr>
          <p:cNvPr id="1026" name="Picture 2" descr="C:\Users\Miljen\Desktop\law-society-entrance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5400601" cy="3240360"/>
          </a:xfrm>
          <a:prstGeom prst="rect">
            <a:avLst/>
          </a:prstGeom>
          <a:noFill/>
        </p:spPr>
      </p:pic>
      <p:pic>
        <p:nvPicPr>
          <p:cNvPr id="1027" name="Picture 3" descr="C:\Users\Miljen\Desktop\solicitors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05350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9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endParaRPr lang="hr-HR" sz="2400" dirty="0" smtClean="0"/>
          </a:p>
          <a:p>
            <a:pPr eaLnBrk="1" hangingPunct="1">
              <a:spcAft>
                <a:spcPts val="1200"/>
              </a:spcAft>
            </a:pPr>
            <a:r>
              <a:rPr lang="hr-HR" sz="2400" dirty="0" smtClean="0"/>
              <a:t>primarily thought of as lawyers who can be contacted directly by members of the public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dirty="0" smtClean="0"/>
              <a:t>direct contact with lay clients – people seeking legal advice or legal representation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dirty="0" smtClean="0"/>
              <a:t>traditionally have the right of audience only in </a:t>
            </a:r>
            <a:r>
              <a:rPr lang="hr-HR" sz="2400" u="sng" dirty="0" smtClean="0"/>
              <a:t>inferior courts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dirty="0" smtClean="0"/>
              <a:t>generally perceived as general practitioners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Solicitors</a:t>
            </a:r>
          </a:p>
        </p:txBody>
      </p:sp>
    </p:spTree>
    <p:extLst>
      <p:ext uri="{BB962C8B-B14F-4D97-AF65-F5344CB8AC3E}">
        <p14:creationId xmlns:p14="http://schemas.microsoft.com/office/powerpoint/2010/main" val="39119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urts.bmp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258"/>
          <a:stretch/>
        </p:blipFill>
        <p:spPr>
          <a:xfrm>
            <a:off x="143508" y="1371600"/>
            <a:ext cx="8856984" cy="47901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Court </a:t>
            </a:r>
            <a:r>
              <a:rPr lang="hr-HR" dirty="0" err="1" smtClean="0"/>
              <a:t>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79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Solicitors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smtClean="0"/>
              <a:t>investigate the facts of the case, do the ‘</a:t>
            </a:r>
            <a:r>
              <a:rPr lang="hr-HR" sz="2800" dirty="0" err="1" smtClean="0"/>
              <a:t>legwork</a:t>
            </a:r>
            <a:r>
              <a:rPr lang="hr-HR" sz="2800" dirty="0" smtClean="0"/>
              <a:t>’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collect</a:t>
            </a:r>
            <a:r>
              <a:rPr lang="hr-HR" sz="2800" dirty="0" smtClean="0"/>
              <a:t> </a:t>
            </a:r>
            <a:r>
              <a:rPr lang="hr-HR" sz="2800" dirty="0" err="1" smtClean="0"/>
              <a:t>evidence</a:t>
            </a:r>
            <a:r>
              <a:rPr lang="hr-HR" sz="2800" dirty="0" smtClean="0"/>
              <a:t>, talk to </a:t>
            </a:r>
            <a:r>
              <a:rPr lang="hr-HR" sz="2800" dirty="0" err="1" smtClean="0"/>
              <a:t>witnesses</a:t>
            </a:r>
            <a:r>
              <a:rPr lang="hr-HR" sz="2800" dirty="0" smtClean="0"/>
              <a:t>, </a:t>
            </a:r>
            <a:r>
              <a:rPr lang="hr-HR" sz="2800" dirty="0" err="1" smtClean="0"/>
              <a:t>have</a:t>
            </a:r>
            <a:r>
              <a:rPr lang="hr-HR" sz="2800" dirty="0" smtClean="0"/>
              <a:t> </a:t>
            </a:r>
            <a:r>
              <a:rPr lang="hr-HR" sz="2800" dirty="0" err="1" smtClean="0"/>
              <a:t>contact</a:t>
            </a:r>
            <a:r>
              <a:rPr lang="hr-HR" sz="2800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police </a:t>
            </a:r>
            <a:r>
              <a:rPr lang="hr-HR" sz="2800" dirty="0" err="1" smtClean="0"/>
              <a:t>where</a:t>
            </a:r>
            <a:r>
              <a:rPr lang="hr-HR" sz="2800" dirty="0" smtClean="0"/>
              <a:t> </a:t>
            </a:r>
            <a:r>
              <a:rPr lang="hr-HR" sz="2800" dirty="0" err="1" smtClean="0"/>
              <a:t>necessary</a:t>
            </a:r>
            <a:endParaRPr lang="hr-HR" sz="28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prepare</a:t>
            </a:r>
            <a:r>
              <a:rPr lang="hr-HR" sz="2800" dirty="0" smtClean="0"/>
              <a:t> </a:t>
            </a:r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/>
              <a:t>for </a:t>
            </a:r>
            <a:r>
              <a:rPr lang="hr-HR" sz="2800" dirty="0" err="1" smtClean="0"/>
              <a:t>barristers</a:t>
            </a:r>
            <a:r>
              <a:rPr lang="hr-HR" sz="2800" dirty="0" smtClean="0"/>
              <a:t> (all </a:t>
            </a:r>
            <a:r>
              <a:rPr lang="hr-HR" sz="2800" dirty="0" err="1" smtClean="0"/>
              <a:t>relevant</a:t>
            </a:r>
            <a:r>
              <a:rPr lang="hr-HR" sz="2800" dirty="0" smtClean="0"/>
              <a:t> </a:t>
            </a:r>
            <a:r>
              <a:rPr lang="hr-HR" sz="2800" dirty="0" err="1" smtClean="0"/>
              <a:t>documents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evidence</a:t>
            </a:r>
            <a:r>
              <a:rPr lang="hr-HR" sz="2800" dirty="0" smtClean="0"/>
              <a:t> </a:t>
            </a:r>
            <a:r>
              <a:rPr lang="hr-HR" sz="2800" dirty="0" err="1" smtClean="0"/>
              <a:t>necessary</a:t>
            </a:r>
            <a:r>
              <a:rPr lang="hr-HR" sz="2800" dirty="0" smtClean="0"/>
              <a:t> for </a:t>
            </a:r>
            <a:r>
              <a:rPr lang="hr-HR" sz="2800" dirty="0" err="1" smtClean="0"/>
              <a:t>trial</a:t>
            </a:r>
            <a:r>
              <a:rPr lang="hr-HR" sz="2800" dirty="0" smtClean="0"/>
              <a:t>)</a:t>
            </a:r>
          </a:p>
          <a:p>
            <a:pPr>
              <a:defRPr/>
            </a:pP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case</a:t>
            </a:r>
            <a:r>
              <a:rPr lang="hr-HR" dirty="0" smtClean="0"/>
              <a:t> </a:t>
            </a:r>
            <a:r>
              <a:rPr lang="hr-HR" dirty="0" err="1" smtClean="0"/>
              <a:t>needs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tried</a:t>
            </a:r>
            <a:r>
              <a:rPr lang="hr-HR" dirty="0" smtClean="0"/>
              <a:t> at a </a:t>
            </a:r>
            <a:r>
              <a:rPr lang="hr-HR" dirty="0" err="1" smtClean="0"/>
              <a:t>higher</a:t>
            </a:r>
            <a:r>
              <a:rPr lang="hr-HR" dirty="0" smtClean="0"/>
              <a:t> court,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/>
              <a:t>a </a:t>
            </a:r>
            <a:r>
              <a:rPr lang="hr-HR" dirty="0" err="1" smtClean="0"/>
              <a:t>barrister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50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Solicitors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24000"/>
            <a:ext cx="8640960" cy="4572000"/>
          </a:xfrm>
        </p:spPr>
        <p:txBody>
          <a:bodyPr/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8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they</a:t>
            </a:r>
            <a:r>
              <a:rPr lang="hr-HR" sz="2800" dirty="0" smtClean="0"/>
              <a:t> </a:t>
            </a:r>
            <a:r>
              <a:rPr lang="hr-HR" sz="2800" dirty="0" err="1" smtClean="0"/>
              <a:t>also</a:t>
            </a:r>
            <a:r>
              <a:rPr lang="hr-HR" sz="2800" dirty="0" smtClean="0"/>
              <a:t> do </a:t>
            </a:r>
            <a:r>
              <a:rPr lang="hr-HR" sz="2800" dirty="0" err="1" smtClean="0"/>
              <a:t>non-contentious</a:t>
            </a:r>
            <a:r>
              <a:rPr lang="hr-HR" sz="2800" dirty="0" smtClean="0"/>
              <a:t> work, </a:t>
            </a:r>
            <a:r>
              <a:rPr lang="hr-HR" sz="2800" dirty="0" err="1" smtClean="0"/>
              <a:t>which</a:t>
            </a:r>
            <a:r>
              <a:rPr lang="hr-HR" sz="2800" dirty="0" smtClean="0"/>
              <a:t> </a:t>
            </a:r>
            <a:r>
              <a:rPr lang="hr-HR" sz="2800" dirty="0" err="1" smtClean="0"/>
              <a:t>refers</a:t>
            </a:r>
            <a:r>
              <a:rPr lang="hr-HR" sz="2800" dirty="0" smtClean="0"/>
              <a:t> to legal </a:t>
            </a:r>
            <a:r>
              <a:rPr lang="hr-HR" sz="2800" dirty="0" err="1" smtClean="0"/>
              <a:t>services</a:t>
            </a:r>
            <a:r>
              <a:rPr lang="hr-HR" sz="2800" dirty="0" smtClean="0"/>
              <a:t> </a:t>
            </a:r>
            <a:r>
              <a:rPr lang="hr-HR" sz="2800" dirty="0" err="1" smtClean="0"/>
              <a:t>which</a:t>
            </a:r>
            <a:r>
              <a:rPr lang="hr-HR" sz="2800" dirty="0" smtClean="0"/>
              <a:t> do </a:t>
            </a:r>
            <a:r>
              <a:rPr lang="hr-HR" sz="2800" dirty="0" err="1" smtClean="0"/>
              <a:t>not</a:t>
            </a:r>
            <a:r>
              <a:rPr lang="hr-HR" sz="2800" dirty="0" smtClean="0"/>
              <a:t> </a:t>
            </a:r>
            <a:r>
              <a:rPr lang="hr-HR" sz="2800" dirty="0" err="1" smtClean="0"/>
              <a:t>involve</a:t>
            </a:r>
            <a:r>
              <a:rPr lang="hr-HR" sz="2800" dirty="0" smtClean="0"/>
              <a:t> a court procedure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E.g</a:t>
            </a:r>
            <a:r>
              <a:rPr lang="hr-HR" sz="2800" dirty="0" smtClean="0"/>
              <a:t>.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conveyancing</a:t>
            </a:r>
            <a:r>
              <a:rPr lang="hr-HR" sz="2800" dirty="0" smtClean="0"/>
              <a:t> (</a:t>
            </a:r>
            <a:r>
              <a:rPr lang="hr-HR" sz="2000" i="1" dirty="0" smtClean="0"/>
              <a:t>prijenos prava vlasništva</a:t>
            </a:r>
            <a:r>
              <a:rPr lang="hr-HR" sz="2800" dirty="0" smtClean="0"/>
              <a:t>),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drafting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/>
              <a:t>and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wills </a:t>
            </a:r>
            <a:r>
              <a:rPr lang="hr-HR" sz="2800" dirty="0" smtClean="0"/>
              <a:t>(</a:t>
            </a:r>
            <a:r>
              <a:rPr lang="hr-HR" sz="2000" i="1" dirty="0" smtClean="0"/>
              <a:t>sastavljanje ugovora i oporuka</a:t>
            </a:r>
            <a:r>
              <a:rPr lang="hr-HR" sz="2800" dirty="0" smtClean="0"/>
              <a:t>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intermediaries</a:t>
            </a:r>
            <a:r>
              <a:rPr lang="hr-HR" sz="2800" dirty="0" smtClean="0"/>
              <a:t> between lay clients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barristers</a:t>
            </a:r>
            <a:endParaRPr lang="hr-HR" sz="2800" dirty="0" smtClean="0"/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19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hr-HR" sz="2800" dirty="0" smtClean="0"/>
              <a:t>Usually work in partnerships or </a:t>
            </a:r>
            <a:r>
              <a:rPr lang="hr-HR" sz="2800" dirty="0" err="1" smtClean="0"/>
              <a:t>incorporated</a:t>
            </a:r>
            <a:r>
              <a:rPr lang="hr-HR" sz="2800" dirty="0" smtClean="0"/>
              <a:t> </a:t>
            </a:r>
            <a:r>
              <a:rPr lang="hr-HR" sz="2800" dirty="0" err="1" smtClean="0"/>
              <a:t>law</a:t>
            </a:r>
            <a:r>
              <a:rPr lang="hr-HR" sz="2800" dirty="0" smtClean="0"/>
              <a:t> </a:t>
            </a:r>
            <a:r>
              <a:rPr lang="hr-HR" sz="2800" dirty="0" err="1" smtClean="0"/>
              <a:t>firms</a:t>
            </a:r>
            <a:r>
              <a:rPr lang="hr-HR" sz="2800" dirty="0" smtClean="0"/>
              <a:t>, sometimes employing a large number of solicitors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hr-HR" sz="2800" dirty="0" smtClean="0"/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hr-HR" sz="2800" dirty="0" err="1" smtClean="0"/>
              <a:t>This</a:t>
            </a:r>
            <a:r>
              <a:rPr lang="hr-HR" sz="2800" dirty="0" smtClean="0"/>
              <a:t> allows them to specialize in a certain field of the law, such as: commercial law, conveyancing, family law, probate (</a:t>
            </a:r>
            <a:r>
              <a:rPr lang="hr-HR" sz="2800" i="1" dirty="0" smtClean="0"/>
              <a:t>ostavina</a:t>
            </a:r>
            <a:r>
              <a:rPr lang="hr-HR" sz="2800" dirty="0" smtClean="0"/>
              <a:t>), employment, criminal law, accidents and personal injury, consumer protection, </a:t>
            </a:r>
            <a:r>
              <a:rPr lang="hr-HR" sz="2800" dirty="0" err="1" smtClean="0"/>
              <a:t>etc</a:t>
            </a:r>
            <a:r>
              <a:rPr lang="hr-HR" sz="2800" dirty="0" smtClean="0"/>
              <a:t>.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Solicitors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6752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sz="2800" dirty="0" smtClean="0"/>
              <a:t>Have the right of audience </a:t>
            </a:r>
            <a:r>
              <a:rPr lang="hr-HR" sz="2800" dirty="0" err="1" smtClean="0"/>
              <a:t>before</a:t>
            </a:r>
            <a:r>
              <a:rPr lang="hr-HR" sz="2800" dirty="0" smtClean="0"/>
              <a:t> </a:t>
            </a:r>
            <a:r>
              <a:rPr lang="hr-HR" sz="2800" b="1" dirty="0" err="1" smtClean="0"/>
              <a:t>lower</a:t>
            </a:r>
            <a:r>
              <a:rPr lang="hr-HR" sz="2800" dirty="0" smtClean="0"/>
              <a:t> (</a:t>
            </a:r>
            <a:r>
              <a:rPr lang="hr-HR" sz="2800" dirty="0" err="1" smtClean="0"/>
              <a:t>inferior</a:t>
            </a:r>
            <a:r>
              <a:rPr lang="hr-HR" sz="2800" dirty="0" smtClean="0"/>
              <a:t>) </a:t>
            </a:r>
            <a:r>
              <a:rPr lang="hr-HR" sz="2800" dirty="0" err="1" smtClean="0"/>
              <a:t>courts</a:t>
            </a:r>
            <a:r>
              <a:rPr lang="hr-HR" sz="2800" dirty="0" smtClean="0"/>
              <a:t>: </a:t>
            </a:r>
            <a:r>
              <a:rPr lang="hr-HR" sz="2800" dirty="0" err="1" smtClean="0"/>
              <a:t>magistrates</a:t>
            </a:r>
            <a:r>
              <a:rPr lang="hr-HR" sz="2800" dirty="0" smtClean="0"/>
              <a:t>’ courts and </a:t>
            </a:r>
            <a:r>
              <a:rPr lang="hr-HR" sz="2800" dirty="0" err="1" smtClean="0"/>
              <a:t>county</a:t>
            </a:r>
            <a:r>
              <a:rPr lang="hr-HR" sz="2800" dirty="0" smtClean="0"/>
              <a:t> </a:t>
            </a:r>
            <a:r>
              <a:rPr lang="hr-HR" sz="2800" dirty="0" err="1" smtClean="0"/>
              <a:t>courts</a:t>
            </a:r>
            <a:endParaRPr lang="hr-HR" sz="2800" dirty="0" smtClean="0"/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endParaRPr lang="hr-HR" sz="2800" dirty="0" smtClean="0"/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sz="2800" dirty="0" smtClean="0"/>
              <a:t>May qualify for an advocacy certificate in the higher courts </a:t>
            </a:r>
            <a:r>
              <a:rPr lang="hr-HR" sz="2400" dirty="0" smtClean="0"/>
              <a:t>(this is a recent change, which reduces the gap between solicitors and barristers) </a:t>
            </a:r>
          </a:p>
          <a:p>
            <a:pPr marL="621348" lvl="1" indent="-256032" eaLnBrk="1" fontAlgn="auto" hangingPunct="1">
              <a:spcAft>
                <a:spcPts val="1200"/>
              </a:spcAft>
              <a:defRPr/>
            </a:pPr>
            <a:r>
              <a:rPr lang="hr-HR" sz="2400" dirty="0" smtClean="0"/>
              <a:t>SOLICITOR ADVOCATE</a:t>
            </a:r>
            <a:endParaRPr lang="hr-HR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Solicitors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733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err="1" smtClean="0"/>
              <a:t>Revision</a:t>
            </a:r>
            <a:r>
              <a:rPr lang="hr-HR" sz="4400" dirty="0" smtClean="0"/>
              <a:t> </a:t>
            </a:r>
            <a:endParaRPr lang="hr-HR" sz="4400" dirty="0"/>
          </a:p>
        </p:txBody>
      </p:sp>
      <p:sp>
        <p:nvSpPr>
          <p:cNvPr id="4" name="Pravokutnik 3"/>
          <p:cNvSpPr/>
          <p:nvPr/>
        </p:nvSpPr>
        <p:spPr>
          <a:xfrm>
            <a:off x="251520" y="1628800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7" indent="-514350">
              <a:buFont typeface="+mj-lt"/>
              <a:buAutoNum type="arabicPeriod"/>
            </a:pPr>
            <a:r>
              <a:rPr lang="hr-HR" sz="3200" dirty="0" err="1" smtClean="0"/>
              <a:t>What</a:t>
            </a:r>
            <a:r>
              <a:rPr lang="hr-HR" sz="3200" dirty="0" smtClean="0"/>
              <a:t> </a:t>
            </a:r>
            <a:r>
              <a:rPr lang="hr-HR" sz="3200" dirty="0" err="1" smtClean="0"/>
              <a:t>types</a:t>
            </a:r>
            <a:r>
              <a:rPr lang="hr-HR" sz="3200" dirty="0" smtClean="0"/>
              <a:t> of </a:t>
            </a:r>
            <a:r>
              <a:rPr lang="hr-HR" sz="3200" dirty="0" err="1" smtClean="0"/>
              <a:t>precedent</a:t>
            </a:r>
            <a:r>
              <a:rPr lang="hr-HR" sz="3200" dirty="0" smtClean="0"/>
              <a:t> are </a:t>
            </a:r>
            <a:r>
              <a:rPr lang="hr-HR" sz="3200" dirty="0" err="1" smtClean="0"/>
              <a:t>there</a:t>
            </a:r>
            <a:r>
              <a:rPr lang="hr-HR" sz="3200" dirty="0" smtClean="0"/>
              <a:t>? </a:t>
            </a:r>
            <a:r>
              <a:rPr lang="hr-HR" sz="3200" dirty="0" err="1" smtClean="0"/>
              <a:t>What</a:t>
            </a:r>
            <a:r>
              <a:rPr lang="hr-HR" sz="3200" dirty="0" smtClean="0"/>
              <a:t> is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difference</a:t>
            </a:r>
            <a:r>
              <a:rPr lang="hr-HR" sz="3200" dirty="0" smtClean="0"/>
              <a:t> </a:t>
            </a:r>
            <a:r>
              <a:rPr lang="hr-HR" sz="3200" dirty="0" err="1" smtClean="0"/>
              <a:t>between</a:t>
            </a:r>
            <a:r>
              <a:rPr lang="hr-HR" sz="3200" dirty="0" smtClean="0"/>
              <a:t> </a:t>
            </a:r>
            <a:r>
              <a:rPr lang="hr-HR" sz="3200" dirty="0" err="1" smtClean="0"/>
              <a:t>them</a:t>
            </a:r>
            <a:r>
              <a:rPr lang="hr-HR" sz="3200" dirty="0" smtClean="0"/>
              <a:t>?</a:t>
            </a:r>
          </a:p>
          <a:p>
            <a:pPr marL="623887" indent="-514350">
              <a:buFont typeface="+mj-lt"/>
              <a:buAutoNum type="arabicPeriod"/>
            </a:pPr>
            <a:endParaRPr lang="hr-HR" sz="3200" dirty="0" smtClean="0"/>
          </a:p>
          <a:p>
            <a:pPr marL="623887" indent="-514350">
              <a:buFont typeface="+mj-lt"/>
              <a:buAutoNum type="arabicPeriod"/>
            </a:pPr>
            <a:r>
              <a:rPr lang="hr-HR" sz="3200" dirty="0" err="1" smtClean="0"/>
              <a:t>What</a:t>
            </a:r>
            <a:r>
              <a:rPr lang="hr-HR" sz="3200" dirty="0" smtClean="0"/>
              <a:t> </a:t>
            </a:r>
            <a:r>
              <a:rPr lang="hr-HR" sz="3200" dirty="0" err="1" smtClean="0"/>
              <a:t>does</a:t>
            </a:r>
            <a:r>
              <a:rPr lang="hr-HR" sz="3200" dirty="0" smtClean="0"/>
              <a:t> it </a:t>
            </a:r>
            <a:r>
              <a:rPr lang="hr-HR" sz="3200" dirty="0" err="1" smtClean="0"/>
              <a:t>mean</a:t>
            </a:r>
            <a:r>
              <a:rPr lang="hr-HR" sz="3200" dirty="0" smtClean="0"/>
              <a:t> to </a:t>
            </a:r>
            <a:r>
              <a:rPr lang="hr-HR" sz="3200" dirty="0" err="1" smtClean="0"/>
              <a:t>follow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precedent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when</a:t>
            </a:r>
            <a:r>
              <a:rPr lang="hr-HR" sz="3200" dirty="0" smtClean="0"/>
              <a:t> is </a:t>
            </a:r>
            <a:r>
              <a:rPr lang="hr-HR" sz="3200" dirty="0" err="1" smtClean="0"/>
              <a:t>this</a:t>
            </a:r>
            <a:r>
              <a:rPr lang="hr-HR" sz="3200" dirty="0" smtClean="0"/>
              <a:t> done?</a:t>
            </a:r>
          </a:p>
          <a:p>
            <a:pPr marL="623887" indent="-514350">
              <a:buFont typeface="+mj-lt"/>
              <a:buAutoNum type="arabicPeriod"/>
            </a:pPr>
            <a:endParaRPr lang="hr-HR" sz="3200" dirty="0" smtClean="0"/>
          </a:p>
          <a:p>
            <a:pPr marL="623887" indent="-514350">
              <a:buFont typeface="+mj-lt"/>
              <a:buAutoNum type="arabicPeriod"/>
            </a:pPr>
            <a:r>
              <a:rPr lang="hr-HR" sz="3200" dirty="0" err="1" smtClean="0"/>
              <a:t>What</a:t>
            </a:r>
            <a:r>
              <a:rPr lang="hr-HR" sz="3200" dirty="0" smtClean="0"/>
              <a:t> </a:t>
            </a:r>
            <a:r>
              <a:rPr lang="hr-HR" sz="3200" dirty="0" err="1" smtClean="0"/>
              <a:t>does</a:t>
            </a:r>
            <a:r>
              <a:rPr lang="hr-HR" sz="3200" dirty="0" smtClean="0"/>
              <a:t> it </a:t>
            </a:r>
            <a:r>
              <a:rPr lang="hr-HR" sz="3200" dirty="0" err="1" smtClean="0"/>
              <a:t>mean</a:t>
            </a:r>
            <a:r>
              <a:rPr lang="hr-HR" sz="3200" dirty="0" smtClean="0"/>
              <a:t> to </a:t>
            </a:r>
            <a:r>
              <a:rPr lang="hr-HR" sz="3200" dirty="0" err="1" smtClean="0"/>
              <a:t>distinguish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case</a:t>
            </a:r>
            <a:r>
              <a:rPr lang="hr-HR" sz="3200" dirty="0" smtClean="0"/>
              <a:t>?</a:t>
            </a:r>
          </a:p>
          <a:p>
            <a:pPr marL="623887" indent="-514350">
              <a:buFont typeface="+mj-lt"/>
              <a:buAutoNum type="arabicPeriod"/>
            </a:pP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dirty="0" smtClean="0"/>
              <a:t>After obtaining a law degree (LLB), future solicitors take a one-year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Practice Course </a:t>
            </a:r>
            <a:r>
              <a:rPr lang="hr-HR" dirty="0" smtClean="0"/>
              <a:t>(LPC)</a:t>
            </a:r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dirty="0" err="1" smtClean="0"/>
              <a:t>Upon</a:t>
            </a:r>
            <a:r>
              <a:rPr lang="hr-HR" dirty="0" smtClean="0"/>
              <a:t> </a:t>
            </a:r>
            <a:r>
              <a:rPr lang="hr-HR" dirty="0" err="1" smtClean="0"/>
              <a:t>completion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look for a </a:t>
            </a:r>
            <a:r>
              <a:rPr lang="hr-HR" dirty="0" err="1" smtClean="0"/>
              <a:t>training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endParaRPr lang="hr-HR" dirty="0" smtClean="0"/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dirty="0" err="1" smtClean="0"/>
              <a:t>Serve</a:t>
            </a:r>
            <a:r>
              <a:rPr lang="hr-HR" dirty="0" smtClean="0"/>
              <a:t> two years as a trainee in a firm of solicitors</a:t>
            </a:r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dirty="0" smtClean="0"/>
              <a:t>In order to </a:t>
            </a:r>
            <a:r>
              <a:rPr lang="hr-HR" dirty="0" err="1" smtClean="0"/>
              <a:t>practise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, </a:t>
            </a:r>
            <a:r>
              <a:rPr lang="hr-HR" dirty="0" err="1" smtClean="0"/>
              <a:t>solicitors</a:t>
            </a:r>
            <a:r>
              <a:rPr lang="hr-HR" dirty="0" smtClean="0"/>
              <a:t> must obtain an annual practising certificate issued by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endParaRPr lang="hr-H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solicitor</a:t>
            </a:r>
          </a:p>
        </p:txBody>
      </p:sp>
    </p:spTree>
    <p:extLst>
      <p:ext uri="{BB962C8B-B14F-4D97-AF65-F5344CB8AC3E}">
        <p14:creationId xmlns:p14="http://schemas.microsoft.com/office/powerpoint/2010/main" val="19868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Barristers</a:t>
            </a:r>
            <a:endParaRPr lang="hr-HR" dirty="0"/>
          </a:p>
        </p:txBody>
      </p:sp>
      <p:pic>
        <p:nvPicPr>
          <p:cNvPr id="1026" name="Picture 2" descr="C:\Users\Miljen\Desktop\Barr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3667824" cy="4896544"/>
          </a:xfrm>
          <a:prstGeom prst="rect">
            <a:avLst/>
          </a:prstGeom>
          <a:noFill/>
        </p:spPr>
      </p:pic>
      <p:pic>
        <p:nvPicPr>
          <p:cNvPr id="2050" name="Picture 2" descr="C:\Users\Miljen\Desktop\Bar_Council_logo_colou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24036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indent="-457200" eaLnBrk="1" hangingPunct="1">
              <a:spcAft>
                <a:spcPts val="1200"/>
              </a:spcAft>
            </a:pPr>
            <a:r>
              <a:rPr lang="hr-HR" sz="2400" dirty="0" smtClean="0"/>
              <a:t>Barristers are professional </a:t>
            </a:r>
            <a:r>
              <a:rPr lang="hr-HR" sz="2400" b="1" dirty="0" smtClean="0"/>
              <a:t>advocates</a:t>
            </a:r>
            <a:r>
              <a:rPr lang="hr-HR" sz="2400" dirty="0" smtClean="0"/>
              <a:t> – act as legal representatives (in criminal cases both for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defense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prosecution</a:t>
            </a:r>
            <a:r>
              <a:rPr lang="hr-HR" sz="2400" dirty="0" smtClean="0"/>
              <a:t> </a:t>
            </a:r>
            <a:r>
              <a:rPr lang="hr-HR" sz="2400" dirty="0" err="1" smtClean="0"/>
              <a:t>if</a:t>
            </a:r>
            <a:r>
              <a:rPr lang="hr-HR" sz="2400" dirty="0" smtClean="0"/>
              <a:t> </a:t>
            </a:r>
            <a:r>
              <a:rPr lang="hr-HR" sz="2400" dirty="0" err="1" smtClean="0"/>
              <a:t>employed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the Crown Prosecution Service – CPS)</a:t>
            </a:r>
          </a:p>
          <a:p>
            <a:pPr marL="566738" indent="-457200" eaLnBrk="1" hangingPunct="1">
              <a:spcAft>
                <a:spcPts val="1200"/>
              </a:spcAft>
            </a:pPr>
            <a:r>
              <a:rPr lang="hr-HR" sz="2400" dirty="0" smtClean="0"/>
              <a:t>Their work also involves drafting documents associated with court procedure, and giving specialist legal advice</a:t>
            </a:r>
          </a:p>
          <a:p>
            <a:pPr marL="566738" indent="-457200" eaLnBrk="1" hangingPunct="1">
              <a:spcAft>
                <a:spcPts val="1200"/>
              </a:spcAft>
            </a:pPr>
            <a:r>
              <a:rPr lang="hr-HR" sz="2400" dirty="0" smtClean="0"/>
              <a:t>Traditionally, </a:t>
            </a:r>
            <a:r>
              <a:rPr lang="hr-HR" sz="2400" dirty="0" err="1" smtClean="0"/>
              <a:t>barristers</a:t>
            </a:r>
            <a:r>
              <a:rPr lang="hr-HR" sz="2400" dirty="0" smtClean="0"/>
              <a:t> </a:t>
            </a:r>
            <a:r>
              <a:rPr lang="hr-HR" sz="2400" dirty="0" err="1" smtClean="0"/>
              <a:t>have</a:t>
            </a:r>
            <a:r>
              <a:rPr lang="hr-HR" sz="2400" dirty="0" smtClean="0"/>
              <a:t> had </a:t>
            </a:r>
            <a:r>
              <a:rPr lang="hr-HR" sz="2400" b="1" dirty="0" smtClean="0"/>
              <a:t>the right of audience </a:t>
            </a:r>
            <a:r>
              <a:rPr lang="hr-HR" sz="2400" dirty="0" smtClean="0"/>
              <a:t>in the higher courts</a:t>
            </a:r>
          </a:p>
          <a:p>
            <a:pPr marL="566738" indent="-457200" eaLnBrk="1" hangingPunct="1">
              <a:spcAft>
                <a:spcPts val="1200"/>
              </a:spcAft>
            </a:pPr>
            <a:r>
              <a:rPr lang="hr-HR" sz="2400" dirty="0" smtClean="0"/>
              <a:t>Referred to as ‘counsel’ in the court of law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Barristers</a:t>
            </a:r>
          </a:p>
        </p:txBody>
      </p:sp>
    </p:spTree>
    <p:extLst>
      <p:ext uri="{BB962C8B-B14F-4D97-AF65-F5344CB8AC3E}">
        <p14:creationId xmlns:p14="http://schemas.microsoft.com/office/powerpoint/2010/main" val="14490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323528" y="1524000"/>
            <a:ext cx="8363272" cy="45720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r>
              <a:rPr lang="hr-HR" sz="2400" dirty="0" smtClean="0"/>
              <a:t>Not allowed to form partnerships, but </a:t>
            </a:r>
            <a:r>
              <a:rPr lang="hr-HR" sz="2400" dirty="0" err="1" smtClean="0"/>
              <a:t>rather</a:t>
            </a:r>
            <a:r>
              <a:rPr lang="hr-HR" sz="2400" dirty="0" smtClean="0"/>
              <a:t> work as sole </a:t>
            </a:r>
            <a:r>
              <a:rPr lang="hr-HR" sz="2400" dirty="0" err="1" smtClean="0"/>
              <a:t>practitioners</a:t>
            </a: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r>
              <a:rPr lang="hr-HR" sz="2400" dirty="0" err="1" smtClean="0"/>
              <a:t>May</a:t>
            </a:r>
            <a:r>
              <a:rPr lang="hr-HR" sz="2400" dirty="0" smtClean="0"/>
              <a:t> share clerks, so that if one barrister is busy, another may replace him</a:t>
            </a:r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r>
              <a:rPr lang="hr-HR" sz="2400" dirty="0" smtClean="0"/>
              <a:t>Usually specialize in a certain area of the law</a:t>
            </a:r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endParaRPr lang="hr-HR" sz="2400" u="sng" dirty="0" smtClean="0"/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r>
              <a:rPr lang="hr-HR" sz="2400" u="sng" dirty="0" smtClean="0"/>
              <a:t>Their clients are solicitors. </a:t>
            </a:r>
            <a:r>
              <a:rPr lang="hr-HR" sz="2400" u="sng" dirty="0" err="1" smtClean="0"/>
              <a:t>They</a:t>
            </a:r>
            <a:r>
              <a:rPr lang="hr-HR" sz="2400" u="sng" dirty="0" smtClean="0"/>
              <a:t> do not usually have direct contact with lay clients.</a:t>
            </a:r>
          </a:p>
          <a:p>
            <a:pPr eaLnBrk="1" hangingPunct="1">
              <a:spcAft>
                <a:spcPts val="1200"/>
              </a:spcAft>
              <a:defRPr/>
            </a:pPr>
            <a:endParaRPr lang="hr-HR" sz="2400" dirty="0" smtClean="0"/>
          </a:p>
          <a:p>
            <a:pPr eaLnBrk="1" hangingPunct="1">
              <a:spcAft>
                <a:spcPts val="1200"/>
              </a:spcAft>
              <a:buFont typeface="Wingdings 3" pitchFamily="18" charset="2"/>
              <a:buNone/>
              <a:defRPr/>
            </a:pPr>
            <a:endParaRPr lang="hr-HR" sz="2400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Barristers</a:t>
            </a:r>
          </a:p>
        </p:txBody>
      </p:sp>
    </p:spTree>
    <p:extLst>
      <p:ext uri="{BB962C8B-B14F-4D97-AF65-F5344CB8AC3E}">
        <p14:creationId xmlns:p14="http://schemas.microsoft.com/office/powerpoint/2010/main" val="36035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After obtaining a law degree (LLB), future barristers attend a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Professional Training Course </a:t>
            </a:r>
            <a:r>
              <a:rPr lang="hr-HR" sz="2400" dirty="0" smtClean="0"/>
              <a:t>(BPTC)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As students, after making a certain number of attendances, i.e. dinners (referred to as ‘keeping terms’), they are called to the Bar by one of the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Inns of the Court </a:t>
            </a:r>
            <a:r>
              <a:rPr lang="hr-HR" sz="2400" dirty="0" smtClean="0"/>
              <a:t>(barrister associations of medieval origin)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barrister</a:t>
            </a:r>
          </a:p>
        </p:txBody>
      </p:sp>
    </p:spTree>
    <p:extLst>
      <p:ext uri="{BB962C8B-B14F-4D97-AF65-F5344CB8AC3E}">
        <p14:creationId xmlns:p14="http://schemas.microsoft.com/office/powerpoint/2010/main" val="28725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The Inns used to be institutions providing training in common law to barristers. Today they are unincorporated institutions run by their senior members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There are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Inns of the Court</a:t>
            </a:r>
            <a:r>
              <a:rPr lang="hr-HR" sz="2400" dirty="0" smtClean="0"/>
              <a:t>: Gray’s Inn, Lincoln’s Inn, Inner Temple and Middle Temple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Their function today is to recruit and train new barristers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barrister</a:t>
            </a:r>
          </a:p>
        </p:txBody>
      </p:sp>
    </p:spTree>
    <p:extLst>
      <p:ext uri="{BB962C8B-B14F-4D97-AF65-F5344CB8AC3E}">
        <p14:creationId xmlns:p14="http://schemas.microsoft.com/office/powerpoint/2010/main" val="26983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ndon 2009 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84696" cy="54635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Inner Temple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8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don 2009 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9711" y="1481138"/>
            <a:ext cx="6917629" cy="51882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Middle Temple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7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don 2009 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1137"/>
            <a:ext cx="6912768" cy="51845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Grey’s Inn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35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86841" cy="28494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Lincoln’s</a:t>
            </a:r>
            <a:r>
              <a:rPr lang="hr-HR" dirty="0" smtClean="0"/>
              <a:t> </a:t>
            </a:r>
            <a:r>
              <a:rPr lang="hr-HR" dirty="0" err="1" smtClean="0"/>
              <a:t>Inn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8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Lawyer's 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3865612" cy="5476284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83568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 smtClean="0">
                <a:solidFill>
                  <a:srgbClr val="FF0000"/>
                </a:solidFill>
                <a:latin typeface="+mj-lt"/>
              </a:rPr>
              <a:t>Why</a:t>
            </a:r>
            <a:r>
              <a:rPr lang="hr-HR" sz="2800" dirty="0" smtClean="0">
                <a:solidFill>
                  <a:srgbClr val="FF0000"/>
                </a:solidFill>
                <a:latin typeface="+mj-lt"/>
              </a:rPr>
              <a:t> do </a:t>
            </a:r>
            <a:r>
              <a:rPr lang="hr-HR" sz="2800" dirty="0" err="1" smtClean="0">
                <a:solidFill>
                  <a:srgbClr val="FF0000"/>
                </a:solidFill>
                <a:latin typeface="+mj-lt"/>
              </a:rPr>
              <a:t>people</a:t>
            </a:r>
            <a:r>
              <a:rPr lang="hr-HR" sz="2800" dirty="0" smtClean="0">
                <a:solidFill>
                  <a:srgbClr val="FF0000"/>
                </a:solidFill>
                <a:latin typeface="+mj-lt"/>
              </a:rPr>
              <a:t> “love” </a:t>
            </a:r>
            <a:r>
              <a:rPr lang="hr-HR" sz="2800" dirty="0" err="1" smtClean="0">
                <a:solidFill>
                  <a:srgbClr val="FF0000"/>
                </a:solidFill>
                <a:latin typeface="+mj-lt"/>
              </a:rPr>
              <a:t>lawyers</a:t>
            </a:r>
            <a:r>
              <a:rPr lang="hr-HR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r-HR" sz="2800" dirty="0" err="1" smtClean="0">
                <a:solidFill>
                  <a:srgbClr val="FF0000"/>
                </a:solidFill>
                <a:latin typeface="+mj-lt"/>
              </a:rPr>
              <a:t>so</a:t>
            </a:r>
            <a:r>
              <a:rPr lang="hr-HR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r-HR" sz="2800" dirty="0" err="1" smtClean="0">
                <a:solidFill>
                  <a:srgbClr val="FF0000"/>
                </a:solidFill>
                <a:latin typeface="+mj-lt"/>
              </a:rPr>
              <a:t>much</a:t>
            </a:r>
            <a:r>
              <a:rPr lang="hr-HR" sz="2800" dirty="0" smtClean="0">
                <a:solidFill>
                  <a:srgbClr val="FF0000"/>
                </a:solidFill>
                <a:latin typeface="+mj-lt"/>
              </a:rPr>
              <a:t>?</a:t>
            </a:r>
            <a:endParaRPr lang="hr-HR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The new barrister then competes to obtain a funded 12-month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pupillage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/>
              <a:t>in chambers to get practical training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PUPILLAGE – a non-practising six months (observation of professional activities under a pupil master) and a practising six months (supply of </a:t>
            </a:r>
            <a:r>
              <a:rPr lang="hr-HR" sz="2400" dirty="0" err="1" smtClean="0"/>
              <a:t>legal</a:t>
            </a:r>
            <a:r>
              <a:rPr lang="hr-HR" sz="2400" dirty="0" smtClean="0"/>
              <a:t> </a:t>
            </a:r>
            <a:r>
              <a:rPr lang="hr-HR" sz="2400" dirty="0" err="1" smtClean="0"/>
              <a:t>services</a:t>
            </a:r>
            <a:r>
              <a:rPr lang="hr-HR" sz="2400" dirty="0" smtClean="0"/>
              <a:t> and exercise of the right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audience</a:t>
            </a:r>
            <a:r>
              <a:rPr lang="hr-HR" sz="2400" dirty="0" smtClean="0"/>
              <a:t>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barrister</a:t>
            </a:r>
          </a:p>
        </p:txBody>
      </p:sp>
    </p:spTree>
    <p:extLst>
      <p:ext uri="{BB962C8B-B14F-4D97-AF65-F5344CB8AC3E}">
        <p14:creationId xmlns:p14="http://schemas.microsoft.com/office/powerpoint/2010/main" val="10685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To gain a Full Qualification Certificate pupils must learn the rules of conduct and etiquette at the Bar, learn to prepare and present a case completely, </a:t>
            </a:r>
            <a:r>
              <a:rPr lang="hr-HR" sz="2400" dirty="0" err="1" smtClean="0"/>
              <a:t>etc</a:t>
            </a:r>
            <a:r>
              <a:rPr lang="hr-HR" sz="2400" dirty="0" smtClean="0"/>
              <a:t>.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Certificate</a:t>
            </a:r>
            <a:r>
              <a:rPr lang="hr-HR" sz="2400" dirty="0" smtClean="0"/>
              <a:t> is </a:t>
            </a:r>
            <a:r>
              <a:rPr lang="hr-HR" sz="2400" dirty="0" err="1" smtClean="0"/>
              <a:t>issued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</a:t>
            </a:r>
            <a:r>
              <a:rPr lang="hr-H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</a:t>
            </a: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If successful at pupillage, they can apply for a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tenancy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/>
              <a:t>in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chambers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Tenants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/>
              <a:t>share common expenses and support services at their chambers at one of the Inns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barrister</a:t>
            </a:r>
          </a:p>
        </p:txBody>
      </p:sp>
    </p:spTree>
    <p:extLst>
      <p:ext uri="{BB962C8B-B14F-4D97-AF65-F5344CB8AC3E}">
        <p14:creationId xmlns:p14="http://schemas.microsoft.com/office/powerpoint/2010/main" val="30170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hr-HR" sz="2400" dirty="0" err="1" smtClean="0"/>
              <a:t>Years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experience</a:t>
            </a:r>
            <a:r>
              <a:rPr lang="hr-HR" sz="2400" dirty="0" smtClean="0"/>
              <a:t> as </a:t>
            </a:r>
            <a:r>
              <a:rPr lang="hr-HR" sz="2400" dirty="0" err="1" smtClean="0"/>
              <a:t>either</a:t>
            </a:r>
            <a:r>
              <a:rPr lang="hr-HR" sz="2400" dirty="0" smtClean="0"/>
              <a:t> a </a:t>
            </a:r>
            <a:r>
              <a:rPr lang="hr-HR" sz="2400" dirty="0" err="1" smtClean="0"/>
              <a:t>solicitor</a:t>
            </a:r>
            <a:r>
              <a:rPr lang="hr-HR" sz="2400" dirty="0" smtClean="0"/>
              <a:t> or a </a:t>
            </a:r>
            <a:r>
              <a:rPr lang="hr-HR" sz="2400" dirty="0" err="1" smtClean="0"/>
              <a:t>barrister</a:t>
            </a:r>
            <a:r>
              <a:rPr lang="hr-HR" sz="2400" dirty="0" smtClean="0"/>
              <a:t> is a </a:t>
            </a:r>
            <a:r>
              <a:rPr lang="hr-HR" sz="2400" dirty="0" err="1" smtClean="0"/>
              <a:t>prerequisite</a:t>
            </a:r>
            <a:r>
              <a:rPr lang="hr-HR" sz="2400" dirty="0" smtClean="0"/>
              <a:t> for </a:t>
            </a:r>
            <a:r>
              <a:rPr lang="hr-HR" sz="2400" dirty="0" err="1" smtClean="0"/>
              <a:t>becoming</a:t>
            </a:r>
            <a:r>
              <a:rPr lang="hr-HR" sz="2400" dirty="0" smtClean="0"/>
              <a:t> a </a:t>
            </a:r>
            <a:r>
              <a:rPr lang="hr-HR" sz="2400" dirty="0" err="1" smtClean="0"/>
              <a:t>judge</a:t>
            </a: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hr-HR" sz="2400" dirty="0" err="1" smtClean="0"/>
              <a:t>Two</a:t>
            </a:r>
            <a:r>
              <a:rPr lang="hr-HR" sz="2400" dirty="0" smtClean="0"/>
              <a:t> levels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barristers</a:t>
            </a:r>
            <a:r>
              <a:rPr lang="hr-HR" sz="2400" dirty="0" smtClean="0"/>
              <a:t>: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Counsel </a:t>
            </a:r>
            <a:r>
              <a:rPr lang="hr-HR" sz="2400" dirty="0" smtClean="0"/>
              <a:t>and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Queen’s Counsel </a:t>
            </a:r>
            <a:r>
              <a:rPr lang="hr-HR" sz="2400" dirty="0" smtClean="0"/>
              <a:t>(“</a:t>
            </a:r>
            <a:r>
              <a:rPr lang="hr-HR" sz="2400" dirty="0" err="1" smtClean="0"/>
              <a:t>Silks</a:t>
            </a:r>
            <a:r>
              <a:rPr lang="hr-HR" sz="2400" dirty="0" smtClean="0"/>
              <a:t>”)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Advancement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4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err="1" smtClean="0"/>
              <a:t>All</a:t>
            </a:r>
            <a:r>
              <a:rPr lang="hr-HR" sz="2400" dirty="0" smtClean="0"/>
              <a:t> practising barristers are junior counsel until or unless they have been designated Queen’s Counsel (QC)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Minimum 10 years of standing (in practice 15)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err="1" smtClean="0"/>
              <a:t>Solicitors</a:t>
            </a:r>
            <a:r>
              <a:rPr lang="hr-HR" sz="2400" dirty="0" smtClean="0"/>
              <a:t>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also</a:t>
            </a:r>
            <a:r>
              <a:rPr lang="hr-HR" sz="2400" dirty="0" smtClean="0"/>
              <a:t> </a:t>
            </a:r>
            <a:r>
              <a:rPr lang="hr-HR" sz="2400" dirty="0" err="1" smtClean="0"/>
              <a:t>apply</a:t>
            </a:r>
            <a:r>
              <a:rPr lang="hr-HR" sz="2400" dirty="0" smtClean="0"/>
              <a:t> to </a:t>
            </a:r>
            <a:r>
              <a:rPr lang="hr-HR" sz="2400" dirty="0" err="1" smtClean="0"/>
              <a:t>become</a:t>
            </a:r>
            <a:r>
              <a:rPr lang="hr-HR" sz="2400" dirty="0" smtClean="0"/>
              <a:t> </a:t>
            </a:r>
            <a:r>
              <a:rPr lang="hr-HR" sz="2400" dirty="0" err="1" smtClean="0"/>
              <a:t>QCs</a:t>
            </a:r>
            <a:endParaRPr lang="hr-H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Advancement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85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QCs expected to appear only in the most complex and important cases, but are always accompanied by at least one junior counsel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QCs also known as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Silks</a:t>
            </a:r>
            <a:r>
              <a:rPr lang="hr-HR" sz="2400" dirty="0" smtClean="0"/>
              <a:t>, as they wear a silk gown (not black like junior counsel)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QCs enjoy privileges (sit closest to the judge and have the right to address the judge first) and are paid significantly higher fees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Advancement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28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Silk system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err="1" smtClean="0"/>
              <a:t>criticized</a:t>
            </a:r>
            <a:r>
              <a:rPr lang="hr-HR" sz="2400" dirty="0" smtClean="0"/>
              <a:t> because it does little to improve legal services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Only 10% of the Bar are QCs and many able barristers never advance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Engaging a QC is hardly a guarantee of success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Most barristers motivated to apply for the sake of prestige and significantly higher earnings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Impedes a system of ‘free market’ in the field of advocacy – QCs thought to have an unfair advantage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/>
              <a:t>The ‘Silk’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3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IN FAVOUR OF FUSION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smtClean="0"/>
              <a:t>Expense to the client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smtClean="0"/>
              <a:t>Failures in communication between solicitor and barrister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smtClean="0"/>
              <a:t>A selected barrister may be too busy at a given moment so the solicitor has to hire another, sometimes at the last minute</a:t>
            </a:r>
            <a:endParaRPr lang="hr-HR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mtClean="0"/>
              <a:t>Two professions – pros and cons</a:t>
            </a:r>
          </a:p>
        </p:txBody>
      </p:sp>
    </p:spTree>
    <p:extLst>
      <p:ext uri="{BB962C8B-B14F-4D97-AF65-F5344CB8AC3E}">
        <p14:creationId xmlns:p14="http://schemas.microsoft.com/office/powerpoint/2010/main" val="3663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AGAINST FUSION</a:t>
            </a:r>
          </a:p>
          <a:p>
            <a:pPr eaLnBrk="1" hangingPunct="1">
              <a:spcAft>
                <a:spcPts val="1200"/>
              </a:spcAft>
              <a:defRPr/>
            </a:pPr>
            <a:endParaRPr lang="hr-HR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err="1" smtClean="0"/>
              <a:t>Barristers</a:t>
            </a:r>
            <a:r>
              <a:rPr lang="hr-HR" dirty="0" smtClean="0"/>
              <a:t> free from interruptions by clients; easier for them to detach themselves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smtClean="0"/>
              <a:t>Barristers can focus on special skills needed for public speaking, addressing the judge and the jury, which eventually benefits the lay client – preserves the quality of advocacy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mtClean="0"/>
              <a:t>Two professions – pros and cons</a:t>
            </a:r>
          </a:p>
        </p:txBody>
      </p:sp>
    </p:spTree>
    <p:extLst>
      <p:ext uri="{BB962C8B-B14F-4D97-AF65-F5344CB8AC3E}">
        <p14:creationId xmlns:p14="http://schemas.microsoft.com/office/powerpoint/2010/main" val="11115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hr-HR" sz="2200" smtClean="0"/>
              <a:t>Complete the table with the words from the same family</a:t>
            </a:r>
          </a:p>
          <a:p>
            <a:pPr algn="ctr" eaLnBrk="1" hangingPunct="1">
              <a:buFont typeface="Wingdings 3" pitchFamily="18" charset="2"/>
              <a:buNone/>
            </a:pPr>
            <a:endParaRPr lang="hr-HR" sz="2200" smtClean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Vocabulary 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17608"/>
              </p:ext>
            </p:extLst>
          </p:nvPr>
        </p:nvGraphicFramePr>
        <p:xfrm>
          <a:off x="1500188" y="235743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VERB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NOUN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NOUN (person)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partner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partnership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partner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trainee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advise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practice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specialise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6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hr-HR" sz="2200" smtClean="0"/>
              <a:t>Complete the table with the words from the same family</a:t>
            </a:r>
          </a:p>
          <a:p>
            <a:pPr algn="ctr" eaLnBrk="1" hangingPunct="1">
              <a:buFont typeface="Wingdings 3" pitchFamily="18" charset="2"/>
              <a:buNone/>
            </a:pPr>
            <a:endParaRPr lang="hr-HR" sz="2200" smtClean="0"/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Vocabulary 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97834"/>
              </p:ext>
            </p:extLst>
          </p:nvPr>
        </p:nvGraphicFramePr>
        <p:xfrm>
          <a:off x="1500188" y="2357438"/>
          <a:ext cx="609600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VERB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NOUN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NOUN (person)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Partner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Partnership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Partner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Train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Traineeship/</a:t>
                      </a:r>
                    </a:p>
                    <a:p>
                      <a:r>
                        <a:rPr lang="hr-HR" dirty="0" smtClean="0"/>
                        <a:t>Training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Trainee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Advise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Advice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Adviser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Practise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Practice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Practitioner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Specialise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err="1" smtClean="0"/>
                        <a:t>Specialism</a:t>
                      </a:r>
                      <a:r>
                        <a:rPr lang="hr-HR" dirty="0" smtClean="0"/>
                        <a:t> / </a:t>
                      </a:r>
                      <a:r>
                        <a:rPr lang="hr-HR" dirty="0" err="1" smtClean="0"/>
                        <a:t>Specialization</a:t>
                      </a:r>
                      <a:r>
                        <a:rPr lang="hr-HR" dirty="0" smtClean="0"/>
                        <a:t> / </a:t>
                      </a:r>
                      <a:r>
                        <a:rPr lang="hr-HR" dirty="0" err="1" smtClean="0"/>
                        <a:t>Special</a:t>
                      </a:r>
                      <a:r>
                        <a:rPr lang="hr-HR" dirty="0" smtClean="0"/>
                        <a:t>(i)</a:t>
                      </a:r>
                      <a:r>
                        <a:rPr lang="hr-HR" dirty="0" err="1" smtClean="0"/>
                        <a:t>ty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Specialist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4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764704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800" dirty="0" smtClean="0"/>
              <a:t> </a:t>
            </a:r>
            <a:r>
              <a:rPr lang="hr-HR" sz="2800" dirty="0" err="1" smtClean="0"/>
              <a:t>What</a:t>
            </a:r>
            <a:r>
              <a:rPr lang="hr-HR" sz="2800" dirty="0" smtClean="0"/>
              <a:t> </a:t>
            </a:r>
            <a:r>
              <a:rPr lang="hr-HR" sz="2800" dirty="0" err="1" smtClean="0"/>
              <a:t>can</a:t>
            </a:r>
            <a:r>
              <a:rPr lang="hr-HR" sz="2800" dirty="0" smtClean="0"/>
              <a:t> </a:t>
            </a:r>
            <a:r>
              <a:rPr lang="hr-HR" sz="2800" dirty="0" err="1" smtClean="0"/>
              <a:t>lawyers</a:t>
            </a:r>
            <a:r>
              <a:rPr lang="hr-HR" sz="2800" dirty="0" smtClean="0"/>
              <a:t> do for </a:t>
            </a:r>
            <a:r>
              <a:rPr lang="hr-HR" sz="2800" dirty="0" err="1" smtClean="0"/>
              <a:t>their</a:t>
            </a:r>
            <a:r>
              <a:rPr lang="hr-HR" sz="2800" dirty="0" smtClean="0"/>
              <a:t> </a:t>
            </a:r>
            <a:r>
              <a:rPr lang="hr-HR" sz="2800" dirty="0" err="1" smtClean="0"/>
              <a:t>clients</a:t>
            </a:r>
            <a:r>
              <a:rPr lang="hr-HR" sz="2800" dirty="0" smtClean="0"/>
              <a:t>?</a:t>
            </a:r>
          </a:p>
        </p:txBody>
      </p:sp>
      <p:pic>
        <p:nvPicPr>
          <p:cNvPr id="5" name="Slika 4" descr="lawyers0001.jpg"/>
          <p:cNvPicPr/>
          <p:nvPr/>
        </p:nvPicPr>
        <p:blipFill>
          <a:blip r:embed="rId2" cstate="print"/>
          <a:srcRect l="12768" t="9907" r="17914" b="10210"/>
          <a:stretch>
            <a:fillRect/>
          </a:stretch>
        </p:blipFill>
        <p:spPr bwMode="auto">
          <a:xfrm>
            <a:off x="2339752" y="836712"/>
            <a:ext cx="47525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pPr marL="109537" indent="0">
              <a:buNone/>
            </a:pPr>
            <a:endParaRPr lang="hr-HR" sz="1600" dirty="0" smtClean="0"/>
          </a:p>
          <a:p>
            <a:pPr marL="109537" indent="0">
              <a:buNone/>
            </a:pPr>
            <a:endParaRPr lang="hr-HR" sz="1600" dirty="0"/>
          </a:p>
          <a:p>
            <a:r>
              <a:rPr lang="hr-HR" sz="2000" dirty="0" err="1" smtClean="0"/>
              <a:t>Solicitor</a:t>
            </a:r>
            <a:r>
              <a:rPr lang="hr-HR" sz="2000" dirty="0" smtClean="0"/>
              <a:t> </a:t>
            </a:r>
            <a:r>
              <a:rPr lang="hr-HR" sz="2000" dirty="0" err="1" smtClean="0"/>
              <a:t>or</a:t>
            </a:r>
            <a:r>
              <a:rPr lang="hr-HR" sz="2000" dirty="0" smtClean="0"/>
              <a:t> </a:t>
            </a:r>
            <a:r>
              <a:rPr lang="hr-HR" sz="2000" dirty="0" err="1" smtClean="0"/>
              <a:t>Barrister</a:t>
            </a:r>
            <a:r>
              <a:rPr lang="hr-HR" sz="2000" dirty="0" smtClean="0"/>
              <a:t>? </a:t>
            </a:r>
            <a:r>
              <a:rPr lang="hr-HR" sz="2000" dirty="0" err="1" smtClean="0"/>
              <a:t>Students</a:t>
            </a:r>
            <a:r>
              <a:rPr lang="hr-HR" sz="2000" dirty="0" smtClean="0"/>
              <a:t>’ </a:t>
            </a:r>
            <a:r>
              <a:rPr lang="hr-HR" sz="2000" dirty="0" err="1" smtClean="0"/>
              <a:t>opinions</a:t>
            </a:r>
            <a:r>
              <a:rPr lang="hr-HR" sz="2000" dirty="0" smtClean="0"/>
              <a:t> (2:14)</a:t>
            </a:r>
          </a:p>
          <a:p>
            <a:pPr marL="109537" indent="0">
              <a:buNone/>
            </a:pPr>
            <a:r>
              <a:rPr lang="hr-HR" sz="2000" dirty="0">
                <a:hlinkClick r:id="rId2"/>
              </a:rPr>
              <a:t>https://</a:t>
            </a:r>
            <a:r>
              <a:rPr lang="hr-HR" sz="2000" dirty="0" smtClean="0">
                <a:hlinkClick r:id="rId2"/>
              </a:rPr>
              <a:t>www.youtube.com/watch?v=f1IstxhV2JU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How to </a:t>
            </a:r>
            <a:r>
              <a:rPr lang="hr-HR" sz="2000" dirty="0" err="1" smtClean="0"/>
              <a:t>Become</a:t>
            </a:r>
            <a:r>
              <a:rPr lang="hr-HR" sz="2000" dirty="0" smtClean="0"/>
              <a:t> a </a:t>
            </a:r>
            <a:r>
              <a:rPr lang="hr-HR" sz="2000" dirty="0" err="1" smtClean="0"/>
              <a:t>Solicitor</a:t>
            </a:r>
            <a:r>
              <a:rPr lang="hr-HR" sz="2000" dirty="0" smtClean="0"/>
              <a:t> (6:37)</a:t>
            </a:r>
          </a:p>
          <a:p>
            <a:pPr marL="109537" indent="0">
              <a:buNone/>
            </a:pPr>
            <a:r>
              <a:rPr lang="hr-HR" sz="2000" dirty="0">
                <a:hlinkClick r:id="rId3"/>
              </a:rPr>
              <a:t>https://</a:t>
            </a:r>
            <a:r>
              <a:rPr lang="hr-HR" sz="2000" dirty="0" smtClean="0">
                <a:hlinkClick r:id="rId3"/>
              </a:rPr>
              <a:t>www.youtube.com/watch?v=OZDEsYZMpMw</a:t>
            </a:r>
            <a:endParaRPr lang="hr-HR" sz="2000" dirty="0" smtClean="0"/>
          </a:p>
          <a:p>
            <a:pPr marL="109537" indent="0">
              <a:buNone/>
            </a:pPr>
            <a:endParaRPr lang="hr-HR" sz="2000" dirty="0" smtClean="0"/>
          </a:p>
          <a:p>
            <a:r>
              <a:rPr lang="hr-HR" sz="2000" dirty="0" err="1" smtClean="0"/>
              <a:t>Spotlight</a:t>
            </a:r>
            <a:r>
              <a:rPr lang="hr-HR" sz="2000" dirty="0" smtClean="0"/>
              <a:t> on: </a:t>
            </a:r>
            <a:r>
              <a:rPr lang="hr-HR" sz="2000" dirty="0" err="1" smtClean="0"/>
              <a:t>Becoming</a:t>
            </a:r>
            <a:r>
              <a:rPr lang="hr-HR" sz="2000" dirty="0" smtClean="0"/>
              <a:t> a </a:t>
            </a:r>
            <a:r>
              <a:rPr lang="hr-HR" sz="2000" dirty="0" err="1" smtClean="0"/>
              <a:t>Barrister</a:t>
            </a:r>
            <a:r>
              <a:rPr lang="hr-HR" sz="2000" dirty="0" smtClean="0"/>
              <a:t> (2:14)</a:t>
            </a:r>
          </a:p>
          <a:p>
            <a:pPr marL="109537" indent="0">
              <a:buNone/>
            </a:pPr>
            <a:r>
              <a:rPr lang="hr-HR" sz="2000" dirty="0" smtClean="0">
                <a:hlinkClick r:id="rId4"/>
              </a:rPr>
              <a:t>https</a:t>
            </a:r>
            <a:r>
              <a:rPr lang="hr-HR" sz="2000" dirty="0">
                <a:hlinkClick r:id="rId4"/>
              </a:rPr>
              <a:t>://</a:t>
            </a:r>
            <a:r>
              <a:rPr lang="hr-HR" sz="2000" dirty="0" smtClean="0">
                <a:hlinkClick r:id="rId4"/>
              </a:rPr>
              <a:t>www.youtube.com/watch?v=DVBYmfItyCk</a:t>
            </a:r>
            <a:endParaRPr lang="hr-HR" sz="2000" dirty="0" smtClean="0"/>
          </a:p>
          <a:p>
            <a:endParaRPr lang="hr-HR" sz="2000" dirty="0"/>
          </a:p>
          <a:p>
            <a:pPr marL="109537" indent="0">
              <a:buNone/>
            </a:pPr>
            <a:endParaRPr lang="hr-HR" sz="2800" dirty="0"/>
          </a:p>
          <a:p>
            <a:pPr marL="109537" indent="0">
              <a:buNone/>
            </a:pPr>
            <a:endParaRPr lang="hr-HR" sz="2000" dirty="0" smtClean="0"/>
          </a:p>
          <a:p>
            <a:pPr marL="109537" indent="0">
              <a:buNone/>
            </a:pPr>
            <a:endParaRPr lang="hr-HR" sz="2000" dirty="0" smtClean="0"/>
          </a:p>
          <a:p>
            <a:pPr marL="109537" indent="0">
              <a:buNone/>
            </a:pPr>
            <a:endParaRPr lang="hr-H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dirty="0" err="1" smtClean="0"/>
              <a:t>Watch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video </a:t>
            </a:r>
            <a:r>
              <a:rPr lang="hr-HR" dirty="0" err="1" smtClean="0"/>
              <a:t>clips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7117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95536" y="47667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err="1" smtClean="0"/>
              <a:t>An</a:t>
            </a:r>
            <a:r>
              <a:rPr lang="hr-HR" sz="2800" dirty="0" smtClean="0"/>
              <a:t> </a:t>
            </a:r>
            <a:r>
              <a:rPr lang="hr-HR" sz="2800" dirty="0" err="1" smtClean="0"/>
              <a:t>Insight</a:t>
            </a:r>
            <a:r>
              <a:rPr lang="hr-HR" sz="2800" dirty="0" smtClean="0"/>
              <a:t> </a:t>
            </a:r>
            <a:r>
              <a:rPr lang="hr-HR" sz="2800" dirty="0" err="1" smtClean="0"/>
              <a:t>into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Inner</a:t>
            </a:r>
            <a:r>
              <a:rPr lang="hr-HR" sz="2800" dirty="0" smtClean="0"/>
              <a:t> </a:t>
            </a:r>
            <a:r>
              <a:rPr lang="hr-HR" sz="2800" dirty="0" err="1" smtClean="0"/>
              <a:t>Temple</a:t>
            </a:r>
            <a:r>
              <a:rPr lang="hr-HR" sz="2800" dirty="0" smtClean="0"/>
              <a:t>:</a:t>
            </a:r>
          </a:p>
          <a:p>
            <a:endParaRPr lang="hr-HR" sz="2800" dirty="0"/>
          </a:p>
          <a:p>
            <a:r>
              <a:rPr lang="hr-HR" sz="2800" dirty="0" smtClean="0">
                <a:hlinkClick r:id="rId2"/>
              </a:rPr>
              <a:t>https://youtu.be/ZkOsOwDPyAU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395536" y="350100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Inns of Court Scholarship Interviews</a:t>
            </a:r>
            <a:r>
              <a:rPr lang="hr-HR" sz="2800" dirty="0" smtClean="0"/>
              <a:t>:</a:t>
            </a:r>
            <a:r>
              <a:rPr lang="en-US" sz="2800" dirty="0" smtClean="0"/>
              <a:t> </a:t>
            </a:r>
          </a:p>
          <a:p>
            <a:endParaRPr lang="hr-HR" sz="2800" dirty="0" smtClean="0"/>
          </a:p>
          <a:p>
            <a:r>
              <a:rPr lang="hr-HR" sz="2800" dirty="0" smtClean="0">
                <a:hlinkClick r:id="rId3"/>
              </a:rPr>
              <a:t>https://youtu.be/hBxz2KQ2tZk</a:t>
            </a:r>
            <a:r>
              <a:rPr lang="hr-HR" sz="2800" dirty="0" smtClean="0"/>
              <a:t> </a:t>
            </a:r>
            <a:endParaRPr lang="hr-H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Barristers</a:t>
            </a:r>
            <a:r>
              <a:rPr lang="hr-HR" dirty="0" smtClean="0"/>
              <a:t>:</a:t>
            </a:r>
          </a:p>
          <a:p>
            <a:pPr eaLnBrk="1" hangingPunct="1">
              <a:defRPr/>
            </a:pPr>
            <a:r>
              <a:rPr lang="hr-HR" dirty="0" smtClean="0">
                <a:hlinkClick r:id="rId2"/>
              </a:rPr>
              <a:t>www.barcouncil.org.uk</a:t>
            </a:r>
            <a:endParaRPr lang="hr-HR" dirty="0" smtClean="0"/>
          </a:p>
          <a:p>
            <a:pPr eaLnBrk="1" hangingPunct="1">
              <a:defRPr/>
            </a:pPr>
            <a:r>
              <a:rPr lang="hr-HR" dirty="0" err="1" smtClean="0"/>
              <a:t>Solicitors</a:t>
            </a:r>
            <a:r>
              <a:rPr lang="hr-HR" dirty="0" smtClean="0"/>
              <a:t>: </a:t>
            </a:r>
          </a:p>
          <a:p>
            <a:pPr eaLnBrk="1" hangingPunct="1">
              <a:defRPr/>
            </a:pPr>
            <a:r>
              <a:rPr lang="hr-HR" dirty="0" smtClean="0">
                <a:hlinkClick r:id="rId3"/>
              </a:rPr>
              <a:t>www.lawsociety.org.uk/home.law</a:t>
            </a:r>
            <a:endParaRPr lang="hr-HR" dirty="0" smtClean="0"/>
          </a:p>
          <a:p>
            <a:pPr eaLnBrk="1" hangingPunct="1">
              <a:defRPr/>
            </a:pPr>
            <a:r>
              <a:rPr lang="hr-HR" dirty="0" smtClean="0"/>
              <a:t>International </a:t>
            </a:r>
            <a:r>
              <a:rPr lang="hr-HR" dirty="0" err="1" smtClean="0"/>
              <a:t>professional</a:t>
            </a:r>
            <a:r>
              <a:rPr lang="hr-HR" dirty="0" smtClean="0"/>
              <a:t> </a:t>
            </a:r>
            <a:r>
              <a:rPr lang="hr-HR" dirty="0" err="1" smtClean="0"/>
              <a:t>organisations</a:t>
            </a:r>
            <a:endParaRPr lang="hr-HR" dirty="0" smtClean="0"/>
          </a:p>
          <a:p>
            <a:pPr eaLnBrk="1" hangingPunct="1">
              <a:defRPr/>
            </a:pPr>
            <a:r>
              <a:rPr lang="hr-HR" dirty="0" smtClean="0">
                <a:hlinkClick r:id="rId4"/>
              </a:rPr>
              <a:t>www.ibanet.org</a:t>
            </a: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Additional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hr-HR" dirty="0" smtClean="0"/>
          </a:p>
          <a:p>
            <a:pPr>
              <a:defRPr/>
            </a:pPr>
            <a:r>
              <a:rPr lang="hr-HR" dirty="0" smtClean="0">
                <a:hlinkClick r:id="rId2"/>
              </a:rPr>
              <a:t>https://www.youtube.com/watch?v=R80ZjoyLMkA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err="1" smtClean="0"/>
              <a:t>Inns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Court</a:t>
            </a:r>
            <a:endParaRPr lang="hr-HR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tb_3_24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8426468" cy="288032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999059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dirty="0" err="1" smtClean="0"/>
              <a:t>Lawyers</a:t>
            </a:r>
            <a:r>
              <a:rPr lang="hr-HR" sz="2800" dirty="0" smtClean="0"/>
              <a:t> are </a:t>
            </a:r>
            <a:r>
              <a:rPr lang="hr-HR" sz="2800" dirty="0" err="1" smtClean="0"/>
              <a:t>peace</a:t>
            </a:r>
            <a:r>
              <a:rPr lang="hr-HR" sz="2800" dirty="0" smtClean="0"/>
              <a:t>-</a:t>
            </a:r>
            <a:r>
              <a:rPr lang="hr-HR" sz="2800" dirty="0" err="1" smtClean="0"/>
              <a:t>loving</a:t>
            </a:r>
            <a:r>
              <a:rPr lang="hr-HR" sz="2800" dirty="0" smtClean="0"/>
              <a:t> </a:t>
            </a:r>
            <a:r>
              <a:rPr lang="hr-HR" sz="2800" dirty="0" err="1" smtClean="0"/>
              <a:t>individuals</a:t>
            </a:r>
            <a:r>
              <a:rPr lang="hr-HR" sz="2800" dirty="0" smtClean="0"/>
              <a:t> who </a:t>
            </a:r>
            <a:r>
              <a:rPr lang="hr-HR" sz="2800" dirty="0" err="1" smtClean="0"/>
              <a:t>impress</a:t>
            </a:r>
            <a:r>
              <a:rPr lang="hr-HR" sz="2800" dirty="0" smtClean="0"/>
              <a:t> </a:t>
            </a:r>
            <a:r>
              <a:rPr lang="hr-HR" sz="2800" dirty="0" err="1" smtClean="0"/>
              <a:t>clients</a:t>
            </a:r>
            <a:r>
              <a:rPr lang="hr-HR" sz="2800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 err="1" smtClean="0"/>
              <a:t>their</a:t>
            </a:r>
            <a:r>
              <a:rPr lang="hr-HR" sz="2800" dirty="0" smtClean="0"/>
              <a:t> </a:t>
            </a:r>
            <a:r>
              <a:rPr lang="hr-HR" sz="2800" dirty="0" err="1" smtClean="0"/>
              <a:t>honesty</a:t>
            </a:r>
            <a:r>
              <a:rPr lang="hr-HR" sz="2800" dirty="0" smtClean="0"/>
              <a:t>, </a:t>
            </a:r>
            <a:r>
              <a:rPr lang="hr-HR" sz="2800" dirty="0" err="1" smtClean="0"/>
              <a:t>integrity</a:t>
            </a:r>
            <a:r>
              <a:rPr lang="hr-HR" sz="2800" dirty="0" smtClean="0"/>
              <a:t>, </a:t>
            </a:r>
            <a:r>
              <a:rPr lang="hr-HR" sz="2800" dirty="0" err="1" smtClean="0"/>
              <a:t>dedication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determination</a:t>
            </a:r>
            <a:r>
              <a:rPr lang="hr-HR" sz="2800" dirty="0" smtClean="0"/>
              <a:t> to </a:t>
            </a:r>
            <a:r>
              <a:rPr lang="hr-HR" sz="2800" dirty="0" err="1" smtClean="0"/>
              <a:t>solve</a:t>
            </a:r>
            <a:r>
              <a:rPr lang="hr-HR" sz="2800" dirty="0" smtClean="0"/>
              <a:t> </a:t>
            </a:r>
            <a:r>
              <a:rPr lang="hr-HR" sz="2800" dirty="0" err="1" smtClean="0"/>
              <a:t>conflicts</a:t>
            </a:r>
            <a:r>
              <a:rPr lang="hr-HR" sz="2800" dirty="0" smtClean="0"/>
              <a:t> </a:t>
            </a:r>
            <a:r>
              <a:rPr lang="hr-HR" sz="2800" dirty="0" err="1" smtClean="0"/>
              <a:t>peacefully</a:t>
            </a:r>
            <a:r>
              <a:rPr lang="hr-HR" sz="2800" dirty="0" smtClean="0"/>
              <a:t>. 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err="1" smtClean="0"/>
              <a:t>Is</a:t>
            </a:r>
            <a:r>
              <a:rPr lang="hr-HR" sz="2800" dirty="0" smtClean="0"/>
              <a:t> </a:t>
            </a:r>
            <a:r>
              <a:rPr lang="hr-HR" sz="2800" dirty="0" err="1" smtClean="0"/>
              <a:t>this</a:t>
            </a:r>
            <a:r>
              <a:rPr lang="hr-HR" sz="2800" dirty="0" smtClean="0"/>
              <a:t> </a:t>
            </a:r>
            <a:r>
              <a:rPr lang="hr-HR" sz="2800" dirty="0" err="1" smtClean="0"/>
              <a:t>why</a:t>
            </a:r>
            <a:r>
              <a:rPr lang="hr-HR" sz="2800" dirty="0" smtClean="0"/>
              <a:t> </a:t>
            </a:r>
            <a:r>
              <a:rPr lang="hr-HR" sz="2800" dirty="0" err="1" smtClean="0"/>
              <a:t>clients</a:t>
            </a:r>
            <a:r>
              <a:rPr lang="hr-HR" sz="2800" dirty="0" smtClean="0"/>
              <a:t> trust </a:t>
            </a:r>
            <a:r>
              <a:rPr lang="hr-HR" sz="2800" dirty="0" err="1" smtClean="0"/>
              <a:t>them</a:t>
            </a:r>
            <a:r>
              <a:rPr lang="hr-HR" sz="2800" dirty="0" smtClean="0"/>
              <a:t>?</a:t>
            </a:r>
            <a:endParaRPr lang="hr-H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4_25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30693"/>
            <a:ext cx="8473722" cy="330256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err="1" smtClean="0"/>
              <a:t>Why</a:t>
            </a:r>
            <a:r>
              <a:rPr lang="hr-HR" sz="3200" dirty="0" smtClean="0"/>
              <a:t> </a:t>
            </a:r>
            <a:r>
              <a:rPr lang="hr-HR" sz="3200" dirty="0" err="1" smtClean="0"/>
              <a:t>would</a:t>
            </a:r>
            <a:r>
              <a:rPr lang="hr-HR" sz="3200" dirty="0" smtClean="0"/>
              <a:t> </a:t>
            </a:r>
            <a:r>
              <a:rPr lang="hr-HR" sz="3200" dirty="0" err="1" smtClean="0"/>
              <a:t>anyone</a:t>
            </a:r>
            <a:r>
              <a:rPr lang="hr-HR" sz="3200" dirty="0" smtClean="0"/>
              <a:t> </a:t>
            </a:r>
            <a:r>
              <a:rPr lang="hr-HR" sz="3200" dirty="0" err="1" smtClean="0"/>
              <a:t>want</a:t>
            </a:r>
            <a:r>
              <a:rPr lang="hr-HR" sz="3200" dirty="0" smtClean="0"/>
              <a:t> to </a:t>
            </a:r>
            <a:r>
              <a:rPr lang="hr-HR" sz="3200" dirty="0" err="1" smtClean="0"/>
              <a:t>be</a:t>
            </a:r>
            <a:r>
              <a:rPr lang="hr-HR" sz="3200" dirty="0" smtClean="0"/>
              <a:t> a </a:t>
            </a:r>
            <a:r>
              <a:rPr lang="hr-HR" sz="3200" dirty="0" err="1" smtClean="0"/>
              <a:t>lawyer</a:t>
            </a:r>
            <a:r>
              <a:rPr lang="hr-HR" sz="3200" dirty="0" smtClean="0"/>
              <a:t>?</a:t>
            </a:r>
            <a:endParaRPr lang="hr-H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Branches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legal </a:t>
            </a:r>
            <a:r>
              <a:rPr lang="hr-HR" sz="2400" dirty="0" err="1" smtClean="0"/>
              <a:t>profession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Solicitors</a:t>
            </a:r>
            <a:r>
              <a:rPr lang="hr-HR" sz="2400" dirty="0" smtClean="0"/>
              <a:t>: </a:t>
            </a:r>
            <a:r>
              <a:rPr lang="hr-HR" sz="2400" dirty="0" err="1" smtClean="0"/>
              <a:t>type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Solicitors</a:t>
            </a:r>
            <a:r>
              <a:rPr lang="hr-HR" sz="2400" dirty="0" smtClean="0"/>
              <a:t>’ professional </a:t>
            </a:r>
            <a:r>
              <a:rPr lang="hr-HR" sz="2400" dirty="0" err="1" smtClean="0"/>
              <a:t>organisation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Solicitors</a:t>
            </a:r>
            <a:r>
              <a:rPr lang="hr-HR" sz="2400" dirty="0" smtClean="0"/>
              <a:t>’ </a:t>
            </a:r>
            <a:r>
              <a:rPr lang="hr-HR" sz="2400" dirty="0" err="1" smtClean="0"/>
              <a:t>training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Barristers</a:t>
            </a:r>
            <a:r>
              <a:rPr lang="hr-HR" sz="2400" dirty="0" smtClean="0"/>
              <a:t>: </a:t>
            </a:r>
            <a:r>
              <a:rPr lang="hr-HR" sz="2400" dirty="0" err="1" smtClean="0"/>
              <a:t>type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Barristers</a:t>
            </a:r>
            <a:r>
              <a:rPr lang="hr-HR" sz="2400" dirty="0" smtClean="0"/>
              <a:t>’ professional </a:t>
            </a:r>
            <a:r>
              <a:rPr lang="hr-HR" sz="2400" dirty="0" err="1" smtClean="0"/>
              <a:t>organisation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Barristers</a:t>
            </a:r>
            <a:r>
              <a:rPr lang="hr-HR" sz="2400" dirty="0" smtClean="0"/>
              <a:t>’ </a:t>
            </a:r>
            <a:r>
              <a:rPr lang="hr-HR" sz="2400" dirty="0" err="1" smtClean="0"/>
              <a:t>training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Advantages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disadvantages</a:t>
            </a:r>
            <a:r>
              <a:rPr lang="hr-HR" sz="2400" dirty="0" smtClean="0"/>
              <a:t> of a split </a:t>
            </a:r>
            <a:r>
              <a:rPr lang="hr-HR" sz="2400" dirty="0" err="1" smtClean="0"/>
              <a:t>profession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/>
              <a:t>Historical</a:t>
            </a:r>
            <a:r>
              <a:rPr lang="hr-HR" sz="2400" dirty="0" smtClean="0"/>
              <a:t> </a:t>
            </a:r>
            <a:r>
              <a:rPr lang="hr-HR" sz="2400" dirty="0" err="1" smtClean="0"/>
              <a:t>overview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smtClean="0"/>
              <a:t>Legal </a:t>
            </a:r>
            <a:r>
              <a:rPr lang="hr-HR" sz="2400" dirty="0" err="1" smtClean="0"/>
              <a:t>terms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800" dirty="0" smtClean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Overview</a:t>
            </a: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259288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dirty="0" err="1" smtClean="0"/>
              <a:t>solicitors</a:t>
            </a:r>
            <a:r>
              <a:rPr lang="hr-HR" dirty="0" smtClean="0"/>
              <a:t> 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</a:t>
            </a:r>
          </a:p>
          <a:p>
            <a:r>
              <a:rPr lang="hr-HR" dirty="0" err="1" smtClean="0"/>
              <a:t>barristers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Branches</a:t>
            </a:r>
            <a:r>
              <a:rPr lang="hr-HR" dirty="0" smtClean="0"/>
              <a:t> of </a:t>
            </a:r>
            <a:r>
              <a:rPr lang="hr-HR" dirty="0" err="1" smtClean="0"/>
              <a:t>the</a:t>
            </a:r>
            <a:r>
              <a:rPr lang="hr-HR" dirty="0" smtClean="0"/>
              <a:t> legal </a:t>
            </a:r>
            <a:r>
              <a:rPr lang="hr-HR" dirty="0" err="1" smtClean="0"/>
              <a:t>profession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21466"/>
          <a:stretch/>
        </p:blipFill>
        <p:spPr>
          <a:xfrm>
            <a:off x="6954310" y="874019"/>
            <a:ext cx="1584176" cy="262698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r="10597"/>
          <a:stretch/>
        </p:blipFill>
        <p:spPr>
          <a:xfrm>
            <a:off x="6997440" y="3717032"/>
            <a:ext cx="1579019" cy="2603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" r="4762" b="8357"/>
          <a:stretch/>
        </p:blipFill>
        <p:spPr>
          <a:xfrm>
            <a:off x="2339753" y="3709008"/>
            <a:ext cx="4320479" cy="2600312"/>
          </a:xfrm>
          <a:prstGeom prst="rect">
            <a:avLst/>
          </a:prstGeom>
        </p:spPr>
      </p:pic>
      <p:pic>
        <p:nvPicPr>
          <p:cNvPr id="1026" name="Picture 2" descr="Vidi izvornu slik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 b="4677"/>
          <a:stretch/>
        </p:blipFill>
        <p:spPr bwMode="auto">
          <a:xfrm>
            <a:off x="2320646" y="836712"/>
            <a:ext cx="43395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41376"/>
            <a:ext cx="8784976" cy="5616624"/>
          </a:xfrm>
        </p:spPr>
        <p:txBody>
          <a:bodyPr/>
          <a:lstStyle/>
          <a:p>
            <a:pPr marL="357188" indent="-357188" eaLnBrk="1" hangingPunct="1">
              <a:buNone/>
              <a:defRPr/>
            </a:pPr>
            <a:r>
              <a:rPr lang="hr-HR" sz="2800" dirty="0" smtClean="0"/>
              <a:t>- </a:t>
            </a:r>
            <a:r>
              <a:rPr lang="hr-HR" sz="2800" dirty="0" err="1" smtClean="0"/>
              <a:t>Work</a:t>
            </a:r>
            <a:r>
              <a:rPr lang="hr-HR" sz="2800" dirty="0" smtClean="0"/>
              <a:t> on </a:t>
            </a:r>
            <a:r>
              <a:rPr lang="hr-HR" sz="2800" dirty="0" err="1" smtClean="0"/>
              <a:t>their</a:t>
            </a:r>
            <a:r>
              <a:rPr lang="hr-HR" sz="2800" dirty="0" smtClean="0"/>
              <a:t> own, or as </a:t>
            </a:r>
            <a:r>
              <a:rPr lang="hr-HR" sz="2800" dirty="0" err="1" smtClean="0"/>
              <a:t>partners</a:t>
            </a:r>
            <a:r>
              <a:rPr lang="hr-HR" sz="2800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 err="1" smtClean="0"/>
              <a:t>other</a:t>
            </a:r>
            <a:r>
              <a:rPr lang="hr-HR" sz="2800" dirty="0" smtClean="0"/>
              <a:t> </a:t>
            </a:r>
            <a:r>
              <a:rPr lang="hr-HR" sz="2800" dirty="0" err="1" smtClean="0"/>
              <a:t>solicitors</a:t>
            </a:r>
            <a:endParaRPr lang="hr-HR" sz="2800" dirty="0" smtClean="0"/>
          </a:p>
          <a:p>
            <a:pPr marL="357188" indent="-357188" eaLnBrk="1" hangingPunct="1">
              <a:buNone/>
              <a:defRPr/>
            </a:pPr>
            <a:r>
              <a:rPr lang="hr-HR" sz="2800" dirty="0" smtClean="0"/>
              <a:t>- A </a:t>
            </a:r>
            <a:r>
              <a:rPr lang="hr-HR" sz="2800" dirty="0" err="1" smtClean="0"/>
              <a:t>solicitor</a:t>
            </a:r>
            <a:r>
              <a:rPr lang="hr-HR" sz="2800" dirty="0" smtClean="0"/>
              <a:t>’s </a:t>
            </a:r>
            <a:r>
              <a:rPr lang="hr-HR" sz="2800" dirty="0" err="1" smtClean="0"/>
              <a:t>practice</a:t>
            </a:r>
            <a:r>
              <a:rPr lang="hr-HR" sz="2800" dirty="0" smtClean="0"/>
              <a:t>: </a:t>
            </a:r>
            <a:r>
              <a:rPr lang="hr-HR" sz="2800" dirty="0" err="1" smtClean="0"/>
              <a:t>firm</a:t>
            </a:r>
            <a:r>
              <a:rPr lang="hr-HR" sz="2800" dirty="0" smtClean="0"/>
              <a:t> of </a:t>
            </a:r>
            <a:r>
              <a:rPr lang="hr-HR" sz="2800" dirty="0" err="1" smtClean="0"/>
              <a:t>solicitors</a:t>
            </a:r>
            <a:endParaRPr lang="hr-HR" sz="2800" dirty="0" smtClean="0"/>
          </a:p>
          <a:p>
            <a:pPr marL="357188" indent="-357188" eaLnBrk="1" hangingPunct="1">
              <a:buNone/>
              <a:defRPr/>
            </a:pPr>
            <a:r>
              <a:rPr lang="hr-HR" sz="2800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Provide </a:t>
            </a:r>
            <a:r>
              <a:rPr lang="hr-HR" sz="2800" dirty="0" err="1" smtClean="0"/>
              <a:t>members</a:t>
            </a:r>
            <a:r>
              <a:rPr lang="hr-HR" sz="2800" dirty="0" smtClean="0"/>
              <a:t> of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public</a:t>
            </a:r>
            <a:r>
              <a:rPr lang="hr-HR" sz="2800" dirty="0" smtClean="0"/>
              <a:t> </a:t>
            </a:r>
            <a:r>
              <a:rPr lang="hr-HR" sz="2800" dirty="0" smtClean="0">
                <a:latin typeface="Times New Roman"/>
                <a:cs typeface="Times New Roman"/>
              </a:rPr>
              <a:t>→</a:t>
            </a:r>
            <a:r>
              <a:rPr lang="hr-HR" sz="2800" dirty="0" smtClean="0"/>
              <a:t> </a:t>
            </a:r>
            <a:r>
              <a:rPr lang="hr-HR" sz="2800" b="1" dirty="0" err="1" smtClean="0"/>
              <a:t>clients</a:t>
            </a:r>
            <a:r>
              <a:rPr lang="hr-HR" sz="2800" b="1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 err="1" smtClean="0"/>
              <a:t>skilled</a:t>
            </a:r>
            <a:r>
              <a:rPr lang="hr-HR" sz="2800" dirty="0" smtClean="0"/>
              <a:t> </a:t>
            </a:r>
            <a:r>
              <a:rPr lang="hr-HR" sz="2800" dirty="0" err="1" smtClean="0"/>
              <a:t>advice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representation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all legal </a:t>
            </a:r>
            <a:r>
              <a:rPr lang="hr-HR" sz="2800" dirty="0" err="1" smtClean="0"/>
              <a:t>matters</a:t>
            </a:r>
            <a:endParaRPr lang="hr-HR" sz="2800" dirty="0" smtClean="0"/>
          </a:p>
          <a:p>
            <a:pPr marL="357188" indent="-357188" eaLnBrk="1" hangingPunct="1">
              <a:buNone/>
              <a:defRPr/>
            </a:pPr>
            <a:endParaRPr lang="hr-HR" sz="2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Take </a:t>
            </a:r>
            <a:r>
              <a:rPr lang="hr-HR" sz="2800" dirty="0" err="1" smtClean="0"/>
              <a:t>instructions</a:t>
            </a:r>
            <a:r>
              <a:rPr lang="hr-HR" sz="2800" dirty="0" smtClean="0"/>
              <a:t> </a:t>
            </a:r>
            <a:r>
              <a:rPr lang="hr-HR" sz="2800" dirty="0" err="1" smtClean="0"/>
              <a:t>from</a:t>
            </a:r>
            <a:r>
              <a:rPr lang="hr-HR" sz="2800" dirty="0" smtClean="0"/>
              <a:t> </a:t>
            </a:r>
            <a:r>
              <a:rPr lang="hr-HR" sz="2800" dirty="0" err="1" smtClean="0"/>
              <a:t>clients</a:t>
            </a:r>
            <a:endParaRPr lang="hr-HR" sz="2800" dirty="0" smtClean="0"/>
          </a:p>
          <a:p>
            <a:pPr marL="357188" indent="-357188" eaLnBrk="1" hangingPunct="1">
              <a:buNone/>
              <a:defRPr/>
            </a:pPr>
            <a:endParaRPr lang="hr-HR" sz="2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In more </a:t>
            </a:r>
            <a:r>
              <a:rPr lang="hr-HR" sz="2800" dirty="0" err="1" smtClean="0"/>
              <a:t>difficult</a:t>
            </a:r>
            <a:r>
              <a:rPr lang="hr-HR" sz="2800" dirty="0" smtClean="0"/>
              <a:t> </a:t>
            </a:r>
            <a:r>
              <a:rPr lang="hr-HR" sz="2800" dirty="0" err="1" smtClean="0"/>
              <a:t>cases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those</a:t>
            </a:r>
            <a:r>
              <a:rPr lang="hr-HR" sz="2800" dirty="0" smtClean="0"/>
              <a:t> to </a:t>
            </a:r>
            <a:r>
              <a:rPr lang="hr-HR" sz="2800" dirty="0" err="1" smtClean="0"/>
              <a:t>be</a:t>
            </a:r>
            <a:r>
              <a:rPr lang="hr-HR" sz="2800" dirty="0" smtClean="0"/>
              <a:t> </a:t>
            </a:r>
            <a:r>
              <a:rPr lang="hr-HR" sz="2800" dirty="0" err="1" smtClean="0"/>
              <a:t>tried</a:t>
            </a:r>
            <a:r>
              <a:rPr lang="hr-HR" sz="2800" dirty="0" smtClean="0"/>
              <a:t> at a </a:t>
            </a:r>
            <a:r>
              <a:rPr lang="hr-HR" sz="2800" dirty="0" err="1" smtClean="0"/>
              <a:t>higher</a:t>
            </a:r>
            <a:r>
              <a:rPr lang="hr-HR" sz="2800" dirty="0" smtClean="0"/>
              <a:t> court </a:t>
            </a:r>
            <a:r>
              <a:rPr lang="hr-HR" sz="2800" dirty="0" err="1" smtClean="0"/>
              <a:t>write</a:t>
            </a:r>
            <a:r>
              <a:rPr lang="hr-HR" sz="2800" dirty="0" smtClean="0"/>
              <a:t> </a:t>
            </a:r>
            <a:r>
              <a:rPr lang="hr-HR" sz="2800" dirty="0" err="1" smtClean="0"/>
              <a:t>briefs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approach</a:t>
            </a:r>
            <a:r>
              <a:rPr lang="hr-HR" sz="2800" dirty="0" smtClean="0"/>
              <a:t> </a:t>
            </a:r>
            <a:r>
              <a:rPr lang="hr-HR" sz="2800" dirty="0" err="1" smtClean="0"/>
              <a:t>barristers</a:t>
            </a:r>
            <a:endParaRPr lang="hr-HR" sz="2800" dirty="0" smtClean="0"/>
          </a:p>
          <a:p>
            <a:pPr eaLnBrk="1" hangingPunct="1">
              <a:buFontTx/>
              <a:buChar char="-"/>
              <a:defRPr/>
            </a:pPr>
            <a:endParaRPr lang="hr-HR" dirty="0" smtClean="0"/>
          </a:p>
          <a:p>
            <a:pPr eaLnBrk="1" hangingPunct="1">
              <a:buNone/>
              <a:defRPr/>
            </a:pPr>
            <a:endParaRPr lang="hr-HR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b="1" i="1" dirty="0" err="1" smtClean="0"/>
              <a:t>Solicitors</a:t>
            </a:r>
            <a:r>
              <a:rPr lang="hr-HR" b="1" i="1" dirty="0" smtClean="0"/>
              <a:t/>
            </a:r>
            <a:br>
              <a:rPr lang="hr-HR" b="1" i="1" dirty="0" smtClean="0"/>
            </a:b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</TotalTime>
  <Words>1523</Words>
  <Application>Microsoft Office PowerPoint</Application>
  <PresentationFormat>On-screen Show (4:3)</PresentationFormat>
  <Paragraphs>237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Constantia</vt:lpstr>
      <vt:lpstr>Franklin Gothic Book</vt:lpstr>
      <vt:lpstr>Times New Roman</vt:lpstr>
      <vt:lpstr>Wingdings</vt:lpstr>
      <vt:lpstr>Wingdings 2</vt:lpstr>
      <vt:lpstr>Wingdings 3</vt:lpstr>
      <vt:lpstr>Papir</vt:lpstr>
      <vt:lpstr>THE LEGAL PROFESSION IN ENGLAND</vt:lpstr>
      <vt:lpstr>Revision </vt:lpstr>
      <vt:lpstr>PowerPoint Presentation</vt:lpstr>
      <vt:lpstr> What can lawyers do for their clients?</vt:lpstr>
      <vt:lpstr>Lawyers are peace-loving individuals who impress clients with their honesty, integrity, dedication and determination to solve conflicts peacefully.   Is this why clients trust them?</vt:lpstr>
      <vt:lpstr>Why would anyone want to be a lawyer?</vt:lpstr>
      <vt:lpstr>Overview</vt:lpstr>
      <vt:lpstr>Branches of the legal profession </vt:lpstr>
      <vt:lpstr>Solicitors </vt:lpstr>
      <vt:lpstr>The Legal Profesion in England</vt:lpstr>
      <vt:lpstr>Education of lawyers</vt:lpstr>
      <vt:lpstr>Education of lawyers</vt:lpstr>
      <vt:lpstr>Solicitors</vt:lpstr>
      <vt:lpstr>Solicitors</vt:lpstr>
      <vt:lpstr>The Court System</vt:lpstr>
      <vt:lpstr>Solicitors</vt:lpstr>
      <vt:lpstr>Solicitors</vt:lpstr>
      <vt:lpstr>Solicitors</vt:lpstr>
      <vt:lpstr>Solicitors</vt:lpstr>
      <vt:lpstr>Becoming a solicitor</vt:lpstr>
      <vt:lpstr>Barristers</vt:lpstr>
      <vt:lpstr>Barristers</vt:lpstr>
      <vt:lpstr>Barristers</vt:lpstr>
      <vt:lpstr>Becoming a barrister</vt:lpstr>
      <vt:lpstr>Becoming a barrister</vt:lpstr>
      <vt:lpstr>Inner Temple</vt:lpstr>
      <vt:lpstr>Middle Temple</vt:lpstr>
      <vt:lpstr>Grey’s Inn</vt:lpstr>
      <vt:lpstr>Lincoln’s Inn</vt:lpstr>
      <vt:lpstr>Becoming a barrister</vt:lpstr>
      <vt:lpstr>Becoming a barrister</vt:lpstr>
      <vt:lpstr>Advancement of lawyers</vt:lpstr>
      <vt:lpstr>Advancement of lawyers</vt:lpstr>
      <vt:lpstr>Advancement of lawyers</vt:lpstr>
      <vt:lpstr>The ‘Silk’ System</vt:lpstr>
      <vt:lpstr>Two professions – pros and cons</vt:lpstr>
      <vt:lpstr>Two professions – pros and cons</vt:lpstr>
      <vt:lpstr>Vocabulary work</vt:lpstr>
      <vt:lpstr>Vocabulary work</vt:lpstr>
      <vt:lpstr>Watch the video clips</vt:lpstr>
      <vt:lpstr>PowerPoint Presentation</vt:lpstr>
      <vt:lpstr>Additional information</vt:lpstr>
      <vt:lpstr>Inns of Court</vt:lpstr>
    </vt:vector>
  </TitlesOfParts>
  <Company>Pravni fakultet Osijek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 PROFESSION IN ENGLAND</dc:title>
  <dc:creator>Željko Rišner</dc:creator>
  <cp:lastModifiedBy>Željko Rišner</cp:lastModifiedBy>
  <cp:revision>22</cp:revision>
  <dcterms:created xsi:type="dcterms:W3CDTF">2017-01-17T00:31:20Z</dcterms:created>
  <dcterms:modified xsi:type="dcterms:W3CDTF">2021-09-19T18:44:54Z</dcterms:modified>
</cp:coreProperties>
</file>