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56" r:id="rId2"/>
    <p:sldId id="273" r:id="rId3"/>
    <p:sldId id="257" r:id="rId4"/>
    <p:sldId id="258" r:id="rId5"/>
    <p:sldId id="260" r:id="rId6"/>
    <p:sldId id="261" r:id="rId7"/>
    <p:sldId id="274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59" r:id="rId22"/>
  </p:sldIdLst>
  <p:sldSz cx="10080625" cy="7559675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2400" autoAdjust="0"/>
  </p:normalViewPr>
  <p:slideViewPr>
    <p:cSldViewPr>
      <p:cViewPr varScale="1">
        <p:scale>
          <a:sx n="106" d="100"/>
          <a:sy n="106" d="100"/>
        </p:scale>
        <p:origin x="1374" y="11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8B5D-3F92-400C-91BE-02E55B12B9D1}" type="datetimeFigureOut">
              <a:rPr lang="hr-HR" smtClean="0"/>
              <a:pPr/>
              <a:t>7.12.2020.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90B75-35D7-4F24-AD5C-B9640AD88B5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0B75-35D7-4F24-AD5C-B9640AD88B5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hr-BA" sz="1400" smtClean="0">
                <a:latin typeface="Times New Roman"/>
              </a:rPr>
              <a:t>&lt;date/time&gt;</a:t>
            </a:r>
            <a:endParaRPr lang="hr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/>
            <a:r>
              <a:rPr lang="hr-BA" sz="1400" smtClean="0">
                <a:latin typeface="Times New Roman"/>
              </a:rPr>
              <a:t>&lt;footer&gt;</a:t>
            </a:r>
            <a:endParaRPr lang="hr-BA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fld id="{0F22227D-7550-4C79-82C0-F4B6F0F8FA1B}" type="slidenum">
              <a:rPr lang="hr-BA" sz="1400" smtClean="0">
                <a:latin typeface="Times New Roman"/>
              </a:rPr>
              <a:pPr algn="r"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lika 38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280" cy="756000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25" y="1187549"/>
            <a:ext cx="1008000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r-HR" altLang="sr-Latn-RS" sz="4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</a:t>
            </a:r>
            <a:r>
              <a:rPr lang="hr-HR" altLang="sr-Latn-RS" sz="4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r-HR" altLang="sr-Latn-RS" sz="4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Doctrine</a:t>
            </a:r>
            <a:r>
              <a:rPr lang="hr-HR" altLang="sr-Latn-RS" sz="4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of </a:t>
            </a:r>
            <a:r>
              <a:rPr lang="hr-HR" altLang="sr-Latn-RS" sz="48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Precedent</a:t>
            </a:r>
            <a:endParaRPr sz="4800" dirty="0"/>
          </a:p>
        </p:txBody>
      </p:sp>
      <p:pic>
        <p:nvPicPr>
          <p:cNvPr id="41" name="Slika 40"/>
          <p:cNvPicPr/>
          <p:nvPr/>
        </p:nvPicPr>
        <p:blipFill>
          <a:blip r:embed="rId4" cstate="print"/>
          <a:stretch/>
        </p:blipFill>
        <p:spPr>
          <a:xfrm>
            <a:off x="559080" y="6552000"/>
            <a:ext cx="1024920" cy="4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5719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287784" y="323453"/>
            <a:ext cx="1384168" cy="683883"/>
          </a:xfrm>
          <a:prstGeom prst="rect">
            <a:avLst/>
          </a:prstGeom>
          <a:ln>
            <a:noFill/>
          </a:ln>
        </p:spPr>
      </p:pic>
      <p:sp>
        <p:nvSpPr>
          <p:cNvPr id="13" name="Pravokutnik 12"/>
          <p:cNvSpPr/>
          <p:nvPr/>
        </p:nvSpPr>
        <p:spPr>
          <a:xfrm>
            <a:off x="21592" y="1159556"/>
            <a:ext cx="100806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200" smtClean="0">
              <a:solidFill>
                <a:schemeClr val="bg1"/>
              </a:solidFill>
            </a:endParaRPr>
          </a:p>
          <a:p>
            <a:pPr algn="just"/>
            <a:r>
              <a:rPr lang="hr-HR" sz="4000" dirty="0" err="1" smtClean="0">
                <a:solidFill>
                  <a:schemeClr val="bg1"/>
                </a:solidFill>
              </a:rPr>
              <a:t>If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there</a:t>
            </a:r>
            <a:r>
              <a:rPr lang="hr-HR" sz="4000" dirty="0" smtClean="0">
                <a:solidFill>
                  <a:schemeClr val="bg1"/>
                </a:solidFill>
              </a:rPr>
              <a:t> is no </a:t>
            </a:r>
            <a:r>
              <a:rPr lang="hr-HR" sz="4000" dirty="0" err="1" smtClean="0">
                <a:solidFill>
                  <a:schemeClr val="bg1"/>
                </a:solidFill>
              </a:rPr>
              <a:t>previous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decision</a:t>
            </a:r>
            <a:r>
              <a:rPr lang="hr-HR" sz="4000" dirty="0" smtClean="0">
                <a:solidFill>
                  <a:schemeClr val="bg1"/>
                </a:solidFill>
              </a:rPr>
              <a:t> on a </a:t>
            </a:r>
            <a:r>
              <a:rPr lang="hr-HR" sz="4000" dirty="0" err="1" smtClean="0">
                <a:solidFill>
                  <a:schemeClr val="bg1"/>
                </a:solidFill>
              </a:rPr>
              <a:t>point</a:t>
            </a:r>
            <a:r>
              <a:rPr lang="hr-HR" sz="4000" dirty="0" smtClean="0">
                <a:solidFill>
                  <a:schemeClr val="bg1"/>
                </a:solidFill>
              </a:rPr>
              <a:t> of </a:t>
            </a:r>
            <a:r>
              <a:rPr lang="hr-HR" sz="4000" dirty="0" err="1" smtClean="0">
                <a:solidFill>
                  <a:schemeClr val="bg1"/>
                </a:solidFill>
              </a:rPr>
              <a:t>law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that</a:t>
            </a:r>
            <a:r>
              <a:rPr lang="hr-HR" sz="4000" dirty="0" smtClean="0">
                <a:solidFill>
                  <a:schemeClr val="bg1"/>
                </a:solidFill>
              </a:rPr>
              <a:t> has to </a:t>
            </a:r>
            <a:r>
              <a:rPr lang="hr-HR" sz="4000" dirty="0" err="1" smtClean="0">
                <a:solidFill>
                  <a:schemeClr val="bg1"/>
                </a:solidFill>
              </a:rPr>
              <a:t>be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decided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by</a:t>
            </a:r>
            <a:r>
              <a:rPr lang="hr-HR" sz="4000" dirty="0" smtClean="0">
                <a:solidFill>
                  <a:schemeClr val="bg1"/>
                </a:solidFill>
              </a:rPr>
              <a:t> a court, </a:t>
            </a:r>
            <a:r>
              <a:rPr lang="hr-HR" sz="4000" dirty="0" err="1" smtClean="0">
                <a:solidFill>
                  <a:schemeClr val="bg1"/>
                </a:solidFill>
              </a:rPr>
              <a:t>the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decision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made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in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that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case</a:t>
            </a:r>
            <a:r>
              <a:rPr lang="hr-HR" sz="4000" dirty="0" smtClean="0">
                <a:solidFill>
                  <a:schemeClr val="bg1"/>
                </a:solidFill>
              </a:rPr>
              <a:t> on </a:t>
            </a:r>
            <a:r>
              <a:rPr lang="hr-HR" sz="4000" dirty="0" err="1" smtClean="0">
                <a:solidFill>
                  <a:schemeClr val="bg1"/>
                </a:solidFill>
              </a:rPr>
              <a:t>that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point</a:t>
            </a:r>
            <a:r>
              <a:rPr lang="hr-HR" sz="4000" dirty="0" smtClean="0">
                <a:solidFill>
                  <a:schemeClr val="bg1"/>
                </a:solidFill>
              </a:rPr>
              <a:t> of </a:t>
            </a:r>
            <a:r>
              <a:rPr lang="hr-HR" sz="4000" dirty="0" err="1" smtClean="0">
                <a:solidFill>
                  <a:schemeClr val="bg1"/>
                </a:solidFill>
              </a:rPr>
              <a:t>law</a:t>
            </a:r>
            <a:r>
              <a:rPr lang="hr-HR" sz="4000" dirty="0" smtClean="0">
                <a:solidFill>
                  <a:schemeClr val="bg1"/>
                </a:solidFill>
              </a:rPr>
              <a:t> is </a:t>
            </a:r>
            <a:r>
              <a:rPr lang="hr-HR" sz="4000" dirty="0" err="1" smtClean="0">
                <a:solidFill>
                  <a:schemeClr val="bg1"/>
                </a:solidFill>
              </a:rPr>
              <a:t>viewed</a:t>
            </a:r>
            <a:r>
              <a:rPr lang="hr-HR" sz="4000" dirty="0" smtClean="0">
                <a:solidFill>
                  <a:schemeClr val="bg1"/>
                </a:solidFill>
              </a:rPr>
              <a:t> as </a:t>
            </a:r>
            <a:r>
              <a:rPr lang="hr-HR" sz="4000" dirty="0" err="1" smtClean="0">
                <a:solidFill>
                  <a:schemeClr val="bg1"/>
                </a:solidFill>
              </a:rPr>
              <a:t>an</a:t>
            </a:r>
            <a:r>
              <a:rPr lang="hr-HR" sz="4000" dirty="0" smtClean="0">
                <a:solidFill>
                  <a:schemeClr val="bg1"/>
                </a:solidFill>
              </a:rPr>
              <a:t> original </a:t>
            </a:r>
            <a:r>
              <a:rPr lang="hr-HR" sz="4000" dirty="0" err="1" smtClean="0">
                <a:solidFill>
                  <a:schemeClr val="bg1"/>
                </a:solidFill>
              </a:rPr>
              <a:t>precedent</a:t>
            </a:r>
            <a:endParaRPr lang="hr-HR" sz="4000" dirty="0" smtClean="0">
              <a:solidFill>
                <a:schemeClr val="bg1"/>
              </a:solidFill>
            </a:endParaRPr>
          </a:p>
          <a:p>
            <a:pPr algn="just"/>
            <a:endParaRPr lang="hr-HR" sz="4000" dirty="0" smtClean="0">
              <a:solidFill>
                <a:schemeClr val="bg1"/>
              </a:solidFill>
            </a:endParaRPr>
          </a:p>
          <a:p>
            <a:pPr algn="just"/>
            <a:r>
              <a:rPr lang="hr-HR" sz="4000" dirty="0" err="1" smtClean="0">
                <a:solidFill>
                  <a:schemeClr val="bg1"/>
                </a:solidFill>
              </a:rPr>
              <a:t>When</a:t>
            </a:r>
            <a:r>
              <a:rPr lang="hr-HR" sz="4000" dirty="0" smtClean="0">
                <a:solidFill>
                  <a:schemeClr val="bg1"/>
                </a:solidFill>
              </a:rPr>
              <a:t> it </a:t>
            </a:r>
            <a:r>
              <a:rPr lang="hr-HR" sz="4000" dirty="0" err="1" smtClean="0">
                <a:solidFill>
                  <a:schemeClr val="bg1"/>
                </a:solidFill>
              </a:rPr>
              <a:t>needs</a:t>
            </a:r>
            <a:r>
              <a:rPr lang="hr-HR" sz="4000" dirty="0" smtClean="0">
                <a:solidFill>
                  <a:schemeClr val="bg1"/>
                </a:solidFill>
              </a:rPr>
              <a:t> to </a:t>
            </a:r>
            <a:r>
              <a:rPr lang="hr-HR" sz="4000" dirty="0" err="1" smtClean="0">
                <a:solidFill>
                  <a:schemeClr val="bg1"/>
                </a:solidFill>
              </a:rPr>
              <a:t>form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an</a:t>
            </a:r>
            <a:r>
              <a:rPr lang="hr-HR" sz="4000" dirty="0" smtClean="0">
                <a:solidFill>
                  <a:schemeClr val="bg1"/>
                </a:solidFill>
              </a:rPr>
              <a:t> original </a:t>
            </a:r>
            <a:r>
              <a:rPr lang="hr-HR" sz="4000" dirty="0" err="1" smtClean="0">
                <a:solidFill>
                  <a:schemeClr val="bg1"/>
                </a:solidFill>
              </a:rPr>
              <a:t>precedent</a:t>
            </a:r>
            <a:r>
              <a:rPr lang="hr-HR" sz="4000" dirty="0" smtClean="0">
                <a:solidFill>
                  <a:schemeClr val="bg1"/>
                </a:solidFill>
              </a:rPr>
              <a:t>, </a:t>
            </a:r>
            <a:r>
              <a:rPr lang="hr-HR" sz="4000" dirty="0" err="1" smtClean="0">
                <a:solidFill>
                  <a:schemeClr val="bg1"/>
                </a:solidFill>
              </a:rPr>
              <a:t>the</a:t>
            </a:r>
            <a:r>
              <a:rPr lang="hr-HR" sz="4000" dirty="0" smtClean="0">
                <a:solidFill>
                  <a:schemeClr val="bg1"/>
                </a:solidFill>
              </a:rPr>
              <a:t> court </a:t>
            </a:r>
            <a:r>
              <a:rPr lang="hr-HR" sz="4000" dirty="0" err="1" smtClean="0">
                <a:solidFill>
                  <a:schemeClr val="bg1"/>
                </a:solidFill>
              </a:rPr>
              <a:t>will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reason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u="sng" dirty="0" err="1" smtClean="0">
                <a:solidFill>
                  <a:schemeClr val="bg1"/>
                </a:solidFill>
              </a:rPr>
              <a:t>by</a:t>
            </a:r>
            <a:r>
              <a:rPr lang="hr-HR" sz="4000" u="sng" dirty="0" smtClean="0">
                <a:solidFill>
                  <a:schemeClr val="bg1"/>
                </a:solidFill>
              </a:rPr>
              <a:t> </a:t>
            </a:r>
            <a:r>
              <a:rPr lang="hr-HR" sz="4000" u="sng" dirty="0" err="1" smtClean="0">
                <a:solidFill>
                  <a:schemeClr val="bg1"/>
                </a:solidFill>
              </a:rPr>
              <a:t>analogy</a:t>
            </a:r>
            <a:r>
              <a:rPr lang="hr-HR" sz="4000" u="sng" dirty="0" smtClean="0">
                <a:solidFill>
                  <a:schemeClr val="bg1"/>
                </a:solidFill>
              </a:rPr>
              <a:t> </a:t>
            </a:r>
            <a:r>
              <a:rPr lang="hr-HR" sz="4000" dirty="0" smtClean="0">
                <a:solidFill>
                  <a:schemeClr val="bg1"/>
                </a:solidFill>
              </a:rPr>
              <a:t>(</a:t>
            </a:r>
            <a:r>
              <a:rPr lang="hr-HR" sz="4000" dirty="0" err="1" smtClean="0">
                <a:solidFill>
                  <a:schemeClr val="bg1"/>
                </a:solidFill>
              </a:rPr>
              <a:t>in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principle</a:t>
            </a:r>
            <a:r>
              <a:rPr lang="hr-HR" sz="4000" dirty="0" smtClean="0">
                <a:solidFill>
                  <a:schemeClr val="bg1"/>
                </a:solidFill>
              </a:rPr>
              <a:t>, it </a:t>
            </a:r>
            <a:r>
              <a:rPr lang="hr-HR" sz="4000" dirty="0" err="1" smtClean="0">
                <a:solidFill>
                  <a:schemeClr val="bg1"/>
                </a:solidFill>
              </a:rPr>
              <a:t>would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consider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the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cases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nearest</a:t>
            </a:r>
            <a:r>
              <a:rPr lang="hr-HR" sz="4000" dirty="0" smtClean="0">
                <a:solidFill>
                  <a:schemeClr val="bg1"/>
                </a:solidFill>
              </a:rPr>
              <a:t> to </a:t>
            </a:r>
            <a:r>
              <a:rPr lang="hr-HR" sz="4000" dirty="0" err="1" smtClean="0">
                <a:solidFill>
                  <a:schemeClr val="bg1"/>
                </a:solidFill>
              </a:rPr>
              <a:t>that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being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tried</a:t>
            </a:r>
            <a:r>
              <a:rPr lang="hr-HR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0032" y="183300"/>
            <a:ext cx="5811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377">
              <a:defRPr/>
            </a:pPr>
            <a:r>
              <a:rPr lang="hr-HR" altLang="sr-Latn-RS" sz="4800" b="1" dirty="0">
                <a:solidFill>
                  <a:schemeClr val="bg1"/>
                </a:solidFill>
              </a:rPr>
              <a:t>Original </a:t>
            </a:r>
            <a:r>
              <a:rPr lang="hr-HR" altLang="sr-Latn-RS" sz="4800" b="1" dirty="0" err="1" smtClean="0">
                <a:solidFill>
                  <a:schemeClr val="bg1"/>
                </a:solidFill>
              </a:rPr>
              <a:t>Precedent</a:t>
            </a:r>
            <a:r>
              <a:rPr lang="hr-HR" altLang="sr-Latn-RS" sz="4800" dirty="0" smtClean="0">
                <a:solidFill>
                  <a:schemeClr val="bg1"/>
                </a:solidFill>
              </a:rPr>
              <a:t> </a:t>
            </a:r>
            <a:endParaRPr lang="hr-HR" altLang="sr-Latn-R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A9A260BA-22B8-435B-B223-C8380F223378}" type="slidenum">
              <a:rPr lang="hr-BA" sz="1400">
                <a:latin typeface="Arial"/>
              </a:rPr>
              <a:pPr/>
              <a:t>11</a:t>
            </a:fld>
            <a:endParaRPr/>
          </a:p>
        </p:txBody>
      </p:sp>
      <p:sp>
        <p:nvSpPr>
          <p:cNvPr id="73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1008062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endParaRPr lang="hr-HR" altLang="sr-Latn-RS" sz="800" b="1" dirty="0" smtClean="0">
              <a:solidFill>
                <a:schemeClr val="bg1"/>
              </a:solidFill>
            </a:endParaRPr>
          </a:p>
          <a:p>
            <a:pPr algn="just" defTabSz="914377">
              <a:defRPr/>
            </a:pPr>
            <a:r>
              <a:rPr lang="hr-HR" altLang="sr-Latn-RS" sz="4800" b="1" dirty="0" err="1" smtClean="0">
                <a:solidFill>
                  <a:schemeClr val="bg1"/>
                </a:solidFill>
              </a:rPr>
              <a:t>Declaratory</a:t>
            </a:r>
            <a:r>
              <a:rPr lang="hr-HR" altLang="sr-Latn-RS" sz="48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800" b="1" dirty="0" err="1" smtClean="0">
                <a:solidFill>
                  <a:schemeClr val="bg1"/>
                </a:solidFill>
              </a:rPr>
              <a:t>precedent</a:t>
            </a:r>
            <a:r>
              <a:rPr lang="hr-HR" altLang="sr-Latn-RS" sz="4800" dirty="0" smtClean="0">
                <a:solidFill>
                  <a:schemeClr val="bg1"/>
                </a:solidFill>
              </a:rPr>
              <a:t>:</a:t>
            </a:r>
          </a:p>
          <a:p>
            <a:pPr algn="ctr" defTabSz="914377">
              <a:defRPr/>
            </a:pPr>
            <a:endParaRPr lang="hr-HR" altLang="sr-Latn-R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judges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case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used</a:t>
            </a:r>
            <a:r>
              <a:rPr lang="hr-HR" sz="3600" dirty="0" smtClean="0">
                <a:solidFill>
                  <a:schemeClr val="bg1"/>
                </a:solidFill>
              </a:rPr>
              <a:t> as </a:t>
            </a:r>
            <a:r>
              <a:rPr lang="hr-HR" sz="3600" dirty="0" err="1" smtClean="0">
                <a:solidFill>
                  <a:schemeClr val="bg1"/>
                </a:solidFill>
              </a:rPr>
              <a:t>precedent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merely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dirty="0" err="1" smtClean="0">
                <a:solidFill>
                  <a:schemeClr val="bg1"/>
                </a:solidFill>
              </a:rPr>
              <a:t>declared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what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law</a:t>
            </a:r>
            <a:r>
              <a:rPr lang="hr-HR" sz="3600" dirty="0" smtClean="0">
                <a:solidFill>
                  <a:schemeClr val="bg1"/>
                </a:solidFill>
              </a:rPr>
              <a:t> has </a:t>
            </a:r>
            <a:r>
              <a:rPr lang="hr-HR" sz="3600" dirty="0" err="1" smtClean="0">
                <a:solidFill>
                  <a:schemeClr val="bg1"/>
                </a:solidFill>
              </a:rPr>
              <a:t>always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been</a:t>
            </a:r>
            <a:endParaRPr lang="hr-HR" sz="3600" dirty="0" smtClean="0">
              <a:solidFill>
                <a:schemeClr val="bg1"/>
              </a:solidFill>
            </a:endParaRPr>
          </a:p>
          <a:p>
            <a:endParaRPr lang="hr-HR" sz="3600" dirty="0" smtClean="0">
              <a:solidFill>
                <a:schemeClr val="bg1"/>
              </a:solidFill>
            </a:endParaRPr>
          </a:p>
          <a:p>
            <a:r>
              <a:rPr lang="hr-HR" sz="3600" dirty="0" smtClean="0">
                <a:solidFill>
                  <a:schemeClr val="bg1"/>
                </a:solidFill>
              </a:rPr>
              <a:t>-           d</a:t>
            </a:r>
            <a:r>
              <a:rPr lang="en-US" sz="3600" dirty="0" err="1" smtClean="0">
                <a:solidFill>
                  <a:schemeClr val="bg1"/>
                </a:solidFill>
              </a:rPr>
              <a:t>eclaratory</a:t>
            </a:r>
            <a:r>
              <a:rPr lang="en-US" sz="3600" dirty="0" smtClean="0">
                <a:solidFill>
                  <a:schemeClr val="bg1"/>
                </a:solidFill>
              </a:rPr>
              <a:t> theory of law making</a:t>
            </a:r>
            <a:endParaRPr lang="hr-HR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marL="182563" indent="-182563">
              <a:buFontTx/>
              <a:buChar char="-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William Blackstone</a:t>
            </a:r>
            <a:r>
              <a:rPr lang="hr-HR" sz="3600" dirty="0" smtClean="0">
                <a:solidFill>
                  <a:schemeClr val="bg1"/>
                </a:solidFill>
              </a:rPr>
              <a:t>, “…</a:t>
            </a:r>
            <a:r>
              <a:rPr lang="en-US" sz="3600" dirty="0" smtClean="0">
                <a:solidFill>
                  <a:schemeClr val="bg1"/>
                </a:solidFill>
              </a:rPr>
              <a:t> judges do not create or 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</a:p>
          <a:p>
            <a:pPr marL="182563" indent="-182563"/>
            <a:r>
              <a:rPr lang="hr-HR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change laws. They simply discover and declare 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</a:p>
          <a:p>
            <a:pPr marL="182563" indent="-182563"/>
            <a:r>
              <a:rPr lang="hr-HR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what the law has always been.</a:t>
            </a:r>
            <a:r>
              <a:rPr lang="hr-HR" sz="3600" dirty="0" smtClean="0">
                <a:solidFill>
                  <a:schemeClr val="bg1"/>
                </a:solidFill>
              </a:rPr>
              <a:t>”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hr-HR" sz="3600" dirty="0" smtClean="0">
              <a:solidFill>
                <a:schemeClr val="bg1"/>
              </a:solidFill>
            </a:endParaRPr>
          </a:p>
          <a:p>
            <a:pPr marL="182563" indent="-182563"/>
            <a:endParaRPr lang="hr-HR" dirty="0" smtClean="0">
              <a:solidFill>
                <a:schemeClr val="bg1"/>
              </a:solidFill>
            </a:endParaRPr>
          </a:p>
          <a:p>
            <a:pPr marL="182563" indent="-182563">
              <a:buFontTx/>
              <a:buChar char="-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i.e</a:t>
            </a:r>
            <a:r>
              <a:rPr lang="hr-HR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 smtClean="0">
                <a:solidFill>
                  <a:schemeClr val="bg1"/>
                </a:solidFill>
              </a:rPr>
              <a:t>case law operates retrospectively since the law</a:t>
            </a:r>
            <a:r>
              <a:rPr lang="hr-HR" sz="3600" dirty="0" smtClean="0">
                <a:solidFill>
                  <a:schemeClr val="bg1"/>
                </a:solidFill>
              </a:rPr>
              <a:t>,</a:t>
            </a:r>
            <a:r>
              <a:rPr lang="en-US" sz="3600" dirty="0" smtClean="0">
                <a:solidFill>
                  <a:schemeClr val="bg1"/>
                </a:solidFill>
              </a:rPr>
              <a:t> as declared</a:t>
            </a:r>
            <a:r>
              <a:rPr lang="hr-HR" sz="3600" dirty="0" smtClean="0">
                <a:solidFill>
                  <a:schemeClr val="bg1"/>
                </a:solidFill>
              </a:rPr>
              <a:t>,</a:t>
            </a:r>
            <a:r>
              <a:rPr lang="en-US" sz="3600" dirty="0" smtClean="0">
                <a:solidFill>
                  <a:schemeClr val="bg1"/>
                </a:solidFill>
              </a:rPr>
              <a:t> has always 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existed. </a:t>
            </a:r>
            <a:endParaRPr lang="hr-HR" sz="3400" dirty="0" smtClean="0">
              <a:solidFill>
                <a:schemeClr val="bg1"/>
              </a:solidFill>
            </a:endParaRPr>
          </a:p>
        </p:txBody>
      </p:sp>
      <p:sp>
        <p:nvSpPr>
          <p:cNvPr id="11" name="Strelica udesno 10"/>
          <p:cNvSpPr/>
          <p:nvPr/>
        </p:nvSpPr>
        <p:spPr>
          <a:xfrm flipV="1">
            <a:off x="503375" y="291574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/>
          <p:nvPr/>
        </p:nvPicPr>
        <p:blipFill>
          <a:blip r:embed="rId3" cstate="print"/>
          <a:stretch/>
        </p:blipFill>
        <p:spPr>
          <a:xfrm>
            <a:off x="8352680" y="323454"/>
            <a:ext cx="1368152" cy="5760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1345" y="35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4608264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11" name="Pravokutnik 10"/>
          <p:cNvSpPr/>
          <p:nvPr/>
        </p:nvSpPr>
        <p:spPr>
          <a:xfrm>
            <a:off x="23546" y="76033"/>
            <a:ext cx="1008062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hr-HR" altLang="sr-Latn-RS" sz="4800" b="1" dirty="0" err="1" smtClean="0">
                <a:solidFill>
                  <a:schemeClr val="bg1"/>
                </a:solidFill>
              </a:rPr>
              <a:t>Binding</a:t>
            </a:r>
            <a:r>
              <a:rPr lang="hr-HR" altLang="sr-Latn-RS" sz="48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800" b="1" dirty="0" err="1" smtClean="0">
                <a:solidFill>
                  <a:schemeClr val="bg1"/>
                </a:solidFill>
              </a:rPr>
              <a:t>Precedent</a:t>
            </a:r>
            <a:r>
              <a:rPr lang="hr-HR" altLang="sr-Latn-RS" sz="4800" b="1" dirty="0" smtClean="0">
                <a:solidFill>
                  <a:schemeClr val="bg1"/>
                </a:solidFill>
              </a:rPr>
              <a:t>:</a:t>
            </a:r>
          </a:p>
          <a:p>
            <a:pPr algn="just" defTabSz="914377">
              <a:defRPr/>
            </a:pPr>
            <a:endParaRPr lang="hr-HR" altLang="sr-Latn-RS" sz="1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</a:rPr>
              <a:t>A past </a:t>
            </a:r>
            <a:r>
              <a:rPr lang="hr-HR" sz="3600" dirty="0" err="1" smtClean="0">
                <a:solidFill>
                  <a:schemeClr val="bg1"/>
                </a:solidFill>
              </a:rPr>
              <a:t>decision</a:t>
            </a:r>
            <a:r>
              <a:rPr lang="hr-HR" sz="3600" dirty="0" smtClean="0">
                <a:solidFill>
                  <a:schemeClr val="bg1"/>
                </a:solidFill>
              </a:rPr>
              <a:t> is </a:t>
            </a:r>
            <a:r>
              <a:rPr lang="hr-HR" sz="3600" dirty="0" err="1" smtClean="0">
                <a:solidFill>
                  <a:schemeClr val="bg1"/>
                </a:solidFill>
              </a:rPr>
              <a:t>binding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if</a:t>
            </a:r>
            <a:r>
              <a:rPr lang="hr-HR" sz="36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hr-HR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legal </a:t>
            </a:r>
            <a:r>
              <a:rPr lang="hr-HR" sz="3600" dirty="0" err="1" smtClean="0">
                <a:solidFill>
                  <a:schemeClr val="bg1"/>
                </a:solidFill>
              </a:rPr>
              <a:t>point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involved</a:t>
            </a:r>
            <a:r>
              <a:rPr lang="hr-HR" sz="3600" dirty="0" smtClean="0">
                <a:solidFill>
                  <a:schemeClr val="bg1"/>
                </a:solidFill>
              </a:rPr>
              <a:t> is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same as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legal </a:t>
            </a:r>
          </a:p>
          <a:p>
            <a:pPr algn="just"/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dirty="0" err="1" smtClean="0">
                <a:solidFill>
                  <a:schemeClr val="bg1"/>
                </a:solidFill>
              </a:rPr>
              <a:t>point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case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that</a:t>
            </a:r>
            <a:r>
              <a:rPr lang="hr-HR" sz="3600" dirty="0" smtClean="0">
                <a:solidFill>
                  <a:schemeClr val="bg1"/>
                </a:solidFill>
              </a:rPr>
              <a:t> is </a:t>
            </a:r>
            <a:r>
              <a:rPr lang="hr-HR" sz="3600" dirty="0" err="1" smtClean="0">
                <a:solidFill>
                  <a:schemeClr val="bg1"/>
                </a:solidFill>
              </a:rPr>
              <a:t>being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decided</a:t>
            </a:r>
            <a:endParaRPr lang="hr-HR" sz="3600" dirty="0" smtClean="0">
              <a:solidFill>
                <a:schemeClr val="bg1"/>
              </a:solidFill>
            </a:endParaRPr>
          </a:p>
          <a:p>
            <a:pPr algn="just"/>
            <a:endParaRPr lang="hr-HR" sz="3600" dirty="0" smtClean="0">
              <a:solidFill>
                <a:schemeClr val="bg1"/>
              </a:solidFill>
            </a:endParaRPr>
          </a:p>
          <a:p>
            <a:pPr marL="265113" indent="-265113" algn="just">
              <a:buFont typeface="Arial" pitchFamily="34" charset="0"/>
              <a:buChar char="•"/>
            </a:pP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earlier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decision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was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made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a court </a:t>
            </a:r>
            <a:r>
              <a:rPr lang="hr-HR" sz="3600" dirty="0" err="1" smtClean="0">
                <a:solidFill>
                  <a:schemeClr val="bg1"/>
                </a:solidFill>
              </a:rPr>
              <a:t>superior</a:t>
            </a:r>
            <a:r>
              <a:rPr lang="hr-HR" sz="3600" dirty="0" smtClean="0">
                <a:solidFill>
                  <a:schemeClr val="bg1"/>
                </a:solidFill>
              </a:rPr>
              <a:t>  to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present</a:t>
            </a:r>
            <a:r>
              <a:rPr lang="hr-HR" sz="3600" dirty="0" smtClean="0">
                <a:solidFill>
                  <a:schemeClr val="bg1"/>
                </a:solidFill>
              </a:rPr>
              <a:t> court, or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a court at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same </a:t>
            </a:r>
            <a:r>
              <a:rPr lang="hr-HR" sz="3600" dirty="0" err="1" smtClean="0">
                <a:solidFill>
                  <a:schemeClr val="bg1"/>
                </a:solidFill>
              </a:rPr>
              <a:t>level</a:t>
            </a:r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dirty="0" err="1" smtClean="0">
                <a:solidFill>
                  <a:schemeClr val="bg1"/>
                </a:solidFill>
              </a:rPr>
              <a:t>which</a:t>
            </a:r>
            <a:r>
              <a:rPr lang="hr-HR" sz="3600" dirty="0" smtClean="0">
                <a:solidFill>
                  <a:schemeClr val="bg1"/>
                </a:solidFill>
              </a:rPr>
              <a:t> is </a:t>
            </a:r>
            <a:r>
              <a:rPr lang="hr-HR" sz="3600" dirty="0" err="1" smtClean="0">
                <a:solidFill>
                  <a:schemeClr val="bg1"/>
                </a:solidFill>
              </a:rPr>
              <a:t>bound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its</a:t>
            </a:r>
            <a:r>
              <a:rPr lang="hr-HR" sz="3600" dirty="0" smtClean="0">
                <a:solidFill>
                  <a:schemeClr val="bg1"/>
                </a:solidFill>
              </a:rPr>
              <a:t> own past </a:t>
            </a:r>
            <a:r>
              <a:rPr lang="hr-HR" sz="3600" dirty="0" err="1" smtClean="0">
                <a:solidFill>
                  <a:schemeClr val="bg1"/>
                </a:solidFill>
              </a:rPr>
              <a:t>judgments</a:t>
            </a:r>
            <a:endParaRPr lang="hr-HR" sz="3600" dirty="0" smtClean="0">
              <a:solidFill>
                <a:schemeClr val="bg1"/>
              </a:solidFill>
            </a:endParaRPr>
          </a:p>
          <a:p>
            <a:pPr algn="just"/>
            <a:endParaRPr lang="hr-HR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point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was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argued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case</a:t>
            </a:r>
            <a:endParaRPr lang="hr-HR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>
            <a:lum/>
          </a:blip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13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536256" y="6588149"/>
            <a:ext cx="1224136" cy="504008"/>
          </a:xfrm>
          <a:prstGeom prst="rect">
            <a:avLst/>
          </a:prstGeom>
          <a:ln>
            <a:noFill/>
          </a:ln>
        </p:spPr>
      </p:pic>
      <p:sp>
        <p:nvSpPr>
          <p:cNvPr id="65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12" name="Pravokutnik 11"/>
          <p:cNvSpPr/>
          <p:nvPr/>
        </p:nvSpPr>
        <p:spPr>
          <a:xfrm>
            <a:off x="0" y="827509"/>
            <a:ext cx="100806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hr-HR" altLang="sr-Latn-RS" sz="4800" b="1" dirty="0" err="1" smtClean="0">
                <a:solidFill>
                  <a:schemeClr val="bg1"/>
                </a:solidFill>
              </a:rPr>
              <a:t>Persuasive</a:t>
            </a:r>
            <a:r>
              <a:rPr lang="hr-HR" altLang="sr-Latn-RS" sz="48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800" b="1" dirty="0" err="1" smtClean="0">
                <a:solidFill>
                  <a:schemeClr val="bg1"/>
                </a:solidFill>
              </a:rPr>
              <a:t>Precedent</a:t>
            </a:r>
            <a:r>
              <a:rPr lang="hr-HR" altLang="sr-Latn-RS" sz="4800" dirty="0" smtClean="0">
                <a:solidFill>
                  <a:schemeClr val="bg1"/>
                </a:solidFill>
              </a:rPr>
              <a:t>:</a:t>
            </a:r>
          </a:p>
          <a:p>
            <a:pPr algn="ctr" defTabSz="914377">
              <a:defRPr/>
            </a:pPr>
            <a:endParaRPr lang="hr-HR" altLang="sr-Latn-RS" sz="3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</a:rPr>
              <a:t>a </a:t>
            </a:r>
            <a:r>
              <a:rPr lang="hr-HR" sz="3600" dirty="0" err="1" smtClean="0">
                <a:solidFill>
                  <a:schemeClr val="bg1"/>
                </a:solidFill>
              </a:rPr>
              <a:t>precedent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that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will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considered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court </a:t>
            </a:r>
          </a:p>
          <a:p>
            <a:pPr algn="just"/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dirty="0" err="1" smtClean="0">
                <a:solidFill>
                  <a:schemeClr val="bg1"/>
                </a:solidFill>
              </a:rPr>
              <a:t>and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which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court </a:t>
            </a:r>
            <a:r>
              <a:rPr lang="hr-HR" sz="3600" dirty="0" err="1" smtClean="0">
                <a:solidFill>
                  <a:schemeClr val="bg1"/>
                </a:solidFill>
              </a:rPr>
              <a:t>may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persuaded</a:t>
            </a:r>
            <a:r>
              <a:rPr lang="hr-HR" sz="3600" dirty="0" smtClean="0">
                <a:solidFill>
                  <a:schemeClr val="bg1"/>
                </a:solidFill>
              </a:rPr>
              <a:t>, but </a:t>
            </a:r>
          </a:p>
          <a:p>
            <a:pPr algn="just"/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dirty="0" err="1" smtClean="0">
                <a:solidFill>
                  <a:schemeClr val="bg1"/>
                </a:solidFill>
              </a:rPr>
              <a:t>which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court </a:t>
            </a:r>
            <a:r>
              <a:rPr lang="hr-HR" sz="3600" dirty="0" err="1" smtClean="0">
                <a:solidFill>
                  <a:schemeClr val="bg1"/>
                </a:solidFill>
              </a:rPr>
              <a:t>does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not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have</a:t>
            </a:r>
            <a:r>
              <a:rPr lang="hr-HR" sz="3600" dirty="0" smtClean="0">
                <a:solidFill>
                  <a:schemeClr val="bg1"/>
                </a:solidFill>
              </a:rPr>
              <a:t> to </a:t>
            </a:r>
            <a:r>
              <a:rPr lang="hr-HR" sz="3600" dirty="0" err="1" smtClean="0">
                <a:solidFill>
                  <a:schemeClr val="bg1"/>
                </a:solidFill>
              </a:rPr>
              <a:t>follow</a:t>
            </a:r>
            <a:r>
              <a:rPr lang="hr-HR" sz="3600" dirty="0" smtClean="0">
                <a:solidFill>
                  <a:schemeClr val="bg1"/>
                </a:solidFill>
              </a:rPr>
              <a:t>, </a:t>
            </a:r>
            <a:r>
              <a:rPr lang="hr-HR" sz="3600" dirty="0" err="1" smtClean="0">
                <a:solidFill>
                  <a:schemeClr val="bg1"/>
                </a:solidFill>
              </a:rPr>
              <a:t>e.g</a:t>
            </a:r>
            <a:r>
              <a:rPr lang="hr-HR" sz="36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hr-HR" sz="1600" dirty="0" smtClean="0">
              <a:solidFill>
                <a:schemeClr val="bg1"/>
              </a:solidFill>
            </a:endParaRPr>
          </a:p>
          <a:p>
            <a:pPr algn="just"/>
            <a:r>
              <a:rPr lang="hr-HR" sz="3600" i="1" dirty="0" smtClean="0">
                <a:solidFill>
                  <a:schemeClr val="bg1"/>
                </a:solidFill>
              </a:rPr>
              <a:t>	- </a:t>
            </a:r>
            <a:r>
              <a:rPr lang="hr-HR" sz="3600" i="1" dirty="0" err="1" smtClean="0">
                <a:solidFill>
                  <a:schemeClr val="bg1"/>
                </a:solidFill>
              </a:rPr>
              <a:t>obiter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sz="3600" i="1" dirty="0" err="1" smtClean="0">
                <a:solidFill>
                  <a:schemeClr val="bg1"/>
                </a:solidFill>
              </a:rPr>
              <a:t>dicta</a:t>
            </a:r>
            <a:r>
              <a:rPr lang="hr-HR" sz="3600" dirty="0" smtClean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hr-HR" sz="3600" dirty="0" smtClean="0">
                <a:solidFill>
                  <a:schemeClr val="bg1"/>
                </a:solidFill>
              </a:rPr>
              <a:t>	- a </a:t>
            </a:r>
            <a:r>
              <a:rPr lang="hr-HR" sz="3600" dirty="0" err="1" smtClean="0">
                <a:solidFill>
                  <a:schemeClr val="bg1"/>
                </a:solidFill>
              </a:rPr>
              <a:t>dissenting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judgment</a:t>
            </a:r>
            <a:r>
              <a:rPr lang="hr-HR" sz="3600" dirty="0" smtClean="0">
                <a:solidFill>
                  <a:schemeClr val="bg1"/>
                </a:solidFill>
              </a:rPr>
              <a:t>, or </a:t>
            </a:r>
          </a:p>
          <a:p>
            <a:pPr algn="just"/>
            <a:r>
              <a:rPr lang="hr-HR" sz="3600" i="1" dirty="0" smtClean="0">
                <a:solidFill>
                  <a:schemeClr val="bg1"/>
                </a:solidFill>
              </a:rPr>
              <a:t>	- </a:t>
            </a:r>
            <a:r>
              <a:rPr lang="hr-HR" sz="3600" i="1" dirty="0" err="1" smtClean="0">
                <a:solidFill>
                  <a:schemeClr val="bg1"/>
                </a:solidFill>
              </a:rPr>
              <a:t>ratios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from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decisions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by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inferior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courts</a:t>
            </a:r>
            <a:r>
              <a:rPr lang="hr-HR" sz="3600" dirty="0" smtClean="0">
                <a:solidFill>
                  <a:schemeClr val="bg1"/>
                </a:solidFill>
              </a:rPr>
              <a:t> 	    	  (</a:t>
            </a:r>
            <a:r>
              <a:rPr lang="hr-HR" sz="3600" dirty="0" err="1" smtClean="0">
                <a:solidFill>
                  <a:schemeClr val="bg1"/>
                </a:solidFill>
              </a:rPr>
              <a:t>courts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that</a:t>
            </a:r>
            <a:r>
              <a:rPr lang="hr-HR" sz="3600" dirty="0" smtClean="0">
                <a:solidFill>
                  <a:schemeClr val="bg1"/>
                </a:solidFill>
              </a:rPr>
              <a:t> are </a:t>
            </a:r>
            <a:r>
              <a:rPr lang="hr-HR" sz="3600" dirty="0" err="1" smtClean="0">
                <a:solidFill>
                  <a:schemeClr val="bg1"/>
                </a:solidFill>
              </a:rPr>
              <a:t>lower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in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the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hierarchy</a:t>
            </a:r>
            <a:r>
              <a:rPr lang="hr-HR" sz="36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14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464248" y="6732165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65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10" name="Pravokutnik 9"/>
          <p:cNvSpPr/>
          <p:nvPr/>
        </p:nvSpPr>
        <p:spPr>
          <a:xfrm>
            <a:off x="720" y="251445"/>
            <a:ext cx="1007990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hr-HR" altLang="sr-Latn-RS" sz="4800" b="1" dirty="0" err="1" smtClean="0">
                <a:solidFill>
                  <a:schemeClr val="bg1"/>
                </a:solidFill>
              </a:rPr>
              <a:t>Law</a:t>
            </a:r>
            <a:r>
              <a:rPr lang="hr-HR" altLang="sr-Latn-RS" sz="48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800" b="1" dirty="0" err="1" smtClean="0">
                <a:solidFill>
                  <a:schemeClr val="bg1"/>
                </a:solidFill>
              </a:rPr>
              <a:t>Reports</a:t>
            </a:r>
            <a:endParaRPr lang="hr-HR" altLang="sr-Latn-RS" sz="4800" b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hr-HR" altLang="sr-Latn-RS" sz="3400" b="1" dirty="0" smtClean="0">
              <a:solidFill>
                <a:schemeClr val="bg1"/>
              </a:solidFill>
            </a:endParaRPr>
          </a:p>
          <a:p>
            <a:pPr algn="just"/>
            <a:r>
              <a:rPr lang="hr-HR" sz="3250" dirty="0" err="1" smtClean="0">
                <a:solidFill>
                  <a:schemeClr val="bg1"/>
                </a:solidFill>
              </a:rPr>
              <a:t>The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reasons</a:t>
            </a:r>
            <a:r>
              <a:rPr lang="hr-HR" sz="3250" dirty="0" smtClean="0">
                <a:solidFill>
                  <a:schemeClr val="bg1"/>
                </a:solidFill>
              </a:rPr>
              <a:t> for </a:t>
            </a:r>
            <a:r>
              <a:rPr lang="hr-HR" sz="3250" dirty="0" err="1" smtClean="0">
                <a:solidFill>
                  <a:schemeClr val="bg1"/>
                </a:solidFill>
              </a:rPr>
              <a:t>decisions</a:t>
            </a:r>
            <a:r>
              <a:rPr lang="hr-HR" sz="3250" dirty="0" smtClean="0">
                <a:solidFill>
                  <a:schemeClr val="bg1"/>
                </a:solidFill>
              </a:rPr>
              <a:t> of past </a:t>
            </a:r>
            <a:r>
              <a:rPr lang="hr-HR" sz="3250" dirty="0" err="1" smtClean="0">
                <a:solidFill>
                  <a:schemeClr val="bg1"/>
                </a:solidFill>
              </a:rPr>
              <a:t>cases</a:t>
            </a:r>
            <a:r>
              <a:rPr lang="hr-HR" sz="3250" dirty="0" smtClean="0">
                <a:solidFill>
                  <a:schemeClr val="bg1"/>
                </a:solidFill>
              </a:rPr>
              <a:t> must </a:t>
            </a:r>
            <a:r>
              <a:rPr lang="hr-HR" sz="3250" dirty="0" err="1" smtClean="0">
                <a:solidFill>
                  <a:schemeClr val="bg1"/>
                </a:solidFill>
              </a:rPr>
              <a:t>be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properly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recorded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in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order</a:t>
            </a:r>
            <a:r>
              <a:rPr lang="hr-HR" sz="3250" dirty="0" smtClean="0">
                <a:solidFill>
                  <a:schemeClr val="bg1"/>
                </a:solidFill>
              </a:rPr>
              <a:t> for </a:t>
            </a:r>
            <a:r>
              <a:rPr lang="hr-HR" sz="3250" dirty="0" err="1" smtClean="0">
                <a:solidFill>
                  <a:schemeClr val="bg1"/>
                </a:solidFill>
              </a:rPr>
              <a:t>the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precedent</a:t>
            </a:r>
            <a:r>
              <a:rPr lang="hr-HR" sz="3250" dirty="0" smtClean="0">
                <a:solidFill>
                  <a:schemeClr val="bg1"/>
                </a:solidFill>
              </a:rPr>
              <a:t> system to </a:t>
            </a:r>
            <a:r>
              <a:rPr lang="hr-HR" sz="3250" dirty="0" err="1" smtClean="0">
                <a:solidFill>
                  <a:schemeClr val="bg1"/>
                </a:solidFill>
              </a:rPr>
              <a:t>operate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effectively</a:t>
            </a:r>
            <a:r>
              <a:rPr lang="hr-HR" sz="325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hr-HR" sz="3250" dirty="0" err="1" smtClean="0">
                <a:solidFill>
                  <a:schemeClr val="bg1"/>
                </a:solidFill>
              </a:rPr>
              <a:t>From</a:t>
            </a:r>
            <a:r>
              <a:rPr lang="hr-HR" sz="3250" dirty="0" smtClean="0">
                <a:solidFill>
                  <a:schemeClr val="bg1"/>
                </a:solidFill>
              </a:rPr>
              <a:t> 1537 to 1863 </a:t>
            </a:r>
            <a:r>
              <a:rPr lang="hr-HR" sz="3250" dirty="0" err="1" smtClean="0">
                <a:solidFill>
                  <a:schemeClr val="bg1"/>
                </a:solidFill>
              </a:rPr>
              <a:t>various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private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law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reports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were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used</a:t>
            </a:r>
            <a:r>
              <a:rPr lang="hr-HR" sz="3250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sz="3250" dirty="0" err="1" smtClean="0">
                <a:solidFill>
                  <a:schemeClr val="bg1"/>
                </a:solidFill>
              </a:rPr>
              <a:t>Since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100" dirty="0" smtClean="0">
                <a:solidFill>
                  <a:schemeClr val="bg1"/>
                </a:solidFill>
              </a:rPr>
              <a:t>1863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the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b="1" i="1" dirty="0" err="1" smtClean="0">
                <a:solidFill>
                  <a:schemeClr val="bg1"/>
                </a:solidFill>
              </a:rPr>
              <a:t>Incorporated</a:t>
            </a:r>
            <a:r>
              <a:rPr lang="hr-HR" sz="3250" b="1" i="1" dirty="0" smtClean="0">
                <a:solidFill>
                  <a:schemeClr val="bg1"/>
                </a:solidFill>
              </a:rPr>
              <a:t> </a:t>
            </a:r>
            <a:r>
              <a:rPr lang="hr-HR" sz="3250" b="1" i="1" dirty="0" err="1" smtClean="0">
                <a:solidFill>
                  <a:schemeClr val="bg1"/>
                </a:solidFill>
              </a:rPr>
              <a:t>Council</a:t>
            </a:r>
            <a:r>
              <a:rPr lang="hr-HR" sz="3250" b="1" i="1" dirty="0" smtClean="0">
                <a:solidFill>
                  <a:schemeClr val="bg1"/>
                </a:solidFill>
              </a:rPr>
              <a:t> of </a:t>
            </a:r>
            <a:r>
              <a:rPr lang="hr-HR" sz="3250" b="1" i="1" dirty="0" err="1" smtClean="0">
                <a:solidFill>
                  <a:schemeClr val="bg1"/>
                </a:solidFill>
              </a:rPr>
              <a:t>Law</a:t>
            </a:r>
            <a:r>
              <a:rPr lang="hr-HR" sz="3250" b="1" i="1" dirty="0" smtClean="0">
                <a:solidFill>
                  <a:schemeClr val="bg1"/>
                </a:solidFill>
              </a:rPr>
              <a:t> </a:t>
            </a:r>
            <a:r>
              <a:rPr lang="hr-HR" sz="3250" b="1" i="1" dirty="0" err="1" smtClean="0">
                <a:solidFill>
                  <a:schemeClr val="bg1"/>
                </a:solidFill>
              </a:rPr>
              <a:t>Reporting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has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been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producing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i="1" dirty="0" err="1" smtClean="0">
                <a:solidFill>
                  <a:schemeClr val="bg1"/>
                </a:solidFill>
              </a:rPr>
              <a:t>the</a:t>
            </a:r>
            <a:r>
              <a:rPr lang="hr-HR" sz="3250" i="1" dirty="0" smtClean="0">
                <a:solidFill>
                  <a:schemeClr val="bg1"/>
                </a:solidFill>
              </a:rPr>
              <a:t> </a:t>
            </a:r>
            <a:r>
              <a:rPr lang="hr-HR" sz="3250" i="1" dirty="0" err="1" smtClean="0">
                <a:solidFill>
                  <a:schemeClr val="bg1"/>
                </a:solidFill>
              </a:rPr>
              <a:t>official</a:t>
            </a:r>
            <a:r>
              <a:rPr lang="hr-HR" sz="3250" i="1" dirty="0" smtClean="0">
                <a:solidFill>
                  <a:schemeClr val="bg1"/>
                </a:solidFill>
              </a:rPr>
              <a:t> </a:t>
            </a:r>
            <a:r>
              <a:rPr lang="hr-HR" sz="3250" i="1" dirty="0" err="1" smtClean="0">
                <a:solidFill>
                  <a:schemeClr val="bg1"/>
                </a:solidFill>
              </a:rPr>
              <a:t>law</a:t>
            </a:r>
            <a:r>
              <a:rPr lang="hr-HR" sz="3250" i="1" dirty="0" smtClean="0">
                <a:solidFill>
                  <a:schemeClr val="bg1"/>
                </a:solidFill>
              </a:rPr>
              <a:t> </a:t>
            </a:r>
            <a:r>
              <a:rPr lang="hr-HR" sz="3250" i="1" dirty="0" err="1" smtClean="0">
                <a:solidFill>
                  <a:schemeClr val="bg1"/>
                </a:solidFill>
              </a:rPr>
              <a:t>reports</a:t>
            </a:r>
            <a:r>
              <a:rPr lang="hr-HR" sz="3250" i="1" dirty="0" smtClean="0">
                <a:solidFill>
                  <a:schemeClr val="bg1"/>
                </a:solidFill>
              </a:rPr>
              <a:t>.</a:t>
            </a:r>
          </a:p>
          <a:p>
            <a:endParaRPr lang="hr-HR" sz="3250" i="1" dirty="0" smtClean="0">
              <a:solidFill>
                <a:schemeClr val="bg1"/>
              </a:solidFill>
            </a:endParaRPr>
          </a:p>
          <a:p>
            <a:r>
              <a:rPr lang="hr-HR" sz="3250" dirty="0" err="1" smtClean="0">
                <a:solidFill>
                  <a:schemeClr val="bg1"/>
                </a:solidFill>
              </a:rPr>
              <a:t>Judgments</a:t>
            </a:r>
            <a:r>
              <a:rPr lang="hr-HR" sz="3250" dirty="0" smtClean="0">
                <a:solidFill>
                  <a:schemeClr val="bg1"/>
                </a:solidFill>
              </a:rPr>
              <a:t> of superior </a:t>
            </a:r>
            <a:r>
              <a:rPr lang="hr-HR" sz="3250" dirty="0" err="1" smtClean="0">
                <a:solidFill>
                  <a:schemeClr val="bg1"/>
                </a:solidFill>
              </a:rPr>
              <a:t>courts</a:t>
            </a:r>
            <a:r>
              <a:rPr lang="hr-HR" sz="3250" dirty="0" smtClean="0">
                <a:solidFill>
                  <a:schemeClr val="bg1"/>
                </a:solidFill>
              </a:rPr>
              <a:t> are </a:t>
            </a:r>
            <a:r>
              <a:rPr lang="hr-HR" sz="3250" dirty="0" err="1" smtClean="0">
                <a:solidFill>
                  <a:schemeClr val="bg1"/>
                </a:solidFill>
              </a:rPr>
              <a:t>available</a:t>
            </a:r>
            <a:r>
              <a:rPr lang="hr-HR" sz="3250" dirty="0" smtClean="0">
                <a:solidFill>
                  <a:schemeClr val="bg1"/>
                </a:solidFill>
              </a:rPr>
              <a:t> on </a:t>
            </a:r>
            <a:r>
              <a:rPr lang="hr-HR" sz="3250" dirty="0" err="1" smtClean="0">
                <a:solidFill>
                  <a:schemeClr val="bg1"/>
                </a:solidFill>
              </a:rPr>
              <a:t>their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official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sites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on</a:t>
            </a:r>
            <a:r>
              <a:rPr lang="hr-HR" sz="3250" dirty="0" smtClean="0">
                <a:solidFill>
                  <a:schemeClr val="bg1"/>
                </a:solidFill>
              </a:rPr>
              <a:t> </a:t>
            </a:r>
            <a:r>
              <a:rPr lang="hr-HR" sz="3250" dirty="0" err="1" smtClean="0">
                <a:solidFill>
                  <a:schemeClr val="bg1"/>
                </a:solidFill>
              </a:rPr>
              <a:t>the</a:t>
            </a:r>
            <a:r>
              <a:rPr lang="hr-HR" sz="3250" dirty="0" smtClean="0">
                <a:solidFill>
                  <a:schemeClr val="bg1"/>
                </a:solidFill>
              </a:rPr>
              <a:t> Internet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721" y="107429"/>
            <a:ext cx="10079904" cy="66967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914377">
              <a:defRPr/>
            </a:pPr>
            <a:r>
              <a:rPr lang="en-GB" altLang="sr-Latn-RS" sz="4800" b="1" i="1" dirty="0" smtClean="0">
                <a:solidFill>
                  <a:schemeClr val="bg1"/>
                </a:solidFill>
              </a:rPr>
              <a:t>Ratio </a:t>
            </a:r>
            <a:r>
              <a:rPr lang="en-GB" altLang="sr-Latn-RS" sz="4800" b="1" i="1" dirty="0" err="1" smtClean="0">
                <a:solidFill>
                  <a:schemeClr val="bg1"/>
                </a:solidFill>
              </a:rPr>
              <a:t>decidendi</a:t>
            </a:r>
            <a:endParaRPr lang="en-GB" altLang="sr-Latn-RS" sz="4800" b="1" i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en-GB" altLang="sr-Latn-RS" sz="48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3500" dirty="0" smtClean="0">
                <a:solidFill>
                  <a:schemeClr val="bg1"/>
                </a:solidFill>
              </a:rPr>
              <a:t>Ratio </a:t>
            </a:r>
            <a:r>
              <a:rPr lang="en-GB" sz="3500" dirty="0" err="1" smtClean="0">
                <a:solidFill>
                  <a:schemeClr val="bg1"/>
                </a:solidFill>
              </a:rPr>
              <a:t>decidendi</a:t>
            </a:r>
            <a:r>
              <a:rPr lang="en-GB" sz="3500" dirty="0" smtClean="0">
                <a:solidFill>
                  <a:schemeClr val="bg1"/>
                </a:solidFill>
              </a:rPr>
              <a:t> = the reason for the decision</a:t>
            </a:r>
            <a:endParaRPr lang="hr-HR" sz="3500" dirty="0" smtClean="0">
              <a:solidFill>
                <a:schemeClr val="bg1"/>
              </a:solidFill>
            </a:endParaRP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3500" dirty="0" smtClean="0">
                <a:solidFill>
                  <a:schemeClr val="bg1"/>
                </a:solidFill>
              </a:rPr>
              <a:t>   </a:t>
            </a:r>
            <a:r>
              <a:rPr lang="en-GB" sz="3500" dirty="0" smtClean="0">
                <a:solidFill>
                  <a:schemeClr val="bg1"/>
                </a:solidFill>
              </a:rPr>
              <a:t>     </a:t>
            </a:r>
            <a:r>
              <a:rPr lang="en-GB" sz="3200" dirty="0" smtClean="0">
                <a:solidFill>
                  <a:schemeClr val="bg1"/>
                </a:solidFill>
              </a:rPr>
              <a:t>principles of law essential to the decision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at hand. </a:t>
            </a:r>
          </a:p>
          <a:p>
            <a:r>
              <a:rPr lang="en-GB" sz="3500" dirty="0" smtClean="0">
                <a:solidFill>
                  <a:schemeClr val="bg1"/>
                </a:solidFill>
              </a:rPr>
              <a:t>                                   </a:t>
            </a:r>
            <a:endParaRPr lang="hr-HR" sz="3500" dirty="0" smtClean="0">
              <a:solidFill>
                <a:schemeClr val="bg1"/>
              </a:solidFill>
            </a:endParaRPr>
          </a:p>
          <a:p>
            <a:r>
              <a:rPr lang="hr-HR" sz="3500" dirty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- </a:t>
            </a:r>
            <a:r>
              <a:rPr lang="en-GB" sz="3200" dirty="0" smtClean="0">
                <a:solidFill>
                  <a:schemeClr val="bg1"/>
                </a:solidFill>
              </a:rPr>
              <a:t>It is also defined as</a:t>
            </a:r>
            <a:r>
              <a:rPr lang="hr-HR" sz="3200" dirty="0" smtClean="0">
                <a:solidFill>
                  <a:schemeClr val="bg1"/>
                </a:solidFill>
              </a:rPr>
              <a:t>: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“any rule expressly or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impliedly treated by the judge  </a:t>
            </a:r>
          </a:p>
          <a:p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  as a necessary step in reaching his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conclusion”.</a:t>
            </a:r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15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464248" y="7020197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10" name="Strelica udesno 9"/>
          <p:cNvSpPr/>
          <p:nvPr/>
        </p:nvSpPr>
        <p:spPr>
          <a:xfrm>
            <a:off x="143768" y="2915741"/>
            <a:ext cx="612452" cy="15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     </a:t>
            </a:r>
            <a:endParaRPr lang="hr-H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71761" y="107429"/>
            <a:ext cx="10008864" cy="66967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914377">
              <a:defRPr/>
            </a:pPr>
            <a:r>
              <a:rPr lang="en-GB" altLang="sr-Latn-RS" sz="4000" b="1" i="1" dirty="0" smtClean="0">
                <a:solidFill>
                  <a:schemeClr val="bg1"/>
                </a:solidFill>
              </a:rPr>
              <a:t>Ratio </a:t>
            </a:r>
            <a:r>
              <a:rPr lang="en-GB" altLang="sr-Latn-RS" sz="4000" b="1" i="1" dirty="0" err="1" smtClean="0">
                <a:solidFill>
                  <a:schemeClr val="bg1"/>
                </a:solidFill>
              </a:rPr>
              <a:t>decidendi</a:t>
            </a:r>
            <a:r>
              <a:rPr lang="en-GB" altLang="sr-Latn-RS" sz="4000" b="1" i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000" b="1" i="1" dirty="0" smtClean="0">
                <a:solidFill>
                  <a:schemeClr val="bg1"/>
                </a:solidFill>
              </a:rPr>
              <a:t>(</a:t>
            </a:r>
            <a:r>
              <a:rPr lang="en-GB" altLang="sr-Latn-RS" sz="4000" b="1" i="1" dirty="0" smtClean="0">
                <a:solidFill>
                  <a:schemeClr val="bg1"/>
                </a:solidFill>
              </a:rPr>
              <a:t>cont.</a:t>
            </a:r>
            <a:r>
              <a:rPr lang="hr-HR" altLang="sr-Latn-RS" sz="4000" b="1" i="1" dirty="0" smtClean="0">
                <a:solidFill>
                  <a:schemeClr val="bg1"/>
                </a:solidFill>
              </a:rPr>
              <a:t>)</a:t>
            </a:r>
          </a:p>
          <a:p>
            <a:pPr algn="ctr" defTabSz="914377">
              <a:defRPr/>
            </a:pPr>
            <a:endParaRPr lang="en-GB" altLang="sr-Latn-RS" sz="4000" b="1" i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3000" dirty="0" smtClean="0">
                <a:solidFill>
                  <a:schemeClr val="bg1"/>
                </a:solidFill>
              </a:rPr>
              <a:t>The functioning of the doctrine of judicial precedent</a:t>
            </a:r>
            <a:r>
              <a:rPr lang="hr-HR" sz="3000" dirty="0" smtClean="0">
                <a:solidFill>
                  <a:schemeClr val="bg1"/>
                </a:solidFill>
              </a:rPr>
              <a:t> </a:t>
            </a:r>
            <a:r>
              <a:rPr lang="en-GB" sz="3000" dirty="0" smtClean="0">
                <a:solidFill>
                  <a:schemeClr val="bg1"/>
                </a:solidFill>
              </a:rPr>
              <a:t>rests </a:t>
            </a:r>
            <a:r>
              <a:rPr lang="hr-HR" sz="3000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 </a:t>
            </a:r>
            <a:r>
              <a:rPr lang="en-GB" sz="3000" dirty="0" smtClean="0">
                <a:solidFill>
                  <a:schemeClr val="bg1"/>
                </a:solidFill>
              </a:rPr>
              <a:t>on the possibility to determine what a </a:t>
            </a:r>
            <a:r>
              <a:rPr lang="en-GB" sz="3000" i="1" dirty="0" smtClean="0">
                <a:solidFill>
                  <a:schemeClr val="bg1"/>
                </a:solidFill>
              </a:rPr>
              <a:t>point of law </a:t>
            </a:r>
            <a:r>
              <a:rPr lang="en-GB" sz="3000" dirty="0" smtClean="0">
                <a:solidFill>
                  <a:schemeClr val="bg1"/>
                </a:solidFill>
              </a:rPr>
              <a:t>is. </a:t>
            </a:r>
          </a:p>
          <a:p>
            <a:pPr algn="just"/>
            <a:endParaRPr lang="en-GB" sz="3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bg1"/>
                </a:solidFill>
              </a:rPr>
              <a:t> While delivering a judgment, judges set out their reasons for reaching a decision. These reasons on which judges base their decisions are called the </a:t>
            </a:r>
            <a:r>
              <a:rPr lang="en-GB" sz="3000" i="1" dirty="0" smtClean="0">
                <a:solidFill>
                  <a:schemeClr val="bg1"/>
                </a:solidFill>
              </a:rPr>
              <a:t>ratio </a:t>
            </a:r>
            <a:r>
              <a:rPr lang="en-GB" sz="3000" i="1" dirty="0" err="1" smtClean="0">
                <a:solidFill>
                  <a:schemeClr val="bg1"/>
                </a:solidFill>
              </a:rPr>
              <a:t>decidendi</a:t>
            </a:r>
            <a:r>
              <a:rPr lang="en-GB" sz="3000" i="1" dirty="0" smtClean="0">
                <a:solidFill>
                  <a:schemeClr val="bg1"/>
                </a:solidFill>
              </a:rPr>
              <a:t> </a:t>
            </a:r>
            <a:r>
              <a:rPr lang="en-GB" sz="3000" dirty="0" smtClean="0">
                <a:solidFill>
                  <a:schemeClr val="bg1"/>
                </a:solidFill>
              </a:rPr>
              <a:t>of the case.</a:t>
            </a:r>
            <a:endParaRPr lang="hr-HR" sz="3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hr-HR" sz="30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bg1"/>
                </a:solidFill>
              </a:rPr>
              <a:t> </a:t>
            </a:r>
            <a:r>
              <a:rPr lang="en-GB" sz="3000" i="1" dirty="0" smtClean="0">
                <a:solidFill>
                  <a:schemeClr val="bg1"/>
                </a:solidFill>
              </a:rPr>
              <a:t>Ratio </a:t>
            </a:r>
            <a:r>
              <a:rPr lang="en-GB" sz="3000" i="1" dirty="0" err="1" smtClean="0">
                <a:solidFill>
                  <a:schemeClr val="bg1"/>
                </a:solidFill>
              </a:rPr>
              <a:t>decidendi</a:t>
            </a:r>
            <a:r>
              <a:rPr lang="en-GB" sz="3000" dirty="0" smtClean="0">
                <a:solidFill>
                  <a:schemeClr val="bg1"/>
                </a:solidFill>
              </a:rPr>
              <a:t> forms the legal principle that becomes a binding precedent. This precedent must then be followed in all future cases with the same (or similar) material facts.  </a:t>
            </a:r>
          </a:p>
          <a:p>
            <a:endParaRPr lang="en-GB" sz="3000" dirty="0" smtClean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16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464248" y="7020197"/>
            <a:ext cx="102492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1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17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536256" y="6660157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65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10" name="Pravokutnik 9"/>
          <p:cNvSpPr/>
          <p:nvPr/>
        </p:nvSpPr>
        <p:spPr>
          <a:xfrm>
            <a:off x="1" y="107429"/>
            <a:ext cx="100806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hr-HR" altLang="sr-Latn-RS" sz="4000" b="1" i="1" dirty="0" err="1" smtClean="0">
                <a:solidFill>
                  <a:schemeClr val="bg1"/>
                </a:solidFill>
              </a:rPr>
              <a:t>Obiter</a:t>
            </a:r>
            <a:r>
              <a:rPr lang="hr-HR" altLang="sr-Latn-RS" sz="4000" b="1" i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000" b="1" i="1" dirty="0" err="1" smtClean="0">
                <a:solidFill>
                  <a:schemeClr val="bg1"/>
                </a:solidFill>
              </a:rPr>
              <a:t>dicta</a:t>
            </a:r>
            <a:endParaRPr lang="hr-HR" altLang="sr-Latn-RS" sz="4000" b="1" i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hr-HR" altLang="sr-Latn-RS" sz="4000" b="1" i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hr-HR" altLang="sr-Latn-RS" sz="24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Statements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in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passing</a:t>
            </a:r>
            <a:r>
              <a:rPr lang="hr-HR" sz="3400" dirty="0" smtClean="0">
                <a:solidFill>
                  <a:schemeClr val="bg1"/>
                </a:solidFill>
              </a:rPr>
              <a:t> (‘</a:t>
            </a:r>
            <a:r>
              <a:rPr lang="hr-HR" sz="3400" dirty="0" err="1" smtClean="0">
                <a:solidFill>
                  <a:schemeClr val="bg1"/>
                </a:solidFill>
              </a:rPr>
              <a:t>things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said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by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way</a:t>
            </a:r>
            <a:r>
              <a:rPr lang="hr-HR" sz="3400" dirty="0" smtClean="0">
                <a:solidFill>
                  <a:schemeClr val="bg1"/>
                </a:solidFill>
              </a:rPr>
              <a:t>’)</a:t>
            </a:r>
          </a:p>
          <a:p>
            <a:endParaRPr lang="hr-HR" sz="3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Statements</a:t>
            </a:r>
            <a:r>
              <a:rPr lang="hr-HR" sz="3400" dirty="0" smtClean="0">
                <a:solidFill>
                  <a:schemeClr val="bg1"/>
                </a:solidFill>
              </a:rPr>
              <a:t> of </a:t>
            </a:r>
            <a:r>
              <a:rPr lang="hr-HR" sz="3400" dirty="0" err="1" smtClean="0">
                <a:solidFill>
                  <a:schemeClr val="bg1"/>
                </a:solidFill>
              </a:rPr>
              <a:t>principles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of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law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not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relevant</a:t>
            </a:r>
            <a:r>
              <a:rPr lang="hr-HR" sz="3400" dirty="0" smtClean="0">
                <a:solidFill>
                  <a:schemeClr val="bg1"/>
                </a:solidFill>
              </a:rPr>
              <a:t> to </a:t>
            </a:r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hr-HR" sz="3400" dirty="0" smtClean="0">
                <a:solidFill>
                  <a:schemeClr val="bg1"/>
                </a:solidFill>
              </a:rPr>
              <a:t>  </a:t>
            </a:r>
            <a:r>
              <a:rPr lang="hr-HR" sz="3400" dirty="0" err="1" smtClean="0">
                <a:solidFill>
                  <a:schemeClr val="bg1"/>
                </a:solidFill>
              </a:rPr>
              <a:t>decision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in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case</a:t>
            </a:r>
            <a:endParaRPr lang="hr-HR" sz="3400" dirty="0" smtClean="0">
              <a:solidFill>
                <a:schemeClr val="bg1"/>
              </a:solidFill>
            </a:endParaRPr>
          </a:p>
          <a:p>
            <a:endParaRPr lang="hr-HR" sz="3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Although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not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relevant</a:t>
            </a:r>
            <a:r>
              <a:rPr lang="hr-HR" sz="3400" dirty="0" smtClean="0">
                <a:solidFill>
                  <a:schemeClr val="bg1"/>
                </a:solidFill>
              </a:rPr>
              <a:t>, </a:t>
            </a:r>
            <a:r>
              <a:rPr lang="hr-HR" sz="3400" dirty="0" err="1" smtClean="0">
                <a:solidFill>
                  <a:schemeClr val="bg1"/>
                </a:solidFill>
              </a:rPr>
              <a:t>they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can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be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persuasive</a:t>
            </a:r>
            <a:endParaRPr lang="hr-HR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215776" y="35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7" name="Slika 46"/>
          <p:cNvPicPr/>
          <p:nvPr/>
        </p:nvPicPr>
        <p:blipFill>
          <a:blip r:embed="rId3" cstate="print"/>
          <a:stretch/>
        </p:blipFill>
        <p:spPr>
          <a:xfrm>
            <a:off x="4536256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8" name="Pravokutnik 7"/>
          <p:cNvSpPr/>
          <p:nvPr/>
        </p:nvSpPr>
        <p:spPr>
          <a:xfrm>
            <a:off x="215776" y="107429"/>
            <a:ext cx="100811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hr-HR" sz="3400" b="1" dirty="0" err="1" smtClean="0">
                <a:solidFill>
                  <a:schemeClr val="bg1"/>
                </a:solidFill>
              </a:rPr>
              <a:t>Options</a:t>
            </a:r>
            <a:r>
              <a:rPr lang="hr-HR" sz="3400" b="1" dirty="0" smtClean="0">
                <a:solidFill>
                  <a:schemeClr val="bg1"/>
                </a:solidFill>
              </a:rPr>
              <a:t> for </a:t>
            </a:r>
            <a:r>
              <a:rPr lang="hr-HR" sz="3400" b="1" dirty="0" err="1" smtClean="0">
                <a:solidFill>
                  <a:schemeClr val="bg1"/>
                </a:solidFill>
              </a:rPr>
              <a:t>Avoiding</a:t>
            </a:r>
            <a:r>
              <a:rPr lang="hr-HR" sz="3400" b="1" dirty="0" smtClean="0">
                <a:solidFill>
                  <a:schemeClr val="bg1"/>
                </a:solidFill>
              </a:rPr>
              <a:t> </a:t>
            </a:r>
            <a:r>
              <a:rPr lang="hr-HR" sz="3400" b="1" dirty="0" err="1" smtClean="0">
                <a:solidFill>
                  <a:schemeClr val="bg1"/>
                </a:solidFill>
              </a:rPr>
              <a:t>the</a:t>
            </a:r>
            <a:r>
              <a:rPr lang="hr-HR" sz="3400" b="1" dirty="0" smtClean="0">
                <a:solidFill>
                  <a:schemeClr val="bg1"/>
                </a:solidFill>
              </a:rPr>
              <a:t> </a:t>
            </a:r>
            <a:r>
              <a:rPr lang="hr-HR" sz="3400" b="1" dirty="0" err="1" smtClean="0">
                <a:solidFill>
                  <a:schemeClr val="bg1"/>
                </a:solidFill>
              </a:rPr>
              <a:t>Precedent</a:t>
            </a:r>
            <a:endParaRPr lang="hr-HR" sz="3400" b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hr-HR" b="1" dirty="0" smtClean="0">
              <a:solidFill>
                <a:schemeClr val="bg1"/>
              </a:solidFill>
            </a:endParaRPr>
          </a:p>
          <a:p>
            <a:pPr marL="91440" indent="-91440" defTabSz="914377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Judges may avoid </a:t>
            </a:r>
            <a:r>
              <a:rPr lang="hr-HR" sz="3200" dirty="0" smtClean="0">
                <a:solidFill>
                  <a:schemeClr val="bg1"/>
                </a:solidFill>
              </a:rPr>
              <a:t>to </a:t>
            </a:r>
            <a:r>
              <a:rPr lang="en-US" sz="3200" dirty="0" smtClean="0">
                <a:solidFill>
                  <a:schemeClr val="bg1"/>
                </a:solidFill>
              </a:rPr>
              <a:t>follow a previous precedent by: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91440" indent="-91440" defTabSz="914377"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defTabSz="914377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Overruling </a:t>
            </a:r>
            <a:r>
              <a:rPr lang="hr-HR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a court higher in the hierarchy departs </a:t>
            </a:r>
            <a:endParaRPr lang="hr-HR" sz="3200" dirty="0" smtClean="0">
              <a:solidFill>
                <a:schemeClr val="bg1"/>
              </a:solidFill>
            </a:endParaRPr>
          </a:p>
          <a:p>
            <a:pPr defTabSz="914377">
              <a:buFont typeface="Tw Cen MT" panose="020B0602020104020603" pitchFamily="34" charset="0"/>
              <a:buChar char=" "/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from a decision made in a lower court.</a:t>
            </a:r>
            <a:r>
              <a:rPr lang="hr-HR" sz="3200" dirty="0" smtClean="0">
                <a:solidFill>
                  <a:schemeClr val="bg1"/>
                </a:solidFill>
              </a:rPr>
              <a:t>  </a:t>
            </a:r>
          </a:p>
          <a:p>
            <a:pPr defTabSz="914377">
              <a:buFont typeface="Tw Cen MT" panose="020B0602020104020603" pitchFamily="34" charset="0"/>
              <a:buChar char=" "/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The previous decision is no longer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binding.</a:t>
            </a:r>
            <a:endParaRPr lang="hr-HR" sz="2800" dirty="0" smtClean="0">
              <a:solidFill>
                <a:schemeClr val="bg1"/>
              </a:solidFill>
            </a:endParaRPr>
          </a:p>
          <a:p>
            <a:pPr defTabSz="914377">
              <a:buFont typeface="Tw Cen MT" panose="020B0602020104020603" pitchFamily="34" charset="0"/>
              <a:buChar char=" 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defTabSz="914377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Reversing </a:t>
            </a:r>
            <a:r>
              <a:rPr lang="hr-HR" sz="3200" dirty="0" smtClean="0">
                <a:solidFill>
                  <a:schemeClr val="bg1"/>
                </a:solidFill>
              </a:rPr>
              <a:t>=   </a:t>
            </a:r>
            <a:r>
              <a:rPr lang="en-US" sz="3200" dirty="0" smtClean="0">
                <a:solidFill>
                  <a:schemeClr val="bg1"/>
                </a:solidFill>
              </a:rPr>
              <a:t>a higher court departs from the decision </a:t>
            </a:r>
            <a:endParaRPr lang="hr-HR" sz="3200" dirty="0" smtClean="0">
              <a:solidFill>
                <a:schemeClr val="bg1"/>
              </a:solidFill>
            </a:endParaRPr>
          </a:p>
          <a:p>
            <a:pPr defTabSz="914377"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of the lower court on appeal. </a:t>
            </a:r>
            <a:endParaRPr lang="hr-HR" sz="3200" dirty="0" smtClean="0">
              <a:solidFill>
                <a:schemeClr val="bg1"/>
              </a:solidFill>
            </a:endParaRPr>
          </a:p>
          <a:p>
            <a:pPr defTabSz="914377"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defTabSz="914377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Distinguishing</a:t>
            </a:r>
            <a:r>
              <a:rPr lang="hr-HR" sz="3200" dirty="0" smtClean="0">
                <a:solidFill>
                  <a:schemeClr val="bg1"/>
                </a:solidFill>
              </a:rPr>
              <a:t> = </a:t>
            </a:r>
            <a:r>
              <a:rPr lang="en-US" sz="3200" dirty="0" smtClean="0">
                <a:solidFill>
                  <a:schemeClr val="bg1"/>
                </a:solidFill>
              </a:rPr>
              <a:t>the facts of the case are deemed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suf</a:t>
            </a:r>
            <a:r>
              <a:rPr lang="hr-HR" sz="3200" dirty="0" smtClean="0">
                <a:solidFill>
                  <a:schemeClr val="bg1"/>
                </a:solidFill>
              </a:rPr>
              <a:t>- </a:t>
            </a:r>
          </a:p>
          <a:p>
            <a:pPr defTabSz="914377"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ficiently</a:t>
            </a:r>
            <a:r>
              <a:rPr lang="en-US" sz="3200" dirty="0" smtClean="0">
                <a:solidFill>
                  <a:schemeClr val="bg1"/>
                </a:solidFill>
              </a:rPr>
              <a:t> different so that 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previous </a:t>
            </a:r>
            <a:r>
              <a:rPr lang="hr-HR" sz="3200" dirty="0" smtClean="0">
                <a:solidFill>
                  <a:schemeClr val="bg1"/>
                </a:solidFill>
              </a:rPr>
              <a:t>            </a:t>
            </a:r>
          </a:p>
          <a:p>
            <a:pPr defTabSz="914377"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case is no longer binding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345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TextShape 3"/>
          <p:cNvSpPr txBox="1"/>
          <p:nvPr/>
        </p:nvSpPr>
        <p:spPr>
          <a:xfrm>
            <a:off x="9432000" y="691200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F61AB605-736B-4F21-9722-A36427827806}" type="slidenum">
              <a:rPr lang="hr-BA" sz="1400">
                <a:latin typeface="Arial"/>
              </a:rPr>
              <a:pPr/>
              <a:t>19</a:t>
            </a:fld>
            <a:endParaRPr/>
          </a:p>
        </p:txBody>
      </p:sp>
      <p:pic>
        <p:nvPicPr>
          <p:cNvPr id="47" name="Slika 46"/>
          <p:cNvPicPr/>
          <p:nvPr/>
        </p:nvPicPr>
        <p:blipFill>
          <a:blip r:embed="rId3" cstate="print"/>
          <a:stretch/>
        </p:blipFill>
        <p:spPr>
          <a:xfrm>
            <a:off x="4536256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48" name="TextShape 4"/>
          <p:cNvSpPr txBox="1"/>
          <p:nvPr/>
        </p:nvSpPr>
        <p:spPr>
          <a:xfrm>
            <a:off x="7488000" y="648036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8" name="Pravokutnik 7"/>
          <p:cNvSpPr/>
          <p:nvPr/>
        </p:nvSpPr>
        <p:spPr>
          <a:xfrm>
            <a:off x="1" y="107429"/>
            <a:ext cx="10080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hr-HR" altLang="sr-Latn-RS" sz="3500" b="1" dirty="0" err="1" smtClean="0">
                <a:solidFill>
                  <a:schemeClr val="bg1"/>
                </a:solidFill>
              </a:rPr>
              <a:t>Arguments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in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Favour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of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</a:p>
          <a:p>
            <a:pPr algn="ctr" defTabSz="914377">
              <a:defRPr/>
            </a:pPr>
            <a:r>
              <a:rPr lang="hr-HR" altLang="sr-Latn-RS" sz="3500" b="1" dirty="0" err="1" smtClean="0">
                <a:solidFill>
                  <a:schemeClr val="bg1"/>
                </a:solidFill>
              </a:rPr>
              <a:t>Doctrine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of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Precedent</a:t>
            </a:r>
            <a:endParaRPr lang="hr-HR" altLang="sr-Latn-RS" sz="3500" b="1" dirty="0" smtClean="0">
              <a:solidFill>
                <a:schemeClr val="bg1"/>
              </a:solidFill>
            </a:endParaRPr>
          </a:p>
          <a:p>
            <a:pPr marL="987425"/>
            <a:endParaRPr lang="hr-HR" sz="3200" dirty="0" smtClean="0">
              <a:solidFill>
                <a:schemeClr val="bg1"/>
              </a:solidFill>
            </a:endParaRPr>
          </a:p>
          <a:p>
            <a:pPr marL="2870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 Time </a:t>
            </a:r>
            <a:r>
              <a:rPr lang="hr-HR" sz="3200" dirty="0" err="1" smtClean="0">
                <a:solidFill>
                  <a:schemeClr val="bg1"/>
                </a:solidFill>
              </a:rPr>
              <a:t>saving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2870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Certainty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2870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Justice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2870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Consistency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2870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Flexibility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TextShape 3"/>
          <p:cNvSpPr txBox="1"/>
          <p:nvPr/>
        </p:nvSpPr>
        <p:spPr>
          <a:xfrm>
            <a:off x="9432000" y="691200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F61AB605-736B-4F21-9722-A36427827806}" type="slidenum">
              <a:rPr lang="hr-BA" sz="1400">
                <a:latin typeface="Arial"/>
              </a:rPr>
              <a:pPr/>
              <a:t>2</a:t>
            </a:fld>
            <a:endParaRPr/>
          </a:p>
        </p:txBody>
      </p:sp>
      <p:pic>
        <p:nvPicPr>
          <p:cNvPr id="47" name="Slika 46"/>
          <p:cNvPicPr/>
          <p:nvPr/>
        </p:nvPicPr>
        <p:blipFill>
          <a:blip r:embed="rId3" cstate="print"/>
          <a:stretch/>
        </p:blipFill>
        <p:spPr>
          <a:xfrm>
            <a:off x="559080" y="6551640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48" name="TextShape 4"/>
          <p:cNvSpPr txBox="1"/>
          <p:nvPr/>
        </p:nvSpPr>
        <p:spPr>
          <a:xfrm>
            <a:off x="7488000" y="648036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8" name="Pravokutnik 7"/>
          <p:cNvSpPr/>
          <p:nvPr/>
        </p:nvSpPr>
        <p:spPr>
          <a:xfrm>
            <a:off x="2880072" y="323453"/>
            <a:ext cx="4272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4400" dirty="0" err="1" smtClean="0">
                <a:solidFill>
                  <a:schemeClr val="bg1"/>
                </a:solidFill>
              </a:rPr>
              <a:t>Revision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1761" y="1403573"/>
            <a:ext cx="10008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3200" dirty="0" err="1" smtClean="0">
                <a:solidFill>
                  <a:schemeClr val="bg1"/>
                </a:solidFill>
              </a:rPr>
              <a:t>Outline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system</a:t>
            </a:r>
            <a:r>
              <a:rPr lang="hr-HR" sz="3200" dirty="0" smtClean="0">
                <a:solidFill>
                  <a:schemeClr val="bg1"/>
                </a:solidFill>
              </a:rPr>
              <a:t> of civil </a:t>
            </a:r>
            <a:r>
              <a:rPr lang="hr-HR" sz="3200" dirty="0" err="1" smtClean="0">
                <a:solidFill>
                  <a:schemeClr val="bg1"/>
                </a:solidFill>
              </a:rPr>
              <a:t>courts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in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UK.</a:t>
            </a:r>
          </a:p>
          <a:p>
            <a:pPr marL="62230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hr-HR" sz="3200" dirty="0" err="1" smtClean="0">
                <a:solidFill>
                  <a:schemeClr val="bg1"/>
                </a:solidFill>
              </a:rPr>
              <a:t>Outline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system</a:t>
            </a:r>
            <a:r>
              <a:rPr lang="hr-HR" sz="3200" dirty="0" smtClean="0">
                <a:solidFill>
                  <a:schemeClr val="bg1"/>
                </a:solidFill>
              </a:rPr>
              <a:t> of </a:t>
            </a:r>
            <a:r>
              <a:rPr lang="hr-HR" sz="3200" dirty="0" err="1" smtClean="0">
                <a:solidFill>
                  <a:schemeClr val="bg1"/>
                </a:solidFill>
              </a:rPr>
              <a:t>criminal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courts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in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UK.</a:t>
            </a:r>
          </a:p>
          <a:p>
            <a:pPr marL="62230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Who are </a:t>
            </a:r>
            <a:r>
              <a:rPr lang="hr-HR" sz="3200" dirty="0" err="1" smtClean="0">
                <a:solidFill>
                  <a:schemeClr val="bg1"/>
                </a:solidFill>
              </a:rPr>
              <a:t>justices</a:t>
            </a:r>
            <a:r>
              <a:rPr lang="hr-HR" sz="3200" dirty="0" smtClean="0">
                <a:solidFill>
                  <a:schemeClr val="bg1"/>
                </a:solidFill>
              </a:rPr>
              <a:t> of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peace</a:t>
            </a:r>
            <a:r>
              <a:rPr lang="hr-HR" sz="3200" dirty="0" smtClean="0">
                <a:solidFill>
                  <a:schemeClr val="bg1"/>
                </a:solidFill>
              </a:rPr>
              <a:t>?</a:t>
            </a:r>
          </a:p>
          <a:p>
            <a:pPr marL="62230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hr-HR" sz="3200" dirty="0" err="1" smtClean="0">
                <a:solidFill>
                  <a:schemeClr val="bg1"/>
                </a:solidFill>
              </a:rPr>
              <a:t>What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was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highest</a:t>
            </a:r>
            <a:r>
              <a:rPr lang="hr-HR" sz="3200" dirty="0" smtClean="0">
                <a:solidFill>
                  <a:schemeClr val="bg1"/>
                </a:solidFill>
              </a:rPr>
              <a:t> court </a:t>
            </a:r>
            <a:r>
              <a:rPr lang="hr-HR" sz="3200" dirty="0" err="1" smtClean="0">
                <a:solidFill>
                  <a:schemeClr val="bg1"/>
                </a:solidFill>
              </a:rPr>
              <a:t>in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UK </a:t>
            </a:r>
            <a:r>
              <a:rPr lang="hr-HR" sz="3200" dirty="0" err="1" smtClean="0">
                <a:solidFill>
                  <a:schemeClr val="bg1"/>
                </a:solidFill>
              </a:rPr>
              <a:t>before</a:t>
            </a:r>
            <a:r>
              <a:rPr lang="hr-HR" sz="3200" dirty="0" smtClean="0">
                <a:solidFill>
                  <a:schemeClr val="bg1"/>
                </a:solidFill>
              </a:rPr>
              <a:t> 2009?</a:t>
            </a:r>
          </a:p>
          <a:p>
            <a:pPr marL="62230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Who is responsible for </a:t>
            </a:r>
            <a:r>
              <a:rPr lang="hr-HR" sz="3200" dirty="0" err="1" smtClean="0">
                <a:solidFill>
                  <a:schemeClr val="bg1"/>
                </a:solidFill>
              </a:rPr>
              <a:t>judicial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appointments</a:t>
            </a:r>
            <a:r>
              <a:rPr lang="hr-HR" sz="3200" dirty="0" smtClean="0">
                <a:solidFill>
                  <a:schemeClr val="bg1"/>
                </a:solidFill>
              </a:rPr>
              <a:t>?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345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TextShape 3"/>
          <p:cNvSpPr txBox="1"/>
          <p:nvPr/>
        </p:nvSpPr>
        <p:spPr>
          <a:xfrm>
            <a:off x="9432000" y="691200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F61AB605-736B-4F21-9722-A36427827806}" type="slidenum">
              <a:rPr lang="hr-BA" sz="1400">
                <a:latin typeface="Arial"/>
              </a:rPr>
              <a:pPr/>
              <a:t>20</a:t>
            </a:fld>
            <a:endParaRPr/>
          </a:p>
        </p:txBody>
      </p:sp>
      <p:pic>
        <p:nvPicPr>
          <p:cNvPr id="47" name="Slika 46"/>
          <p:cNvPicPr/>
          <p:nvPr/>
        </p:nvPicPr>
        <p:blipFill>
          <a:blip r:embed="rId3" cstate="print"/>
          <a:stretch/>
        </p:blipFill>
        <p:spPr>
          <a:xfrm>
            <a:off x="4536256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48" name="TextShape 4"/>
          <p:cNvSpPr txBox="1"/>
          <p:nvPr/>
        </p:nvSpPr>
        <p:spPr>
          <a:xfrm>
            <a:off x="7488000" y="648036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8" name="Pravokutnik 7"/>
          <p:cNvSpPr/>
          <p:nvPr/>
        </p:nvSpPr>
        <p:spPr>
          <a:xfrm>
            <a:off x="0" y="323453"/>
            <a:ext cx="10080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hr-HR" altLang="sr-Latn-RS" sz="3500" b="1" dirty="0" err="1" smtClean="0">
                <a:solidFill>
                  <a:schemeClr val="bg1"/>
                </a:solidFill>
              </a:rPr>
              <a:t>Arguments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Against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sz="35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500" b="1" dirty="0" err="1" smtClean="0">
                <a:solidFill>
                  <a:schemeClr val="bg1"/>
                </a:solidFill>
              </a:rPr>
              <a:t>Doctrine</a:t>
            </a:r>
            <a:endParaRPr lang="hr-HR" altLang="sr-Latn-RS" sz="3500" b="1" dirty="0" smtClean="0">
              <a:solidFill>
                <a:schemeClr val="bg1"/>
              </a:solidFill>
            </a:endParaRPr>
          </a:p>
          <a:p>
            <a:pPr algn="ctr" defTabSz="914377">
              <a:defRPr/>
            </a:pPr>
            <a:endParaRPr lang="hr-HR" altLang="sr-Latn-RS" sz="3500" b="1" dirty="0" smtClean="0">
              <a:solidFill>
                <a:schemeClr val="bg1"/>
              </a:solidFill>
            </a:endParaRPr>
          </a:p>
          <a:p>
            <a:pPr marL="2508250">
              <a:lnSpc>
                <a:spcPct val="150000"/>
              </a:lnSpc>
              <a:buFont typeface="Arial" pitchFamily="34" charset="0"/>
              <a:buChar char="•"/>
              <a:tabLst>
                <a:tab pos="2689225" algn="l"/>
              </a:tabLst>
            </a:pP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Promotes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laziness</a:t>
            </a:r>
            <a:endParaRPr lang="hr-HR" sz="3500" dirty="0" smtClean="0">
              <a:solidFill>
                <a:schemeClr val="bg1"/>
              </a:solidFill>
            </a:endParaRPr>
          </a:p>
          <a:p>
            <a:pPr marL="2508250">
              <a:lnSpc>
                <a:spcPct val="150000"/>
              </a:lnSpc>
              <a:buFont typeface="Arial" pitchFamily="34" charset="0"/>
              <a:buChar char="•"/>
              <a:tabLst>
                <a:tab pos="2689225" algn="l"/>
              </a:tabLst>
            </a:pP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Stagnation</a:t>
            </a:r>
            <a:endParaRPr lang="hr-HR" sz="3500" dirty="0" smtClean="0">
              <a:solidFill>
                <a:schemeClr val="bg1"/>
              </a:solidFill>
            </a:endParaRPr>
          </a:p>
          <a:p>
            <a:pPr marL="2508250">
              <a:lnSpc>
                <a:spcPct val="150000"/>
              </a:lnSpc>
              <a:buFont typeface="Arial" pitchFamily="34" charset="0"/>
              <a:buChar char="•"/>
              <a:tabLst>
                <a:tab pos="2689225" algn="l"/>
              </a:tabLst>
            </a:pP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Backwards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looking</a:t>
            </a:r>
            <a:endParaRPr lang="hr-HR" sz="3500" dirty="0" smtClean="0">
              <a:solidFill>
                <a:schemeClr val="bg1"/>
              </a:solidFill>
            </a:endParaRPr>
          </a:p>
          <a:p>
            <a:pPr marL="2508250">
              <a:lnSpc>
                <a:spcPct val="150000"/>
              </a:lnSpc>
              <a:buFont typeface="Arial" pitchFamily="34" charset="0"/>
              <a:buChar char="•"/>
              <a:tabLst>
                <a:tab pos="2689225" algn="l"/>
              </a:tabLst>
            </a:pP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Difficult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remedy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mistakes</a:t>
            </a:r>
            <a:endParaRPr lang="hr-HR" sz="3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lika 54"/>
          <p:cNvPicPr/>
          <p:nvPr/>
        </p:nvPicPr>
        <p:blipFill>
          <a:blip r:embed="rId2" cstate="print"/>
          <a:stretch/>
        </p:blipFill>
        <p:spPr>
          <a:xfrm>
            <a:off x="1345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-1" y="179437"/>
            <a:ext cx="10080625" cy="7380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914377">
              <a:defRPr/>
            </a:pPr>
            <a:r>
              <a:rPr lang="hr-HR" altLang="sr-Latn-RS" sz="4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Vocabulary</a:t>
            </a:r>
            <a:endParaRPr lang="hr-HR" altLang="sr-Latn-RS" sz="40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hr-HR" sz="3600" dirty="0" smtClean="0"/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Binding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precedent</a:t>
            </a:r>
            <a:r>
              <a:rPr lang="hr-HR" sz="3400" i="1" dirty="0" smtClean="0"/>
              <a:t> </a:t>
            </a:r>
            <a:r>
              <a:rPr lang="hr-HR" sz="3400" dirty="0" smtClean="0"/>
              <a:t>– obvezujući presedan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Persuasive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precedent</a:t>
            </a:r>
            <a:r>
              <a:rPr lang="hr-HR" sz="3400" i="1" dirty="0" smtClean="0"/>
              <a:t> </a:t>
            </a:r>
            <a:r>
              <a:rPr lang="hr-HR" sz="3400" dirty="0" smtClean="0"/>
              <a:t>– preporučljivi presedan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Precedent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law</a:t>
            </a:r>
            <a:r>
              <a:rPr lang="hr-HR" sz="3400" dirty="0" smtClean="0"/>
              <a:t> – pravo riješenih slučajeva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Divisional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courts</a:t>
            </a:r>
            <a:r>
              <a:rPr lang="hr-HR" sz="3400" i="1" dirty="0" smtClean="0"/>
              <a:t> </a:t>
            </a:r>
            <a:r>
              <a:rPr lang="hr-HR" sz="3400" dirty="0" smtClean="0"/>
              <a:t>– sudski odjeli Visokog suda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Law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Reports</a:t>
            </a:r>
            <a:r>
              <a:rPr lang="hr-HR" sz="3400" i="1" dirty="0" smtClean="0"/>
              <a:t> </a:t>
            </a:r>
            <a:r>
              <a:rPr lang="hr-HR" sz="3400" dirty="0" smtClean="0"/>
              <a:t>– zbirka sudskih odluka </a:t>
            </a:r>
          </a:p>
          <a:p>
            <a:pPr marL="180975"/>
            <a:r>
              <a:rPr lang="hr-HR" sz="3400" i="1" dirty="0" err="1" smtClean="0"/>
              <a:t>Dissenting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judgment</a:t>
            </a:r>
            <a:r>
              <a:rPr lang="hr-HR" sz="3400" i="1" dirty="0" smtClean="0"/>
              <a:t> </a:t>
            </a:r>
            <a:r>
              <a:rPr lang="hr-HR" sz="3400" dirty="0" smtClean="0"/>
              <a:t>– nejednoglasna sudska odluka </a:t>
            </a:r>
          </a:p>
          <a:p>
            <a:pPr marL="180975"/>
            <a:r>
              <a:rPr lang="hr-HR" sz="3200" dirty="0" smtClean="0"/>
              <a:t>                                         (odluka uz izdvojeno mišljenje)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Ratio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decidendi</a:t>
            </a:r>
            <a:r>
              <a:rPr lang="hr-HR" sz="3400" dirty="0" smtClean="0"/>
              <a:t> – razlog za donošenje odluke</a:t>
            </a:r>
          </a:p>
          <a:p>
            <a:pPr marL="180975">
              <a:lnSpc>
                <a:spcPct val="130000"/>
              </a:lnSpc>
            </a:pPr>
            <a:r>
              <a:rPr lang="hr-HR" sz="3400" i="1" dirty="0" err="1" smtClean="0"/>
              <a:t>Obiter</a:t>
            </a:r>
            <a:r>
              <a:rPr lang="hr-HR" sz="3400" i="1" dirty="0" smtClean="0"/>
              <a:t> </a:t>
            </a:r>
            <a:r>
              <a:rPr lang="hr-HR" sz="3400" i="1" dirty="0" err="1" smtClean="0"/>
              <a:t>dicta</a:t>
            </a:r>
            <a:r>
              <a:rPr lang="hr-HR" sz="3400" dirty="0" smtClean="0"/>
              <a:t> – usputne primjedbe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TextShape 3"/>
          <p:cNvSpPr txBox="1"/>
          <p:nvPr/>
        </p:nvSpPr>
        <p:spPr>
          <a:xfrm>
            <a:off x="9432000" y="691200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F61AB605-736B-4F21-9722-A36427827806}" type="slidenum">
              <a:rPr lang="hr-BA" sz="1400">
                <a:latin typeface="Arial"/>
              </a:rPr>
              <a:pPr/>
              <a:t>3</a:t>
            </a:fld>
            <a:endParaRPr/>
          </a:p>
        </p:txBody>
      </p:sp>
      <p:pic>
        <p:nvPicPr>
          <p:cNvPr id="47" name="Slika 46"/>
          <p:cNvPicPr/>
          <p:nvPr/>
        </p:nvPicPr>
        <p:blipFill>
          <a:blip r:embed="rId3" cstate="print"/>
          <a:stretch/>
        </p:blipFill>
        <p:spPr>
          <a:xfrm>
            <a:off x="559080" y="6551640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48" name="TextShape 4"/>
          <p:cNvSpPr txBox="1"/>
          <p:nvPr/>
        </p:nvSpPr>
        <p:spPr>
          <a:xfrm>
            <a:off x="7488000" y="648036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8" name="Pravokutnik 7"/>
          <p:cNvSpPr/>
          <p:nvPr/>
        </p:nvSpPr>
        <p:spPr>
          <a:xfrm>
            <a:off x="2880072" y="323453"/>
            <a:ext cx="4272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4400" dirty="0" err="1" smtClean="0">
                <a:solidFill>
                  <a:schemeClr val="bg1"/>
                </a:solidFill>
              </a:rPr>
              <a:t>Precedent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43767" y="1403573"/>
            <a:ext cx="993685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400" dirty="0" smtClean="0">
                <a:solidFill>
                  <a:schemeClr val="bg1"/>
                </a:solidFill>
              </a:rPr>
              <a:t>A </a:t>
            </a:r>
            <a:r>
              <a:rPr lang="hr-HR" sz="3400" dirty="0" err="1" smtClean="0">
                <a:solidFill>
                  <a:schemeClr val="bg1"/>
                </a:solidFill>
              </a:rPr>
              <a:t>previous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decision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made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by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a</a:t>
            </a:r>
            <a:r>
              <a:rPr lang="hr-HR" sz="3400" dirty="0" smtClean="0">
                <a:solidFill>
                  <a:schemeClr val="bg1"/>
                </a:solidFill>
              </a:rPr>
              <a:t> superior court on </a:t>
            </a:r>
            <a:r>
              <a:rPr lang="hr-HR" sz="3400" dirty="0" err="1" smtClean="0">
                <a:solidFill>
                  <a:schemeClr val="bg1"/>
                </a:solidFill>
              </a:rPr>
              <a:t>similar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facts</a:t>
            </a:r>
            <a:r>
              <a:rPr lang="hr-HR" sz="3400" dirty="0" smtClean="0">
                <a:solidFill>
                  <a:schemeClr val="bg1"/>
                </a:solidFill>
              </a:rPr>
              <a:t> - </a:t>
            </a:r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rule</a:t>
            </a:r>
            <a:r>
              <a:rPr lang="hr-HR" sz="3400" dirty="0" smtClean="0">
                <a:solidFill>
                  <a:schemeClr val="bg1"/>
                </a:solidFill>
              </a:rPr>
              <a:t> of </a:t>
            </a:r>
            <a:r>
              <a:rPr lang="hr-HR" sz="3400" dirty="0" err="1" smtClean="0">
                <a:solidFill>
                  <a:schemeClr val="bg1"/>
                </a:solidFill>
              </a:rPr>
              <a:t>precedent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requires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that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in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certain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circumstances</a:t>
            </a:r>
            <a:r>
              <a:rPr lang="hr-HR" sz="3400" dirty="0" smtClean="0">
                <a:solidFill>
                  <a:schemeClr val="bg1"/>
                </a:solidFill>
              </a:rPr>
              <a:t> a </a:t>
            </a:r>
            <a:r>
              <a:rPr lang="hr-HR" sz="3400" dirty="0" err="1" smtClean="0">
                <a:solidFill>
                  <a:schemeClr val="bg1"/>
                </a:solidFill>
              </a:rPr>
              <a:t>decision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made</a:t>
            </a:r>
            <a:r>
              <a:rPr lang="hr-HR" sz="3400" dirty="0" smtClean="0">
                <a:solidFill>
                  <a:schemeClr val="bg1"/>
                </a:solidFill>
              </a:rPr>
              <a:t> on a legal </a:t>
            </a:r>
            <a:r>
              <a:rPr lang="hr-HR" sz="3400" dirty="0" err="1" smtClean="0">
                <a:solidFill>
                  <a:schemeClr val="bg1"/>
                </a:solidFill>
              </a:rPr>
              <a:t>point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made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in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an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earlier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case</a:t>
            </a:r>
            <a:r>
              <a:rPr lang="hr-HR" sz="3400" dirty="0" smtClean="0">
                <a:solidFill>
                  <a:schemeClr val="bg1"/>
                </a:solidFill>
              </a:rPr>
              <a:t> must </a:t>
            </a:r>
            <a:r>
              <a:rPr lang="hr-HR" sz="3400" dirty="0" err="1" smtClean="0">
                <a:solidFill>
                  <a:schemeClr val="bg1"/>
                </a:solidFill>
              </a:rPr>
              <a:t>be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followed</a:t>
            </a:r>
            <a:endParaRPr lang="hr-HR" sz="3400" dirty="0" smtClean="0">
              <a:solidFill>
                <a:schemeClr val="bg1"/>
              </a:solidFill>
            </a:endParaRPr>
          </a:p>
          <a:p>
            <a:endParaRPr lang="hr-HR" sz="3400" dirty="0" smtClean="0">
              <a:solidFill>
                <a:schemeClr val="bg1"/>
              </a:solidFill>
            </a:endParaRPr>
          </a:p>
          <a:p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doctrine</a:t>
            </a:r>
            <a:r>
              <a:rPr lang="hr-HR" sz="3400" dirty="0" smtClean="0">
                <a:solidFill>
                  <a:schemeClr val="bg1"/>
                </a:solidFill>
              </a:rPr>
              <a:t> of </a:t>
            </a:r>
            <a:r>
              <a:rPr lang="hr-HR" sz="3400" dirty="0" err="1" smtClean="0">
                <a:solidFill>
                  <a:schemeClr val="bg1"/>
                </a:solidFill>
              </a:rPr>
              <a:t>precedent</a:t>
            </a:r>
            <a:r>
              <a:rPr lang="hr-HR" sz="3400" dirty="0" smtClean="0">
                <a:solidFill>
                  <a:schemeClr val="bg1"/>
                </a:solidFill>
              </a:rPr>
              <a:t> (</a:t>
            </a:r>
            <a:r>
              <a:rPr lang="hr-HR" sz="3400" i="1" dirty="0" smtClean="0">
                <a:solidFill>
                  <a:schemeClr val="bg1"/>
                </a:solidFill>
              </a:rPr>
              <a:t>stare </a:t>
            </a:r>
            <a:r>
              <a:rPr lang="hr-HR" sz="3400" i="1" dirty="0" err="1" smtClean="0">
                <a:solidFill>
                  <a:schemeClr val="bg1"/>
                </a:solidFill>
              </a:rPr>
              <a:t>decisis</a:t>
            </a:r>
            <a:r>
              <a:rPr lang="hr-HR" sz="3400" dirty="0" smtClean="0">
                <a:solidFill>
                  <a:schemeClr val="bg1"/>
                </a:solidFill>
              </a:rPr>
              <a:t>)</a:t>
            </a:r>
          </a:p>
          <a:p>
            <a:endParaRPr lang="hr-HR" sz="3400" dirty="0" smtClean="0">
              <a:solidFill>
                <a:schemeClr val="bg1"/>
              </a:solidFill>
            </a:endParaRPr>
          </a:p>
          <a:p>
            <a:r>
              <a:rPr lang="hr-HR" sz="3400" dirty="0" err="1" smtClean="0">
                <a:solidFill>
                  <a:schemeClr val="bg1"/>
                </a:solidFill>
              </a:rPr>
              <a:t>The</a:t>
            </a:r>
            <a:r>
              <a:rPr lang="hr-HR" sz="3400" dirty="0" smtClean="0">
                <a:solidFill>
                  <a:schemeClr val="bg1"/>
                </a:solidFill>
              </a:rPr>
              <a:t> </a:t>
            </a:r>
            <a:r>
              <a:rPr lang="hr-HR" sz="3400" dirty="0" err="1" smtClean="0">
                <a:solidFill>
                  <a:schemeClr val="bg1"/>
                </a:solidFill>
              </a:rPr>
              <a:t>hierarchy</a:t>
            </a:r>
            <a:r>
              <a:rPr lang="hr-HR" sz="3400" dirty="0" smtClean="0">
                <a:solidFill>
                  <a:schemeClr val="bg1"/>
                </a:solidFill>
              </a:rPr>
              <a:t> of </a:t>
            </a:r>
            <a:r>
              <a:rPr lang="hr-HR" sz="3400" dirty="0" err="1" smtClean="0">
                <a:solidFill>
                  <a:schemeClr val="bg1"/>
                </a:solidFill>
              </a:rPr>
              <a:t>courts</a:t>
            </a:r>
            <a:endParaRPr lang="en-GB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lika 48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9432360" y="691200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53" name="Slika 52"/>
          <p:cNvPicPr/>
          <p:nvPr/>
        </p:nvPicPr>
        <p:blipFill>
          <a:blip r:embed="rId3" cstate="print"/>
          <a:stretch/>
        </p:blipFill>
        <p:spPr>
          <a:xfrm>
            <a:off x="4464248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54" name="TextShape 4"/>
          <p:cNvSpPr txBox="1"/>
          <p:nvPr/>
        </p:nvSpPr>
        <p:spPr>
          <a:xfrm>
            <a:off x="7488000" y="648072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2448024" y="0"/>
            <a:ext cx="6210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4000" b="1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sz="40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4000" b="1" dirty="0" err="1" smtClean="0">
                <a:solidFill>
                  <a:schemeClr val="bg1"/>
                </a:solidFill>
              </a:rPr>
              <a:t>doctrine</a:t>
            </a:r>
            <a:r>
              <a:rPr lang="hr-HR" altLang="sr-Latn-RS" sz="4000" b="1" dirty="0" smtClean="0">
                <a:solidFill>
                  <a:schemeClr val="bg1"/>
                </a:solidFill>
              </a:rPr>
              <a:t> of </a:t>
            </a:r>
            <a:r>
              <a:rPr lang="hr-HR" altLang="sr-Latn-RS" sz="4000" b="1" dirty="0" err="1" smtClean="0">
                <a:solidFill>
                  <a:schemeClr val="bg1"/>
                </a:solidFill>
              </a:rPr>
              <a:t>precedent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827509"/>
            <a:ext cx="10080625" cy="5544616"/>
          </a:xfrm>
        </p:spPr>
        <p:txBody>
          <a:bodyPr rtlCol="0">
            <a:noAutofit/>
          </a:bodyPr>
          <a:lstStyle/>
          <a:p>
            <a:pPr marL="365760" indent="-256032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Stare </a:t>
            </a:r>
            <a:r>
              <a:rPr lang="en-US" sz="3600" b="1" dirty="0" err="1">
                <a:solidFill>
                  <a:schemeClr val="bg1"/>
                </a:solidFill>
              </a:rPr>
              <a:t>decisis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  <a:p>
            <a:pPr marL="263525" indent="-263525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   t</a:t>
            </a: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doctrine of judicial precedent is based on stare </a:t>
            </a:r>
            <a:r>
              <a:rPr lang="en-US" sz="3200" dirty="0" err="1" smtClean="0">
                <a:solidFill>
                  <a:schemeClr val="bg1"/>
                </a:solidFill>
              </a:rPr>
              <a:t>decisis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     </a:t>
            </a:r>
            <a:r>
              <a:rPr lang="hr-HR" sz="3200" dirty="0" err="1" smtClean="0">
                <a:solidFill>
                  <a:schemeClr val="bg1"/>
                </a:solidFill>
              </a:rPr>
              <a:t>abiding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by</a:t>
            </a:r>
            <a:r>
              <a:rPr lang="hr-HR" sz="3200" dirty="0" smtClean="0">
                <a:solidFill>
                  <a:schemeClr val="bg1"/>
                </a:solidFill>
              </a:rPr>
              <a:t> a </a:t>
            </a:r>
            <a:r>
              <a:rPr lang="hr-HR" sz="3200" dirty="0" err="1" smtClean="0">
                <a:solidFill>
                  <a:schemeClr val="bg1"/>
                </a:solidFill>
              </a:rPr>
              <a:t>previous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decision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hr-HR" sz="3200" dirty="0" smtClean="0">
                <a:solidFill>
                  <a:schemeClr val="bg1"/>
                </a:solidFill>
              </a:rPr>
              <a:t>/ </a:t>
            </a:r>
            <a:r>
              <a:rPr lang="en-US" sz="3200" dirty="0" smtClean="0">
                <a:solidFill>
                  <a:schemeClr val="bg1"/>
                </a:solidFill>
              </a:rPr>
              <a:t>Once </a:t>
            </a:r>
            <a:r>
              <a:rPr lang="en-US" sz="3200" dirty="0">
                <a:solidFill>
                  <a:schemeClr val="bg1"/>
                </a:solidFill>
              </a:rPr>
              <a:t>a point of law has been decided in a particular case, that law must be applied in all future cases </a:t>
            </a:r>
            <a:r>
              <a:rPr lang="hr-HR" sz="3200" dirty="0" err="1" smtClean="0">
                <a:solidFill>
                  <a:schemeClr val="bg1"/>
                </a:solidFill>
              </a:rPr>
              <a:t>with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same material facts. </a:t>
            </a:r>
            <a:r>
              <a:rPr lang="hr-HR" sz="3200" dirty="0" smtClean="0">
                <a:solidFill>
                  <a:schemeClr val="bg1"/>
                </a:solidFill>
              </a:rPr>
              <a:t>/</a:t>
            </a:r>
          </a:p>
          <a:p>
            <a:pPr marL="263525" indent="-263525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defRPr/>
            </a:pPr>
            <a:endParaRPr lang="hr-HR" sz="3200" dirty="0" smtClean="0">
              <a:solidFill>
                <a:schemeClr val="bg1"/>
              </a:solidFill>
            </a:endParaRPr>
          </a:p>
          <a:p>
            <a:pPr marL="365760" indent="-256032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hr-HR" sz="3600" b="1" dirty="0" err="1" smtClean="0">
                <a:solidFill>
                  <a:schemeClr val="bg1"/>
                </a:solidFill>
              </a:rPr>
              <a:t>The</a:t>
            </a:r>
            <a:r>
              <a:rPr lang="hr-HR" sz="3600" b="1" dirty="0" smtClean="0">
                <a:solidFill>
                  <a:schemeClr val="bg1"/>
                </a:solidFill>
              </a:rPr>
              <a:t> </a:t>
            </a:r>
            <a:r>
              <a:rPr lang="hr-HR" sz="3600" b="1" dirty="0" err="1">
                <a:solidFill>
                  <a:schemeClr val="bg1"/>
                </a:solidFill>
              </a:rPr>
              <a:t>doctrine</a:t>
            </a:r>
            <a:r>
              <a:rPr lang="hr-HR" sz="3600" b="1" dirty="0">
                <a:solidFill>
                  <a:schemeClr val="bg1"/>
                </a:solidFill>
              </a:rPr>
              <a:t> is</a:t>
            </a:r>
            <a:r>
              <a:rPr lang="hr-HR" sz="3600" dirty="0">
                <a:solidFill>
                  <a:schemeClr val="bg1"/>
                </a:solidFill>
              </a:rPr>
              <a:t>:</a:t>
            </a:r>
          </a:p>
          <a:p>
            <a:pPr marL="365760" indent="-256032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-  </a:t>
            </a:r>
            <a:r>
              <a:rPr lang="hr-HR" sz="3200" dirty="0" err="1" smtClean="0">
                <a:solidFill>
                  <a:schemeClr val="bg1"/>
                </a:solidFill>
              </a:rPr>
              <a:t>All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courts</a:t>
            </a:r>
            <a:r>
              <a:rPr lang="hr-HR" sz="3200" dirty="0">
                <a:solidFill>
                  <a:schemeClr val="bg1"/>
                </a:solidFill>
              </a:rPr>
              <a:t> are </a:t>
            </a:r>
            <a:r>
              <a:rPr lang="hr-HR" sz="3200" dirty="0" err="1">
                <a:solidFill>
                  <a:schemeClr val="bg1"/>
                </a:solidFill>
              </a:rPr>
              <a:t>bound</a:t>
            </a:r>
            <a:r>
              <a:rPr lang="hr-HR" sz="3200" dirty="0">
                <a:solidFill>
                  <a:schemeClr val="bg1"/>
                </a:solidFill>
              </a:rPr>
              <a:t> to </a:t>
            </a:r>
            <a:r>
              <a:rPr lang="hr-HR" sz="3200" dirty="0" err="1">
                <a:solidFill>
                  <a:schemeClr val="bg1"/>
                </a:solidFill>
              </a:rPr>
              <a:t>follow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decisions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made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by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their</a:t>
            </a:r>
            <a:r>
              <a:rPr lang="hr-HR" sz="3200" dirty="0" smtClean="0">
                <a:solidFill>
                  <a:schemeClr val="bg1"/>
                </a:solidFill>
              </a:rPr>
              <a:t> superior </a:t>
            </a:r>
            <a:r>
              <a:rPr lang="hr-HR" sz="3200" dirty="0" err="1" smtClean="0">
                <a:solidFill>
                  <a:schemeClr val="bg1"/>
                </a:solidFill>
              </a:rPr>
              <a:t>courts</a:t>
            </a:r>
            <a:r>
              <a:rPr lang="hr-HR" sz="3200" dirty="0" smtClean="0">
                <a:solidFill>
                  <a:schemeClr val="bg1"/>
                </a:solidFill>
              </a:rPr>
              <a:t> (</a:t>
            </a:r>
            <a:r>
              <a:rPr lang="hr-HR" sz="3200" dirty="0" err="1" smtClean="0">
                <a:solidFill>
                  <a:schemeClr val="bg1"/>
                </a:solidFill>
              </a:rPr>
              <a:t>courts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above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them</a:t>
            </a:r>
            <a:r>
              <a:rPr lang="hr-HR" sz="3200" dirty="0" smtClean="0">
                <a:solidFill>
                  <a:schemeClr val="bg1"/>
                </a:solidFill>
              </a:rPr>
              <a:t>);</a:t>
            </a:r>
            <a:endParaRPr lang="hr-HR" sz="3200" dirty="0">
              <a:solidFill>
                <a:schemeClr val="bg1"/>
              </a:solidFill>
            </a:endParaRPr>
          </a:p>
          <a:p>
            <a:pPr marL="365760" indent="-256032" defTabSz="914377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defRPr/>
            </a:pPr>
            <a:r>
              <a:rPr lang="hr-HR" sz="3200" dirty="0" smtClean="0">
                <a:solidFill>
                  <a:schemeClr val="bg1"/>
                </a:solidFill>
              </a:rPr>
              <a:t>-  </a:t>
            </a:r>
            <a:r>
              <a:rPr lang="hr-HR" sz="3200" dirty="0" err="1" smtClean="0">
                <a:solidFill>
                  <a:schemeClr val="bg1"/>
                </a:solidFill>
              </a:rPr>
              <a:t>Appellate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courts</a:t>
            </a:r>
            <a:r>
              <a:rPr lang="hr-HR" sz="3200" dirty="0">
                <a:solidFill>
                  <a:schemeClr val="bg1"/>
                </a:solidFill>
              </a:rPr>
              <a:t> are </a:t>
            </a:r>
            <a:r>
              <a:rPr lang="hr-HR" sz="3200" dirty="0" err="1">
                <a:solidFill>
                  <a:schemeClr val="bg1"/>
                </a:solidFill>
              </a:rPr>
              <a:t>normally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bound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by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their</a:t>
            </a:r>
            <a:r>
              <a:rPr lang="hr-HR" sz="3200" dirty="0">
                <a:solidFill>
                  <a:schemeClr val="bg1"/>
                </a:solidFill>
              </a:rPr>
              <a:t> own past </a:t>
            </a:r>
            <a:r>
              <a:rPr lang="hr-HR" sz="3200" dirty="0" err="1">
                <a:solidFill>
                  <a:schemeClr val="bg1"/>
                </a:solidFill>
              </a:rPr>
              <a:t>decisions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Strelica udesno 9"/>
          <p:cNvSpPr/>
          <p:nvPr/>
        </p:nvSpPr>
        <p:spPr>
          <a:xfrm>
            <a:off x="1655936" y="2123653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lika 57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003C21A0-0AF3-4BED-BECC-3A305F74C514}" type="slidenum">
              <a:rPr lang="hr-BA" sz="1400">
                <a:latin typeface="Arial"/>
              </a:rPr>
              <a:pPr/>
              <a:t>5</a:t>
            </a:fld>
            <a:endParaRPr/>
          </a:p>
        </p:txBody>
      </p:sp>
      <p:pic>
        <p:nvPicPr>
          <p:cNvPr id="64" name="Slika 63"/>
          <p:cNvPicPr/>
          <p:nvPr/>
        </p:nvPicPr>
        <p:blipFill>
          <a:blip r:embed="rId3" cstate="print"/>
          <a:stretch/>
        </p:blipFill>
        <p:spPr>
          <a:xfrm>
            <a:off x="4536256" y="6660157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65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hr-BA" sz="1000" b="1">
                <a:latin typeface="Arial"/>
              </a:rPr>
              <a:t>Naslov predavanja</a:t>
            </a:r>
            <a:endParaRPr/>
          </a:p>
          <a:p>
            <a:pPr algn="r"/>
            <a:r>
              <a:rPr lang="hr-BA" sz="1000">
                <a:latin typeface="Arial"/>
              </a:rPr>
              <a:t>Autor predavanja</a:t>
            </a:r>
            <a:endParaRPr/>
          </a:p>
        </p:txBody>
      </p:sp>
      <p:sp>
        <p:nvSpPr>
          <p:cNvPr id="10" name="TekstniOkvir 9"/>
          <p:cNvSpPr txBox="1"/>
          <p:nvPr/>
        </p:nvSpPr>
        <p:spPr>
          <a:xfrm>
            <a:off x="0" y="323453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err="1" smtClean="0">
                <a:solidFill>
                  <a:schemeClr val="bg1"/>
                </a:solidFill>
              </a:rPr>
              <a:t>How</a:t>
            </a:r>
            <a:r>
              <a:rPr lang="hr-HR" sz="4000" b="1" dirty="0" smtClean="0">
                <a:solidFill>
                  <a:schemeClr val="bg1"/>
                </a:solidFill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</a:rPr>
              <a:t>does</a:t>
            </a:r>
            <a:r>
              <a:rPr lang="hr-HR" sz="4000" b="1" dirty="0" smtClean="0">
                <a:solidFill>
                  <a:schemeClr val="bg1"/>
                </a:solidFill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</a:rPr>
              <a:t>the</a:t>
            </a:r>
            <a:r>
              <a:rPr lang="hr-HR" sz="4000" b="1" dirty="0" smtClean="0">
                <a:solidFill>
                  <a:schemeClr val="bg1"/>
                </a:solidFill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</a:rPr>
              <a:t>doctrine</a:t>
            </a:r>
            <a:r>
              <a:rPr lang="hr-HR" sz="4000" b="1" dirty="0" smtClean="0">
                <a:solidFill>
                  <a:schemeClr val="bg1"/>
                </a:solidFill>
              </a:rPr>
              <a:t> of </a:t>
            </a:r>
            <a:r>
              <a:rPr lang="hr-HR" sz="4000" b="1" dirty="0" err="1" smtClean="0">
                <a:solidFill>
                  <a:schemeClr val="bg1"/>
                </a:solidFill>
              </a:rPr>
              <a:t>precedent</a:t>
            </a:r>
            <a:r>
              <a:rPr lang="hr-HR" sz="4000" b="1" dirty="0" smtClean="0">
                <a:solidFill>
                  <a:schemeClr val="bg1"/>
                </a:solidFill>
              </a:rPr>
              <a:t> work?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" y="1619597"/>
            <a:ext cx="10080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500" dirty="0" err="1" smtClean="0">
                <a:solidFill>
                  <a:schemeClr val="bg1"/>
                </a:solidFill>
              </a:rPr>
              <a:t>Judges</a:t>
            </a:r>
            <a:r>
              <a:rPr lang="hr-HR" sz="3500" dirty="0" smtClean="0">
                <a:solidFill>
                  <a:schemeClr val="bg1"/>
                </a:solidFill>
              </a:rPr>
              <a:t> are </a:t>
            </a:r>
            <a:r>
              <a:rPr lang="hr-HR" sz="3500" dirty="0" err="1" smtClean="0">
                <a:solidFill>
                  <a:schemeClr val="bg1"/>
                </a:solidFill>
              </a:rPr>
              <a:t>required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follow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decisions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made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previous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cases</a:t>
            </a:r>
            <a:r>
              <a:rPr lang="hr-HR" sz="3500" dirty="0" smtClean="0">
                <a:solidFill>
                  <a:schemeClr val="bg1"/>
                </a:solidFill>
              </a:rPr>
              <a:t>.  </a:t>
            </a:r>
          </a:p>
          <a:p>
            <a:endParaRPr lang="hr-HR" sz="3500" dirty="0" smtClean="0">
              <a:solidFill>
                <a:schemeClr val="bg1"/>
              </a:solidFill>
            </a:endParaRPr>
          </a:p>
          <a:p>
            <a:r>
              <a:rPr lang="hr-HR" sz="3500" dirty="0" err="1" smtClean="0">
                <a:solidFill>
                  <a:schemeClr val="bg1"/>
                </a:solidFill>
              </a:rPr>
              <a:t>By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doing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so</a:t>
            </a:r>
            <a:r>
              <a:rPr lang="hr-HR" sz="3500" dirty="0" smtClean="0">
                <a:solidFill>
                  <a:schemeClr val="bg1"/>
                </a:solidFill>
              </a:rPr>
              <a:t>, </a:t>
            </a:r>
            <a:r>
              <a:rPr lang="hr-HR" sz="3500" dirty="0" err="1" smtClean="0">
                <a:solidFill>
                  <a:schemeClr val="bg1"/>
                </a:solidFill>
              </a:rPr>
              <a:t>they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secure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i="1" dirty="0" smtClean="0">
                <a:solidFill>
                  <a:schemeClr val="bg1"/>
                </a:solidFill>
              </a:rPr>
              <a:t>a </a:t>
            </a:r>
            <a:r>
              <a:rPr lang="hr-HR" sz="3500" i="1" dirty="0" err="1" smtClean="0">
                <a:solidFill>
                  <a:schemeClr val="bg1"/>
                </a:solidFill>
              </a:rPr>
              <a:t>consistency</a:t>
            </a:r>
            <a:r>
              <a:rPr lang="hr-HR" sz="3500" i="1" dirty="0" smtClean="0">
                <a:solidFill>
                  <a:schemeClr val="bg1"/>
                </a:solidFill>
              </a:rPr>
              <a:t> </a:t>
            </a:r>
            <a:r>
              <a:rPr lang="hr-HR" sz="3500" i="1" dirty="0" err="1" smtClean="0">
                <a:solidFill>
                  <a:schemeClr val="bg1"/>
                </a:solidFill>
              </a:rPr>
              <a:t>in</a:t>
            </a:r>
            <a:r>
              <a:rPr lang="hr-HR" sz="3500" i="1" dirty="0" smtClean="0">
                <a:solidFill>
                  <a:schemeClr val="bg1"/>
                </a:solidFill>
              </a:rPr>
              <a:t> </a:t>
            </a:r>
            <a:r>
              <a:rPr lang="hr-HR" sz="3500" i="1" dirty="0" err="1" smtClean="0">
                <a:solidFill>
                  <a:schemeClr val="bg1"/>
                </a:solidFill>
              </a:rPr>
              <a:t>the</a:t>
            </a:r>
            <a:r>
              <a:rPr lang="hr-HR" sz="3500" i="1" dirty="0" smtClean="0">
                <a:solidFill>
                  <a:schemeClr val="bg1"/>
                </a:solidFill>
              </a:rPr>
              <a:t> </a:t>
            </a:r>
            <a:r>
              <a:rPr lang="hr-HR" sz="3500" i="1" dirty="0" err="1" smtClean="0">
                <a:solidFill>
                  <a:schemeClr val="bg1"/>
                </a:solidFill>
              </a:rPr>
              <a:t>law</a:t>
            </a:r>
            <a:r>
              <a:rPr lang="hr-HR" sz="3500" dirty="0" smtClean="0">
                <a:solidFill>
                  <a:schemeClr val="bg1"/>
                </a:solidFill>
              </a:rPr>
              <a:t> . </a:t>
            </a:r>
          </a:p>
          <a:p>
            <a:endParaRPr lang="hr-HR" sz="3500" dirty="0" smtClean="0">
              <a:solidFill>
                <a:schemeClr val="bg1"/>
              </a:solidFill>
            </a:endParaRPr>
          </a:p>
          <a:p>
            <a:r>
              <a:rPr lang="hr-HR" sz="3500" dirty="0" err="1" smtClean="0">
                <a:solidFill>
                  <a:schemeClr val="bg1"/>
                </a:solidFill>
              </a:rPr>
              <a:t>Also</a:t>
            </a:r>
            <a:r>
              <a:rPr lang="hr-HR" sz="3500" dirty="0" smtClean="0">
                <a:solidFill>
                  <a:schemeClr val="bg1"/>
                </a:solidFill>
              </a:rPr>
              <a:t>, </a:t>
            </a:r>
            <a:r>
              <a:rPr lang="hr-HR" sz="3500" dirty="0" err="1" smtClean="0">
                <a:solidFill>
                  <a:schemeClr val="bg1"/>
                </a:solidFill>
              </a:rPr>
              <a:t>people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referring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their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cases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law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can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make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educated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guess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about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likely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outcome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their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case</a:t>
            </a:r>
            <a:r>
              <a:rPr lang="hr-HR" sz="3500" dirty="0" smtClean="0">
                <a:solidFill>
                  <a:schemeClr val="bg1"/>
                </a:solidFill>
              </a:rPr>
              <a:t> (</a:t>
            </a:r>
            <a:r>
              <a:rPr lang="hr-HR" sz="3500" dirty="0" err="1" smtClean="0">
                <a:solidFill>
                  <a:schemeClr val="bg1"/>
                </a:solidFill>
              </a:rPr>
              <a:t>i.e</a:t>
            </a:r>
            <a:r>
              <a:rPr lang="hr-HR" sz="3500" dirty="0" smtClean="0">
                <a:solidFill>
                  <a:schemeClr val="bg1"/>
                </a:solidFill>
              </a:rPr>
              <a:t>. </a:t>
            </a:r>
            <a:r>
              <a:rPr lang="hr-HR" sz="3500" dirty="0" err="1" smtClean="0">
                <a:solidFill>
                  <a:schemeClr val="bg1"/>
                </a:solidFill>
              </a:rPr>
              <a:t>about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their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potential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success</a:t>
            </a:r>
            <a:r>
              <a:rPr lang="hr-HR" sz="3500" dirty="0" smtClean="0">
                <a:solidFill>
                  <a:schemeClr val="bg1"/>
                </a:solidFill>
              </a:rPr>
              <a:t> )</a:t>
            </a:r>
            <a:endParaRPr lang="hr-HR" sz="3500" dirty="0">
              <a:solidFill>
                <a:schemeClr val="bg1"/>
              </a:solidFill>
            </a:endParaRPr>
          </a:p>
        </p:txBody>
      </p:sp>
      <p:pic>
        <p:nvPicPr>
          <p:cNvPr id="12" name="Slika 11"/>
          <p:cNvPicPr/>
          <p:nvPr/>
        </p:nvPicPr>
        <p:blipFill>
          <a:blip r:embed="rId4" cstate="print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pic>
        <p:nvPicPr>
          <p:cNvPr id="13" name="Slika 12"/>
          <p:cNvPicPr/>
          <p:nvPr/>
        </p:nvPicPr>
        <p:blipFill>
          <a:blip r:embed="rId3" cstate="print"/>
          <a:stretch/>
        </p:blipFill>
        <p:spPr>
          <a:xfrm>
            <a:off x="4464248" y="6876181"/>
            <a:ext cx="1024920" cy="432000"/>
          </a:xfrm>
          <a:prstGeom prst="rect">
            <a:avLst/>
          </a:prstGeom>
          <a:ln>
            <a:noFill/>
          </a:ln>
        </p:spPr>
      </p:pic>
      <p:sp>
        <p:nvSpPr>
          <p:cNvPr id="14" name="Pravokutnik 13"/>
          <p:cNvSpPr/>
          <p:nvPr/>
        </p:nvSpPr>
        <p:spPr>
          <a:xfrm>
            <a:off x="0" y="107429"/>
            <a:ext cx="100088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 algn="ctr">
              <a:spcAft>
                <a:spcPts val="1200"/>
              </a:spcAft>
            </a:pPr>
            <a:r>
              <a:rPr lang="hr-HR" sz="4000" dirty="0" err="1" smtClean="0">
                <a:solidFill>
                  <a:schemeClr val="bg1"/>
                </a:solidFill>
              </a:rPr>
              <a:t>How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can</a:t>
            </a:r>
            <a:r>
              <a:rPr lang="hr-HR" sz="4000" dirty="0" smtClean="0">
                <a:solidFill>
                  <a:schemeClr val="bg1"/>
                </a:solidFill>
              </a:rPr>
              <a:t> a </a:t>
            </a:r>
            <a:r>
              <a:rPr lang="hr-HR" sz="4000" dirty="0" err="1" smtClean="0">
                <a:solidFill>
                  <a:schemeClr val="bg1"/>
                </a:solidFill>
              </a:rPr>
              <a:t>precedent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be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hr-HR" sz="4000" dirty="0" err="1" smtClean="0">
                <a:solidFill>
                  <a:schemeClr val="bg1"/>
                </a:solidFill>
              </a:rPr>
              <a:t>treated</a:t>
            </a:r>
            <a:r>
              <a:rPr lang="hr-HR" sz="4000" dirty="0" smtClean="0">
                <a:solidFill>
                  <a:schemeClr val="bg1"/>
                </a:solidFill>
              </a:rPr>
              <a:t>?</a:t>
            </a:r>
          </a:p>
          <a:p>
            <a:pPr marL="566738" indent="-457200" algn="just">
              <a:spcAft>
                <a:spcPts val="1200"/>
              </a:spcAft>
            </a:pP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counsels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and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judge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can</a:t>
            </a:r>
            <a:r>
              <a:rPr lang="hr-HR" sz="3200" dirty="0" smtClean="0">
                <a:solidFill>
                  <a:schemeClr val="bg1"/>
                </a:solidFill>
              </a:rPr>
              <a:t>:</a:t>
            </a:r>
          </a:p>
          <a:p>
            <a:pPr marL="355600" indent="-355600" algn="just">
              <a:spcAft>
                <a:spcPts val="1200"/>
              </a:spcAft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355600" indent="-355600">
              <a:spcAft>
                <a:spcPts val="1200"/>
              </a:spcAft>
              <a:buFont typeface="Lucida Sans Unicode" pitchFamily="34" charset="0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CITE a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r>
              <a:rPr lang="hr-HR" sz="3200" dirty="0" smtClean="0">
                <a:solidFill>
                  <a:schemeClr val="bg1"/>
                </a:solidFill>
              </a:rPr>
              <a:t>, </a:t>
            </a:r>
            <a:r>
              <a:rPr lang="hr-HR" sz="3200" dirty="0" err="1" smtClean="0">
                <a:solidFill>
                  <a:schemeClr val="bg1"/>
                </a:solidFill>
              </a:rPr>
              <a:t>a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case</a:t>
            </a:r>
            <a:r>
              <a:rPr lang="hr-HR" sz="3200" dirty="0" smtClean="0">
                <a:solidFill>
                  <a:schemeClr val="bg1"/>
                </a:solidFill>
              </a:rPr>
              <a:t> – </a:t>
            </a:r>
            <a:r>
              <a:rPr lang="hr-HR" sz="3200" dirty="0" err="1" smtClean="0">
                <a:solidFill>
                  <a:schemeClr val="bg1"/>
                </a:solidFill>
              </a:rPr>
              <a:t>bring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r>
              <a:rPr lang="hr-HR" sz="3200" dirty="0" smtClean="0">
                <a:solidFill>
                  <a:schemeClr val="bg1"/>
                </a:solidFill>
              </a:rPr>
              <a:t> to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attention</a:t>
            </a:r>
            <a:r>
              <a:rPr lang="hr-HR" sz="3200" dirty="0" smtClean="0">
                <a:solidFill>
                  <a:schemeClr val="bg1"/>
                </a:solidFill>
              </a:rPr>
              <a:t> of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court</a:t>
            </a:r>
          </a:p>
          <a:p>
            <a:pPr marL="355600" indent="-355600">
              <a:spcAft>
                <a:spcPts val="1200"/>
              </a:spcAft>
              <a:buFont typeface="Lucida Sans Unicode" pitchFamily="34" charset="0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FOLLOW a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r>
              <a:rPr lang="hr-HR" sz="3200" dirty="0" smtClean="0">
                <a:solidFill>
                  <a:schemeClr val="bg1"/>
                </a:solidFill>
              </a:rPr>
              <a:t> – </a:t>
            </a:r>
            <a:r>
              <a:rPr lang="hr-HR" sz="3200" dirty="0" err="1" smtClean="0">
                <a:solidFill>
                  <a:schemeClr val="bg1"/>
                </a:solidFill>
              </a:rPr>
              <a:t>establish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that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principles</a:t>
            </a:r>
            <a:r>
              <a:rPr lang="hr-HR" sz="3200" dirty="0" smtClean="0">
                <a:solidFill>
                  <a:schemeClr val="bg1"/>
                </a:solidFill>
              </a:rPr>
              <a:t> applied </a:t>
            </a:r>
            <a:r>
              <a:rPr lang="hr-HR" sz="3200" dirty="0" err="1" smtClean="0">
                <a:solidFill>
                  <a:schemeClr val="bg1"/>
                </a:solidFill>
              </a:rPr>
              <a:t>in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correspond</a:t>
            </a:r>
            <a:r>
              <a:rPr lang="hr-HR" sz="3200" dirty="0" smtClean="0">
                <a:solidFill>
                  <a:schemeClr val="bg1"/>
                </a:solidFill>
              </a:rPr>
              <a:t> to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case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in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hand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and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abide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by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355600" indent="-355600">
              <a:spcAft>
                <a:spcPts val="1200"/>
              </a:spcAft>
              <a:buFont typeface="Lucida Sans Unicode" pitchFamily="34" charset="0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DISTINGUISH THE CASE – </a:t>
            </a:r>
            <a:r>
              <a:rPr lang="hr-HR" sz="3200" dirty="0" err="1" smtClean="0">
                <a:solidFill>
                  <a:schemeClr val="bg1"/>
                </a:solidFill>
              </a:rPr>
              <a:t>find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that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facts</a:t>
            </a:r>
            <a:r>
              <a:rPr lang="hr-HR" sz="3200" dirty="0" smtClean="0">
                <a:solidFill>
                  <a:schemeClr val="bg1"/>
                </a:solidFill>
              </a:rPr>
              <a:t> of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case</a:t>
            </a:r>
            <a:r>
              <a:rPr lang="hr-HR" sz="3200" dirty="0" smtClean="0">
                <a:solidFill>
                  <a:schemeClr val="bg1"/>
                </a:solidFill>
              </a:rPr>
              <a:t> are </a:t>
            </a:r>
            <a:r>
              <a:rPr lang="hr-HR" sz="3200" dirty="0" err="1" smtClean="0">
                <a:solidFill>
                  <a:schemeClr val="bg1"/>
                </a:solidFill>
              </a:rPr>
              <a:t>different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and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that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the</a:t>
            </a:r>
            <a:r>
              <a:rPr lang="hr-HR" sz="3200" dirty="0" smtClean="0">
                <a:solidFill>
                  <a:schemeClr val="bg1"/>
                </a:solidFill>
              </a:rPr>
              <a:t> same </a:t>
            </a:r>
            <a:r>
              <a:rPr lang="hr-HR" sz="3200" dirty="0" err="1" smtClean="0">
                <a:solidFill>
                  <a:schemeClr val="bg1"/>
                </a:solidFill>
              </a:rPr>
              <a:t>principles</a:t>
            </a:r>
            <a:r>
              <a:rPr lang="hr-HR" sz="3200" dirty="0" smtClean="0">
                <a:solidFill>
                  <a:schemeClr val="bg1"/>
                </a:solidFill>
              </a:rPr>
              <a:t>, </a:t>
            </a:r>
            <a:r>
              <a:rPr lang="hr-HR" sz="3200" dirty="0" err="1" smtClean="0">
                <a:solidFill>
                  <a:schemeClr val="bg1"/>
                </a:solidFill>
              </a:rPr>
              <a:t>i.e</a:t>
            </a:r>
            <a:r>
              <a:rPr lang="hr-HR" sz="3200" dirty="0" smtClean="0">
                <a:solidFill>
                  <a:schemeClr val="bg1"/>
                </a:solidFill>
              </a:rPr>
              <a:t>. </a:t>
            </a:r>
            <a:r>
              <a:rPr lang="hr-HR" sz="3200" dirty="0" err="1" smtClean="0">
                <a:solidFill>
                  <a:schemeClr val="bg1"/>
                </a:solidFill>
              </a:rPr>
              <a:t>precedent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cannot</a:t>
            </a:r>
            <a:r>
              <a:rPr lang="hr-HR" sz="3200" dirty="0" smtClean="0">
                <a:solidFill>
                  <a:schemeClr val="bg1"/>
                </a:solidFill>
              </a:rPr>
              <a:t> or </a:t>
            </a:r>
            <a:r>
              <a:rPr lang="hr-HR" sz="3200" dirty="0" err="1" smtClean="0">
                <a:solidFill>
                  <a:schemeClr val="bg1"/>
                </a:solidFill>
              </a:rPr>
              <a:t>should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not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be</a:t>
            </a:r>
            <a:r>
              <a:rPr lang="hr-HR" sz="3200" dirty="0" smtClean="0">
                <a:solidFill>
                  <a:schemeClr val="bg1"/>
                </a:solidFill>
              </a:rPr>
              <a:t> applied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287784" y="0"/>
            <a:ext cx="1296144" cy="683445"/>
          </a:xfrm>
          <a:prstGeom prst="rect">
            <a:avLst/>
          </a:prstGeom>
          <a:ln>
            <a:noFill/>
          </a:ln>
        </p:spPr>
      </p:pic>
      <p:sp>
        <p:nvSpPr>
          <p:cNvPr id="73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endParaRPr dirty="0"/>
          </a:p>
        </p:txBody>
      </p:sp>
      <p:sp>
        <p:nvSpPr>
          <p:cNvPr id="10" name="Pravokutnik 9"/>
          <p:cNvSpPr/>
          <p:nvPr/>
        </p:nvSpPr>
        <p:spPr>
          <a:xfrm>
            <a:off x="1583928" y="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4400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Hierarchy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of 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Courts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0" y="899517"/>
            <a:ext cx="10080625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6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relationship</a:t>
            </a:r>
            <a:r>
              <a:rPr lang="hr-HR" sz="3500" dirty="0" smtClean="0">
                <a:solidFill>
                  <a:schemeClr val="bg1"/>
                </a:solidFill>
              </a:rPr>
              <a:t> of mutual </a:t>
            </a:r>
            <a:r>
              <a:rPr lang="hr-HR" sz="3500" b="1" dirty="0" err="1" smtClean="0">
                <a:solidFill>
                  <a:schemeClr val="bg1"/>
                </a:solidFill>
              </a:rPr>
              <a:t>superiority</a:t>
            </a:r>
            <a:r>
              <a:rPr lang="hr-HR" sz="2800" dirty="0" smtClean="0">
                <a:solidFill>
                  <a:schemeClr val="bg1"/>
                </a:solidFill>
              </a:rPr>
              <a:t>/</a:t>
            </a:r>
            <a:r>
              <a:rPr lang="hr-HR" sz="3500" b="1" dirty="0" err="1" smtClean="0">
                <a:solidFill>
                  <a:schemeClr val="bg1"/>
                </a:solidFill>
              </a:rPr>
              <a:t>inferiority</a:t>
            </a:r>
            <a:endParaRPr lang="hr-HR" sz="3500" b="1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between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courts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within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same </a:t>
            </a:r>
            <a:r>
              <a:rPr lang="hr-HR" sz="3500" dirty="0" err="1" smtClean="0">
                <a:solidFill>
                  <a:schemeClr val="bg1"/>
                </a:solidFill>
              </a:rPr>
              <a:t>branch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there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may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also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be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b="1" dirty="0" err="1" smtClean="0">
                <a:solidFill>
                  <a:schemeClr val="bg1"/>
                </a:solidFill>
              </a:rPr>
              <a:t>equality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between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courts</a:t>
            </a:r>
            <a:r>
              <a:rPr lang="hr-HR" sz="3500" dirty="0" smtClean="0">
                <a:solidFill>
                  <a:schemeClr val="bg1"/>
                </a:solidFill>
              </a:rPr>
              <a:t> of    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same  </a:t>
            </a:r>
            <a:r>
              <a:rPr lang="hr-HR" sz="3500" dirty="0" err="1" smtClean="0">
                <a:solidFill>
                  <a:schemeClr val="bg1"/>
                </a:solidFill>
              </a:rPr>
              <a:t>level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within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same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branch</a:t>
            </a:r>
            <a:r>
              <a:rPr lang="hr-HR" sz="3500" dirty="0" smtClean="0">
                <a:solidFill>
                  <a:schemeClr val="bg1"/>
                </a:solidFill>
              </a:rPr>
              <a:t> but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judges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these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courts</a:t>
            </a:r>
            <a:r>
              <a:rPr lang="hr-HR" sz="3500" dirty="0" smtClean="0">
                <a:solidFill>
                  <a:schemeClr val="bg1"/>
                </a:solidFill>
              </a:rPr>
              <a:t> are </a:t>
            </a:r>
            <a:r>
              <a:rPr lang="hr-HR" sz="3500" dirty="0" err="1" smtClean="0">
                <a:solidFill>
                  <a:schemeClr val="bg1"/>
                </a:solidFill>
              </a:rPr>
              <a:t>also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expected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follow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each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other</a:t>
            </a:r>
            <a:r>
              <a:rPr lang="hr-HR" sz="3500" dirty="0" smtClean="0">
                <a:solidFill>
                  <a:schemeClr val="bg1"/>
                </a:solidFill>
              </a:rPr>
              <a:t>’s </a:t>
            </a:r>
            <a:r>
              <a:rPr lang="hr-HR" sz="3500" dirty="0" err="1" smtClean="0">
                <a:solidFill>
                  <a:schemeClr val="bg1"/>
                </a:solidFill>
              </a:rPr>
              <a:t>precedents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and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explain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their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decision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not</a:t>
            </a:r>
            <a:r>
              <a:rPr lang="hr-HR" sz="3500" dirty="0" smtClean="0">
                <a:solidFill>
                  <a:schemeClr val="bg1"/>
                </a:solidFill>
              </a:rPr>
              <a:t> to do </a:t>
            </a:r>
            <a:r>
              <a:rPr lang="hr-HR" sz="3500" dirty="0" err="1" smtClean="0">
                <a:solidFill>
                  <a:schemeClr val="bg1"/>
                </a:solidFill>
              </a:rPr>
              <a:t>so</a:t>
            </a:r>
            <a:r>
              <a:rPr lang="hr-HR" sz="3500" dirty="0" smtClean="0">
                <a:solidFill>
                  <a:schemeClr val="bg1"/>
                </a:solidFill>
              </a:rPr>
              <a:t>.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when</a:t>
            </a:r>
            <a:r>
              <a:rPr lang="hr-HR" sz="3500" dirty="0" smtClean="0">
                <a:solidFill>
                  <a:schemeClr val="bg1"/>
                </a:solidFill>
              </a:rPr>
              <a:t> a </a:t>
            </a:r>
            <a:r>
              <a:rPr lang="hr-HR" sz="3500" dirty="0" err="1" smtClean="0">
                <a:solidFill>
                  <a:schemeClr val="bg1"/>
                </a:solidFill>
              </a:rPr>
              <a:t>point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European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Law</a:t>
            </a:r>
            <a:r>
              <a:rPr lang="hr-HR" sz="3500" dirty="0" smtClean="0">
                <a:solidFill>
                  <a:schemeClr val="bg1"/>
                </a:solidFill>
              </a:rPr>
              <a:t> is </a:t>
            </a:r>
            <a:r>
              <a:rPr lang="hr-HR" sz="3500" dirty="0" err="1" smtClean="0">
                <a:solidFill>
                  <a:schemeClr val="bg1"/>
                </a:solidFill>
              </a:rPr>
              <a:t>involved</a:t>
            </a:r>
            <a:r>
              <a:rPr lang="hr-HR" sz="3500" dirty="0" smtClean="0">
                <a:solidFill>
                  <a:schemeClr val="bg1"/>
                </a:solidFill>
              </a:rPr>
              <a:t>,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  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decisions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i="1" dirty="0" err="1" smtClean="0">
                <a:solidFill>
                  <a:schemeClr val="bg1"/>
                </a:solidFill>
              </a:rPr>
              <a:t>European</a:t>
            </a:r>
            <a:r>
              <a:rPr lang="hr-HR" sz="3500" i="1" dirty="0" smtClean="0">
                <a:solidFill>
                  <a:schemeClr val="bg1"/>
                </a:solidFill>
              </a:rPr>
              <a:t> Court of </a:t>
            </a:r>
            <a:r>
              <a:rPr lang="hr-HR" sz="3500" i="1" dirty="0" err="1" smtClean="0">
                <a:solidFill>
                  <a:schemeClr val="bg1"/>
                </a:solidFill>
              </a:rPr>
              <a:t>Justice</a:t>
            </a:r>
            <a:r>
              <a:rPr lang="hr-HR" sz="3500" i="1" dirty="0" smtClean="0">
                <a:solidFill>
                  <a:schemeClr val="bg1"/>
                </a:solidFill>
              </a:rPr>
              <a:t> </a:t>
            </a:r>
            <a:r>
              <a:rPr lang="hr-HR" sz="3500" dirty="0" smtClean="0">
                <a:solidFill>
                  <a:schemeClr val="bg1"/>
                </a:solidFill>
              </a:rPr>
              <a:t>are 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binding</a:t>
            </a:r>
            <a:r>
              <a:rPr lang="hr-HR" sz="3500" dirty="0" smtClean="0">
                <a:solidFill>
                  <a:schemeClr val="bg1"/>
                </a:solidFill>
              </a:rPr>
              <a:t> on all </a:t>
            </a:r>
            <a:r>
              <a:rPr lang="hr-HR" sz="3500" dirty="0" err="1" smtClean="0">
                <a:solidFill>
                  <a:schemeClr val="bg1"/>
                </a:solidFill>
              </a:rPr>
              <a:t>courts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England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Wales</a:t>
            </a:r>
            <a:endParaRPr lang="hr-HR" sz="35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House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Lords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used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be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highest</a:t>
            </a:r>
            <a:r>
              <a:rPr lang="hr-HR" sz="3500" dirty="0" smtClean="0">
                <a:solidFill>
                  <a:schemeClr val="bg1"/>
                </a:solidFill>
              </a:rPr>
              <a:t> court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England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Wales</a:t>
            </a:r>
            <a:r>
              <a:rPr lang="hr-HR" sz="3500" dirty="0" smtClean="0">
                <a:solidFill>
                  <a:schemeClr val="bg1"/>
                </a:solidFill>
              </a:rPr>
              <a:t>; </a:t>
            </a:r>
            <a:r>
              <a:rPr lang="hr-HR" sz="3500" dirty="0" err="1" smtClean="0">
                <a:solidFill>
                  <a:schemeClr val="bg1"/>
                </a:solidFill>
              </a:rPr>
              <a:t>since</a:t>
            </a:r>
            <a:r>
              <a:rPr lang="hr-HR" sz="3500" dirty="0" smtClean="0">
                <a:solidFill>
                  <a:schemeClr val="bg1"/>
                </a:solidFill>
              </a:rPr>
              <a:t> 1 </a:t>
            </a:r>
            <a:r>
              <a:rPr lang="hr-HR" sz="3500" dirty="0" err="1" smtClean="0">
                <a:solidFill>
                  <a:schemeClr val="bg1"/>
                </a:solidFill>
              </a:rPr>
              <a:t>October</a:t>
            </a:r>
            <a:r>
              <a:rPr lang="hr-HR" sz="3500" dirty="0" smtClean="0">
                <a:solidFill>
                  <a:schemeClr val="bg1"/>
                </a:solidFill>
              </a:rPr>
              <a:t> 2009 it is    </a:t>
            </a: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Supreme</a:t>
            </a:r>
            <a:r>
              <a:rPr lang="hr-HR" sz="3500" dirty="0" smtClean="0">
                <a:solidFill>
                  <a:schemeClr val="bg1"/>
                </a:solidFill>
              </a:rPr>
              <a:t> Court of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United </a:t>
            </a:r>
            <a:r>
              <a:rPr lang="hr-HR" sz="3500" dirty="0" err="1" smtClean="0">
                <a:solidFill>
                  <a:schemeClr val="bg1"/>
                </a:solidFill>
              </a:rPr>
              <a:t>Kingdom</a:t>
            </a:r>
            <a:endParaRPr lang="hr-HR" sz="3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TextShape 5"/>
          <p:cNvSpPr txBox="1"/>
          <p:nvPr/>
        </p:nvSpPr>
        <p:spPr>
          <a:xfrm>
            <a:off x="9432720" y="6912360"/>
            <a:ext cx="62856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287784" y="0"/>
            <a:ext cx="1296144" cy="683445"/>
          </a:xfrm>
          <a:prstGeom prst="rect">
            <a:avLst/>
          </a:prstGeom>
          <a:ln>
            <a:noFill/>
          </a:ln>
        </p:spPr>
      </p:pic>
      <p:sp>
        <p:nvSpPr>
          <p:cNvPr id="73" name="TextShape 6"/>
          <p:cNvSpPr txBox="1"/>
          <p:nvPr/>
        </p:nvSpPr>
        <p:spPr>
          <a:xfrm>
            <a:off x="7488360" y="6481080"/>
            <a:ext cx="2232000" cy="37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endParaRPr dirty="0"/>
          </a:p>
        </p:txBody>
      </p:sp>
      <p:sp>
        <p:nvSpPr>
          <p:cNvPr id="10" name="Pravokutnik 9"/>
          <p:cNvSpPr/>
          <p:nvPr/>
        </p:nvSpPr>
        <p:spPr>
          <a:xfrm>
            <a:off x="647824" y="0"/>
            <a:ext cx="9719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4400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Hierarchy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of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Courts</a:t>
            </a:r>
            <a:r>
              <a:rPr lang="hr-HR" altLang="sr-Latn-RS" sz="4400" dirty="0" smtClean="0">
                <a:solidFill>
                  <a:schemeClr val="bg1"/>
                </a:solidFill>
              </a:rPr>
              <a:t> (</a:t>
            </a:r>
            <a:r>
              <a:rPr lang="hr-HR" altLang="sr-Latn-RS" sz="4400" dirty="0" err="1" smtClean="0">
                <a:solidFill>
                  <a:schemeClr val="bg1"/>
                </a:solidFill>
              </a:rPr>
              <a:t>cont</a:t>
            </a:r>
            <a:r>
              <a:rPr lang="hr-HR" altLang="sr-Latn-RS" sz="4400" dirty="0" smtClean="0">
                <a:solidFill>
                  <a:schemeClr val="bg1"/>
                </a:solidFill>
              </a:rPr>
              <a:t>.)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0" y="899517"/>
            <a:ext cx="1008062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when</a:t>
            </a:r>
            <a:r>
              <a:rPr lang="hr-HR" sz="3500" dirty="0" smtClean="0">
                <a:solidFill>
                  <a:schemeClr val="bg1"/>
                </a:solidFill>
              </a:rPr>
              <a:t> a </a:t>
            </a:r>
            <a:r>
              <a:rPr lang="hr-HR" sz="3500" dirty="0" err="1" smtClean="0">
                <a:solidFill>
                  <a:schemeClr val="bg1"/>
                </a:solidFill>
              </a:rPr>
              <a:t>point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European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Law</a:t>
            </a:r>
            <a:r>
              <a:rPr lang="hr-HR" sz="3500" dirty="0" smtClean="0">
                <a:solidFill>
                  <a:schemeClr val="bg1"/>
                </a:solidFill>
              </a:rPr>
              <a:t> is </a:t>
            </a:r>
            <a:r>
              <a:rPr lang="hr-HR" sz="3500" dirty="0" err="1" smtClean="0">
                <a:solidFill>
                  <a:schemeClr val="bg1"/>
                </a:solidFill>
              </a:rPr>
              <a:t>involved</a:t>
            </a:r>
            <a:r>
              <a:rPr lang="hr-HR" sz="3500" dirty="0" smtClean="0">
                <a:solidFill>
                  <a:schemeClr val="bg1"/>
                </a:solidFill>
              </a:rPr>
              <a:t>,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   </a:t>
            </a: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decisions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i="1" dirty="0" err="1" smtClean="0">
                <a:solidFill>
                  <a:schemeClr val="bg1"/>
                </a:solidFill>
              </a:rPr>
              <a:t>European</a:t>
            </a:r>
            <a:r>
              <a:rPr lang="hr-HR" sz="3500" i="1" dirty="0" smtClean="0">
                <a:solidFill>
                  <a:schemeClr val="bg1"/>
                </a:solidFill>
              </a:rPr>
              <a:t> Court of </a:t>
            </a:r>
            <a:r>
              <a:rPr lang="hr-HR" sz="3500" i="1" dirty="0" err="1" smtClean="0">
                <a:solidFill>
                  <a:schemeClr val="bg1"/>
                </a:solidFill>
              </a:rPr>
              <a:t>Justice</a:t>
            </a:r>
            <a:r>
              <a:rPr lang="hr-HR" sz="3500" i="1" dirty="0" smtClean="0">
                <a:solidFill>
                  <a:schemeClr val="bg1"/>
                </a:solidFill>
              </a:rPr>
              <a:t> </a:t>
            </a:r>
            <a:r>
              <a:rPr lang="hr-HR" sz="3500" dirty="0" smtClean="0">
                <a:solidFill>
                  <a:schemeClr val="bg1"/>
                </a:solidFill>
              </a:rPr>
              <a:t>are  </a:t>
            </a: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binding</a:t>
            </a:r>
            <a:r>
              <a:rPr lang="hr-HR" sz="3500" dirty="0" smtClean="0">
                <a:solidFill>
                  <a:schemeClr val="bg1"/>
                </a:solidFill>
              </a:rPr>
              <a:t> on all </a:t>
            </a:r>
            <a:r>
              <a:rPr lang="hr-HR" sz="3500" dirty="0" err="1" smtClean="0">
                <a:solidFill>
                  <a:schemeClr val="bg1"/>
                </a:solidFill>
              </a:rPr>
              <a:t>courts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England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and</a:t>
            </a:r>
            <a:r>
              <a:rPr lang="hr-HR" sz="3500" dirty="0" smtClean="0">
                <a:solidFill>
                  <a:schemeClr val="bg1"/>
                </a:solidFill>
              </a:rPr>
              <a:t> Wales</a:t>
            </a: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endParaRPr lang="hr-HR" sz="3500" dirty="0" smtClean="0">
              <a:solidFill>
                <a:schemeClr val="bg1"/>
              </a:solidFill>
            </a:endParaRPr>
          </a:p>
          <a:p>
            <a:pPr marL="91440" indent="-91440" defTabSz="914377">
              <a:lnSpc>
                <a:spcPct val="80000"/>
              </a:lnSpc>
              <a:buFont typeface="Tw Cen MT" panose="020B0602020104020603" pitchFamily="34" charset="0"/>
              <a:buChar char=" "/>
              <a:defRPr/>
            </a:pPr>
            <a:endParaRPr lang="hr-HR" dirty="0" smtClean="0">
              <a:solidFill>
                <a:schemeClr val="bg1"/>
              </a:solidFill>
            </a:endParaRP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House</a:t>
            </a:r>
            <a:r>
              <a:rPr lang="hr-HR" sz="3500" dirty="0" smtClean="0">
                <a:solidFill>
                  <a:schemeClr val="bg1"/>
                </a:solidFill>
              </a:rPr>
              <a:t> of </a:t>
            </a:r>
            <a:r>
              <a:rPr lang="hr-HR" sz="3500" dirty="0" err="1" smtClean="0">
                <a:solidFill>
                  <a:schemeClr val="bg1"/>
                </a:solidFill>
              </a:rPr>
              <a:t>Lords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used</a:t>
            </a:r>
            <a:r>
              <a:rPr lang="hr-HR" sz="3500" dirty="0" smtClean="0">
                <a:solidFill>
                  <a:schemeClr val="bg1"/>
                </a:solidFill>
              </a:rPr>
              <a:t> to </a:t>
            </a:r>
            <a:r>
              <a:rPr lang="hr-HR" sz="3500" dirty="0" err="1" smtClean="0">
                <a:solidFill>
                  <a:schemeClr val="bg1"/>
                </a:solidFill>
              </a:rPr>
              <a:t>be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highest</a:t>
            </a:r>
            <a:r>
              <a:rPr lang="hr-HR" sz="3500" dirty="0" smtClean="0">
                <a:solidFill>
                  <a:schemeClr val="bg1"/>
                </a:solidFill>
              </a:rPr>
              <a:t> court </a:t>
            </a: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in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England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and</a:t>
            </a:r>
            <a:r>
              <a:rPr lang="hr-HR" sz="3500" dirty="0" smtClean="0">
                <a:solidFill>
                  <a:schemeClr val="bg1"/>
                </a:solidFill>
              </a:rPr>
              <a:t> Wales; </a:t>
            </a: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- </a:t>
            </a:r>
            <a:r>
              <a:rPr lang="hr-HR" sz="3500" dirty="0" err="1" smtClean="0">
                <a:solidFill>
                  <a:schemeClr val="bg1"/>
                </a:solidFill>
              </a:rPr>
              <a:t>since</a:t>
            </a:r>
            <a:r>
              <a:rPr lang="hr-HR" sz="3500" dirty="0" smtClean="0">
                <a:solidFill>
                  <a:schemeClr val="bg1"/>
                </a:solidFill>
              </a:rPr>
              <a:t> 1 </a:t>
            </a:r>
            <a:r>
              <a:rPr lang="hr-HR" sz="3500" dirty="0" err="1" smtClean="0">
                <a:solidFill>
                  <a:schemeClr val="bg1"/>
                </a:solidFill>
              </a:rPr>
              <a:t>October</a:t>
            </a:r>
            <a:r>
              <a:rPr lang="hr-HR" sz="3500" dirty="0" smtClean="0">
                <a:solidFill>
                  <a:schemeClr val="bg1"/>
                </a:solidFill>
              </a:rPr>
              <a:t> 2009 </a:t>
            </a:r>
            <a:r>
              <a:rPr lang="hr-HR" sz="3500" dirty="0" err="1" smtClean="0">
                <a:solidFill>
                  <a:schemeClr val="bg1"/>
                </a:solidFill>
              </a:rPr>
              <a:t>this</a:t>
            </a:r>
            <a:r>
              <a:rPr lang="hr-HR" sz="3500" dirty="0" smtClean="0">
                <a:solidFill>
                  <a:schemeClr val="bg1"/>
                </a:solidFill>
              </a:rPr>
              <a:t> role </a:t>
            </a:r>
            <a:r>
              <a:rPr lang="hr-HR" sz="3500" dirty="0" err="1" smtClean="0">
                <a:solidFill>
                  <a:schemeClr val="bg1"/>
                </a:solidFill>
              </a:rPr>
              <a:t>was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assumed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by</a:t>
            </a:r>
            <a:endParaRPr lang="hr-HR" sz="3500" dirty="0" smtClean="0">
              <a:solidFill>
                <a:schemeClr val="bg1"/>
              </a:solidFill>
            </a:endParaRPr>
          </a:p>
          <a:p>
            <a:pPr marL="91440" indent="-91440" defTabSz="914377">
              <a:buFont typeface="Tw Cen MT" panose="020B0602020104020603" pitchFamily="34" charset="0"/>
              <a:buChar char=" "/>
              <a:defRPr/>
            </a:pPr>
            <a:r>
              <a:rPr lang="hr-HR" sz="3500" dirty="0" smtClean="0">
                <a:solidFill>
                  <a:schemeClr val="bg1"/>
                </a:solidFill>
              </a:rPr>
              <a:t> 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</a:t>
            </a:r>
            <a:r>
              <a:rPr lang="hr-HR" sz="3500" dirty="0" err="1" smtClean="0">
                <a:solidFill>
                  <a:schemeClr val="bg1"/>
                </a:solidFill>
              </a:rPr>
              <a:t>Supreme</a:t>
            </a:r>
            <a:r>
              <a:rPr lang="hr-HR" sz="3500" dirty="0" smtClean="0">
                <a:solidFill>
                  <a:schemeClr val="bg1"/>
                </a:solidFill>
              </a:rPr>
              <a:t> Court of </a:t>
            </a:r>
            <a:r>
              <a:rPr lang="hr-HR" sz="3500" dirty="0" err="1" smtClean="0">
                <a:solidFill>
                  <a:schemeClr val="bg1"/>
                </a:solidFill>
              </a:rPr>
              <a:t>the</a:t>
            </a:r>
            <a:r>
              <a:rPr lang="hr-HR" sz="3500" dirty="0" smtClean="0">
                <a:solidFill>
                  <a:schemeClr val="bg1"/>
                </a:solidFill>
              </a:rPr>
              <a:t> United </a:t>
            </a:r>
            <a:r>
              <a:rPr lang="hr-HR" sz="3500" dirty="0" err="1" smtClean="0">
                <a:solidFill>
                  <a:schemeClr val="bg1"/>
                </a:solidFill>
              </a:rPr>
              <a:t>Kingdom</a:t>
            </a:r>
            <a:endParaRPr lang="hr-HR" sz="3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56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720" y="36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287784" y="3563813"/>
            <a:ext cx="1296144" cy="648024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799" y="-1"/>
            <a:ext cx="6595889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lika 65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68" name="TextShape 2"/>
          <p:cNvSpPr txBox="1"/>
          <p:nvPr/>
        </p:nvSpPr>
        <p:spPr>
          <a:xfrm>
            <a:off x="1166301" y="1905915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TextShape 4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Slika 71"/>
          <p:cNvPicPr/>
          <p:nvPr/>
        </p:nvPicPr>
        <p:blipFill>
          <a:blip r:embed="rId3" cstate="print"/>
          <a:stretch/>
        </p:blipFill>
        <p:spPr>
          <a:xfrm>
            <a:off x="287784" y="323453"/>
            <a:ext cx="1384168" cy="683883"/>
          </a:xfrm>
          <a:prstGeom prst="rect">
            <a:avLst/>
          </a:prstGeom>
          <a:ln>
            <a:noFill/>
          </a:ln>
        </p:spPr>
      </p:pic>
      <p:sp>
        <p:nvSpPr>
          <p:cNvPr id="11" name="Pravokutnik 10"/>
          <p:cNvSpPr/>
          <p:nvPr/>
        </p:nvSpPr>
        <p:spPr>
          <a:xfrm>
            <a:off x="517351" y="928669"/>
            <a:ext cx="8506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6000" b="1" dirty="0" err="1" smtClean="0">
                <a:solidFill>
                  <a:schemeClr val="bg1"/>
                </a:solidFill>
              </a:rPr>
              <a:t>Types</a:t>
            </a:r>
            <a:r>
              <a:rPr lang="hr-HR" altLang="sr-Latn-RS" sz="6000" b="1" dirty="0" smtClean="0">
                <a:solidFill>
                  <a:schemeClr val="bg1"/>
                </a:solidFill>
              </a:rPr>
              <a:t> of </a:t>
            </a:r>
            <a:r>
              <a:rPr lang="hr-HR" altLang="sr-Latn-RS" sz="6000" b="1" dirty="0" err="1" smtClean="0">
                <a:solidFill>
                  <a:schemeClr val="bg1"/>
                </a:solidFill>
              </a:rPr>
              <a:t>precedents</a:t>
            </a:r>
            <a:endParaRPr lang="hr-HR" sz="60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995037" y="2605376"/>
            <a:ext cx="5038725" cy="36946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4000" dirty="0" smtClean="0">
                <a:solidFill>
                  <a:schemeClr val="bg1"/>
                </a:solidFill>
              </a:rPr>
              <a:t>Original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4000" dirty="0" smtClean="0">
                <a:solidFill>
                  <a:schemeClr val="bg1"/>
                </a:solidFill>
              </a:rPr>
              <a:t>  </a:t>
            </a:r>
            <a:r>
              <a:rPr lang="hr-HR" sz="4000" dirty="0" err="1" smtClean="0">
                <a:solidFill>
                  <a:schemeClr val="bg1"/>
                </a:solidFill>
              </a:rPr>
              <a:t>Declaratory</a:t>
            </a:r>
            <a:endParaRPr lang="hr-HR" sz="4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4000" dirty="0" smtClean="0">
                <a:solidFill>
                  <a:schemeClr val="bg1"/>
                </a:solidFill>
              </a:rPr>
              <a:t>  </a:t>
            </a:r>
            <a:r>
              <a:rPr lang="hr-HR" sz="4000" dirty="0" err="1" smtClean="0">
                <a:solidFill>
                  <a:schemeClr val="bg1"/>
                </a:solidFill>
              </a:rPr>
              <a:t>Binding</a:t>
            </a:r>
            <a:endParaRPr lang="hr-HR" sz="4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4000" dirty="0" smtClean="0">
                <a:solidFill>
                  <a:schemeClr val="bg1"/>
                </a:solidFill>
              </a:rPr>
              <a:t>  </a:t>
            </a:r>
            <a:r>
              <a:rPr lang="hr-HR" sz="4000" dirty="0" err="1" smtClean="0">
                <a:solidFill>
                  <a:schemeClr val="bg1"/>
                </a:solidFill>
              </a:rPr>
              <a:t>Persuasive</a:t>
            </a:r>
            <a:endParaRPr lang="hr-HR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448</TotalTime>
  <Words>1283</Words>
  <Application>Microsoft Office PowerPoint</Application>
  <PresentationFormat>Custom</PresentationFormat>
  <Paragraphs>210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Book Antiqua</vt:lpstr>
      <vt:lpstr>Calibri</vt:lpstr>
      <vt:lpstr>Georgia</vt:lpstr>
      <vt:lpstr>Lucida Sans</vt:lpstr>
      <vt:lpstr>Lucida Sans Unicode</vt:lpstr>
      <vt:lpstr>Times New Roman</vt:lpstr>
      <vt:lpstr>Tw Cen MT</vt:lpstr>
      <vt:lpstr>Wingdings</vt:lpstr>
      <vt:lpstr>Wingdings 2</vt:lpstr>
      <vt:lpstr>Wingdings 3</vt:lpstr>
      <vt:lpstr>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Risner</dc:creator>
  <cp:lastModifiedBy>Željko Rišner</cp:lastModifiedBy>
  <cp:revision>41</cp:revision>
  <dcterms:modified xsi:type="dcterms:W3CDTF">2020-12-07T22:39:08Z</dcterms:modified>
</cp:coreProperties>
</file>