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7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3" d="100"/>
          <a:sy n="83" d="100"/>
        </p:scale>
        <p:origin x="10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7F0CF6-9C54-479B-9BB9-2AC933F7831F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570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679D-AD1D-45E3-977C-2C05E9059783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70820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4F8B5-B0E5-48ED-A4D7-E10E3AA1A3D9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65443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EB5C1-3271-4BB9-AC7C-4994BF47AF54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507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AA15CA-BEEC-4435-B3D7-BF9560695999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848961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E71346-24A6-4A7E-B887-63F8A75A90AB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4944597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433F0E-A4EF-4F8E-AEDD-346D07284849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6413051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AC3B1C-0721-4700-BA72-BE8FC2190E8E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579995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EBD35-42D2-48CA-A48D-8B1FE8AFE529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41921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440D26-697B-48EC-A7E0-A32655B6B59E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493053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C81222-3DB3-4328-8BD0-8F296050E174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2086440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DFB7ADC5-616D-44CD-8F6D-EFE6AB80893A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6" r:id="rId2"/>
    <p:sldLayoutId id="2147483781" r:id="rId3"/>
    <p:sldLayoutId id="2147483782" r:id="rId4"/>
    <p:sldLayoutId id="2147483783" r:id="rId5"/>
    <p:sldLayoutId id="2147483784" r:id="rId6"/>
    <p:sldLayoutId id="2147483777" r:id="rId7"/>
    <p:sldLayoutId id="2147483785" r:id="rId8"/>
    <p:sldLayoutId id="2147483786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/>
              <a:t>The Significance of a Constitution and Constitutionality in a Democratic Society</a:t>
            </a:r>
            <a:endParaRPr lang="en-GB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sr-Latn-CS" altLang="sr-Latn-R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1138"/>
            <a:ext cx="9144000" cy="4525962"/>
          </a:xfrm>
        </p:spPr>
        <p:txBody>
          <a:bodyPr/>
          <a:lstStyle/>
          <a:p>
            <a:pPr marL="179388" indent="-179388" eaLnBrk="1" hangingPunct="1">
              <a:defRPr/>
            </a:pPr>
            <a:r>
              <a:rPr lang="hr-HR" sz="3600" dirty="0" smtClean="0"/>
              <a:t>As </a:t>
            </a:r>
            <a:r>
              <a:rPr lang="hr-HR" sz="3600" dirty="0" err="1" smtClean="0"/>
              <a:t>an</a:t>
            </a:r>
            <a:r>
              <a:rPr lang="hr-HR" sz="3600" dirty="0" smtClean="0"/>
              <a:t> </a:t>
            </a:r>
            <a:r>
              <a:rPr lang="hr-HR" sz="3600" dirty="0" err="1" smtClean="0"/>
              <a:t>act</a:t>
            </a:r>
            <a:r>
              <a:rPr lang="hr-HR" sz="3600" dirty="0" smtClean="0"/>
              <a:t> </a:t>
            </a:r>
            <a:r>
              <a:rPr lang="hr-HR" sz="3600" dirty="0" err="1" smtClean="0"/>
              <a:t>that</a:t>
            </a:r>
            <a:r>
              <a:rPr lang="hr-HR" sz="3600" dirty="0" smtClean="0"/>
              <a:t> </a:t>
            </a:r>
            <a:r>
              <a:rPr lang="hr-HR" sz="3600" b="1" i="1" dirty="0" err="1" smtClean="0"/>
              <a:t>legitimizes</a:t>
            </a:r>
            <a:r>
              <a:rPr lang="hr-HR" sz="3600" dirty="0" smtClean="0"/>
              <a:t> a </a:t>
            </a:r>
            <a:r>
              <a:rPr lang="hr-HR" sz="3600" dirty="0" err="1" smtClean="0"/>
              <a:t>democratic</a:t>
            </a:r>
            <a:r>
              <a:rPr lang="hr-HR" sz="3600" dirty="0" smtClean="0"/>
              <a:t> state </a:t>
            </a:r>
            <a:r>
              <a:rPr lang="hr-HR" sz="3600" dirty="0" err="1" smtClean="0"/>
              <a:t>both</a:t>
            </a:r>
            <a:r>
              <a:rPr lang="hr-HR" sz="3600" dirty="0" smtClean="0"/>
              <a:t> </a:t>
            </a:r>
            <a:r>
              <a:rPr lang="hr-HR" sz="3600" dirty="0" err="1" smtClean="0"/>
              <a:t>before</a:t>
            </a:r>
            <a:r>
              <a:rPr lang="hr-HR" sz="3600" dirty="0" smtClean="0"/>
              <a:t> </a:t>
            </a:r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err="1" smtClean="0"/>
              <a:t>international</a:t>
            </a:r>
            <a:r>
              <a:rPr lang="hr-HR" sz="3600" dirty="0" smtClean="0"/>
              <a:t> </a:t>
            </a:r>
            <a:r>
              <a:rPr lang="hr-HR" sz="3600" dirty="0" err="1" smtClean="0"/>
              <a:t>community</a:t>
            </a:r>
            <a:r>
              <a:rPr lang="hr-HR" sz="3600" dirty="0" smtClean="0"/>
              <a:t> </a:t>
            </a:r>
            <a:r>
              <a:rPr lang="hr-HR" sz="3600" dirty="0" err="1" smtClean="0"/>
              <a:t>and</a:t>
            </a:r>
            <a:r>
              <a:rPr lang="hr-HR" sz="3600" dirty="0" smtClean="0"/>
              <a:t> </a:t>
            </a:r>
            <a:r>
              <a:rPr lang="hr-HR" sz="3600" dirty="0" err="1" smtClean="0"/>
              <a:t>towards</a:t>
            </a:r>
            <a:r>
              <a:rPr lang="hr-HR" sz="3600" dirty="0" smtClean="0"/>
              <a:t> </a:t>
            </a:r>
            <a:r>
              <a:rPr lang="hr-HR" sz="3600" dirty="0" err="1" smtClean="0"/>
              <a:t>its</a:t>
            </a:r>
            <a:r>
              <a:rPr lang="hr-HR" sz="3600" dirty="0" smtClean="0"/>
              <a:t> </a:t>
            </a:r>
            <a:r>
              <a:rPr lang="hr-HR" sz="3600" dirty="0" err="1" smtClean="0"/>
              <a:t>citizens</a:t>
            </a:r>
            <a:r>
              <a:rPr lang="hr-HR" sz="3600" dirty="0" smtClean="0"/>
              <a:t>, a </a:t>
            </a:r>
            <a:r>
              <a:rPr lang="hr-HR" sz="3600" dirty="0" err="1" smtClean="0"/>
              <a:t>constitution</a:t>
            </a:r>
            <a:r>
              <a:rPr lang="hr-HR" sz="3600" dirty="0" smtClean="0"/>
              <a:t> </a:t>
            </a:r>
            <a:r>
              <a:rPr lang="hr-HR" sz="3600" dirty="0" err="1" smtClean="0"/>
              <a:t>declares</a:t>
            </a:r>
            <a:r>
              <a:rPr lang="hr-HR" sz="3600" dirty="0" smtClean="0"/>
              <a:t> </a:t>
            </a:r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err="1" smtClean="0"/>
              <a:t>fundamental</a:t>
            </a:r>
            <a:r>
              <a:rPr lang="hr-HR" sz="3600" dirty="0" smtClean="0"/>
              <a:t> </a:t>
            </a:r>
            <a:r>
              <a:rPr lang="hr-HR" sz="3600" dirty="0" err="1" smtClean="0"/>
              <a:t>values</a:t>
            </a:r>
            <a:r>
              <a:rPr lang="hr-HR" sz="3600" dirty="0" smtClean="0"/>
              <a:t> </a:t>
            </a:r>
            <a:r>
              <a:rPr lang="hr-HR" sz="3600" dirty="0" err="1" smtClean="0"/>
              <a:t>and</a:t>
            </a:r>
            <a:r>
              <a:rPr lang="hr-HR" sz="3600" dirty="0" smtClean="0"/>
              <a:t> </a:t>
            </a:r>
            <a:r>
              <a:rPr lang="hr-HR" sz="3600" dirty="0" err="1" smtClean="0"/>
              <a:t>objectives</a:t>
            </a:r>
            <a:r>
              <a:rPr lang="hr-HR" sz="3600" dirty="0" smtClean="0"/>
              <a:t> </a:t>
            </a:r>
            <a:r>
              <a:rPr lang="hr-HR" sz="3600" dirty="0" err="1" smtClean="0"/>
              <a:t>of</a:t>
            </a:r>
            <a:r>
              <a:rPr lang="hr-HR" sz="3600" dirty="0" smtClean="0"/>
              <a:t> </a:t>
            </a:r>
            <a:r>
              <a:rPr lang="hr-HR" sz="3600" dirty="0" err="1" smtClean="0"/>
              <a:t>a</a:t>
            </a:r>
            <a:r>
              <a:rPr lang="hr-HR" sz="3600" dirty="0" smtClean="0"/>
              <a:t> </a:t>
            </a:r>
            <a:r>
              <a:rPr lang="hr-HR" sz="3600" dirty="0" err="1" smtClean="0"/>
              <a:t>society</a:t>
            </a:r>
            <a:r>
              <a:rPr lang="hr-HR" sz="3600" dirty="0" smtClean="0"/>
              <a:t>’s </a:t>
            </a:r>
            <a:r>
              <a:rPr lang="hr-HR" sz="3600" dirty="0" err="1" smtClean="0"/>
              <a:t>development</a:t>
            </a:r>
            <a:r>
              <a:rPr lang="hr-HR" sz="3600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9144000" cy="4525963"/>
          </a:xfrm>
        </p:spPr>
        <p:txBody>
          <a:bodyPr/>
          <a:lstStyle/>
          <a:p>
            <a:pPr eaLnBrk="1" hangingPunct="1"/>
            <a:r>
              <a:rPr lang="hr-HR" altLang="sr-Latn-RS" sz="3600" smtClean="0"/>
              <a:t>A constitution allows the means for revision and adjustment to numerous challenges brought on by general development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hr-HR" altLang="sr-Latn-RS" sz="3600" smtClean="0"/>
          </a:p>
          <a:p>
            <a:pPr eaLnBrk="1" hangingPunct="1"/>
            <a:r>
              <a:rPr lang="hr-HR" altLang="sr-Latn-RS" sz="3600" smtClean="0"/>
              <a:t>Amendments</a:t>
            </a:r>
          </a:p>
          <a:p>
            <a:pPr eaLnBrk="1" hangingPunct="1"/>
            <a:endParaRPr lang="hr-HR" altLang="sr-Latn-RS" sz="3600" smtClean="0"/>
          </a:p>
          <a:p>
            <a:pPr eaLnBrk="1" hangingPunct="1"/>
            <a:r>
              <a:rPr lang="hr-HR" altLang="sr-Latn-RS" sz="3600" smtClean="0"/>
              <a:t>Constitutional revision</a:t>
            </a:r>
            <a:endParaRPr lang="en-GB" altLang="sr-Latn-RS" sz="3600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err="1" smtClean="0"/>
              <a:t>Adjustment</a:t>
            </a:r>
            <a:endParaRPr lang="en-GB" sz="4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3600" smtClean="0"/>
              <a:t>Constitution is the body of fundamental doctrines and rules of a nation from which stem the duties and powers of the government and the duties and rights of the people</a:t>
            </a:r>
            <a:endParaRPr lang="en-GB" altLang="sr-Latn-RS" sz="36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800" dirty="0" err="1" smtClean="0"/>
              <a:t>Definition</a:t>
            </a:r>
            <a:endParaRPr lang="en-GB" sz="4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1138"/>
            <a:ext cx="9144000" cy="4525962"/>
          </a:xfrm>
        </p:spPr>
        <p:txBody>
          <a:bodyPr/>
          <a:lstStyle/>
          <a:p>
            <a:pPr eaLnBrk="1" hangingPunct="1"/>
            <a:r>
              <a:rPr lang="hr-HR" altLang="sr-Latn-RS" sz="3600" smtClean="0"/>
              <a:t>A constitution is a basic document and the supreme legal act of a State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hr-HR" altLang="sr-Latn-RS" sz="3600" smtClean="0"/>
          </a:p>
          <a:p>
            <a:pPr eaLnBrk="1" hangingPunct="1"/>
            <a:r>
              <a:rPr lang="hr-HR" altLang="sr-Latn-RS" sz="3600" smtClean="0"/>
              <a:t>All regulations within a legal system must comply with it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hr-HR" altLang="sr-Latn-RS" sz="3600" smtClean="0"/>
          </a:p>
          <a:p>
            <a:pPr eaLnBrk="1" hangingPunct="1"/>
            <a:r>
              <a:rPr lang="hr-HR" altLang="sr-Latn-RS" sz="3600" smtClean="0"/>
              <a:t>Written and unwritten constitutions</a:t>
            </a:r>
            <a:endParaRPr lang="en-GB" altLang="sr-Latn-RS" sz="36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err="1" smtClean="0"/>
              <a:t>Constitution</a:t>
            </a:r>
            <a:r>
              <a:rPr lang="hr-HR" dirty="0" smtClean="0"/>
              <a:t> as a </a:t>
            </a:r>
            <a:r>
              <a:rPr lang="hr-HR" dirty="0" err="1" smtClean="0"/>
              <a:t>document</a:t>
            </a:r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0" y="1481138"/>
            <a:ext cx="9144000" cy="4525962"/>
          </a:xfrm>
        </p:spPr>
        <p:txBody>
          <a:bodyPr/>
          <a:lstStyle/>
          <a:p>
            <a:pPr eaLnBrk="1" hangingPunct="1"/>
            <a:r>
              <a:rPr lang="hr-HR" altLang="sr-Latn-RS" sz="3600" smtClean="0"/>
              <a:t>The British Constitution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hr-HR" altLang="sr-Latn-RS" sz="1000" smtClean="0"/>
          </a:p>
          <a:p>
            <a:pPr eaLnBrk="1" hangingPunct="1"/>
            <a:r>
              <a:rPr lang="hr-HR" altLang="sr-Latn-RS" sz="3600" smtClean="0"/>
              <a:t>Not contained in a single document, but a variety of sources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hr-HR" altLang="sr-Latn-RS" sz="1000" smtClean="0"/>
          </a:p>
          <a:p>
            <a:pPr eaLnBrk="1" hangingPunct="1"/>
            <a:r>
              <a:rPr lang="hr-HR" altLang="sr-Latn-RS" sz="3600" smtClean="0"/>
              <a:t>Relies on precedent and the body of laws passed over the years to act as a safeguard of the rights of the citizens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hr-HR" altLang="sr-Latn-RS" sz="3600" smtClean="0"/>
              <a:t>  and the legality of government</a:t>
            </a:r>
          </a:p>
          <a:p>
            <a:pPr eaLnBrk="1" hangingPunct="1"/>
            <a:endParaRPr lang="hr-HR" altLang="sr-Latn-RS" sz="360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err="1" smtClean="0"/>
              <a:t>Unwritten</a:t>
            </a:r>
            <a:r>
              <a:rPr lang="hr-HR" sz="4400" dirty="0" smtClean="0"/>
              <a:t> </a:t>
            </a:r>
            <a:r>
              <a:rPr lang="hr-HR" sz="4400" dirty="0" err="1" smtClean="0"/>
              <a:t>constitution</a:t>
            </a:r>
            <a:endParaRPr lang="hr-HR" sz="4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3600" smtClean="0"/>
              <a:t>A constitution is the most important strategic political act, establishing the principles of a political, economic and legal system’s development</a:t>
            </a:r>
            <a:endParaRPr lang="en-GB" altLang="sr-Latn-RS" sz="36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err="1" smtClean="0"/>
              <a:t>Constitution</a:t>
            </a:r>
            <a:r>
              <a:rPr lang="hr-HR" sz="4400" dirty="0" smtClean="0"/>
              <a:t> as a </a:t>
            </a:r>
            <a:r>
              <a:rPr lang="hr-HR" sz="4400" dirty="0" err="1" smtClean="0"/>
              <a:t>political</a:t>
            </a:r>
            <a:r>
              <a:rPr lang="hr-HR" sz="4400" dirty="0" smtClean="0"/>
              <a:t> </a:t>
            </a:r>
            <a:r>
              <a:rPr lang="hr-HR" sz="4400" dirty="0" err="1" smtClean="0"/>
              <a:t>act</a:t>
            </a:r>
            <a:endParaRPr lang="en-GB" sz="4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3600" smtClean="0"/>
              <a:t>Promotion and protection of human rights and freedoms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hr-HR" altLang="sr-Latn-RS" sz="3600" smtClean="0"/>
          </a:p>
          <a:p>
            <a:pPr eaLnBrk="1" hangingPunct="1"/>
            <a:r>
              <a:rPr lang="hr-HR" altLang="sr-Latn-RS" sz="3600" smtClean="0"/>
              <a:t>The building and strengthening of democratic constitutional institutions, all serving to realize the constitutional principle of the rule of law</a:t>
            </a:r>
            <a:endParaRPr lang="en-GB" altLang="sr-Latn-RS" sz="36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err="1" smtClean="0"/>
              <a:t>Functions</a:t>
            </a:r>
            <a:r>
              <a:rPr lang="hr-HR" sz="4400" dirty="0" smtClean="0"/>
              <a:t> </a:t>
            </a:r>
            <a:r>
              <a:rPr lang="hr-HR" sz="4400" dirty="0" err="1" smtClean="0"/>
              <a:t>of</a:t>
            </a:r>
            <a:r>
              <a:rPr lang="hr-HR" sz="4400" dirty="0" smtClean="0"/>
              <a:t> a </a:t>
            </a:r>
            <a:r>
              <a:rPr lang="hr-HR" sz="4400" dirty="0" err="1" smtClean="0"/>
              <a:t>Constitution</a:t>
            </a:r>
            <a:endParaRPr lang="en-GB" sz="4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4524375"/>
          </a:xfrm>
        </p:spPr>
        <p:txBody>
          <a:bodyPr/>
          <a:lstStyle/>
          <a:p>
            <a:pPr marL="261938" indent="-261938" eaLnBrk="1" hangingPunct="1">
              <a:defRPr/>
            </a:pPr>
            <a:r>
              <a:rPr lang="hr-HR" sz="3450" dirty="0" smtClean="0"/>
              <a:t>As </a:t>
            </a:r>
            <a:r>
              <a:rPr lang="hr-HR" sz="3450" b="1" i="1" dirty="0" err="1" smtClean="0"/>
              <a:t>the</a:t>
            </a:r>
            <a:r>
              <a:rPr lang="hr-HR" sz="3450" b="1" i="1" dirty="0" smtClean="0"/>
              <a:t> </a:t>
            </a:r>
            <a:r>
              <a:rPr lang="hr-HR" sz="3450" b="1" i="1" dirty="0" err="1" smtClean="0"/>
              <a:t>supreme</a:t>
            </a:r>
            <a:r>
              <a:rPr lang="hr-HR" sz="3450" b="1" i="1" dirty="0" smtClean="0"/>
              <a:t> legal </a:t>
            </a:r>
            <a:r>
              <a:rPr lang="hr-HR" sz="3450" b="1" i="1" dirty="0" err="1" smtClean="0"/>
              <a:t>act</a:t>
            </a:r>
            <a:r>
              <a:rPr lang="hr-HR" sz="3450" dirty="0" smtClean="0"/>
              <a:t>, a </a:t>
            </a:r>
            <a:r>
              <a:rPr lang="hr-HR" sz="3450" dirty="0" err="1" smtClean="0"/>
              <a:t>constitution</a:t>
            </a:r>
            <a:r>
              <a:rPr lang="hr-HR" sz="3450" dirty="0" smtClean="0"/>
              <a:t> </a:t>
            </a:r>
            <a:r>
              <a:rPr lang="hr-HR" sz="3450" dirty="0" err="1" smtClean="0"/>
              <a:t>establishes</a:t>
            </a:r>
            <a:r>
              <a:rPr lang="hr-HR" sz="3450" dirty="0" smtClean="0"/>
              <a:t> </a:t>
            </a:r>
            <a:r>
              <a:rPr lang="hr-HR" sz="3450" dirty="0" err="1" smtClean="0"/>
              <a:t>the</a:t>
            </a:r>
            <a:r>
              <a:rPr lang="hr-HR" sz="3450" dirty="0" smtClean="0"/>
              <a:t> </a:t>
            </a:r>
            <a:r>
              <a:rPr lang="hr-HR" sz="3450" dirty="0" err="1" smtClean="0"/>
              <a:t>basis</a:t>
            </a:r>
            <a:r>
              <a:rPr lang="hr-HR" sz="3450" dirty="0" smtClean="0"/>
              <a:t> for </a:t>
            </a:r>
            <a:r>
              <a:rPr lang="hr-HR" sz="3450" dirty="0" err="1" smtClean="0"/>
              <a:t>relations</a:t>
            </a:r>
            <a:r>
              <a:rPr lang="hr-HR" sz="3450" dirty="0" smtClean="0"/>
              <a:t> </a:t>
            </a:r>
            <a:r>
              <a:rPr lang="hr-HR" sz="3450" dirty="0" err="1" smtClean="0"/>
              <a:t>between</a:t>
            </a:r>
            <a:r>
              <a:rPr lang="hr-HR" sz="3450" dirty="0" smtClean="0"/>
              <a:t> </a:t>
            </a:r>
            <a:r>
              <a:rPr lang="hr-HR" sz="3450" dirty="0" err="1" smtClean="0"/>
              <a:t>citizens</a:t>
            </a:r>
            <a:r>
              <a:rPr lang="hr-HR" sz="3450" dirty="0" smtClean="0"/>
              <a:t> </a:t>
            </a:r>
            <a:r>
              <a:rPr lang="hr-HR" sz="3450" dirty="0" err="1" smtClean="0"/>
              <a:t>and</a:t>
            </a:r>
            <a:r>
              <a:rPr lang="hr-HR" sz="3450" dirty="0" smtClean="0"/>
              <a:t> </a:t>
            </a:r>
            <a:r>
              <a:rPr lang="hr-HR" sz="3450" dirty="0" err="1" smtClean="0"/>
              <a:t>governmental</a:t>
            </a:r>
            <a:r>
              <a:rPr lang="hr-HR" sz="3450" dirty="0" smtClean="0"/>
              <a:t> </a:t>
            </a:r>
            <a:r>
              <a:rPr lang="hr-HR" sz="3450" dirty="0" err="1" smtClean="0"/>
              <a:t>bodies</a:t>
            </a:r>
            <a:r>
              <a:rPr lang="hr-HR" sz="3450" dirty="0" smtClean="0"/>
              <a:t> </a:t>
            </a:r>
            <a:r>
              <a:rPr lang="hr-HR" sz="3450" dirty="0" err="1" smtClean="0"/>
              <a:t>and</a:t>
            </a:r>
            <a:r>
              <a:rPr lang="hr-HR" sz="3450" dirty="0" smtClean="0"/>
              <a:t> all </a:t>
            </a:r>
            <a:r>
              <a:rPr lang="hr-HR" sz="3450" dirty="0" err="1" smtClean="0"/>
              <a:t>those</a:t>
            </a:r>
            <a:r>
              <a:rPr lang="hr-HR" sz="3450" dirty="0" smtClean="0"/>
              <a:t> who are </a:t>
            </a:r>
            <a:r>
              <a:rPr lang="hr-HR" sz="3450" dirty="0" err="1" smtClean="0"/>
              <a:t>vested</a:t>
            </a:r>
            <a:r>
              <a:rPr lang="hr-HR" sz="3450" dirty="0" smtClean="0"/>
              <a:t> </a:t>
            </a:r>
            <a:r>
              <a:rPr lang="hr-HR" sz="3450" dirty="0" err="1" smtClean="0"/>
              <a:t>with</a:t>
            </a:r>
            <a:r>
              <a:rPr lang="hr-HR" sz="3450" dirty="0" smtClean="0"/>
              <a:t> </a:t>
            </a:r>
            <a:r>
              <a:rPr lang="hr-HR" sz="3450" dirty="0" err="1" smtClean="0"/>
              <a:t>public</a:t>
            </a:r>
            <a:r>
              <a:rPr lang="hr-HR" sz="3450" dirty="0" smtClean="0"/>
              <a:t> </a:t>
            </a:r>
            <a:r>
              <a:rPr lang="hr-HR" sz="3450" dirty="0" err="1" smtClean="0"/>
              <a:t>authority</a:t>
            </a:r>
            <a:endParaRPr lang="hr-HR" sz="3450" dirty="0" smtClean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hr-HR" sz="3450" dirty="0" smtClean="0"/>
          </a:p>
          <a:p>
            <a:pPr marL="179388" indent="-179388" eaLnBrk="1" hangingPunct="1">
              <a:defRPr/>
            </a:pPr>
            <a:r>
              <a:rPr lang="hr-HR" sz="3450" dirty="0" err="1" smtClean="0"/>
              <a:t>Prohibits</a:t>
            </a:r>
            <a:r>
              <a:rPr lang="hr-HR" sz="3450" dirty="0" smtClean="0"/>
              <a:t> </a:t>
            </a:r>
            <a:r>
              <a:rPr lang="hr-HR" sz="3450" dirty="0" err="1" smtClean="0"/>
              <a:t>certain</a:t>
            </a:r>
            <a:r>
              <a:rPr lang="hr-HR" sz="3450" dirty="0" smtClean="0"/>
              <a:t> </a:t>
            </a:r>
            <a:r>
              <a:rPr lang="hr-HR" sz="3450" dirty="0" err="1" smtClean="0"/>
              <a:t>actions</a:t>
            </a:r>
            <a:r>
              <a:rPr lang="hr-HR" sz="3450" dirty="0" smtClean="0"/>
              <a:t> </a:t>
            </a:r>
            <a:r>
              <a:rPr lang="hr-HR" sz="3450" dirty="0" err="1" smtClean="0"/>
              <a:t>of</a:t>
            </a:r>
            <a:r>
              <a:rPr lang="hr-HR" sz="3450" dirty="0" smtClean="0"/>
              <a:t> </a:t>
            </a:r>
            <a:r>
              <a:rPr lang="hr-HR" sz="3450" dirty="0" err="1" smtClean="0"/>
              <a:t>governmental</a:t>
            </a:r>
            <a:r>
              <a:rPr lang="hr-HR" sz="3450" dirty="0" smtClean="0"/>
              <a:t> </a:t>
            </a:r>
            <a:r>
              <a:rPr lang="hr-HR" sz="3450" dirty="0" err="1" smtClean="0"/>
              <a:t>bodies</a:t>
            </a:r>
            <a:r>
              <a:rPr lang="hr-HR" sz="3450" dirty="0" smtClean="0"/>
              <a:t> </a:t>
            </a:r>
            <a:r>
              <a:rPr lang="hr-HR" sz="3450" dirty="0" err="1" smtClean="0"/>
              <a:t>and</a:t>
            </a:r>
            <a:r>
              <a:rPr lang="hr-HR" sz="3450" dirty="0" smtClean="0"/>
              <a:t> </a:t>
            </a:r>
            <a:r>
              <a:rPr lang="hr-HR" sz="3450" dirty="0" err="1" smtClean="0"/>
              <a:t>mandates</a:t>
            </a:r>
            <a:r>
              <a:rPr lang="hr-HR" sz="3450" dirty="0" smtClean="0"/>
              <a:t> </a:t>
            </a:r>
            <a:r>
              <a:rPr lang="hr-HR" sz="3450" dirty="0" err="1" smtClean="0"/>
              <a:t>other</a:t>
            </a:r>
            <a:r>
              <a:rPr lang="hr-HR" sz="3450" dirty="0" smtClean="0"/>
              <a:t> </a:t>
            </a:r>
            <a:r>
              <a:rPr lang="hr-HR" sz="3450" dirty="0" err="1" smtClean="0"/>
              <a:t>actions</a:t>
            </a:r>
            <a:r>
              <a:rPr lang="hr-HR" sz="3450" dirty="0" smtClean="0"/>
              <a:t> (</a:t>
            </a:r>
            <a:r>
              <a:rPr lang="hr-HR" sz="3450" dirty="0" err="1" smtClean="0"/>
              <a:t>social</a:t>
            </a:r>
            <a:r>
              <a:rPr lang="hr-HR" sz="3450" dirty="0" smtClean="0"/>
              <a:t>, </a:t>
            </a:r>
            <a:r>
              <a:rPr lang="hr-HR" sz="3450" dirty="0" err="1" smtClean="0"/>
              <a:t>cultural</a:t>
            </a:r>
            <a:r>
              <a:rPr lang="hr-HR" sz="3450" dirty="0" smtClean="0"/>
              <a:t> </a:t>
            </a:r>
            <a:r>
              <a:rPr lang="hr-HR" sz="3450" dirty="0" err="1" smtClean="0"/>
              <a:t>and</a:t>
            </a:r>
            <a:r>
              <a:rPr lang="hr-HR" sz="3450" dirty="0" smtClean="0"/>
              <a:t> </a:t>
            </a:r>
            <a:r>
              <a:rPr lang="hr-HR" sz="3450" dirty="0" err="1" smtClean="0"/>
              <a:t>other</a:t>
            </a:r>
            <a:r>
              <a:rPr lang="hr-HR" sz="3450" dirty="0" smtClean="0"/>
              <a:t> </a:t>
            </a:r>
            <a:r>
              <a:rPr lang="hr-HR" sz="3450" dirty="0" err="1" smtClean="0"/>
              <a:t>rights</a:t>
            </a:r>
            <a:r>
              <a:rPr lang="hr-HR" sz="3450" dirty="0" smtClean="0"/>
              <a:t>)</a:t>
            </a:r>
            <a:endParaRPr lang="en-GB" sz="3450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400" dirty="0" smtClean="0"/>
              <a:t>Basic </a:t>
            </a:r>
            <a:r>
              <a:rPr lang="hr-HR" sz="4400" dirty="0" err="1" smtClean="0"/>
              <a:t>Characteristics</a:t>
            </a:r>
            <a:endParaRPr lang="en-GB" sz="4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4525963"/>
          </a:xfrm>
        </p:spPr>
        <p:txBody>
          <a:bodyPr/>
          <a:lstStyle/>
          <a:p>
            <a:pPr marL="179388" indent="-179388" eaLnBrk="1" hangingPunct="1"/>
            <a:r>
              <a:rPr lang="hr-HR" altLang="sr-Latn-RS" sz="3500" smtClean="0"/>
              <a:t>A constitution </a:t>
            </a:r>
            <a:r>
              <a:rPr lang="hr-HR" altLang="sr-Latn-RS" sz="3500" b="1" i="1" smtClean="0"/>
              <a:t>constitutes</a:t>
            </a:r>
            <a:r>
              <a:rPr lang="hr-HR" altLang="sr-Latn-RS" sz="3500" smtClean="0"/>
              <a:t>  a state and its legal system </a:t>
            </a:r>
          </a:p>
          <a:p>
            <a:pPr marL="179388" indent="-179388" eaLnBrk="1" hangingPunct="1">
              <a:buFont typeface="Wingdings 3" panose="05040102010807070707" pitchFamily="18" charset="2"/>
              <a:buNone/>
            </a:pPr>
            <a:endParaRPr lang="hr-HR" altLang="sr-Latn-RS" sz="3500" smtClean="0"/>
          </a:p>
          <a:p>
            <a:pPr marL="179388" indent="-179388" eaLnBrk="1" hangingPunct="1"/>
            <a:r>
              <a:rPr lang="hr-HR" altLang="sr-Latn-RS" sz="3500" smtClean="0"/>
              <a:t>Through the system of the organization of government and by applying the principle of the division of power, a constitution enables mutual checks between holders of power (</a:t>
            </a:r>
            <a:r>
              <a:rPr lang="hr-HR" altLang="sr-Latn-RS" sz="3500" b="1" i="1" smtClean="0"/>
              <a:t>separation  of powers</a:t>
            </a:r>
            <a:r>
              <a:rPr lang="hr-HR" altLang="sr-Latn-RS" sz="3500" smtClean="0"/>
              <a:t>)</a:t>
            </a:r>
            <a:endParaRPr lang="en-GB" altLang="sr-Latn-RS" sz="35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1138"/>
            <a:ext cx="8893175" cy="4525962"/>
          </a:xfrm>
        </p:spPr>
        <p:txBody>
          <a:bodyPr/>
          <a:lstStyle/>
          <a:p>
            <a:pPr eaLnBrk="1" hangingPunct="1"/>
            <a:r>
              <a:rPr lang="hr-HR" altLang="sr-Latn-RS" sz="3600" smtClean="0"/>
              <a:t>As </a:t>
            </a:r>
            <a:r>
              <a:rPr lang="hr-HR" altLang="sr-Latn-RS" sz="3600" b="1" i="1" smtClean="0"/>
              <a:t>a strategic political act of a state</a:t>
            </a:r>
            <a:r>
              <a:rPr lang="hr-HR" altLang="sr-Latn-RS" sz="3600" smtClean="0"/>
              <a:t>, a constitution establishes the fundamental principles of a political community as a democracy founded on respect for human rights and fundamenral freedoms and the rule of law</a:t>
            </a:r>
            <a:endParaRPr lang="en-GB" altLang="sr-Latn-RS" sz="360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357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Times New Roman</vt:lpstr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Concourse</vt:lpstr>
      <vt:lpstr>The Significance of a Constitution and Constitutionality in a Democratic Society</vt:lpstr>
      <vt:lpstr>Definition</vt:lpstr>
      <vt:lpstr>Constitution as a document</vt:lpstr>
      <vt:lpstr>Unwritten constitution</vt:lpstr>
      <vt:lpstr>Constitution as a political act</vt:lpstr>
      <vt:lpstr>Functions of a Constitution</vt:lpstr>
      <vt:lpstr>Basic Characteristics</vt:lpstr>
      <vt:lpstr>PowerPoint Presentation</vt:lpstr>
      <vt:lpstr>PowerPoint Presentation</vt:lpstr>
      <vt:lpstr>PowerPoint Presentation</vt:lpstr>
      <vt:lpstr>Adjustment</vt:lpstr>
    </vt:vector>
  </TitlesOfParts>
  <Company>Pravni fakultet Osijek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Significance of a Constitution and Constitutionality in a Democratic Society</dc:title>
  <dc:creator>Željko Rišner</dc:creator>
  <cp:lastModifiedBy>Željko Rišner</cp:lastModifiedBy>
  <cp:revision>12</cp:revision>
  <dcterms:created xsi:type="dcterms:W3CDTF">2012-11-04T17:03:48Z</dcterms:created>
  <dcterms:modified xsi:type="dcterms:W3CDTF">2021-09-19T18:31:33Z</dcterms:modified>
</cp:coreProperties>
</file>